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486" r:id="rId2"/>
    <p:sldId id="571" r:id="rId3"/>
    <p:sldId id="487" r:id="rId4"/>
    <p:sldId id="490" r:id="rId5"/>
    <p:sldId id="506" r:id="rId6"/>
    <p:sldId id="510" r:id="rId7"/>
    <p:sldId id="573" r:id="rId8"/>
    <p:sldId id="574" r:id="rId9"/>
    <p:sldId id="575" r:id="rId10"/>
    <p:sldId id="577" r:id="rId11"/>
    <p:sldId id="578" r:id="rId12"/>
    <p:sldId id="576" r:id="rId13"/>
    <p:sldId id="572" r:id="rId14"/>
    <p:sldId id="579" r:id="rId15"/>
    <p:sldId id="580" r:id="rId16"/>
    <p:sldId id="581" r:id="rId17"/>
    <p:sldId id="582" r:id="rId18"/>
    <p:sldId id="507" r:id="rId19"/>
    <p:sldId id="508" r:id="rId20"/>
    <p:sldId id="556" r:id="rId21"/>
    <p:sldId id="557" r:id="rId22"/>
    <p:sldId id="558" r:id="rId23"/>
    <p:sldId id="559" r:id="rId24"/>
    <p:sldId id="560" r:id="rId25"/>
    <p:sldId id="561" r:id="rId26"/>
    <p:sldId id="562" r:id="rId27"/>
    <p:sldId id="563" r:id="rId28"/>
    <p:sldId id="564" r:id="rId29"/>
    <p:sldId id="567" r:id="rId30"/>
    <p:sldId id="566" r:id="rId31"/>
    <p:sldId id="568" r:id="rId32"/>
  </p:sldIdLst>
  <p:sldSz cx="9144000" cy="6858000" type="screen4x3"/>
  <p:notesSz cx="6858000" cy="9144000"/>
  <p:defaultTextStyle>
    <a:defPPr>
      <a:defRPr lang="fr-FR"/>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679B"/>
    <a:srgbClr val="9999FF"/>
    <a:srgbClr val="6666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24" autoAdjust="0"/>
    <p:restoredTop sz="94660"/>
  </p:normalViewPr>
  <p:slideViewPr>
    <p:cSldViewPr>
      <p:cViewPr varScale="1">
        <p:scale>
          <a:sx n="78" d="100"/>
          <a:sy n="78" d="100"/>
        </p:scale>
        <p:origin x="158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TW"/>
          </a:p>
        </p:txBody>
      </p:sp>
      <p:sp>
        <p:nvSpPr>
          <p:cNvPr id="716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C0E3D7A8-1593-4337-B67E-5BFF0DB1FABC}" type="datetimeFigureOut">
              <a:rPr lang="zh-TW" altLang="en-US"/>
              <a:pPr>
                <a:defRPr/>
              </a:pPr>
              <a:t>2024/3/6</a:t>
            </a:fld>
            <a:endParaRPr lang="en-US" altLang="zh-TW"/>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6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716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TW"/>
          </a:p>
        </p:txBody>
      </p:sp>
      <p:sp>
        <p:nvSpPr>
          <p:cNvPr id="716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232BF00-C4DD-4617-84D7-B6CE3DCDD344}" type="slidenum">
              <a:rPr lang="zh-TW" altLang="en-US"/>
              <a:pPr>
                <a:defRPr/>
              </a:pPr>
              <a:t>‹#›</a:t>
            </a:fld>
            <a:endParaRPr lang="en-US" altLang="zh-TW"/>
          </a:p>
        </p:txBody>
      </p:sp>
    </p:spTree>
    <p:extLst>
      <p:ext uri="{BB962C8B-B14F-4D97-AF65-F5344CB8AC3E}">
        <p14:creationId xmlns:p14="http://schemas.microsoft.com/office/powerpoint/2010/main" val="184098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fld id="{33730231-5280-4696-B5F5-26A04AF89F21}" type="slidenum">
              <a:rPr lang="en-US" altLang="zh-TW" sz="1200"/>
              <a:pPr/>
              <a:t>6</a:t>
            </a:fld>
            <a:endParaRPr lang="en-US" altLang="zh-TW" sz="1200"/>
          </a:p>
        </p:txBody>
      </p:sp>
      <p:sp>
        <p:nvSpPr>
          <p:cNvPr id="142339" name="Rectangle 2"/>
          <p:cNvSpPr>
            <a:spLocks noGrp="1" noRot="1" noChangeAspect="1" noChangeArrowheads="1" noTextEdit="1"/>
          </p:cNvSpPr>
          <p:nvPr>
            <p:ph type="sldImg"/>
          </p:nvPr>
        </p:nvSpPr>
        <p:spPr>
          <a:solidFill>
            <a:srgbClr val="FFFFFF"/>
          </a:solidFill>
          <a:ln/>
        </p:spPr>
      </p:sp>
      <p:sp>
        <p:nvSpPr>
          <p:cNvPr id="1423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TW" altLang="zh-TW">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投影片編號版面配置區 3"/>
          <p:cNvSpPr>
            <a:spLocks noGrp="1"/>
          </p:cNvSpPr>
          <p:nvPr>
            <p:ph type="sldNum" sz="quarter" idx="10"/>
          </p:nvPr>
        </p:nvSpPr>
        <p:spPr/>
        <p:txBody>
          <a:bodyPr/>
          <a:lstStyle/>
          <a:p>
            <a:fld id="{FAE2E2B0-08E0-43F9-81D0-45B526C59D7A}" type="slidenum">
              <a:rPr lang="zh-TW" altLang="en-US" smtClean="0"/>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304800" y="152400"/>
            <a:ext cx="8534400" cy="9906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304800" y="1295400"/>
            <a:ext cx="4191000" cy="53340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295400"/>
            <a:ext cx="4191000" cy="51054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投影片編號版面配置區 4"/>
          <p:cNvSpPr>
            <a:spLocks noGrp="1"/>
          </p:cNvSpPr>
          <p:nvPr>
            <p:ph type="sldNum" sz="quarter" idx="10"/>
          </p:nvPr>
        </p:nvSpPr>
        <p:spPr/>
        <p:txBody>
          <a:bodyPr/>
          <a:lstStyle/>
          <a:p>
            <a:fld id="{FAE2E2B0-08E0-43F9-81D0-45B526C59D7A}" type="slidenum">
              <a:rPr lang="zh-TW" altLang="en-US" smtClean="0"/>
              <a:t>‹#›</a:t>
            </a:fld>
            <a:endParaRPr lang="zh-TW"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6522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標題 3"/>
          <p:cNvSpPr>
            <a:spLocks noGrp="1"/>
          </p:cNvSpPr>
          <p:nvPr>
            <p:ph type="title"/>
          </p:nvPr>
        </p:nvSpPr>
        <p:spPr/>
        <p:txBody>
          <a:bodyPr/>
          <a:lstStyle/>
          <a:p>
            <a:r>
              <a:rPr lang="zh-TW" altLang="en-US"/>
              <a:t>按一下以編輯母片標題樣式</a:t>
            </a:r>
          </a:p>
        </p:txBody>
      </p:sp>
      <p:sp>
        <p:nvSpPr>
          <p:cNvPr id="5" name="投影片編號版面配置區 4"/>
          <p:cNvSpPr>
            <a:spLocks noGrp="1"/>
          </p:cNvSpPr>
          <p:nvPr>
            <p:ph type="sldNum" sz="quarter" idx="10"/>
          </p:nvPr>
        </p:nvSpPr>
        <p:spPr/>
        <p:txBody>
          <a:bodyPr/>
          <a:lstStyle/>
          <a:p>
            <a:fld id="{FAE2E2B0-08E0-43F9-81D0-45B526C59D7A}"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投影片編號版面配置區 3"/>
          <p:cNvSpPr>
            <a:spLocks noGrp="1"/>
          </p:cNvSpPr>
          <p:nvPr>
            <p:ph type="sldNum" sz="quarter" idx="10"/>
          </p:nvPr>
        </p:nvSpPr>
        <p:spPr/>
        <p:txBody>
          <a:bodyPr/>
          <a:lstStyle/>
          <a:p>
            <a:fld id="{FAE2E2B0-08E0-43F9-81D0-45B526C59D7A}"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219200"/>
            <a:ext cx="40386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219200"/>
            <a:ext cx="40386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投影片編號版面配置區 4"/>
          <p:cNvSpPr>
            <a:spLocks noGrp="1"/>
          </p:cNvSpPr>
          <p:nvPr>
            <p:ph type="sldNum" sz="quarter" idx="10"/>
          </p:nvPr>
        </p:nvSpPr>
        <p:spPr/>
        <p:txBody>
          <a:bodyPr/>
          <a:lstStyle/>
          <a:p>
            <a:fld id="{FAE2E2B0-08E0-43F9-81D0-45B526C59D7A}"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投影片編號版面配置區 6"/>
          <p:cNvSpPr>
            <a:spLocks noGrp="1"/>
          </p:cNvSpPr>
          <p:nvPr>
            <p:ph type="sldNum" sz="quarter" idx="10"/>
          </p:nvPr>
        </p:nvSpPr>
        <p:spPr/>
        <p:txBody>
          <a:bodyPr/>
          <a:lstStyle/>
          <a:p>
            <a:fld id="{FAE2E2B0-08E0-43F9-81D0-45B526C59D7A}"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投影片編號版面配置區 2"/>
          <p:cNvSpPr>
            <a:spLocks noGrp="1"/>
          </p:cNvSpPr>
          <p:nvPr>
            <p:ph type="sldNum" sz="quarter" idx="10"/>
          </p:nvPr>
        </p:nvSpPr>
        <p:spPr/>
        <p:txBody>
          <a:bodyPr/>
          <a:lstStyle/>
          <a:p>
            <a:fld id="{FAE2E2B0-08E0-43F9-81D0-45B526C59D7A}"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投影片編號版面配置區 1"/>
          <p:cNvSpPr>
            <a:spLocks noGrp="1"/>
          </p:cNvSpPr>
          <p:nvPr>
            <p:ph type="sldNum" sz="quarter" idx="10"/>
          </p:nvPr>
        </p:nvSpPr>
        <p:spPr/>
        <p:txBody>
          <a:bodyPr/>
          <a:lstStyle/>
          <a:p>
            <a:fld id="{FAE2E2B0-08E0-43F9-81D0-45B526C59D7A}"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投影片編號版面配置區 4"/>
          <p:cNvSpPr>
            <a:spLocks noGrp="1"/>
          </p:cNvSpPr>
          <p:nvPr>
            <p:ph type="sldNum" sz="quarter" idx="10"/>
          </p:nvPr>
        </p:nvSpPr>
        <p:spPr/>
        <p:txBody>
          <a:bodyPr/>
          <a:lstStyle/>
          <a:p>
            <a:fld id="{FAE2E2B0-08E0-43F9-81D0-45B526C59D7A}"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投影片編號版面配置區 4"/>
          <p:cNvSpPr>
            <a:spLocks noGrp="1"/>
          </p:cNvSpPr>
          <p:nvPr>
            <p:ph type="sldNum" sz="quarter" idx="10"/>
          </p:nvPr>
        </p:nvSpPr>
        <p:spPr/>
        <p:txBody>
          <a:bodyPr/>
          <a:lstStyle/>
          <a:p>
            <a:fld id="{FAE2E2B0-08E0-43F9-81D0-45B526C59D7A}"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534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ltLang="zh-TW"/>
              <a:t>Cliquez pour modifier le style du titre</a:t>
            </a:r>
          </a:p>
        </p:txBody>
      </p:sp>
      <p:sp>
        <p:nvSpPr>
          <p:cNvPr id="1027" name="Rectangle 3"/>
          <p:cNvSpPr>
            <a:spLocks noGrp="1" noChangeArrowheads="1"/>
          </p:cNvSpPr>
          <p:nvPr>
            <p:ph type="body" idx="1"/>
          </p:nvPr>
        </p:nvSpPr>
        <p:spPr bwMode="auto">
          <a:xfrm>
            <a:off x="304800" y="1295400"/>
            <a:ext cx="85344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ltLang="zh-TW"/>
              <a:t>Cliquez pour modifier les styles du texte du masque</a:t>
            </a:r>
          </a:p>
          <a:p>
            <a:pPr lvl="1"/>
            <a:r>
              <a:rPr lang="fr-FR" altLang="zh-TW"/>
              <a:t>Deuxième niveau</a:t>
            </a:r>
          </a:p>
          <a:p>
            <a:pPr lvl="2"/>
            <a:r>
              <a:rPr lang="fr-FR" altLang="zh-TW"/>
              <a:t>Troisième niveau</a:t>
            </a:r>
          </a:p>
          <a:p>
            <a:pPr lvl="3"/>
            <a:r>
              <a:rPr lang="fr-FR" altLang="zh-TW"/>
              <a:t>Quatrième niveau</a:t>
            </a:r>
          </a:p>
          <a:p>
            <a:pPr lvl="4"/>
            <a:r>
              <a:rPr lang="fr-FR" altLang="zh-TW"/>
              <a:t>Cinquième niveau</a:t>
            </a:r>
          </a:p>
        </p:txBody>
      </p:sp>
      <p:sp>
        <p:nvSpPr>
          <p:cNvPr id="2" name="投影片編號版面配置區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E2E2B0-08E0-43F9-81D0-45B526C59D7A}"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pitchFamily="34" charset="0"/>
        </a:defRPr>
      </a:lvl2pPr>
      <a:lvl3pPr algn="ctr" rtl="0" eaLnBrk="0" fontAlgn="base" hangingPunct="0">
        <a:spcBef>
          <a:spcPct val="0"/>
        </a:spcBef>
        <a:spcAft>
          <a:spcPct val="0"/>
        </a:spcAft>
        <a:defRPr sz="3600">
          <a:solidFill>
            <a:schemeClr val="tx2"/>
          </a:solidFill>
          <a:latin typeface="Arial" pitchFamily="34" charset="0"/>
        </a:defRPr>
      </a:lvl3pPr>
      <a:lvl4pPr algn="ctr" rtl="0" eaLnBrk="0" fontAlgn="base" hangingPunct="0">
        <a:spcBef>
          <a:spcPct val="0"/>
        </a:spcBef>
        <a:spcAft>
          <a:spcPct val="0"/>
        </a:spcAft>
        <a:defRPr sz="3600">
          <a:solidFill>
            <a:schemeClr val="tx2"/>
          </a:solidFill>
          <a:latin typeface="Arial" pitchFamily="34" charset="0"/>
        </a:defRPr>
      </a:lvl4pPr>
      <a:lvl5pPr algn="ctr" rtl="0" eaLnBrk="0" fontAlgn="base" hangingPunct="0">
        <a:spcBef>
          <a:spcPct val="0"/>
        </a:spcBef>
        <a:spcAft>
          <a:spcPct val="0"/>
        </a:spcAft>
        <a:defRPr sz="36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04800" y="152400"/>
            <a:ext cx="8534400" cy="990600"/>
          </a:xfrm>
        </p:spPr>
        <p:txBody>
          <a:bodyPr/>
          <a:lstStyle/>
          <a:p>
            <a:r>
              <a:rPr lang="en-US" altLang="zh-TW" dirty="0">
                <a:effectLst/>
              </a:rPr>
              <a:t>Why </a:t>
            </a:r>
            <a:r>
              <a:rPr lang="en-US" altLang="zh-TW" dirty="0" err="1">
                <a:effectLst/>
              </a:rPr>
              <a:t>Hadoop</a:t>
            </a:r>
            <a:r>
              <a:rPr lang="en-US" altLang="zh-TW" dirty="0">
                <a:effectLst/>
              </a:rPr>
              <a:t>?</a:t>
            </a:r>
            <a:endParaRPr lang="zh-TW" altLang="en-US" dirty="0"/>
          </a:p>
        </p:txBody>
      </p:sp>
      <p:sp>
        <p:nvSpPr>
          <p:cNvPr id="3" name="內容版面配置區 2"/>
          <p:cNvSpPr>
            <a:spLocks noGrp="1"/>
          </p:cNvSpPr>
          <p:nvPr>
            <p:ph idx="1"/>
          </p:nvPr>
        </p:nvSpPr>
        <p:spPr/>
        <p:txBody>
          <a:bodyPr/>
          <a:lstStyle/>
          <a:p>
            <a:r>
              <a:rPr lang="en-US" altLang="zh-TW" dirty="0"/>
              <a:t>Big Data!!</a:t>
            </a:r>
          </a:p>
          <a:p>
            <a:pPr lvl="1"/>
            <a:r>
              <a:rPr lang="en-US" altLang="zh-TW" dirty="0"/>
              <a:t>Storage</a:t>
            </a:r>
          </a:p>
          <a:p>
            <a:pPr lvl="1"/>
            <a:r>
              <a:rPr lang="en-US" altLang="zh-TW" dirty="0"/>
              <a:t>Analysis</a:t>
            </a:r>
          </a:p>
          <a:p>
            <a:pPr lvl="1"/>
            <a:r>
              <a:rPr lang="en-US" altLang="zh-TW" dirty="0"/>
              <a:t>Data management</a:t>
            </a:r>
          </a:p>
          <a:p>
            <a:endParaRPr lang="zh-TW" altLang="en-US" dirty="0"/>
          </a:p>
        </p:txBody>
      </p:sp>
      <p:pic>
        <p:nvPicPr>
          <p:cNvPr id="4" name="Picture 5"/>
          <p:cNvPicPr>
            <a:picLocks noChangeAspect="1" noChangeArrowheads="1"/>
          </p:cNvPicPr>
          <p:nvPr/>
        </p:nvPicPr>
        <p:blipFill>
          <a:blip r:embed="rId2" cstate="print">
            <a:lum bright="-40000" contrast="60000"/>
          </a:blip>
          <a:srcRect/>
          <a:stretch>
            <a:fillRect/>
          </a:stretch>
        </p:blipFill>
        <p:spPr bwMode="auto">
          <a:xfrm>
            <a:off x="609600" y="3657600"/>
            <a:ext cx="5334000" cy="2468563"/>
          </a:xfrm>
          <a:prstGeom prst="rect">
            <a:avLst/>
          </a:prstGeom>
          <a:noFill/>
          <a:ln w="9525">
            <a:noFill/>
            <a:miter lim="800000"/>
            <a:headEnd/>
            <a:tailEnd/>
          </a:ln>
        </p:spPr>
      </p:pic>
    </p:spTree>
    <p:extLst>
      <p:ext uri="{BB962C8B-B14F-4D97-AF65-F5344CB8AC3E}">
        <p14:creationId xmlns:p14="http://schemas.microsoft.com/office/powerpoint/2010/main" val="3978559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732C-5B35-CEE8-14E4-9B27D640B961}"/>
              </a:ext>
            </a:extLst>
          </p:cNvPr>
          <p:cNvSpPr>
            <a:spLocks noGrp="1"/>
          </p:cNvSpPr>
          <p:nvPr>
            <p:ph type="title"/>
          </p:nvPr>
        </p:nvSpPr>
        <p:spPr>
          <a:xfrm>
            <a:off x="304800" y="-76200"/>
            <a:ext cx="8534400" cy="609600"/>
          </a:xfrm>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id="{1E70FDFC-427C-E397-772C-18DA6DE5AD92}"/>
              </a:ext>
            </a:extLst>
          </p:cNvPr>
          <p:cNvSpPr>
            <a:spLocks noGrp="1"/>
          </p:cNvSpPr>
          <p:nvPr>
            <p:ph idx="1"/>
          </p:nvPr>
        </p:nvSpPr>
        <p:spPr>
          <a:xfrm>
            <a:off x="304800" y="609600"/>
            <a:ext cx="8534400" cy="6019800"/>
          </a:xfrm>
        </p:spPr>
        <p:txBody>
          <a:bodyPr/>
          <a:lstStyle/>
          <a:p>
            <a:pPr algn="just"/>
            <a:r>
              <a:rPr lang="en-US" dirty="0"/>
              <a:t>The test is very simple: it passes a weather record as input to the mapper, then checks the output is the year and temperature reading.</a:t>
            </a:r>
          </a:p>
          <a:p>
            <a:pPr algn="just"/>
            <a:endParaRPr lang="en-US" dirty="0"/>
          </a:p>
          <a:p>
            <a:pPr algn="just"/>
            <a:r>
              <a:rPr lang="en-US" dirty="0"/>
              <a:t>The input key is ignored by the mapper, so we can pass in anything, including null as we do here.</a:t>
            </a:r>
          </a:p>
          <a:p>
            <a:pPr algn="just"/>
            <a:endParaRPr lang="en-US" dirty="0"/>
          </a:p>
          <a:p>
            <a:pPr algn="just"/>
            <a:r>
              <a:rPr lang="en-US" dirty="0"/>
              <a:t>To create a mock Context, we call Mockito’s mock() method (a static import), passing the class of the type we want to mock.</a:t>
            </a:r>
          </a:p>
          <a:p>
            <a:pPr algn="just"/>
            <a:endParaRPr lang="en-US" dirty="0"/>
          </a:p>
          <a:p>
            <a:pPr algn="just"/>
            <a:r>
              <a:rPr lang="en-US" dirty="0"/>
              <a:t>Then we invoke the mapper’s map() method, which executes the code being tested.</a:t>
            </a:r>
            <a:endParaRPr lang="en-IN" dirty="0"/>
          </a:p>
        </p:txBody>
      </p:sp>
    </p:spTree>
    <p:extLst>
      <p:ext uri="{BB962C8B-B14F-4D97-AF65-F5344CB8AC3E}">
        <p14:creationId xmlns:p14="http://schemas.microsoft.com/office/powerpoint/2010/main" val="1732527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F1708-12B2-6ED1-D8B2-EE2AA9F16D2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8EF6100-8D5D-03E7-2013-C9A9909C802A}"/>
              </a:ext>
            </a:extLst>
          </p:cNvPr>
          <p:cNvSpPr>
            <a:spLocks noGrp="1"/>
          </p:cNvSpPr>
          <p:nvPr>
            <p:ph idx="1"/>
          </p:nvPr>
        </p:nvSpPr>
        <p:spPr/>
        <p:txBody>
          <a:bodyPr/>
          <a:lstStyle/>
          <a:p>
            <a:pPr algn="just"/>
            <a:r>
              <a:rPr lang="en-US" dirty="0"/>
              <a:t>Finally, we verify that the mock object was called with the correct method and arguments, using Mockito’s verify() method.</a:t>
            </a:r>
          </a:p>
          <a:p>
            <a:pPr algn="just"/>
            <a:r>
              <a:rPr lang="en-US" dirty="0"/>
              <a:t>Here we verify that Context’s write() method was called with a Text object representing the year (1950) and an </a:t>
            </a:r>
            <a:r>
              <a:rPr lang="en-US" dirty="0" err="1"/>
              <a:t>IntWritable</a:t>
            </a:r>
            <a:r>
              <a:rPr lang="en-US" dirty="0"/>
              <a:t> representing the temperature (−1.1°C).</a:t>
            </a:r>
          </a:p>
          <a:p>
            <a:pPr algn="just"/>
            <a:endParaRPr lang="en-US" dirty="0"/>
          </a:p>
          <a:p>
            <a:pPr algn="just"/>
            <a:r>
              <a:rPr lang="en-US" dirty="0"/>
              <a:t>Refer 156-161 pages</a:t>
            </a:r>
            <a:endParaRPr lang="en-IN" dirty="0"/>
          </a:p>
        </p:txBody>
      </p:sp>
    </p:spTree>
    <p:extLst>
      <p:ext uri="{BB962C8B-B14F-4D97-AF65-F5344CB8AC3E}">
        <p14:creationId xmlns:p14="http://schemas.microsoft.com/office/powerpoint/2010/main" val="1900626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C5B6-97F6-BE3D-66D6-F55A34E00C95}"/>
              </a:ext>
            </a:extLst>
          </p:cNvPr>
          <p:cNvSpPr>
            <a:spLocks noGrp="1"/>
          </p:cNvSpPr>
          <p:nvPr>
            <p:ph type="title"/>
          </p:nvPr>
        </p:nvSpPr>
        <p:spPr/>
        <p:txBody>
          <a:bodyPr/>
          <a:lstStyle/>
          <a:p>
            <a:r>
              <a:rPr lang="en-IN" dirty="0"/>
              <a:t>Unit tests with </a:t>
            </a:r>
            <a:r>
              <a:rPr lang="en-IN" dirty="0" err="1"/>
              <a:t>MRUnit</a:t>
            </a:r>
            <a:endParaRPr lang="en-IN" dirty="0"/>
          </a:p>
        </p:txBody>
      </p:sp>
      <p:sp>
        <p:nvSpPr>
          <p:cNvPr id="3" name="Content Placeholder 2">
            <a:extLst>
              <a:ext uri="{FF2B5EF4-FFF2-40B4-BE49-F238E27FC236}">
                <a16:creationId xmlns:a16="http://schemas.microsoft.com/office/drawing/2014/main" id="{05EF94FC-4D01-28D9-7E46-F71BCA11949E}"/>
              </a:ext>
            </a:extLst>
          </p:cNvPr>
          <p:cNvSpPr>
            <a:spLocks noGrp="1"/>
          </p:cNvSpPr>
          <p:nvPr>
            <p:ph idx="1"/>
          </p:nvPr>
        </p:nvSpPr>
        <p:spPr/>
        <p:txBody>
          <a:bodyPr/>
          <a:lstStyle/>
          <a:p>
            <a:pPr algn="l"/>
            <a:r>
              <a:rPr lang="en-US" sz="1800" b="0" i="0" u="none" strike="noStrike" baseline="0" dirty="0">
                <a:solidFill>
                  <a:srgbClr val="000000"/>
                </a:solidFill>
                <a:latin typeface="Birka"/>
              </a:rPr>
              <a:t>the </a:t>
            </a:r>
            <a:r>
              <a:rPr lang="en-US" sz="1800" b="0" i="0" u="none" strike="noStrike" baseline="0" dirty="0" err="1">
                <a:solidFill>
                  <a:srgbClr val="000000"/>
                </a:solidFill>
                <a:latin typeface="Birka"/>
              </a:rPr>
              <a:t>MRUnit</a:t>
            </a:r>
            <a:r>
              <a:rPr lang="en-US" sz="1800" b="0" i="0" u="none" strike="noStrike" baseline="0" dirty="0">
                <a:solidFill>
                  <a:srgbClr val="000000"/>
                </a:solidFill>
                <a:latin typeface="Birka"/>
              </a:rPr>
              <a:t> project (</a:t>
            </a:r>
            <a:r>
              <a:rPr lang="en-US" sz="1800" b="0" i="1" u="none" strike="noStrike" baseline="0" dirty="0">
                <a:solidFill>
                  <a:srgbClr val="0000FF"/>
                </a:solidFill>
                <a:latin typeface="Birka-Italic"/>
              </a:rPr>
              <a:t>http://incubator.apache.org/mrunit/</a:t>
            </a:r>
            <a:r>
              <a:rPr lang="en-US" sz="1800" b="0" i="0" u="none" strike="noStrike" baseline="0" dirty="0">
                <a:solidFill>
                  <a:srgbClr val="000000"/>
                </a:solidFill>
                <a:latin typeface="Birka"/>
              </a:rPr>
              <a:t>), which aims to make unit testing </a:t>
            </a:r>
            <a:r>
              <a:rPr lang="en-IN" sz="1800" b="0" i="0" u="none" strike="noStrike" baseline="0" dirty="0">
                <a:solidFill>
                  <a:srgbClr val="000000"/>
                </a:solidFill>
                <a:latin typeface="Birka"/>
              </a:rPr>
              <a:t>MapReduce programs easier.</a:t>
            </a:r>
            <a:endParaRPr lang="en-IN" dirty="0"/>
          </a:p>
        </p:txBody>
      </p:sp>
    </p:spTree>
    <p:extLst>
      <p:ext uri="{BB962C8B-B14F-4D97-AF65-F5344CB8AC3E}">
        <p14:creationId xmlns:p14="http://schemas.microsoft.com/office/powerpoint/2010/main" val="2667246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42F-C180-2D82-35B9-618E96791415}"/>
              </a:ext>
            </a:extLst>
          </p:cNvPr>
          <p:cNvSpPr>
            <a:spLocks noGrp="1"/>
          </p:cNvSpPr>
          <p:nvPr>
            <p:ph type="title"/>
          </p:nvPr>
        </p:nvSpPr>
        <p:spPr>
          <a:xfrm>
            <a:off x="341671" y="-152400"/>
            <a:ext cx="8534400" cy="990600"/>
          </a:xfrm>
        </p:spPr>
        <p:txBody>
          <a:bodyPr/>
          <a:lstStyle/>
          <a:p>
            <a:r>
              <a:rPr lang="en-US" dirty="0"/>
              <a:t>Anatomy of a MapReduce Job Run</a:t>
            </a:r>
            <a:endParaRPr lang="en-IN" dirty="0"/>
          </a:p>
        </p:txBody>
      </p:sp>
      <p:sp>
        <p:nvSpPr>
          <p:cNvPr id="3" name="Content Placeholder 2">
            <a:extLst>
              <a:ext uri="{FF2B5EF4-FFF2-40B4-BE49-F238E27FC236}">
                <a16:creationId xmlns:a16="http://schemas.microsoft.com/office/drawing/2014/main" id="{1BA7E347-6B34-57A1-672F-88A23A2BEB94}"/>
              </a:ext>
            </a:extLst>
          </p:cNvPr>
          <p:cNvSpPr>
            <a:spLocks noGrp="1"/>
          </p:cNvSpPr>
          <p:nvPr>
            <p:ph idx="1"/>
          </p:nvPr>
        </p:nvSpPr>
        <p:spPr>
          <a:xfrm>
            <a:off x="152400" y="685800"/>
            <a:ext cx="8915399" cy="6172200"/>
          </a:xfrm>
        </p:spPr>
        <p:txBody>
          <a:bodyPr/>
          <a:lstStyle/>
          <a:p>
            <a:pPr algn="just"/>
            <a:r>
              <a:rPr lang="en-US" sz="2400" dirty="0"/>
              <a:t>One can run a MapReduce job with a single method call: submit() on a Job object.</a:t>
            </a:r>
          </a:p>
          <a:p>
            <a:pPr algn="just"/>
            <a:r>
              <a:rPr lang="en-US" sz="2400" dirty="0"/>
              <a:t>In releases of Hadoop up to and including the 0.20 release series, “</a:t>
            </a:r>
            <a:r>
              <a:rPr lang="en-US" sz="2400" dirty="0" err="1"/>
              <a:t>mapred.job.tracker</a:t>
            </a:r>
            <a:r>
              <a:rPr lang="en-US" sz="2400" dirty="0"/>
              <a:t>” determines the means of execution.</a:t>
            </a:r>
          </a:p>
          <a:p>
            <a:pPr algn="just"/>
            <a:r>
              <a:rPr lang="en-US" sz="2400" dirty="0"/>
              <a:t>If this configuration property is set to local, the default, then the local job runner is used. This runner runs the whole job in a single JVM.</a:t>
            </a:r>
          </a:p>
          <a:p>
            <a:pPr algn="just"/>
            <a:r>
              <a:rPr lang="en-US" sz="2400" dirty="0"/>
              <a:t>It’s designed for testing and for running MapReduce programs on small datasets.</a:t>
            </a:r>
          </a:p>
          <a:p>
            <a:pPr algn="just"/>
            <a:r>
              <a:rPr lang="en-US" sz="2400" dirty="0"/>
              <a:t>In Hadoop 0.23.0 a new MapReduce implementation was introduced.</a:t>
            </a:r>
          </a:p>
          <a:p>
            <a:pPr algn="just"/>
            <a:r>
              <a:rPr lang="en-US" sz="2400" dirty="0"/>
              <a:t>The new implementation (called MapReduce 2) is built on a system called YARN</a:t>
            </a:r>
            <a:endParaRPr lang="en-IN" sz="2400" dirty="0"/>
          </a:p>
        </p:txBody>
      </p:sp>
    </p:spTree>
    <p:extLst>
      <p:ext uri="{BB962C8B-B14F-4D97-AF65-F5344CB8AC3E}">
        <p14:creationId xmlns:p14="http://schemas.microsoft.com/office/powerpoint/2010/main" val="940832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604D-13C1-7BEE-619E-5D60A282D2A2}"/>
              </a:ext>
            </a:extLst>
          </p:cNvPr>
          <p:cNvSpPr>
            <a:spLocks noGrp="1"/>
          </p:cNvSpPr>
          <p:nvPr>
            <p:ph type="title"/>
          </p:nvPr>
        </p:nvSpPr>
        <p:spPr>
          <a:xfrm>
            <a:off x="304800" y="152400"/>
            <a:ext cx="8534400" cy="990600"/>
          </a:xfrm>
        </p:spPr>
        <p:txBody>
          <a:bodyPr wrap="square" anchor="ctr">
            <a:normAutofit/>
          </a:bodyPr>
          <a:lstStyle/>
          <a:p>
            <a:r>
              <a:rPr lang="en-IN" dirty="0"/>
              <a:t>Classic MapReduce (MapReduce 1)</a:t>
            </a:r>
          </a:p>
        </p:txBody>
      </p:sp>
      <p:pic>
        <p:nvPicPr>
          <p:cNvPr id="5" name="Picture 4">
            <a:extLst>
              <a:ext uri="{FF2B5EF4-FFF2-40B4-BE49-F238E27FC236}">
                <a16:creationId xmlns:a16="http://schemas.microsoft.com/office/drawing/2014/main" id="{F9B3F7A1-89A7-21C7-831B-975B53836C44}"/>
              </a:ext>
            </a:extLst>
          </p:cNvPr>
          <p:cNvPicPr>
            <a:picLocks noChangeAspect="1"/>
          </p:cNvPicPr>
          <p:nvPr/>
        </p:nvPicPr>
        <p:blipFill>
          <a:blip r:embed="rId2"/>
          <a:stretch>
            <a:fillRect/>
          </a:stretch>
        </p:blipFill>
        <p:spPr>
          <a:xfrm>
            <a:off x="4038600" y="1167581"/>
            <a:ext cx="5105400" cy="4953000"/>
          </a:xfrm>
          <a:prstGeom prst="rect">
            <a:avLst/>
          </a:prstGeom>
          <a:noFill/>
        </p:spPr>
      </p:pic>
      <p:sp>
        <p:nvSpPr>
          <p:cNvPr id="7" name="TextBox 6">
            <a:extLst>
              <a:ext uri="{FF2B5EF4-FFF2-40B4-BE49-F238E27FC236}">
                <a16:creationId xmlns:a16="http://schemas.microsoft.com/office/drawing/2014/main" id="{54EB634F-75BE-70BB-C9E8-488902F52F58}"/>
              </a:ext>
            </a:extLst>
          </p:cNvPr>
          <p:cNvSpPr txBox="1"/>
          <p:nvPr/>
        </p:nvSpPr>
        <p:spPr>
          <a:xfrm>
            <a:off x="0" y="1167581"/>
            <a:ext cx="4038600" cy="5816977"/>
          </a:xfrm>
          <a:prstGeom prst="rect">
            <a:avLst/>
          </a:prstGeom>
          <a:noFill/>
        </p:spPr>
        <p:txBody>
          <a:bodyPr wrap="square">
            <a:spAutoFit/>
          </a:bodyPr>
          <a:lstStyle/>
          <a:p>
            <a:r>
              <a:rPr lang="en-US" sz="2000" b="0" i="0" u="none" strike="noStrike" baseline="0" dirty="0">
                <a:latin typeface="Birka"/>
              </a:rPr>
              <a:t>A job run in classic MapReduce is shown in the figure.</a:t>
            </a:r>
          </a:p>
          <a:p>
            <a:endParaRPr lang="en-US" sz="2000" dirty="0">
              <a:latin typeface="Birka"/>
            </a:endParaRPr>
          </a:p>
          <a:p>
            <a:r>
              <a:rPr lang="en-US" sz="2000" b="0" i="0" u="none" strike="noStrike" baseline="0" dirty="0">
                <a:latin typeface="Birka"/>
              </a:rPr>
              <a:t>At the highest level, there are four independent entities:</a:t>
            </a:r>
          </a:p>
          <a:p>
            <a:endParaRPr lang="en-US" sz="2000" dirty="0">
              <a:latin typeface="Birka"/>
            </a:endParaRPr>
          </a:p>
          <a:p>
            <a:pPr marL="285750" indent="-285750" algn="just">
              <a:buFont typeface="Arial" panose="020B0604020202020204" pitchFamily="34" charset="0"/>
              <a:buChar char="•"/>
            </a:pPr>
            <a:r>
              <a:rPr lang="en-US" sz="1800" b="0" i="0" u="none" strike="noStrike" baseline="0" dirty="0">
                <a:latin typeface="Birka"/>
              </a:rPr>
              <a:t>The client, which submits the MapReduce job.</a:t>
            </a:r>
          </a:p>
          <a:p>
            <a:pPr marL="285750" indent="-285750" algn="just">
              <a:buFont typeface="Arial" panose="020B0604020202020204" pitchFamily="34" charset="0"/>
              <a:buChar char="•"/>
            </a:pPr>
            <a:r>
              <a:rPr lang="en-US" sz="1800" b="0" i="0" u="none" strike="noStrike" baseline="0" dirty="0">
                <a:latin typeface="Birka"/>
              </a:rPr>
              <a:t>The </a:t>
            </a:r>
            <a:r>
              <a:rPr lang="en-US" sz="1800" b="0" i="0" u="none" strike="noStrike" baseline="0" dirty="0" err="1">
                <a:latin typeface="Birka"/>
              </a:rPr>
              <a:t>jobtracker</a:t>
            </a:r>
            <a:r>
              <a:rPr lang="en-US" sz="1800" b="0" i="0" u="none" strike="noStrike" baseline="0" dirty="0">
                <a:latin typeface="Birka"/>
              </a:rPr>
              <a:t>, which coordinates the job run. The </a:t>
            </a:r>
            <a:r>
              <a:rPr lang="en-US" sz="1800" b="0" i="0" u="none" strike="noStrike" baseline="0" dirty="0" err="1">
                <a:latin typeface="Birka"/>
              </a:rPr>
              <a:t>jobtracker</a:t>
            </a:r>
            <a:r>
              <a:rPr lang="en-US" sz="1800" b="0" i="0" u="none" strike="noStrike" baseline="0" dirty="0">
                <a:latin typeface="Birka"/>
              </a:rPr>
              <a:t> is a Java application whose main class is </a:t>
            </a:r>
            <a:r>
              <a:rPr lang="en-US" sz="1800" b="0" i="0" u="none" strike="noStrike" baseline="0" dirty="0" err="1">
                <a:latin typeface="TheSansMonoCd-W5Regular"/>
              </a:rPr>
              <a:t>JobTracker</a:t>
            </a:r>
            <a:r>
              <a:rPr lang="en-US" sz="1800" b="0" i="0" u="none" strike="noStrike" baseline="0" dirty="0">
                <a:latin typeface="Birka"/>
              </a:rPr>
              <a:t>.</a:t>
            </a:r>
          </a:p>
          <a:p>
            <a:pPr marL="285750" indent="-285750" algn="just">
              <a:buFont typeface="Arial" panose="020B0604020202020204" pitchFamily="34" charset="0"/>
              <a:buChar char="•"/>
            </a:pPr>
            <a:r>
              <a:rPr lang="en-US" sz="1800" b="0" i="0" u="none" strike="noStrike" baseline="0" dirty="0">
                <a:latin typeface="Birka"/>
              </a:rPr>
              <a:t>The </a:t>
            </a:r>
            <a:r>
              <a:rPr lang="en-US" sz="1800" b="0" i="0" u="none" strike="noStrike" baseline="0" dirty="0" err="1">
                <a:latin typeface="Birka"/>
              </a:rPr>
              <a:t>tasktrackers</a:t>
            </a:r>
            <a:r>
              <a:rPr lang="en-US" sz="1800" b="0" i="0" u="none" strike="noStrike" baseline="0" dirty="0">
                <a:latin typeface="Birka"/>
              </a:rPr>
              <a:t>, which run the tasks that the job has been split into. </a:t>
            </a:r>
            <a:r>
              <a:rPr lang="en-US" sz="1800" b="0" i="0" u="none" strike="noStrike" baseline="0" dirty="0" err="1">
                <a:latin typeface="Birka"/>
              </a:rPr>
              <a:t>Tasktrackers</a:t>
            </a:r>
            <a:r>
              <a:rPr lang="en-US" sz="1800" b="0" i="0" u="none" strike="noStrike" baseline="0" dirty="0">
                <a:latin typeface="Birka"/>
              </a:rPr>
              <a:t> are Java applications whose main class is </a:t>
            </a:r>
            <a:r>
              <a:rPr lang="en-US" sz="1800" b="0" i="0" u="none" strike="noStrike" baseline="0" dirty="0" err="1">
                <a:latin typeface="TheSansMonoCd-W5Regular"/>
              </a:rPr>
              <a:t>TaskTracker</a:t>
            </a:r>
            <a:r>
              <a:rPr lang="en-US" sz="1800" b="0" i="0" u="none" strike="noStrike" baseline="0" dirty="0">
                <a:latin typeface="Birka"/>
              </a:rPr>
              <a:t>.</a:t>
            </a:r>
          </a:p>
          <a:p>
            <a:pPr marL="285750" indent="-285750" algn="just">
              <a:buFont typeface="Arial" panose="020B0604020202020204" pitchFamily="34" charset="0"/>
              <a:buChar char="•"/>
            </a:pPr>
            <a:r>
              <a:rPr lang="en-US" sz="1800" b="0" i="0" u="none" strike="noStrike" baseline="0" dirty="0">
                <a:solidFill>
                  <a:srgbClr val="000000"/>
                </a:solidFill>
                <a:latin typeface="Birka"/>
              </a:rPr>
              <a:t>The distributed filesystem which is used for sharing job files between the other entities.</a:t>
            </a:r>
            <a:endParaRPr lang="en-US" sz="2000" b="0" i="0" u="none" strike="noStrike" baseline="0" dirty="0">
              <a:latin typeface="Birka"/>
            </a:endParaRPr>
          </a:p>
          <a:p>
            <a:endParaRPr lang="en-IN" dirty="0"/>
          </a:p>
        </p:txBody>
      </p:sp>
    </p:spTree>
    <p:extLst>
      <p:ext uri="{BB962C8B-B14F-4D97-AF65-F5344CB8AC3E}">
        <p14:creationId xmlns:p14="http://schemas.microsoft.com/office/powerpoint/2010/main" val="1284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78985-9AFB-BE0D-C5A5-36214A9BA511}"/>
              </a:ext>
            </a:extLst>
          </p:cNvPr>
          <p:cNvSpPr>
            <a:spLocks noGrp="1"/>
          </p:cNvSpPr>
          <p:nvPr>
            <p:ph type="title"/>
          </p:nvPr>
        </p:nvSpPr>
        <p:spPr>
          <a:xfrm>
            <a:off x="304800" y="152400"/>
            <a:ext cx="8534400" cy="533400"/>
          </a:xfrm>
        </p:spPr>
        <p:txBody>
          <a:bodyPr/>
          <a:lstStyle/>
          <a:p>
            <a:r>
              <a:rPr lang="en-IN" dirty="0"/>
              <a:t>Job Submission</a:t>
            </a:r>
          </a:p>
        </p:txBody>
      </p:sp>
      <p:sp>
        <p:nvSpPr>
          <p:cNvPr id="3" name="Content Placeholder 2">
            <a:extLst>
              <a:ext uri="{FF2B5EF4-FFF2-40B4-BE49-F238E27FC236}">
                <a16:creationId xmlns:a16="http://schemas.microsoft.com/office/drawing/2014/main" id="{BE9C123B-6FB7-AE5D-9B18-CA804E37CAB5}"/>
              </a:ext>
            </a:extLst>
          </p:cNvPr>
          <p:cNvSpPr>
            <a:spLocks noGrp="1"/>
          </p:cNvSpPr>
          <p:nvPr>
            <p:ph idx="1"/>
          </p:nvPr>
        </p:nvSpPr>
        <p:spPr>
          <a:xfrm>
            <a:off x="0" y="1219200"/>
            <a:ext cx="9067800" cy="5410200"/>
          </a:xfrm>
        </p:spPr>
        <p:txBody>
          <a:bodyPr/>
          <a:lstStyle/>
          <a:p>
            <a:pPr algn="just"/>
            <a:r>
              <a:rPr lang="en-US" dirty="0"/>
              <a:t>The submit() method on Job creates an internal </a:t>
            </a:r>
            <a:r>
              <a:rPr lang="en-US" dirty="0" err="1"/>
              <a:t>JobSummitter</a:t>
            </a:r>
            <a:r>
              <a:rPr lang="en-US" dirty="0"/>
              <a:t> instance and calls </a:t>
            </a:r>
            <a:r>
              <a:rPr lang="en-US" dirty="0" err="1"/>
              <a:t>submitJobInternal</a:t>
            </a:r>
            <a:r>
              <a:rPr lang="en-US" dirty="0"/>
              <a:t>() on it as shown in the above figure above.</a:t>
            </a:r>
          </a:p>
          <a:p>
            <a:pPr algn="just"/>
            <a:r>
              <a:rPr lang="en-US" dirty="0"/>
              <a:t>Having submitted the job, </a:t>
            </a:r>
            <a:r>
              <a:rPr lang="en-US" dirty="0" err="1"/>
              <a:t>waitForCompletion</a:t>
            </a:r>
            <a:r>
              <a:rPr lang="en-US" dirty="0"/>
              <a:t>() polls the job’s progress once a second and reports the progress to the console if it has changed since the last report.</a:t>
            </a:r>
          </a:p>
          <a:p>
            <a:pPr algn="just"/>
            <a:r>
              <a:rPr lang="en-US" dirty="0"/>
              <a:t>When the job is complete, if it was successful, the job counters are displayed.</a:t>
            </a:r>
          </a:p>
          <a:p>
            <a:pPr algn="just"/>
            <a:r>
              <a:rPr lang="en-US" dirty="0"/>
              <a:t>Otherwise, the error that caused the job to fail is logged to the console.</a:t>
            </a:r>
          </a:p>
          <a:p>
            <a:pPr marL="0" indent="0" algn="just">
              <a:buNone/>
            </a:pPr>
            <a:endParaRPr lang="en-US" dirty="0"/>
          </a:p>
          <a:p>
            <a:pPr algn="just"/>
            <a:endParaRPr lang="en-US" dirty="0"/>
          </a:p>
          <a:p>
            <a:pPr algn="just"/>
            <a:endParaRPr lang="en-IN" dirty="0"/>
          </a:p>
        </p:txBody>
      </p:sp>
    </p:spTree>
    <p:extLst>
      <p:ext uri="{BB962C8B-B14F-4D97-AF65-F5344CB8AC3E}">
        <p14:creationId xmlns:p14="http://schemas.microsoft.com/office/powerpoint/2010/main" val="2224324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D287B-FD88-1914-C96A-45371C3F24D5}"/>
              </a:ext>
            </a:extLst>
          </p:cNvPr>
          <p:cNvSpPr>
            <a:spLocks noGrp="1"/>
          </p:cNvSpPr>
          <p:nvPr>
            <p:ph type="title"/>
          </p:nvPr>
        </p:nvSpPr>
        <p:spPr>
          <a:xfrm>
            <a:off x="304800" y="152400"/>
            <a:ext cx="8534400" cy="609600"/>
          </a:xfrm>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id="{E0E10DF9-4723-4805-FF62-AD6FC1019089}"/>
              </a:ext>
            </a:extLst>
          </p:cNvPr>
          <p:cNvSpPr>
            <a:spLocks noGrp="1"/>
          </p:cNvSpPr>
          <p:nvPr>
            <p:ph idx="1"/>
          </p:nvPr>
        </p:nvSpPr>
        <p:spPr>
          <a:xfrm>
            <a:off x="304800" y="762000"/>
            <a:ext cx="8839200" cy="5943600"/>
          </a:xfrm>
        </p:spPr>
        <p:txBody>
          <a:bodyPr/>
          <a:lstStyle/>
          <a:p>
            <a:pPr algn="just"/>
            <a:r>
              <a:rPr lang="en-US" sz="2400" dirty="0"/>
              <a:t>The job submission process implemented by </a:t>
            </a:r>
            <a:r>
              <a:rPr lang="en-US" sz="2400" dirty="0" err="1"/>
              <a:t>JobSummitter</a:t>
            </a:r>
            <a:r>
              <a:rPr lang="en-US" sz="2400" dirty="0"/>
              <a:t> does the following:</a:t>
            </a:r>
          </a:p>
          <a:p>
            <a:pPr marL="0" indent="0" algn="just">
              <a:buNone/>
            </a:pPr>
            <a:endParaRPr lang="en-US" sz="2400" dirty="0"/>
          </a:p>
          <a:p>
            <a:pPr algn="just"/>
            <a:r>
              <a:rPr lang="en-US" sz="2400" dirty="0"/>
              <a:t>Asks the </a:t>
            </a:r>
            <a:r>
              <a:rPr lang="en-US" sz="2400" dirty="0" err="1"/>
              <a:t>jobtracker</a:t>
            </a:r>
            <a:r>
              <a:rPr lang="en-US" sz="2400" dirty="0"/>
              <a:t> for a new job ID by calling </a:t>
            </a:r>
            <a:r>
              <a:rPr lang="en-US" sz="2400" dirty="0" err="1"/>
              <a:t>getNewJobId</a:t>
            </a:r>
            <a:r>
              <a:rPr lang="en-US" sz="2400" dirty="0"/>
              <a:t>() on </a:t>
            </a:r>
            <a:r>
              <a:rPr lang="en-US" sz="2400" dirty="0" err="1"/>
              <a:t>JobTracker</a:t>
            </a:r>
            <a:r>
              <a:rPr lang="en-US" sz="2400" dirty="0"/>
              <a:t>.</a:t>
            </a:r>
          </a:p>
          <a:p>
            <a:pPr algn="just"/>
            <a:r>
              <a:rPr lang="en-US" sz="2400" dirty="0"/>
              <a:t>Checks the output specification of the job.</a:t>
            </a:r>
          </a:p>
          <a:p>
            <a:pPr algn="just"/>
            <a:r>
              <a:rPr lang="en-US" sz="2400" dirty="0"/>
              <a:t>Computes the input splits for the job. If the splits cannot be computed, because the input paths don’t exist, for example, then the job is not submitted and an error is thrown to the MapReduce program.</a:t>
            </a:r>
          </a:p>
          <a:p>
            <a:pPr algn="just"/>
            <a:r>
              <a:rPr lang="en-US" sz="2400" dirty="0"/>
              <a:t>Copies the resources needed to run the job, including the job JAR file, the configuration file, and the computed input splits, to the </a:t>
            </a:r>
            <a:r>
              <a:rPr lang="en-US" sz="2400" dirty="0" err="1"/>
              <a:t>jobtracker’s</a:t>
            </a:r>
            <a:r>
              <a:rPr lang="en-US" sz="2400" dirty="0"/>
              <a:t> filesystem in a directory named after the job ID.</a:t>
            </a:r>
          </a:p>
          <a:p>
            <a:pPr algn="just"/>
            <a:endParaRPr lang="en-US" dirty="0"/>
          </a:p>
          <a:p>
            <a:pPr algn="just"/>
            <a:endParaRPr lang="en-IN" dirty="0"/>
          </a:p>
        </p:txBody>
      </p:sp>
    </p:spTree>
    <p:extLst>
      <p:ext uri="{BB962C8B-B14F-4D97-AF65-F5344CB8AC3E}">
        <p14:creationId xmlns:p14="http://schemas.microsoft.com/office/powerpoint/2010/main" val="636654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25BB4A6B-0A78-8E76-5CC7-642C1490F777}"/>
              </a:ext>
            </a:extLst>
          </p:cNvPr>
          <p:cNvSpPr>
            <a:spLocks noGrp="1"/>
          </p:cNvSpPr>
          <p:nvPr>
            <p:ph type="title"/>
          </p:nvPr>
        </p:nvSpPr>
        <p:spPr>
          <a:xfrm>
            <a:off x="304800" y="152400"/>
            <a:ext cx="8534400" cy="990600"/>
          </a:xfrm>
        </p:spPr>
        <p:txBody>
          <a:bodyPr/>
          <a:lstStyle/>
          <a:p>
            <a:endParaRPr lang="en-US"/>
          </a:p>
        </p:txBody>
      </p:sp>
      <p:sp>
        <p:nvSpPr>
          <p:cNvPr id="3" name="Content Placeholder 2">
            <a:extLst>
              <a:ext uri="{FF2B5EF4-FFF2-40B4-BE49-F238E27FC236}">
                <a16:creationId xmlns:a16="http://schemas.microsoft.com/office/drawing/2014/main" id="{2FDE6894-FEDD-CA12-31C1-F2BDBE144BE5}"/>
              </a:ext>
            </a:extLst>
          </p:cNvPr>
          <p:cNvSpPr>
            <a:spLocks noGrp="1"/>
          </p:cNvSpPr>
          <p:nvPr>
            <p:ph type="body" sz="half" idx="1"/>
          </p:nvPr>
        </p:nvSpPr>
        <p:spPr>
          <a:xfrm>
            <a:off x="304800" y="1295400"/>
            <a:ext cx="3886200" cy="5334000"/>
          </a:xfrm>
        </p:spPr>
        <p:txBody>
          <a:bodyPr wrap="square" anchor="t">
            <a:normAutofit/>
          </a:bodyPr>
          <a:lstStyle/>
          <a:p>
            <a:r>
              <a:rPr lang="en-IN" dirty="0"/>
              <a:t>The other steps are:</a:t>
            </a:r>
          </a:p>
          <a:p>
            <a:pPr lvl="1"/>
            <a:r>
              <a:rPr lang="en-IN" sz="2800" dirty="0"/>
              <a:t>Job Initialization</a:t>
            </a:r>
          </a:p>
          <a:p>
            <a:pPr lvl="1"/>
            <a:r>
              <a:rPr lang="en-IN" sz="2800" dirty="0"/>
              <a:t>Task Assignment</a:t>
            </a:r>
          </a:p>
          <a:p>
            <a:pPr lvl="1"/>
            <a:r>
              <a:rPr lang="en-IN" sz="2800" dirty="0"/>
              <a:t>Task Execution</a:t>
            </a:r>
          </a:p>
          <a:p>
            <a:pPr lvl="1"/>
            <a:r>
              <a:rPr lang="en-IN" sz="2800" dirty="0"/>
              <a:t>Streaming and Pipes</a:t>
            </a:r>
          </a:p>
          <a:p>
            <a:pPr lvl="1"/>
            <a:r>
              <a:rPr lang="en-IN" sz="2800" dirty="0"/>
              <a:t>Progress and Status Updates</a:t>
            </a:r>
          </a:p>
          <a:p>
            <a:endParaRPr lang="en-IN" dirty="0"/>
          </a:p>
        </p:txBody>
      </p:sp>
      <p:pic>
        <p:nvPicPr>
          <p:cNvPr id="5" name="Picture 4">
            <a:extLst>
              <a:ext uri="{FF2B5EF4-FFF2-40B4-BE49-F238E27FC236}">
                <a16:creationId xmlns:a16="http://schemas.microsoft.com/office/drawing/2014/main" id="{1BA238C9-8583-B427-2A25-4E81933F82FB}"/>
              </a:ext>
            </a:extLst>
          </p:cNvPr>
          <p:cNvPicPr>
            <a:picLocks noChangeAspect="1"/>
          </p:cNvPicPr>
          <p:nvPr/>
        </p:nvPicPr>
        <p:blipFill>
          <a:blip r:embed="rId2"/>
          <a:stretch>
            <a:fillRect/>
          </a:stretch>
        </p:blipFill>
        <p:spPr>
          <a:xfrm>
            <a:off x="3962400" y="152400"/>
            <a:ext cx="5181600" cy="6705600"/>
          </a:xfrm>
          <a:prstGeom prst="rect">
            <a:avLst/>
          </a:prstGeom>
          <a:noFill/>
        </p:spPr>
      </p:pic>
      <p:sp>
        <p:nvSpPr>
          <p:cNvPr id="15" name="Slide Number Placeholder 4">
            <a:extLst>
              <a:ext uri="{FF2B5EF4-FFF2-40B4-BE49-F238E27FC236}">
                <a16:creationId xmlns:a16="http://schemas.microsoft.com/office/drawing/2014/main" id="{50CF0773-9FA9-ADD8-469C-458814044EEF}"/>
              </a:ext>
            </a:extLst>
          </p:cNvPr>
          <p:cNvSpPr>
            <a:spLocks noGrp="1"/>
          </p:cNvSpPr>
          <p:nvPr>
            <p:ph type="sldNum" sz="quarter" idx="10"/>
          </p:nvPr>
        </p:nvSpPr>
        <p:spPr>
          <a:xfrm>
            <a:off x="6553200" y="6356350"/>
            <a:ext cx="2133600" cy="365125"/>
          </a:xfrm>
        </p:spPr>
        <p:txBody>
          <a:bodyPr/>
          <a:lstStyle/>
          <a:p>
            <a:pPr>
              <a:spcAft>
                <a:spcPts val="600"/>
              </a:spcAft>
            </a:pPr>
            <a:fld id="{FAE2E2B0-08E0-43F9-81D0-45B526C59D7A}" type="slidenum">
              <a:rPr lang="zh-TW" altLang="en-US" smtClean="0"/>
              <a:pPr>
                <a:spcAft>
                  <a:spcPts val="600"/>
                </a:spcAft>
              </a:pPr>
              <a:t>17</a:t>
            </a:fld>
            <a:endParaRPr lang="zh-TW" altLang="en-US"/>
          </a:p>
        </p:txBody>
      </p:sp>
    </p:spTree>
    <p:extLst>
      <p:ext uri="{BB962C8B-B14F-4D97-AF65-F5344CB8AC3E}">
        <p14:creationId xmlns:p14="http://schemas.microsoft.com/office/powerpoint/2010/main" val="2478859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p:txBody>
          <a:bodyPr/>
          <a:lstStyle/>
          <a:p>
            <a:r>
              <a:rPr lang="en-US" altLang="zh-TW" dirty="0"/>
              <a:t>Introduction to Hadoop Yarn</a:t>
            </a:r>
            <a:endParaRPr lang="zh-TW" altLang="en-US" dirty="0"/>
          </a:p>
        </p:txBody>
      </p:sp>
      <p:sp>
        <p:nvSpPr>
          <p:cNvPr id="6" name="副標題 5"/>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56638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4" descr="Hadoop Architectur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124200" y="2895600"/>
            <a:ext cx="3962400" cy="3866387"/>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en-US" altLang="zh-TW" dirty="0"/>
              <a:t>Yarn</a:t>
            </a:r>
            <a:endParaRPr lang="zh-TW" altLang="en-US" dirty="0"/>
          </a:p>
        </p:txBody>
      </p:sp>
      <p:sp>
        <p:nvSpPr>
          <p:cNvPr id="7" name="內容版面配置區 6"/>
          <p:cNvSpPr>
            <a:spLocks noGrp="1"/>
          </p:cNvSpPr>
          <p:nvPr>
            <p:ph sz="half" idx="2"/>
          </p:nvPr>
        </p:nvSpPr>
        <p:spPr>
          <a:xfrm>
            <a:off x="381000" y="1219200"/>
            <a:ext cx="8305800" cy="4906963"/>
          </a:xfrm>
        </p:spPr>
        <p:txBody>
          <a:bodyPr/>
          <a:lstStyle/>
          <a:p>
            <a:r>
              <a:rPr lang="en-US" altLang="zh-TW" dirty="0"/>
              <a:t>YARN is the prerequisite for Enterprise Hadoop</a:t>
            </a:r>
          </a:p>
          <a:p>
            <a:pPr lvl="1"/>
            <a:r>
              <a:rPr lang="en-US" altLang="zh-TW" dirty="0"/>
              <a:t>providing resource management and a central platform to deliver consistent operations, security, and data governance tools across Hadoop clusters.</a:t>
            </a:r>
            <a:endParaRPr lang="zh-TW" altLang="en-US" dirty="0"/>
          </a:p>
        </p:txBody>
      </p:sp>
      <p:sp>
        <p:nvSpPr>
          <p:cNvPr id="9" name="圓角矩形 8"/>
          <p:cNvSpPr/>
          <p:nvPr/>
        </p:nvSpPr>
        <p:spPr bwMode="auto">
          <a:xfrm>
            <a:off x="3352800" y="5638800"/>
            <a:ext cx="1676400" cy="685800"/>
          </a:xfrm>
          <a:prstGeom prst="roundRect">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173617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80FDE-E0CD-570E-FACB-AA599DFAB2A0}"/>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60445125-0078-FED6-3A2D-EF7E7CE362C1}"/>
              </a:ext>
            </a:extLst>
          </p:cNvPr>
          <p:cNvSpPr>
            <a:spLocks noGrp="1"/>
          </p:cNvSpPr>
          <p:nvPr>
            <p:ph type="title"/>
          </p:nvPr>
        </p:nvSpPr>
        <p:spPr>
          <a:xfrm>
            <a:off x="304800" y="152400"/>
            <a:ext cx="8534400" cy="990600"/>
          </a:xfrm>
        </p:spPr>
        <p:txBody>
          <a:bodyPr/>
          <a:lstStyle/>
          <a:p>
            <a:r>
              <a:rPr lang="en-US" altLang="zh-TW" dirty="0">
                <a:effectLst/>
              </a:rPr>
              <a:t>Why </a:t>
            </a:r>
            <a:r>
              <a:rPr lang="en-US" altLang="zh-TW" dirty="0" err="1">
                <a:effectLst/>
              </a:rPr>
              <a:t>Hadoop</a:t>
            </a:r>
            <a:r>
              <a:rPr lang="en-US" altLang="zh-TW" dirty="0">
                <a:effectLst/>
              </a:rPr>
              <a:t>?</a:t>
            </a:r>
            <a:endParaRPr lang="zh-TW" altLang="en-US" dirty="0"/>
          </a:p>
        </p:txBody>
      </p:sp>
      <p:sp>
        <p:nvSpPr>
          <p:cNvPr id="3" name="內容版面配置區 2">
            <a:extLst>
              <a:ext uri="{FF2B5EF4-FFF2-40B4-BE49-F238E27FC236}">
                <a16:creationId xmlns:a16="http://schemas.microsoft.com/office/drawing/2014/main" id="{751FDB80-BA21-8C33-21D8-D6F197399B30}"/>
              </a:ext>
            </a:extLst>
          </p:cNvPr>
          <p:cNvSpPr>
            <a:spLocks noGrp="1"/>
          </p:cNvSpPr>
          <p:nvPr>
            <p:ph idx="1"/>
          </p:nvPr>
        </p:nvSpPr>
        <p:spPr/>
        <p:txBody>
          <a:bodyPr/>
          <a:lstStyle/>
          <a:p>
            <a:r>
              <a:rPr lang="en-US" altLang="zh-TW" dirty="0"/>
              <a:t>Big Data!!</a:t>
            </a:r>
          </a:p>
          <a:p>
            <a:pPr lvl="1"/>
            <a:r>
              <a:rPr lang="en-US" altLang="zh-TW" dirty="0"/>
              <a:t>Storage</a:t>
            </a:r>
          </a:p>
          <a:p>
            <a:pPr lvl="1"/>
            <a:r>
              <a:rPr lang="en-US" altLang="zh-TW" dirty="0"/>
              <a:t>Analysis</a:t>
            </a:r>
          </a:p>
          <a:p>
            <a:pPr lvl="1"/>
            <a:r>
              <a:rPr lang="en-US" altLang="zh-TW" dirty="0"/>
              <a:t>Data management</a:t>
            </a:r>
          </a:p>
          <a:p>
            <a:endParaRPr lang="zh-TW" altLang="en-US" dirty="0"/>
          </a:p>
        </p:txBody>
      </p:sp>
      <p:pic>
        <p:nvPicPr>
          <p:cNvPr id="4" name="Picture 5">
            <a:extLst>
              <a:ext uri="{FF2B5EF4-FFF2-40B4-BE49-F238E27FC236}">
                <a16:creationId xmlns:a16="http://schemas.microsoft.com/office/drawing/2014/main" id="{131AD660-53C9-CD58-4A83-1FFF9D0F4361}"/>
              </a:ext>
            </a:extLst>
          </p:cNvPr>
          <p:cNvPicPr>
            <a:picLocks noChangeAspect="1" noChangeArrowheads="1"/>
          </p:cNvPicPr>
          <p:nvPr/>
        </p:nvPicPr>
        <p:blipFill>
          <a:blip r:embed="rId2" cstate="print">
            <a:lum bright="-40000" contrast="60000"/>
          </a:blip>
          <a:srcRect/>
          <a:stretch>
            <a:fillRect/>
          </a:stretch>
        </p:blipFill>
        <p:spPr bwMode="auto">
          <a:xfrm>
            <a:off x="609600" y="3657600"/>
            <a:ext cx="5334000" cy="2468563"/>
          </a:xfrm>
          <a:prstGeom prst="rect">
            <a:avLst/>
          </a:prstGeom>
          <a:noFill/>
          <a:ln w="9525">
            <a:noFill/>
            <a:miter lim="800000"/>
            <a:headEnd/>
            <a:tailEnd/>
          </a:ln>
        </p:spPr>
      </p:pic>
    </p:spTree>
    <p:extLst>
      <p:ext uri="{BB962C8B-B14F-4D97-AF65-F5344CB8AC3E}">
        <p14:creationId xmlns:p14="http://schemas.microsoft.com/office/powerpoint/2010/main" val="551994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oup of colorful yarns">
            <a:extLst>
              <a:ext uri="{FF2B5EF4-FFF2-40B4-BE49-F238E27FC236}">
                <a16:creationId xmlns:a16="http://schemas.microsoft.com/office/drawing/2014/main" id="{5BCBD953-9E58-EF87-E237-C4CA7593ED5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8714" y="381000"/>
            <a:ext cx="9192714" cy="6096000"/>
          </a:xfrm>
        </p:spPr>
      </p:pic>
      <p:sp>
        <p:nvSpPr>
          <p:cNvPr id="5" name="Slide Number Placeholder 4">
            <a:extLst>
              <a:ext uri="{FF2B5EF4-FFF2-40B4-BE49-F238E27FC236}">
                <a16:creationId xmlns:a16="http://schemas.microsoft.com/office/drawing/2014/main" id="{0A46E740-61B6-AEBA-930B-1A5DC31B38FC}"/>
              </a:ext>
            </a:extLst>
          </p:cNvPr>
          <p:cNvSpPr>
            <a:spLocks noGrp="1"/>
          </p:cNvSpPr>
          <p:nvPr>
            <p:ph type="sldNum" sz="quarter" idx="10"/>
          </p:nvPr>
        </p:nvSpPr>
        <p:spPr/>
        <p:txBody>
          <a:bodyPr/>
          <a:lstStyle/>
          <a:p>
            <a:fld id="{FAE2E2B0-08E0-43F9-81D0-45B526C59D7A}" type="slidenum">
              <a:rPr lang="zh-TW" altLang="en-US" smtClean="0"/>
              <a:t>20</a:t>
            </a:fld>
            <a:endParaRPr lang="zh-TW" altLang="en-US"/>
          </a:p>
        </p:txBody>
      </p:sp>
    </p:spTree>
    <p:extLst>
      <p:ext uri="{BB962C8B-B14F-4D97-AF65-F5344CB8AC3E}">
        <p14:creationId xmlns:p14="http://schemas.microsoft.com/office/powerpoint/2010/main" val="3930591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84CB019-FFEF-7F09-5C17-B0A294536C3F}"/>
              </a:ext>
            </a:extLst>
          </p:cNvPr>
          <p:cNvSpPr>
            <a:spLocks noGrp="1"/>
          </p:cNvSpPr>
          <p:nvPr>
            <p:ph type="sldNum" sz="quarter" idx="10"/>
          </p:nvPr>
        </p:nvSpPr>
        <p:spPr/>
        <p:txBody>
          <a:bodyPr/>
          <a:lstStyle/>
          <a:p>
            <a:fld id="{FAE2E2B0-08E0-43F9-81D0-45B526C59D7A}" type="slidenum">
              <a:rPr lang="zh-TW" altLang="en-US" smtClean="0"/>
              <a:t>21</a:t>
            </a:fld>
            <a:endParaRPr lang="zh-TW" altLang="en-US"/>
          </a:p>
        </p:txBody>
      </p:sp>
      <p:pic>
        <p:nvPicPr>
          <p:cNvPr id="7" name="Picture 6" descr="A screenshot of a computer&#10;&#10;Description automatically generated">
            <a:extLst>
              <a:ext uri="{FF2B5EF4-FFF2-40B4-BE49-F238E27FC236}">
                <a16:creationId xmlns:a16="http://schemas.microsoft.com/office/drawing/2014/main" id="{D69E3E38-934A-3E69-507A-9C33DB7DA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3664"/>
            <a:ext cx="9144000" cy="6150672"/>
          </a:xfrm>
          <a:prstGeom prst="rect">
            <a:avLst/>
          </a:prstGeom>
        </p:spPr>
      </p:pic>
    </p:spTree>
    <p:extLst>
      <p:ext uri="{BB962C8B-B14F-4D97-AF65-F5344CB8AC3E}">
        <p14:creationId xmlns:p14="http://schemas.microsoft.com/office/powerpoint/2010/main" val="2112367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DB648AE-DCD1-9326-37E3-658AF7ECB87A}"/>
              </a:ext>
            </a:extLst>
          </p:cNvPr>
          <p:cNvSpPr>
            <a:spLocks noGrp="1"/>
          </p:cNvSpPr>
          <p:nvPr>
            <p:ph type="sldNum" sz="quarter" idx="10"/>
          </p:nvPr>
        </p:nvSpPr>
        <p:spPr/>
        <p:txBody>
          <a:bodyPr/>
          <a:lstStyle/>
          <a:p>
            <a:fld id="{FAE2E2B0-08E0-43F9-81D0-45B526C59D7A}" type="slidenum">
              <a:rPr lang="zh-TW" altLang="en-US" smtClean="0"/>
              <a:t>22</a:t>
            </a:fld>
            <a:endParaRPr lang="zh-TW" altLang="en-US"/>
          </a:p>
        </p:txBody>
      </p:sp>
      <p:pic>
        <p:nvPicPr>
          <p:cNvPr id="9" name="Picture 8" descr="A white background with black text">
            <a:extLst>
              <a:ext uri="{FF2B5EF4-FFF2-40B4-BE49-F238E27FC236}">
                <a16:creationId xmlns:a16="http://schemas.microsoft.com/office/drawing/2014/main" id="{538BC770-9D11-A202-1FC5-9F621D956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2288"/>
            <a:ext cx="9144000" cy="6153423"/>
          </a:xfrm>
          <a:prstGeom prst="rect">
            <a:avLst/>
          </a:prstGeom>
        </p:spPr>
      </p:pic>
    </p:spTree>
    <p:extLst>
      <p:ext uri="{BB962C8B-B14F-4D97-AF65-F5344CB8AC3E}">
        <p14:creationId xmlns:p14="http://schemas.microsoft.com/office/powerpoint/2010/main" val="474339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9ED4515-FCA1-D742-CC12-CD117A0DC2C9}"/>
              </a:ext>
            </a:extLst>
          </p:cNvPr>
          <p:cNvSpPr>
            <a:spLocks noGrp="1"/>
          </p:cNvSpPr>
          <p:nvPr>
            <p:ph type="sldNum" sz="quarter" idx="10"/>
          </p:nvPr>
        </p:nvSpPr>
        <p:spPr/>
        <p:txBody>
          <a:bodyPr/>
          <a:lstStyle/>
          <a:p>
            <a:fld id="{FAE2E2B0-08E0-43F9-81D0-45B526C59D7A}" type="slidenum">
              <a:rPr lang="zh-TW" altLang="en-US" smtClean="0"/>
              <a:t>23</a:t>
            </a:fld>
            <a:endParaRPr lang="zh-TW" altLang="en-US"/>
          </a:p>
        </p:txBody>
      </p:sp>
      <p:pic>
        <p:nvPicPr>
          <p:cNvPr id="7" name="Picture 6" descr="A screenshot of a computer&#10;&#10;Description automatically generated">
            <a:extLst>
              <a:ext uri="{FF2B5EF4-FFF2-40B4-BE49-F238E27FC236}">
                <a16:creationId xmlns:a16="http://schemas.microsoft.com/office/drawing/2014/main" id="{08137F09-64F8-ECE1-3CD0-A75A998AA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6015"/>
            <a:ext cx="9144000" cy="6305969"/>
          </a:xfrm>
          <a:prstGeom prst="rect">
            <a:avLst/>
          </a:prstGeom>
        </p:spPr>
      </p:pic>
    </p:spTree>
    <p:extLst>
      <p:ext uri="{BB962C8B-B14F-4D97-AF65-F5344CB8AC3E}">
        <p14:creationId xmlns:p14="http://schemas.microsoft.com/office/powerpoint/2010/main" val="3670794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42574FF-D73D-A47B-2BF7-CF2806DDCF24}"/>
              </a:ext>
            </a:extLst>
          </p:cNvPr>
          <p:cNvSpPr>
            <a:spLocks noGrp="1"/>
          </p:cNvSpPr>
          <p:nvPr>
            <p:ph type="sldNum" sz="quarter" idx="10"/>
          </p:nvPr>
        </p:nvSpPr>
        <p:spPr/>
        <p:txBody>
          <a:bodyPr/>
          <a:lstStyle/>
          <a:p>
            <a:fld id="{FAE2E2B0-08E0-43F9-81D0-45B526C59D7A}" type="slidenum">
              <a:rPr lang="zh-TW" altLang="en-US" smtClean="0"/>
              <a:t>24</a:t>
            </a:fld>
            <a:endParaRPr lang="zh-TW" altLang="en-US"/>
          </a:p>
        </p:txBody>
      </p:sp>
      <p:pic>
        <p:nvPicPr>
          <p:cNvPr id="7" name="Picture 6" descr="A diagram of a data structure&#10;&#10;Description automatically generated">
            <a:extLst>
              <a:ext uri="{FF2B5EF4-FFF2-40B4-BE49-F238E27FC236}">
                <a16:creationId xmlns:a16="http://schemas.microsoft.com/office/drawing/2014/main" id="{DC52F198-75DA-E569-C5A8-FD7D5D6E9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2985"/>
            <a:ext cx="9144000" cy="6592030"/>
          </a:xfrm>
          <a:prstGeom prst="rect">
            <a:avLst/>
          </a:prstGeom>
        </p:spPr>
      </p:pic>
    </p:spTree>
    <p:extLst>
      <p:ext uri="{BB962C8B-B14F-4D97-AF65-F5344CB8AC3E}">
        <p14:creationId xmlns:p14="http://schemas.microsoft.com/office/powerpoint/2010/main" val="2954712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5B73C6-751A-8A33-9956-1D1AD65B1194}"/>
              </a:ext>
            </a:extLst>
          </p:cNvPr>
          <p:cNvSpPr>
            <a:spLocks noGrp="1"/>
          </p:cNvSpPr>
          <p:nvPr>
            <p:ph type="sldNum" sz="quarter" idx="10"/>
          </p:nvPr>
        </p:nvSpPr>
        <p:spPr/>
        <p:txBody>
          <a:bodyPr/>
          <a:lstStyle/>
          <a:p>
            <a:fld id="{FAE2E2B0-08E0-43F9-81D0-45B526C59D7A}" type="slidenum">
              <a:rPr lang="zh-TW" altLang="en-US" smtClean="0"/>
              <a:t>25</a:t>
            </a:fld>
            <a:endParaRPr lang="zh-TW" altLang="en-US"/>
          </a:p>
        </p:txBody>
      </p:sp>
      <p:pic>
        <p:nvPicPr>
          <p:cNvPr id="7" name="Picture 6" descr="&#10;A diagram of a software development">
            <a:extLst>
              <a:ext uri="{FF2B5EF4-FFF2-40B4-BE49-F238E27FC236}">
                <a16:creationId xmlns:a16="http://schemas.microsoft.com/office/drawing/2014/main" id="{D0B78FA8-BA13-4042-58E4-96687B4B5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563"/>
            <a:ext cx="9144000" cy="6720874"/>
          </a:xfrm>
          <a:prstGeom prst="rect">
            <a:avLst/>
          </a:prstGeom>
        </p:spPr>
      </p:pic>
    </p:spTree>
    <p:extLst>
      <p:ext uri="{BB962C8B-B14F-4D97-AF65-F5344CB8AC3E}">
        <p14:creationId xmlns:p14="http://schemas.microsoft.com/office/powerpoint/2010/main" val="3363719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D4DDBC0-F5D4-EE55-DC7C-3020D38974A9}"/>
              </a:ext>
            </a:extLst>
          </p:cNvPr>
          <p:cNvSpPr>
            <a:spLocks noGrp="1"/>
          </p:cNvSpPr>
          <p:nvPr>
            <p:ph type="sldNum" sz="quarter" idx="10"/>
          </p:nvPr>
        </p:nvSpPr>
        <p:spPr/>
        <p:txBody>
          <a:bodyPr/>
          <a:lstStyle/>
          <a:p>
            <a:fld id="{FAE2E2B0-08E0-43F9-81D0-45B526C59D7A}" type="slidenum">
              <a:rPr lang="zh-TW" altLang="en-US" smtClean="0"/>
              <a:t>26</a:t>
            </a:fld>
            <a:endParaRPr lang="zh-TW" altLang="en-US"/>
          </a:p>
        </p:txBody>
      </p:sp>
      <p:pic>
        <p:nvPicPr>
          <p:cNvPr id="7" name="Picture 6" descr="A white background with black text&#10;&#10;Description automatically generated">
            <a:extLst>
              <a:ext uri="{FF2B5EF4-FFF2-40B4-BE49-F238E27FC236}">
                <a16:creationId xmlns:a16="http://schemas.microsoft.com/office/drawing/2014/main" id="{0D9F9BCA-1EC7-FB33-92B7-F0F04132C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214"/>
            <a:ext cx="9144000" cy="6615572"/>
          </a:xfrm>
          <a:prstGeom prst="rect">
            <a:avLst/>
          </a:prstGeom>
        </p:spPr>
      </p:pic>
    </p:spTree>
    <p:extLst>
      <p:ext uri="{BB962C8B-B14F-4D97-AF65-F5344CB8AC3E}">
        <p14:creationId xmlns:p14="http://schemas.microsoft.com/office/powerpoint/2010/main" val="1841132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C9F5-19CF-6D5B-3FC1-99214A12C2A2}"/>
              </a:ext>
            </a:extLst>
          </p:cNvPr>
          <p:cNvSpPr>
            <a:spLocks noGrp="1"/>
          </p:cNvSpPr>
          <p:nvPr>
            <p:ph type="title"/>
          </p:nvPr>
        </p:nvSpPr>
        <p:spPr>
          <a:xfrm>
            <a:off x="304800" y="152400"/>
            <a:ext cx="8534400" cy="685800"/>
          </a:xfrm>
        </p:spPr>
        <p:txBody>
          <a:bodyPr/>
          <a:lstStyle/>
          <a:p>
            <a:r>
              <a:rPr lang="en-IN" dirty="0"/>
              <a:t>Apache YARN</a:t>
            </a:r>
          </a:p>
        </p:txBody>
      </p:sp>
      <p:sp>
        <p:nvSpPr>
          <p:cNvPr id="5" name="Slide Number Placeholder 4">
            <a:extLst>
              <a:ext uri="{FF2B5EF4-FFF2-40B4-BE49-F238E27FC236}">
                <a16:creationId xmlns:a16="http://schemas.microsoft.com/office/drawing/2014/main" id="{77A46AEE-C99B-858E-25D3-4CD40F8AD95D}"/>
              </a:ext>
            </a:extLst>
          </p:cNvPr>
          <p:cNvSpPr>
            <a:spLocks noGrp="1"/>
          </p:cNvSpPr>
          <p:nvPr>
            <p:ph type="sldNum" sz="quarter" idx="10"/>
          </p:nvPr>
        </p:nvSpPr>
        <p:spPr/>
        <p:txBody>
          <a:bodyPr/>
          <a:lstStyle/>
          <a:p>
            <a:fld id="{FAE2E2B0-08E0-43F9-81D0-45B526C59D7A}" type="slidenum">
              <a:rPr lang="zh-TW" altLang="en-US" smtClean="0"/>
              <a:t>27</a:t>
            </a:fld>
            <a:endParaRPr lang="zh-TW" altLang="en-US"/>
          </a:p>
        </p:txBody>
      </p:sp>
      <p:sp>
        <p:nvSpPr>
          <p:cNvPr id="7" name="TextBox 6">
            <a:extLst>
              <a:ext uri="{FF2B5EF4-FFF2-40B4-BE49-F238E27FC236}">
                <a16:creationId xmlns:a16="http://schemas.microsoft.com/office/drawing/2014/main" id="{A2389E42-90A2-9796-54D7-24DAA96B8E1C}"/>
              </a:ext>
            </a:extLst>
          </p:cNvPr>
          <p:cNvSpPr txBox="1"/>
          <p:nvPr/>
        </p:nvSpPr>
        <p:spPr>
          <a:xfrm>
            <a:off x="317090" y="990600"/>
            <a:ext cx="8763000" cy="2585323"/>
          </a:xfrm>
          <a:prstGeom prst="rect">
            <a:avLst/>
          </a:prstGeom>
          <a:noFill/>
        </p:spPr>
        <p:txBody>
          <a:bodyPr wrap="square">
            <a:spAutoFit/>
          </a:bodyPr>
          <a:lstStyle/>
          <a:p>
            <a:pPr marL="285750" indent="-285750" algn="l">
              <a:buFont typeface="Wingdings" panose="05000000000000000000" pitchFamily="2" charset="2"/>
              <a:buChar char="Ø"/>
            </a:pPr>
            <a:r>
              <a:rPr lang="en-US" sz="1800" b="0" i="0" u="none" strike="noStrike" baseline="0" dirty="0">
                <a:latin typeface="MinionPro-Regular"/>
              </a:rPr>
              <a:t>Apache YARN (Yet Another Resource Negotiator) is Hadoop’s cluster resource management </a:t>
            </a:r>
            <a:r>
              <a:rPr lang="en-IN" sz="1800" b="0" i="0" u="none" strike="noStrike" baseline="0" dirty="0">
                <a:latin typeface="MinionPro-Regular"/>
              </a:rPr>
              <a:t>system.</a:t>
            </a:r>
          </a:p>
          <a:p>
            <a:pPr marL="285750" indent="-285750" algn="l">
              <a:buFont typeface="Wingdings" panose="05000000000000000000" pitchFamily="2" charset="2"/>
              <a:buChar char="Ø"/>
            </a:pPr>
            <a:endParaRPr lang="en-US" sz="1800" b="0" i="0" u="none" strike="noStrike" baseline="0" dirty="0">
              <a:latin typeface="MinionPro-Regular"/>
            </a:endParaRPr>
          </a:p>
          <a:p>
            <a:pPr marL="285750" indent="-285750" algn="l">
              <a:buFont typeface="Wingdings" panose="05000000000000000000" pitchFamily="2" charset="2"/>
              <a:buChar char="Ø"/>
            </a:pPr>
            <a:r>
              <a:rPr lang="en-US" sz="1800" b="0" i="0" u="none" strike="noStrike" baseline="0" dirty="0">
                <a:latin typeface="MinionPro-Regular"/>
              </a:rPr>
              <a:t>YARN was introduced in Hadoop 2 to improve the MapReduce implementation</a:t>
            </a:r>
            <a:endParaRPr lang="en-IN" dirty="0">
              <a:latin typeface="MinionPro-Regular"/>
            </a:endParaRPr>
          </a:p>
          <a:p>
            <a:pPr marL="285750" indent="-285750" algn="just">
              <a:buFont typeface="Wingdings" panose="05000000000000000000" pitchFamily="2" charset="2"/>
              <a:buChar char="Ø"/>
            </a:pPr>
            <a:endParaRPr lang="en-US" dirty="0">
              <a:latin typeface="MinionPro-Regular"/>
            </a:endParaRPr>
          </a:p>
          <a:p>
            <a:pPr marL="285750" indent="-285750" algn="just">
              <a:buFont typeface="Wingdings" panose="05000000000000000000" pitchFamily="2" charset="2"/>
              <a:buChar char="Ø"/>
            </a:pPr>
            <a:r>
              <a:rPr lang="en-US" sz="1800" b="0" i="0" u="none" strike="noStrike" baseline="0" dirty="0">
                <a:latin typeface="MinionPro-Regular"/>
              </a:rPr>
              <a:t>The Below diagram shows some distributed computing frameworks (MapReduce, Spark, and so on) running as YARN applications on the cluster compute layer (YARN) and the cluster storage layer (HDFS and HBase).</a:t>
            </a:r>
            <a:endParaRPr lang="en-IN" sz="1800" b="0" i="0" u="none" strike="noStrike" baseline="0" dirty="0">
              <a:latin typeface="MinionPro-Regular"/>
            </a:endParaRPr>
          </a:p>
          <a:p>
            <a:pPr algn="l"/>
            <a:endParaRPr lang="en-IN" dirty="0"/>
          </a:p>
        </p:txBody>
      </p:sp>
      <p:pic>
        <p:nvPicPr>
          <p:cNvPr id="9" name="Picture 8">
            <a:extLst>
              <a:ext uri="{FF2B5EF4-FFF2-40B4-BE49-F238E27FC236}">
                <a16:creationId xmlns:a16="http://schemas.microsoft.com/office/drawing/2014/main" id="{E8C8B357-D9AE-DB45-8050-8E20871029FB}"/>
              </a:ext>
            </a:extLst>
          </p:cNvPr>
          <p:cNvPicPr>
            <a:picLocks noChangeAspect="1"/>
          </p:cNvPicPr>
          <p:nvPr/>
        </p:nvPicPr>
        <p:blipFill>
          <a:blip r:embed="rId2"/>
          <a:stretch>
            <a:fillRect/>
          </a:stretch>
        </p:blipFill>
        <p:spPr>
          <a:xfrm>
            <a:off x="293808" y="3411794"/>
            <a:ext cx="8545391" cy="3293806"/>
          </a:xfrm>
          <a:prstGeom prst="rect">
            <a:avLst/>
          </a:prstGeom>
        </p:spPr>
      </p:pic>
    </p:spTree>
    <p:extLst>
      <p:ext uri="{BB962C8B-B14F-4D97-AF65-F5344CB8AC3E}">
        <p14:creationId xmlns:p14="http://schemas.microsoft.com/office/powerpoint/2010/main" val="1897796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4908-176A-1E97-F4B9-78BD1601C152}"/>
              </a:ext>
            </a:extLst>
          </p:cNvPr>
          <p:cNvSpPr>
            <a:spLocks noGrp="1"/>
          </p:cNvSpPr>
          <p:nvPr>
            <p:ph type="title"/>
          </p:nvPr>
        </p:nvSpPr>
        <p:spPr>
          <a:xfrm>
            <a:off x="304800" y="152400"/>
            <a:ext cx="8534400" cy="990600"/>
          </a:xfrm>
        </p:spPr>
        <p:txBody>
          <a:bodyPr wrap="square" anchor="ctr">
            <a:normAutofit/>
          </a:bodyPr>
          <a:lstStyle/>
          <a:p>
            <a:r>
              <a:rPr lang="en-US" dirty="0"/>
              <a:t>Anatomy of a YARN Application Run</a:t>
            </a:r>
            <a:endParaRPr lang="en-IN" dirty="0"/>
          </a:p>
        </p:txBody>
      </p:sp>
      <p:sp>
        <p:nvSpPr>
          <p:cNvPr id="4" name="Content Placeholder 3">
            <a:extLst>
              <a:ext uri="{FF2B5EF4-FFF2-40B4-BE49-F238E27FC236}">
                <a16:creationId xmlns:a16="http://schemas.microsoft.com/office/drawing/2014/main" id="{6A3B06C7-4B5B-7305-2887-6A6F0DF81C6F}"/>
              </a:ext>
            </a:extLst>
          </p:cNvPr>
          <p:cNvSpPr>
            <a:spLocks noGrp="1"/>
          </p:cNvSpPr>
          <p:nvPr>
            <p:ph sz="half" idx="1"/>
          </p:nvPr>
        </p:nvSpPr>
        <p:spPr>
          <a:xfrm>
            <a:off x="457200" y="1219200"/>
            <a:ext cx="8001000" cy="4906963"/>
          </a:xfrm>
        </p:spPr>
        <p:txBody>
          <a:bodyPr wrap="square" anchor="t">
            <a:normAutofit/>
          </a:bodyPr>
          <a:lstStyle/>
          <a:p>
            <a:r>
              <a:rPr lang="en-US" sz="2400" dirty="0"/>
              <a:t>YARN provides its core services via two types of long-running daemon:</a:t>
            </a:r>
          </a:p>
          <a:p>
            <a:pPr lvl="1"/>
            <a:r>
              <a:rPr lang="en-US" dirty="0"/>
              <a:t>a resource manager (one per cluster)</a:t>
            </a:r>
          </a:p>
          <a:p>
            <a:pPr lvl="1"/>
            <a:r>
              <a:rPr lang="en-IN" dirty="0"/>
              <a:t>node managers</a:t>
            </a:r>
          </a:p>
        </p:txBody>
      </p:sp>
      <p:sp>
        <p:nvSpPr>
          <p:cNvPr id="5" name="Slide Number Placeholder 4">
            <a:extLst>
              <a:ext uri="{FF2B5EF4-FFF2-40B4-BE49-F238E27FC236}">
                <a16:creationId xmlns:a16="http://schemas.microsoft.com/office/drawing/2014/main" id="{BFEDE5AA-B806-6872-A52F-7C4D7857A86B}"/>
              </a:ext>
            </a:extLst>
          </p:cNvPr>
          <p:cNvSpPr>
            <a:spLocks noGrp="1"/>
          </p:cNvSpPr>
          <p:nvPr>
            <p:ph type="sldNum" sz="quarter" idx="10"/>
          </p:nvPr>
        </p:nvSpPr>
        <p:spPr>
          <a:xfrm>
            <a:off x="6553200" y="6356350"/>
            <a:ext cx="2133600" cy="365125"/>
          </a:xfrm>
        </p:spPr>
        <p:txBody>
          <a:bodyPr anchor="ctr">
            <a:normAutofit/>
          </a:bodyPr>
          <a:lstStyle/>
          <a:p>
            <a:pPr>
              <a:spcAft>
                <a:spcPts val="600"/>
              </a:spcAft>
            </a:pPr>
            <a:fld id="{FAE2E2B0-08E0-43F9-81D0-45B526C59D7A}" type="slidenum">
              <a:rPr lang="zh-TW" altLang="en-US" smtClean="0"/>
              <a:pPr>
                <a:spcAft>
                  <a:spcPts val="600"/>
                </a:spcAft>
              </a:pPr>
              <a:t>28</a:t>
            </a:fld>
            <a:endParaRPr lang="zh-TW" altLang="en-US"/>
          </a:p>
        </p:txBody>
      </p:sp>
      <p:sp>
        <p:nvSpPr>
          <p:cNvPr id="11" name="TextBox 10">
            <a:extLst>
              <a:ext uri="{FF2B5EF4-FFF2-40B4-BE49-F238E27FC236}">
                <a16:creationId xmlns:a16="http://schemas.microsoft.com/office/drawing/2014/main" id="{77B0AFC8-1171-7301-6F2A-611B70886AA1}"/>
              </a:ext>
            </a:extLst>
          </p:cNvPr>
          <p:cNvSpPr txBox="1"/>
          <p:nvPr/>
        </p:nvSpPr>
        <p:spPr>
          <a:xfrm>
            <a:off x="114300" y="3378935"/>
            <a:ext cx="8915400" cy="2862322"/>
          </a:xfrm>
          <a:prstGeom prst="rect">
            <a:avLst/>
          </a:prstGeom>
          <a:noFill/>
        </p:spPr>
        <p:txBody>
          <a:bodyPr wrap="square">
            <a:spAutoFit/>
          </a:bodyPr>
          <a:lstStyle/>
          <a:p>
            <a:pPr algn="just"/>
            <a:r>
              <a:rPr lang="en-US" sz="1800" dirty="0"/>
              <a:t>A resource manager (one per cluster) to manage the use of resources across the cluster.</a:t>
            </a:r>
          </a:p>
          <a:p>
            <a:pPr algn="just"/>
            <a:endParaRPr lang="en-US" sz="1800" dirty="0"/>
          </a:p>
          <a:p>
            <a:pPr algn="just"/>
            <a:r>
              <a:rPr lang="en-US" sz="1800" dirty="0"/>
              <a:t>Node managers running on all the nodes in the cluster to launch and monitor containers.</a:t>
            </a:r>
          </a:p>
          <a:p>
            <a:pPr algn="just"/>
            <a:endParaRPr lang="en-US" sz="1800" dirty="0"/>
          </a:p>
          <a:p>
            <a:pPr algn="just"/>
            <a:r>
              <a:rPr lang="en-US" sz="1800" dirty="0"/>
              <a:t>A container executes an application-specific process with a constrained set of resources (memory, CPU, and so on).</a:t>
            </a:r>
          </a:p>
          <a:p>
            <a:pPr algn="just"/>
            <a:endParaRPr lang="en-US" sz="1800" dirty="0"/>
          </a:p>
          <a:p>
            <a:pPr algn="just"/>
            <a:r>
              <a:rPr lang="en-US" sz="1800" dirty="0"/>
              <a:t>Depending on how YARN is a container may be a Unix process or a Linux </a:t>
            </a:r>
            <a:r>
              <a:rPr lang="en-US" sz="1800" dirty="0" err="1"/>
              <a:t>cgroup</a:t>
            </a:r>
            <a:endParaRPr lang="en-IN" sz="1800" dirty="0"/>
          </a:p>
        </p:txBody>
      </p:sp>
    </p:spTree>
    <p:extLst>
      <p:ext uri="{BB962C8B-B14F-4D97-AF65-F5344CB8AC3E}">
        <p14:creationId xmlns:p14="http://schemas.microsoft.com/office/powerpoint/2010/main" val="1540983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AEA9F20-A2FE-9641-A6AF-15FE4F86ABE3}"/>
              </a:ext>
            </a:extLst>
          </p:cNvPr>
          <p:cNvPicPr>
            <a:picLocks noChangeAspect="1"/>
          </p:cNvPicPr>
          <p:nvPr/>
        </p:nvPicPr>
        <p:blipFill>
          <a:blip r:embed="rId2"/>
          <a:stretch>
            <a:fillRect/>
          </a:stretch>
        </p:blipFill>
        <p:spPr>
          <a:xfrm>
            <a:off x="90488" y="142558"/>
            <a:ext cx="8963025" cy="6572884"/>
          </a:xfrm>
          <a:prstGeom prst="rect">
            <a:avLst/>
          </a:prstGeom>
          <a:noFill/>
        </p:spPr>
      </p:pic>
      <p:sp>
        <p:nvSpPr>
          <p:cNvPr id="5" name="Slide Number Placeholder 4" hidden="1">
            <a:extLst>
              <a:ext uri="{FF2B5EF4-FFF2-40B4-BE49-F238E27FC236}">
                <a16:creationId xmlns:a16="http://schemas.microsoft.com/office/drawing/2014/main" id="{C9EC3B8B-4E94-6ECA-2659-DCEC6F125C31}"/>
              </a:ext>
            </a:extLst>
          </p:cNvPr>
          <p:cNvSpPr>
            <a:spLocks noGrp="1"/>
          </p:cNvSpPr>
          <p:nvPr>
            <p:ph type="sldNum" sz="quarter" idx="10"/>
          </p:nvPr>
        </p:nvSpPr>
        <p:spPr/>
        <p:txBody>
          <a:bodyPr/>
          <a:lstStyle/>
          <a:p>
            <a:pPr>
              <a:spcAft>
                <a:spcPts val="600"/>
              </a:spcAft>
            </a:pPr>
            <a:fld id="{FAE2E2B0-08E0-43F9-81D0-45B526C59D7A}" type="slidenum">
              <a:rPr lang="zh-TW" altLang="en-US" smtClean="0"/>
              <a:pPr>
                <a:spcAft>
                  <a:spcPts val="600"/>
                </a:spcAft>
              </a:pPr>
              <a:t>29</a:t>
            </a:fld>
            <a:endParaRPr lang="zh-TW" altLang="en-US"/>
          </a:p>
        </p:txBody>
      </p:sp>
      <p:sp>
        <p:nvSpPr>
          <p:cNvPr id="9" name="TextBox 8">
            <a:extLst>
              <a:ext uri="{FF2B5EF4-FFF2-40B4-BE49-F238E27FC236}">
                <a16:creationId xmlns:a16="http://schemas.microsoft.com/office/drawing/2014/main" id="{BCB56519-F9F8-85A3-3E64-B3C89356121D}"/>
              </a:ext>
            </a:extLst>
          </p:cNvPr>
          <p:cNvSpPr txBox="1"/>
          <p:nvPr/>
        </p:nvSpPr>
        <p:spPr>
          <a:xfrm>
            <a:off x="304800" y="5562600"/>
            <a:ext cx="5410200" cy="584775"/>
          </a:xfrm>
          <a:prstGeom prst="rect">
            <a:avLst/>
          </a:prstGeom>
          <a:noFill/>
        </p:spPr>
        <p:txBody>
          <a:bodyPr wrap="square">
            <a:spAutoFit/>
          </a:bodyPr>
          <a:lstStyle/>
          <a:p>
            <a:r>
              <a:rPr lang="en-US" sz="3200" b="0" i="1" u="none" strike="noStrike" baseline="0" dirty="0">
                <a:latin typeface="MinionPro-Italic"/>
              </a:rPr>
              <a:t>How YARN runs an application</a:t>
            </a:r>
            <a:endParaRPr lang="en-IN" sz="3200" dirty="0"/>
          </a:p>
        </p:txBody>
      </p:sp>
    </p:spTree>
    <p:extLst>
      <p:ext uri="{BB962C8B-B14F-4D97-AF65-F5344CB8AC3E}">
        <p14:creationId xmlns:p14="http://schemas.microsoft.com/office/powerpoint/2010/main" val="3231771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idx="4294967295"/>
          </p:nvPr>
        </p:nvSpPr>
        <p:spPr>
          <a:noFill/>
        </p:spPr>
        <p:txBody>
          <a:bodyPr/>
          <a:lstStyle/>
          <a:p>
            <a:r>
              <a:rPr lang="en-US" altLang="zh-TW">
                <a:effectLst/>
              </a:rPr>
              <a:t>Advantages of Hadoop</a:t>
            </a:r>
          </a:p>
        </p:txBody>
      </p:sp>
      <p:sp>
        <p:nvSpPr>
          <p:cNvPr id="121859" name="Rectangle 3"/>
          <p:cNvSpPr>
            <a:spLocks noGrp="1" noChangeArrowheads="1"/>
          </p:cNvSpPr>
          <p:nvPr>
            <p:ph type="body" idx="4294967295"/>
          </p:nvPr>
        </p:nvSpPr>
        <p:spPr/>
        <p:txBody>
          <a:bodyPr/>
          <a:lstStyle/>
          <a:p>
            <a:r>
              <a:rPr lang="en-US" altLang="zh-TW" dirty="0"/>
              <a:t>Vast amounts of data</a:t>
            </a:r>
          </a:p>
          <a:p>
            <a:r>
              <a:rPr lang="en-US" altLang="zh-TW" dirty="0"/>
              <a:t>Economic</a:t>
            </a:r>
          </a:p>
          <a:p>
            <a:r>
              <a:rPr lang="en-US" altLang="zh-TW" dirty="0"/>
              <a:t>Efficient</a:t>
            </a:r>
          </a:p>
          <a:p>
            <a:r>
              <a:rPr lang="en-US" altLang="zh-TW" dirty="0"/>
              <a:t>Scalable</a:t>
            </a:r>
          </a:p>
          <a:p>
            <a:r>
              <a:rPr lang="en-US" altLang="zh-TW" dirty="0"/>
              <a:t>Reliable</a:t>
            </a:r>
          </a:p>
        </p:txBody>
      </p:sp>
    </p:spTree>
    <p:extLst>
      <p:ext uri="{BB962C8B-B14F-4D97-AF65-F5344CB8AC3E}">
        <p14:creationId xmlns:p14="http://schemas.microsoft.com/office/powerpoint/2010/main" val="624367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DE41A-1CB6-55A0-BBF1-6A6F12B3C162}"/>
              </a:ext>
            </a:extLst>
          </p:cNvPr>
          <p:cNvSpPr>
            <a:spLocks noGrp="1"/>
          </p:cNvSpPr>
          <p:nvPr>
            <p:ph type="title"/>
          </p:nvPr>
        </p:nvSpPr>
        <p:spPr/>
        <p:txBody>
          <a:bodyPr/>
          <a:lstStyle/>
          <a:p>
            <a:r>
              <a:rPr lang="en-US" dirty="0"/>
              <a:t>How YARN runs an application</a:t>
            </a:r>
            <a:endParaRPr lang="en-IN" dirty="0"/>
          </a:p>
        </p:txBody>
      </p:sp>
      <p:sp>
        <p:nvSpPr>
          <p:cNvPr id="3" name="Content Placeholder 2">
            <a:extLst>
              <a:ext uri="{FF2B5EF4-FFF2-40B4-BE49-F238E27FC236}">
                <a16:creationId xmlns:a16="http://schemas.microsoft.com/office/drawing/2014/main" id="{9963F152-E409-8F35-2089-0AB6C6D25349}"/>
              </a:ext>
            </a:extLst>
          </p:cNvPr>
          <p:cNvSpPr>
            <a:spLocks noGrp="1"/>
          </p:cNvSpPr>
          <p:nvPr>
            <p:ph sz="half" idx="1"/>
          </p:nvPr>
        </p:nvSpPr>
        <p:spPr>
          <a:xfrm>
            <a:off x="457200" y="1219200"/>
            <a:ext cx="8382000" cy="5486400"/>
          </a:xfrm>
        </p:spPr>
        <p:txBody>
          <a:bodyPr/>
          <a:lstStyle/>
          <a:p>
            <a:pPr algn="just"/>
            <a:r>
              <a:rPr lang="en-US" dirty="0"/>
              <a:t>To run an application on YARN, a client contacts the resource manager and asks it to run an application master process.</a:t>
            </a:r>
          </a:p>
          <a:p>
            <a:pPr algn="just"/>
            <a:r>
              <a:rPr lang="en-US" dirty="0"/>
              <a:t>The resource manager then finds a node manager that can launch the application master in a container.</a:t>
            </a:r>
          </a:p>
          <a:p>
            <a:pPr algn="just"/>
            <a:r>
              <a:rPr lang="en-US" dirty="0"/>
              <a:t>It could simply run a computation in the container it is running in and return the result to the client. Or it could request more containers from the resource managers.</a:t>
            </a:r>
          </a:p>
          <a:p>
            <a:pPr algn="just"/>
            <a:r>
              <a:rPr lang="en-US" dirty="0"/>
              <a:t>and use them to run a distributed computation</a:t>
            </a:r>
            <a:endParaRPr lang="en-IN" dirty="0"/>
          </a:p>
        </p:txBody>
      </p:sp>
      <p:sp>
        <p:nvSpPr>
          <p:cNvPr id="5" name="Slide Number Placeholder 4">
            <a:extLst>
              <a:ext uri="{FF2B5EF4-FFF2-40B4-BE49-F238E27FC236}">
                <a16:creationId xmlns:a16="http://schemas.microsoft.com/office/drawing/2014/main" id="{1AF6E5A4-20AF-F4B5-1106-9517FA561826}"/>
              </a:ext>
            </a:extLst>
          </p:cNvPr>
          <p:cNvSpPr>
            <a:spLocks noGrp="1"/>
          </p:cNvSpPr>
          <p:nvPr>
            <p:ph type="sldNum" sz="quarter" idx="10"/>
          </p:nvPr>
        </p:nvSpPr>
        <p:spPr/>
        <p:txBody>
          <a:bodyPr/>
          <a:lstStyle/>
          <a:p>
            <a:fld id="{FAE2E2B0-08E0-43F9-81D0-45B526C59D7A}" type="slidenum">
              <a:rPr lang="zh-TW" altLang="en-US" smtClean="0"/>
              <a:t>30</a:t>
            </a:fld>
            <a:endParaRPr lang="zh-TW" altLang="en-US"/>
          </a:p>
        </p:txBody>
      </p:sp>
    </p:spTree>
    <p:extLst>
      <p:ext uri="{BB962C8B-B14F-4D97-AF65-F5344CB8AC3E}">
        <p14:creationId xmlns:p14="http://schemas.microsoft.com/office/powerpoint/2010/main" val="2520610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2DEEF-04D0-B58C-9892-A0C18474F4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4966DD-1E1F-3907-1C84-C2C02AA934DB}"/>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22542A3F-B93C-5BC3-83B9-076CE598BBB9}"/>
              </a:ext>
            </a:extLst>
          </p:cNvPr>
          <p:cNvSpPr>
            <a:spLocks noGrp="1"/>
          </p:cNvSpPr>
          <p:nvPr>
            <p:ph sz="half" idx="2"/>
          </p:nvPr>
        </p:nvSpPr>
        <p:spPr/>
        <p:txBody>
          <a:bodyPr/>
          <a:lstStyle/>
          <a:p>
            <a:endParaRPr lang="en-IN"/>
          </a:p>
        </p:txBody>
      </p:sp>
      <p:sp>
        <p:nvSpPr>
          <p:cNvPr id="5" name="Slide Number Placeholder 4">
            <a:extLst>
              <a:ext uri="{FF2B5EF4-FFF2-40B4-BE49-F238E27FC236}">
                <a16:creationId xmlns:a16="http://schemas.microsoft.com/office/drawing/2014/main" id="{70E8E2B9-3705-731D-3767-25202A4C370A}"/>
              </a:ext>
            </a:extLst>
          </p:cNvPr>
          <p:cNvSpPr>
            <a:spLocks noGrp="1"/>
          </p:cNvSpPr>
          <p:nvPr>
            <p:ph type="sldNum" sz="quarter" idx="10"/>
          </p:nvPr>
        </p:nvSpPr>
        <p:spPr/>
        <p:txBody>
          <a:bodyPr/>
          <a:lstStyle/>
          <a:p>
            <a:fld id="{FAE2E2B0-08E0-43F9-81D0-45B526C59D7A}" type="slidenum">
              <a:rPr lang="zh-TW" altLang="en-US" smtClean="0"/>
              <a:t>31</a:t>
            </a:fld>
            <a:endParaRPr lang="zh-TW" altLang="en-US"/>
          </a:p>
        </p:txBody>
      </p:sp>
    </p:spTree>
    <p:extLst>
      <p:ext uri="{BB962C8B-B14F-4D97-AF65-F5344CB8AC3E}">
        <p14:creationId xmlns:p14="http://schemas.microsoft.com/office/powerpoint/2010/main" val="4248295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noFill/>
        </p:spPr>
        <p:txBody>
          <a:bodyPr/>
          <a:lstStyle/>
          <a:p>
            <a:r>
              <a:rPr lang="en-US" altLang="zh-TW" dirty="0">
                <a:effectLst/>
              </a:rPr>
              <a:t>The Core Apache Hadoop Project</a:t>
            </a:r>
          </a:p>
        </p:txBody>
      </p:sp>
      <p:sp>
        <p:nvSpPr>
          <p:cNvPr id="2" name="文字版面配置區 1"/>
          <p:cNvSpPr>
            <a:spLocks noGrp="1"/>
          </p:cNvSpPr>
          <p:nvPr>
            <p:ph type="body" sz="half" idx="1"/>
          </p:nvPr>
        </p:nvSpPr>
        <p:spPr/>
        <p:txBody>
          <a:bodyPr/>
          <a:lstStyle/>
          <a:p>
            <a:r>
              <a:rPr lang="en-US" altLang="zh-TW" sz="2400" dirty="0"/>
              <a:t>Hadoop Common:</a:t>
            </a:r>
          </a:p>
          <a:p>
            <a:pPr lvl="1"/>
            <a:r>
              <a:rPr lang="en-US" altLang="zh-TW" sz="2000" dirty="0"/>
              <a:t>Java libraries and utilities required by other Hadoop modules. </a:t>
            </a:r>
          </a:p>
          <a:p>
            <a:r>
              <a:rPr lang="en-US" altLang="zh-TW" sz="2400" dirty="0"/>
              <a:t>Hadoop YARN: </a:t>
            </a:r>
          </a:p>
          <a:p>
            <a:pPr lvl="1"/>
            <a:r>
              <a:rPr lang="en-US" altLang="zh-TW" sz="2000" dirty="0"/>
              <a:t>a framework for job scheduling and cluster resource management.</a:t>
            </a:r>
          </a:p>
          <a:p>
            <a:r>
              <a:rPr lang="en-US" altLang="zh-TW" sz="2400" dirty="0"/>
              <a:t>HDFS: </a:t>
            </a:r>
          </a:p>
          <a:p>
            <a:pPr lvl="1"/>
            <a:r>
              <a:rPr lang="en-US" altLang="zh-TW" sz="2000" dirty="0"/>
              <a:t>A distributed file system </a:t>
            </a:r>
          </a:p>
          <a:p>
            <a:r>
              <a:rPr lang="en-US" altLang="zh-TW" sz="2400" dirty="0"/>
              <a:t>Hadoop MapReduce:</a:t>
            </a:r>
          </a:p>
          <a:p>
            <a:pPr lvl="1"/>
            <a:r>
              <a:rPr lang="en-US" altLang="zh-TW" sz="2000" dirty="0"/>
              <a:t>YARN-based system for parallel processing of large data sets.</a:t>
            </a:r>
            <a:endParaRPr lang="zh-TW" altLang="en-US" sz="2000" dirty="0"/>
          </a:p>
        </p:txBody>
      </p:sp>
      <p:pic>
        <p:nvPicPr>
          <p:cNvPr id="9" name="Picture 4" descr="Hadoop Architectur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29200" y="1447800"/>
            <a:ext cx="38100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062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Hadoop Cluster</a:t>
            </a:r>
            <a:endParaRPr lang="zh-TW" altLang="en-US" dirty="0"/>
          </a:p>
        </p:txBody>
      </p:sp>
      <p:sp>
        <p:nvSpPr>
          <p:cNvPr id="3" name="文字版面配置區 2"/>
          <p:cNvSpPr>
            <a:spLocks noGrp="1"/>
          </p:cNvSpPr>
          <p:nvPr>
            <p:ph type="body" sz="half" idx="1"/>
          </p:nvPr>
        </p:nvSpPr>
        <p:spPr>
          <a:xfrm>
            <a:off x="304800" y="1295400"/>
            <a:ext cx="8534400" cy="5334000"/>
          </a:xfrm>
        </p:spPr>
        <p:txBody>
          <a:bodyPr/>
          <a:lstStyle/>
          <a:p>
            <a:pPr eaLnBrk="1" hangingPunct="1">
              <a:lnSpc>
                <a:spcPct val="90000"/>
              </a:lnSpc>
            </a:pPr>
            <a:r>
              <a:rPr lang="en-US" altLang="zh-TW" dirty="0"/>
              <a:t>Typically in 2 level architecture</a:t>
            </a:r>
          </a:p>
          <a:p>
            <a:pPr lvl="1" eaLnBrk="1" hangingPunct="1">
              <a:lnSpc>
                <a:spcPct val="90000"/>
              </a:lnSpc>
            </a:pPr>
            <a:r>
              <a:rPr lang="en-US" altLang="zh-TW" dirty="0"/>
              <a:t>Nodes are commodity PCs</a:t>
            </a:r>
          </a:p>
          <a:p>
            <a:pPr lvl="1" eaLnBrk="1" hangingPunct="1">
              <a:lnSpc>
                <a:spcPct val="90000"/>
              </a:lnSpc>
            </a:pPr>
            <a:r>
              <a:rPr lang="en-US" altLang="zh-TW" dirty="0"/>
              <a:t>30-40 nodes/rack</a:t>
            </a:r>
          </a:p>
          <a:p>
            <a:pPr lvl="1" eaLnBrk="1" hangingPunct="1">
              <a:lnSpc>
                <a:spcPct val="90000"/>
              </a:lnSpc>
            </a:pPr>
            <a:r>
              <a:rPr lang="en-US" altLang="zh-TW" dirty="0"/>
              <a:t>Uplink from rack is 3-4 gigabit</a:t>
            </a:r>
          </a:p>
          <a:p>
            <a:pPr lvl="1" eaLnBrk="1" hangingPunct="1">
              <a:lnSpc>
                <a:spcPct val="90000"/>
              </a:lnSpc>
            </a:pPr>
            <a:r>
              <a:rPr lang="en-US" altLang="zh-TW" dirty="0"/>
              <a:t>Rack-internal is 1 gigabit</a:t>
            </a:r>
          </a:p>
          <a:p>
            <a:pPr marL="0" indent="0">
              <a:buNone/>
            </a:pPr>
            <a:endParaRPr lang="zh-TW" altLang="en-US" dirty="0"/>
          </a:p>
        </p:txBody>
      </p:sp>
      <p:grpSp>
        <p:nvGrpSpPr>
          <p:cNvPr id="5" name="Group 4"/>
          <p:cNvGrpSpPr>
            <a:grpSpLocks/>
          </p:cNvGrpSpPr>
          <p:nvPr/>
        </p:nvGrpSpPr>
        <p:grpSpPr bwMode="auto">
          <a:xfrm>
            <a:off x="817830" y="3429000"/>
            <a:ext cx="7239000" cy="2692400"/>
            <a:chOff x="528" y="1008"/>
            <a:chExt cx="4560" cy="1696"/>
          </a:xfrm>
        </p:grpSpPr>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1008"/>
              <a:ext cx="4560" cy="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Text Box 6"/>
            <p:cNvSpPr txBox="1">
              <a:spLocks noChangeArrowheads="1"/>
            </p:cNvSpPr>
            <p:nvPr/>
          </p:nvSpPr>
          <p:spPr bwMode="auto">
            <a:xfrm>
              <a:off x="2221" y="1038"/>
              <a:ext cx="1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1pPr>
              <a:lvl2pPr marL="742950" indent="-28575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2pPr>
              <a:lvl3pPr marL="11430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3pPr>
              <a:lvl4pPr marL="16002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4pPr>
              <a:lvl5pPr marL="20574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9pPr>
            </a:lstStyle>
            <a:p>
              <a:pPr eaLnBrk="1" hangingPunct="1">
                <a:buClr>
                  <a:srgbClr val="000000"/>
                </a:buClr>
                <a:buSzPct val="100000"/>
                <a:buFont typeface="Times New Roman" pitchFamily="18" charset="0"/>
                <a:buNone/>
              </a:pPr>
              <a:r>
                <a:rPr lang="en-US" altLang="zh-TW" sz="1400">
                  <a:solidFill>
                    <a:srgbClr val="000000"/>
                  </a:solidFill>
                </a:rPr>
                <a:t>Aggregation switch</a:t>
              </a:r>
            </a:p>
          </p:txBody>
        </p:sp>
        <p:sp>
          <p:nvSpPr>
            <p:cNvPr id="8" name="Text Box 7"/>
            <p:cNvSpPr txBox="1">
              <a:spLocks noChangeArrowheads="1"/>
            </p:cNvSpPr>
            <p:nvPr/>
          </p:nvSpPr>
          <p:spPr bwMode="auto">
            <a:xfrm>
              <a:off x="1337" y="1401"/>
              <a:ext cx="7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1pPr>
              <a:lvl2pPr marL="742950" indent="-28575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2pPr>
              <a:lvl3pPr marL="11430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3pPr>
              <a:lvl4pPr marL="16002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4pPr>
              <a:lvl5pPr marL="20574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9pPr>
            </a:lstStyle>
            <a:p>
              <a:pPr eaLnBrk="1" hangingPunct="1">
                <a:buClr>
                  <a:srgbClr val="000000"/>
                </a:buClr>
                <a:buSzPct val="100000"/>
                <a:buFont typeface="Times New Roman" pitchFamily="18" charset="0"/>
                <a:buNone/>
              </a:pPr>
              <a:r>
                <a:rPr lang="en-US" altLang="zh-TW" sz="1400">
                  <a:solidFill>
                    <a:srgbClr val="000000"/>
                  </a:solidFill>
                </a:rPr>
                <a:t>Rack switch</a:t>
              </a:r>
            </a:p>
          </p:txBody>
        </p:sp>
      </p:grpSp>
    </p:spTree>
    <p:extLst>
      <p:ext uri="{BB962C8B-B14F-4D97-AF65-F5344CB8AC3E}">
        <p14:creationId xmlns:p14="http://schemas.microsoft.com/office/powerpoint/2010/main" val="4281308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TW"/>
              <a:t>Hadoop Related Subprojects</a:t>
            </a:r>
          </a:p>
        </p:txBody>
      </p:sp>
      <p:sp>
        <p:nvSpPr>
          <p:cNvPr id="54275" name="Rectangle 3"/>
          <p:cNvSpPr>
            <a:spLocks noGrp="1" noChangeArrowheads="1"/>
          </p:cNvSpPr>
          <p:nvPr>
            <p:ph type="body" idx="1"/>
          </p:nvPr>
        </p:nvSpPr>
        <p:spPr>
          <a:xfrm>
            <a:off x="685800" y="990600"/>
            <a:ext cx="7772400" cy="4724400"/>
          </a:xfrm>
        </p:spPr>
        <p:txBody>
          <a:bodyPr/>
          <a:lstStyle/>
          <a:p>
            <a:pPr eaLnBrk="1" hangingPunct="1"/>
            <a:r>
              <a:rPr lang="en-US" altLang="zh-TW" dirty="0"/>
              <a:t>Pig</a:t>
            </a:r>
          </a:p>
          <a:p>
            <a:pPr lvl="1" eaLnBrk="1" hangingPunct="1"/>
            <a:r>
              <a:rPr lang="en-US" altLang="zh-TW" dirty="0"/>
              <a:t>High-level language for data analysis</a:t>
            </a:r>
          </a:p>
          <a:p>
            <a:pPr eaLnBrk="1" hangingPunct="1"/>
            <a:r>
              <a:rPr lang="en-US" altLang="zh-TW" dirty="0" err="1"/>
              <a:t>HBase</a:t>
            </a:r>
            <a:endParaRPr lang="en-US" altLang="zh-TW" dirty="0"/>
          </a:p>
          <a:p>
            <a:pPr lvl="1" eaLnBrk="1" hangingPunct="1"/>
            <a:r>
              <a:rPr lang="en-US" altLang="zh-TW" dirty="0"/>
              <a:t>Table storage for semi-structured data</a:t>
            </a:r>
          </a:p>
          <a:p>
            <a:pPr eaLnBrk="1" hangingPunct="1"/>
            <a:r>
              <a:rPr lang="en-US" altLang="zh-TW" dirty="0"/>
              <a:t>Zookeeper</a:t>
            </a:r>
          </a:p>
          <a:p>
            <a:pPr lvl="1" eaLnBrk="1" hangingPunct="1"/>
            <a:r>
              <a:rPr lang="en-US" altLang="zh-TW" dirty="0"/>
              <a:t>Coordinating distributed applications</a:t>
            </a:r>
          </a:p>
          <a:p>
            <a:pPr eaLnBrk="1" hangingPunct="1"/>
            <a:r>
              <a:rPr lang="en-US" altLang="zh-TW" dirty="0"/>
              <a:t>Hive</a:t>
            </a:r>
          </a:p>
          <a:p>
            <a:pPr lvl="1" eaLnBrk="1" hangingPunct="1"/>
            <a:r>
              <a:rPr lang="en-US" altLang="zh-TW" dirty="0"/>
              <a:t>SQL-like Query language and </a:t>
            </a:r>
            <a:r>
              <a:rPr lang="en-US" altLang="zh-TW" dirty="0" err="1"/>
              <a:t>Metastore</a:t>
            </a:r>
            <a:endParaRPr lang="en-US" altLang="zh-TW" dirty="0"/>
          </a:p>
          <a:p>
            <a:pPr eaLnBrk="1" hangingPunct="1"/>
            <a:r>
              <a:rPr lang="en-US" altLang="zh-TW" dirty="0"/>
              <a:t>Mahout</a:t>
            </a:r>
          </a:p>
          <a:p>
            <a:pPr lvl="1" eaLnBrk="1" hangingPunct="1"/>
            <a:r>
              <a:rPr lang="en-US" altLang="zh-TW" dirty="0"/>
              <a:t>Machine learning</a:t>
            </a:r>
          </a:p>
        </p:txBody>
      </p:sp>
    </p:spTree>
    <p:extLst>
      <p:ext uri="{BB962C8B-B14F-4D97-AF65-F5344CB8AC3E}">
        <p14:creationId xmlns:p14="http://schemas.microsoft.com/office/powerpoint/2010/main" val="3992741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E27B-411C-0CF7-4A38-6AF1C66811C1}"/>
              </a:ext>
            </a:extLst>
          </p:cNvPr>
          <p:cNvSpPr>
            <a:spLocks noGrp="1"/>
          </p:cNvSpPr>
          <p:nvPr>
            <p:ph type="title"/>
          </p:nvPr>
        </p:nvSpPr>
        <p:spPr/>
        <p:txBody>
          <a:bodyPr/>
          <a:lstStyle/>
          <a:p>
            <a:r>
              <a:rPr lang="en-IN" dirty="0"/>
              <a:t>MapReduce Workflows</a:t>
            </a:r>
          </a:p>
        </p:txBody>
      </p:sp>
      <p:sp>
        <p:nvSpPr>
          <p:cNvPr id="3" name="Content Placeholder 2">
            <a:extLst>
              <a:ext uri="{FF2B5EF4-FFF2-40B4-BE49-F238E27FC236}">
                <a16:creationId xmlns:a16="http://schemas.microsoft.com/office/drawing/2014/main" id="{5A14D1E8-4F2E-05E1-1043-389F9F336805}"/>
              </a:ext>
            </a:extLst>
          </p:cNvPr>
          <p:cNvSpPr>
            <a:spLocks noGrp="1"/>
          </p:cNvSpPr>
          <p:nvPr>
            <p:ph idx="1"/>
          </p:nvPr>
        </p:nvSpPr>
        <p:spPr/>
        <p:txBody>
          <a:bodyPr/>
          <a:lstStyle/>
          <a:p>
            <a:pPr algn="just"/>
            <a:r>
              <a:rPr lang="en-US" dirty="0"/>
              <a:t>When data processing gets more complex, this complexity is generally manifested by having more MapReduce jobs, rather than having more complex map and reduce functions.</a:t>
            </a:r>
          </a:p>
          <a:p>
            <a:pPr algn="just"/>
            <a:r>
              <a:rPr lang="en-US" dirty="0"/>
              <a:t>For more complex problems, it is worth considering a higher-level language than Map-Reduce, such as Pig, Hive, Cascading, </a:t>
            </a:r>
            <a:r>
              <a:rPr lang="en-US" dirty="0" err="1"/>
              <a:t>Cascalog</a:t>
            </a:r>
            <a:r>
              <a:rPr lang="en-US" dirty="0"/>
              <a:t>, or Crunch.</a:t>
            </a:r>
          </a:p>
          <a:p>
            <a:pPr algn="just"/>
            <a:r>
              <a:rPr lang="en-US" dirty="0"/>
              <a:t>In other words, as a rule of thumb, think about adding more jobs, rather than adding complexity to jobs.</a:t>
            </a:r>
          </a:p>
          <a:p>
            <a:pPr algn="just"/>
            <a:endParaRPr lang="en-IN" dirty="0"/>
          </a:p>
        </p:txBody>
      </p:sp>
    </p:spTree>
    <p:extLst>
      <p:ext uri="{BB962C8B-B14F-4D97-AF65-F5344CB8AC3E}">
        <p14:creationId xmlns:p14="http://schemas.microsoft.com/office/powerpoint/2010/main" val="1508604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C8F6-D925-1CC6-0673-E3FF241F9A21}"/>
              </a:ext>
            </a:extLst>
          </p:cNvPr>
          <p:cNvSpPr>
            <a:spLocks noGrp="1"/>
          </p:cNvSpPr>
          <p:nvPr>
            <p:ph type="title"/>
          </p:nvPr>
        </p:nvSpPr>
        <p:spPr/>
        <p:txBody>
          <a:bodyPr/>
          <a:lstStyle/>
          <a:p>
            <a:r>
              <a:rPr lang="en-IN" dirty="0"/>
              <a:t>Unit Test</a:t>
            </a:r>
          </a:p>
        </p:txBody>
      </p:sp>
      <p:sp>
        <p:nvSpPr>
          <p:cNvPr id="3" name="Content Placeholder 2">
            <a:extLst>
              <a:ext uri="{FF2B5EF4-FFF2-40B4-BE49-F238E27FC236}">
                <a16:creationId xmlns:a16="http://schemas.microsoft.com/office/drawing/2014/main" id="{737F5145-0FFB-5DEF-2E0B-ED4A3121A7BC}"/>
              </a:ext>
            </a:extLst>
          </p:cNvPr>
          <p:cNvSpPr>
            <a:spLocks noGrp="1"/>
          </p:cNvSpPr>
          <p:nvPr>
            <p:ph idx="1"/>
          </p:nvPr>
        </p:nvSpPr>
        <p:spPr/>
        <p:txBody>
          <a:bodyPr/>
          <a:lstStyle/>
          <a:p>
            <a:r>
              <a:rPr lang="en-US" dirty="0"/>
              <a:t>The map and reduce functions in MapReduce are easy to test in isolation.</a:t>
            </a:r>
          </a:p>
          <a:p>
            <a:r>
              <a:rPr lang="en-US" dirty="0"/>
              <a:t>For known inputs, they produce known outputs.</a:t>
            </a:r>
          </a:p>
          <a:p>
            <a:pPr algn="just"/>
            <a:r>
              <a:rPr lang="en-US" dirty="0"/>
              <a:t>since outputs are written to a “Context” (or an </a:t>
            </a:r>
            <a:r>
              <a:rPr lang="en-US" dirty="0" err="1"/>
              <a:t>OutputCollector</a:t>
            </a:r>
            <a:r>
              <a:rPr lang="en-US" dirty="0"/>
              <a:t> in the old API), rather than simply being returned from the method call, the Context needs to be replaced with a mock so that its outputs can be verified.</a:t>
            </a:r>
          </a:p>
          <a:p>
            <a:pPr algn="just"/>
            <a:endParaRPr lang="en-IN" dirty="0"/>
          </a:p>
        </p:txBody>
      </p:sp>
    </p:spTree>
    <p:extLst>
      <p:ext uri="{BB962C8B-B14F-4D97-AF65-F5344CB8AC3E}">
        <p14:creationId xmlns:p14="http://schemas.microsoft.com/office/powerpoint/2010/main" val="57775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0F01-702D-0D74-7A63-7552AA13564F}"/>
              </a:ext>
            </a:extLst>
          </p:cNvPr>
          <p:cNvSpPr>
            <a:spLocks noGrp="1"/>
          </p:cNvSpPr>
          <p:nvPr>
            <p:ph type="title"/>
          </p:nvPr>
        </p:nvSpPr>
        <p:spPr>
          <a:xfrm>
            <a:off x="304800" y="152400"/>
            <a:ext cx="8534400" cy="990600"/>
          </a:xfrm>
        </p:spPr>
        <p:txBody>
          <a:bodyPr wrap="square" anchor="ctr">
            <a:normAutofit/>
          </a:bodyPr>
          <a:lstStyle/>
          <a:p>
            <a:r>
              <a:rPr lang="en-IN" dirty="0"/>
              <a:t>Unit test for </a:t>
            </a:r>
            <a:r>
              <a:rPr lang="en-IN" dirty="0" err="1"/>
              <a:t>MaxTemperatureMapper</a:t>
            </a:r>
            <a:endParaRPr lang="en-IN" dirty="0"/>
          </a:p>
        </p:txBody>
      </p:sp>
      <p:pic>
        <p:nvPicPr>
          <p:cNvPr id="5" name="Picture 4">
            <a:extLst>
              <a:ext uri="{FF2B5EF4-FFF2-40B4-BE49-F238E27FC236}">
                <a16:creationId xmlns:a16="http://schemas.microsoft.com/office/drawing/2014/main" id="{5EDEB86F-32E1-5AB0-DD55-0C5379E85B96}"/>
              </a:ext>
            </a:extLst>
          </p:cNvPr>
          <p:cNvPicPr>
            <a:picLocks noChangeAspect="1"/>
          </p:cNvPicPr>
          <p:nvPr/>
        </p:nvPicPr>
        <p:blipFill>
          <a:blip r:embed="rId2"/>
          <a:stretch>
            <a:fillRect/>
          </a:stretch>
        </p:blipFill>
        <p:spPr>
          <a:xfrm>
            <a:off x="446161" y="952500"/>
            <a:ext cx="8251678" cy="4953000"/>
          </a:xfrm>
          <a:prstGeom prst="rect">
            <a:avLst/>
          </a:prstGeom>
          <a:noFill/>
        </p:spPr>
      </p:pic>
      <p:pic>
        <p:nvPicPr>
          <p:cNvPr id="7" name="Picture 6">
            <a:extLst>
              <a:ext uri="{FF2B5EF4-FFF2-40B4-BE49-F238E27FC236}">
                <a16:creationId xmlns:a16="http://schemas.microsoft.com/office/drawing/2014/main" id="{FAB24638-792E-8A69-16E5-50762372814D}"/>
              </a:ext>
            </a:extLst>
          </p:cNvPr>
          <p:cNvPicPr>
            <a:picLocks noChangeAspect="1"/>
          </p:cNvPicPr>
          <p:nvPr/>
        </p:nvPicPr>
        <p:blipFill>
          <a:blip r:embed="rId3"/>
          <a:stretch>
            <a:fillRect/>
          </a:stretch>
        </p:blipFill>
        <p:spPr>
          <a:xfrm>
            <a:off x="471708" y="5848774"/>
            <a:ext cx="7142409" cy="819955"/>
          </a:xfrm>
          <a:prstGeom prst="rect">
            <a:avLst/>
          </a:prstGeom>
        </p:spPr>
      </p:pic>
    </p:spTree>
    <p:extLst>
      <p:ext uri="{BB962C8B-B14F-4D97-AF65-F5344CB8AC3E}">
        <p14:creationId xmlns:p14="http://schemas.microsoft.com/office/powerpoint/2010/main" val="1339808661"/>
      </p:ext>
    </p:extLst>
  </p:cSld>
  <p:clrMapOvr>
    <a:masterClrMapping/>
  </p:clrMapOvr>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6579</TotalTime>
  <Words>1223</Words>
  <Application>Microsoft Office PowerPoint</Application>
  <PresentationFormat>On-screen Show (4:3)</PresentationFormat>
  <Paragraphs>143</Paragraphs>
  <Slides>31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Birka</vt:lpstr>
      <vt:lpstr>Birka-Italic</vt:lpstr>
      <vt:lpstr>Calibri</vt:lpstr>
      <vt:lpstr>MinionPro-Italic</vt:lpstr>
      <vt:lpstr>MinionPro-Regular</vt:lpstr>
      <vt:lpstr>TheSansMonoCd-W5Regular</vt:lpstr>
      <vt:lpstr>Times New Roman</vt:lpstr>
      <vt:lpstr>Wingdings</vt:lpstr>
      <vt:lpstr>Modèle par défaut</vt:lpstr>
      <vt:lpstr>Why Hadoop?</vt:lpstr>
      <vt:lpstr>Why Hadoop?</vt:lpstr>
      <vt:lpstr>Advantages of Hadoop</vt:lpstr>
      <vt:lpstr>The Core Apache Hadoop Project</vt:lpstr>
      <vt:lpstr>Hadoop Cluster</vt:lpstr>
      <vt:lpstr>Hadoop Related Subprojects</vt:lpstr>
      <vt:lpstr>MapReduce Workflows</vt:lpstr>
      <vt:lpstr>Unit Test</vt:lpstr>
      <vt:lpstr>Unit test for MaxTemperatureMapper</vt:lpstr>
      <vt:lpstr>Cont…</vt:lpstr>
      <vt:lpstr>PowerPoint Presentation</vt:lpstr>
      <vt:lpstr>Unit tests with MRUnit</vt:lpstr>
      <vt:lpstr>Anatomy of a MapReduce Job Run</vt:lpstr>
      <vt:lpstr>Classic MapReduce (MapReduce 1)</vt:lpstr>
      <vt:lpstr>Job Submission</vt:lpstr>
      <vt:lpstr>Cont…</vt:lpstr>
      <vt:lpstr>PowerPoint Presentation</vt:lpstr>
      <vt:lpstr>Introduction to Hadoop Yarn</vt:lpstr>
      <vt:lpstr>Yarn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Apache YARN</vt:lpstr>
      <vt:lpstr>Anatomy of a YARN Application Run</vt:lpstr>
      <vt:lpstr>PowerPoint Presentation</vt:lpstr>
      <vt:lpstr>How YARN runs an application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www.powerpointstyles.com</dc:creator>
  <cp:lastModifiedBy>TMN Vamsi</cp:lastModifiedBy>
  <cp:revision>167</cp:revision>
  <cp:lastPrinted>1601-01-01T00:00:00Z</cp:lastPrinted>
  <dcterms:created xsi:type="dcterms:W3CDTF">1601-01-01T00:00:00Z</dcterms:created>
  <dcterms:modified xsi:type="dcterms:W3CDTF">2024-03-06T16:16:08Z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