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71" r:id="rId6"/>
    <p:sldId id="279" r:id="rId7"/>
    <p:sldId id="281" r:id="rId8"/>
    <p:sldId id="282" r:id="rId9"/>
    <p:sldId id="283" r:id="rId10"/>
    <p:sldId id="284" r:id="rId11"/>
    <p:sldId id="285" r:id="rId12"/>
    <p:sldId id="286" r:id="rId13"/>
    <p:sldId id="280"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2"/>
            <p14:sldId id="283"/>
            <p14:sldId id="284"/>
            <p14:sldId id="285"/>
            <p14:sldId id="286"/>
          </p14:sldIdLst>
        </p14:section>
        <p14:section name="Learn More" id="{2CC34DB2-6590-42C0-AD4B-A04C6060184E}">
          <p14:sldIdLst>
            <p14:sldId id="280"/>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241" autoAdjust="0"/>
  </p:normalViewPr>
  <p:slideViewPr>
    <p:cSldViewPr snapToGrid="0">
      <p:cViewPr varScale="1">
        <p:scale>
          <a:sx n="48" d="100"/>
          <a:sy n="48" d="100"/>
        </p:scale>
        <p:origin x="67" y="7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3/15/2024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pPr algn="l"/>
            <a:r>
              <a:rPr lang="en-IN" sz="3600" b="1" i="0" dirty="0">
                <a:solidFill>
                  <a:srgbClr val="242424"/>
                </a:solidFill>
                <a:effectLst/>
                <a:latin typeface="sohne"/>
              </a:rPr>
              <a:t>Master-slave &amp; Peer to </a:t>
            </a:r>
            <a:r>
              <a:rPr lang="en-IN" sz="3600" b="1" dirty="0">
                <a:solidFill>
                  <a:srgbClr val="242424"/>
                </a:solidFill>
                <a:latin typeface="sohne"/>
              </a:rPr>
              <a:t>Peer </a:t>
            </a:r>
            <a:r>
              <a:rPr lang="en-IN" sz="3600" b="1" i="0" dirty="0">
                <a:solidFill>
                  <a:srgbClr val="242424"/>
                </a:solidFill>
                <a:effectLst/>
                <a:latin typeface="sohne"/>
              </a:rPr>
              <a:t>replication database</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2023004177 – </a:t>
            </a:r>
            <a:r>
              <a:rPr lang="en-US" sz="2400" dirty="0" err="1">
                <a:solidFill>
                  <a:schemeClr val="bg1"/>
                </a:solidFill>
                <a:latin typeface="+mj-lt"/>
              </a:rPr>
              <a:t>S.Prasanth</a:t>
            </a:r>
            <a:r>
              <a:rPr lang="en-US" sz="2400" dirty="0">
                <a:solidFill>
                  <a:schemeClr val="bg1"/>
                </a:solidFill>
                <a:latin typeface="+mj-lt"/>
              </a:rPr>
              <a:t> – </a:t>
            </a:r>
            <a:r>
              <a:rPr lang="en-US" sz="2400" dirty="0" err="1">
                <a:solidFill>
                  <a:schemeClr val="bg1"/>
                </a:solidFill>
                <a:latin typeface="+mj-lt"/>
              </a:rPr>
              <a:t>M.Tech</a:t>
            </a:r>
            <a:r>
              <a:rPr lang="en-US" sz="2400" dirty="0">
                <a:solidFill>
                  <a:schemeClr val="bg1"/>
                </a:solidFill>
                <a:latin typeface="+mj-lt"/>
              </a:rPr>
              <a:t> </a:t>
            </a:r>
            <a:r>
              <a:rPr lang="en-US" sz="2400" dirty="0" err="1">
                <a:solidFill>
                  <a:schemeClr val="bg1"/>
                </a:solidFill>
                <a:latin typeface="+mj-lt"/>
              </a:rPr>
              <a:t>DataScience</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9429B7-438C-3976-A436-61A6518EADA6}"/>
              </a:ext>
            </a:extLst>
          </p:cNvPr>
          <p:cNvSpPr>
            <a:spLocks noGrp="1"/>
          </p:cNvSpPr>
          <p:nvPr>
            <p:ph type="title"/>
          </p:nvPr>
        </p:nvSpPr>
        <p:spPr/>
        <p:txBody>
          <a:bodyPr/>
          <a:lstStyle/>
          <a:p>
            <a:r>
              <a:rPr lang="en-IN" dirty="0"/>
              <a:t>CONCLUSION</a:t>
            </a:r>
          </a:p>
        </p:txBody>
      </p:sp>
      <p:sp>
        <p:nvSpPr>
          <p:cNvPr id="9" name="TextBox 8">
            <a:extLst>
              <a:ext uri="{FF2B5EF4-FFF2-40B4-BE49-F238E27FC236}">
                <a16:creationId xmlns:a16="http://schemas.microsoft.com/office/drawing/2014/main" id="{07216DEE-6F35-3D67-1973-8C31319AB32A}"/>
              </a:ext>
            </a:extLst>
          </p:cNvPr>
          <p:cNvSpPr txBox="1"/>
          <p:nvPr/>
        </p:nvSpPr>
        <p:spPr>
          <a:xfrm>
            <a:off x="565403" y="2417348"/>
            <a:ext cx="11061193" cy="2308324"/>
          </a:xfrm>
          <a:prstGeom prst="rect">
            <a:avLst/>
          </a:prstGeom>
          <a:noFill/>
        </p:spPr>
        <p:txBody>
          <a:bodyPr wrap="square">
            <a:spAutoFit/>
          </a:bodyPr>
          <a:lstStyle/>
          <a:p>
            <a:r>
              <a:rPr lang="en-US" b="0" i="0" dirty="0">
                <a:solidFill>
                  <a:srgbClr val="242424"/>
                </a:solidFill>
                <a:effectLst/>
                <a:latin typeface="Arial" panose="020B0604020202020204" pitchFamily="34" charset="0"/>
                <a:cs typeface="Arial" panose="020B0604020202020204" pitchFamily="34" charset="0"/>
              </a:rPr>
              <a:t>Having a master-slave replication configured in your development environment is useful if you need it for a scale-out solution in the production environment. Although it is extremely robust, the underlying complexity is difficult and the cost for renting and maintaining separate databases and servers may outweigh the benefits offered by this master-slave architecture.</a:t>
            </a:r>
          </a:p>
          <a:p>
            <a:endParaRPr lang="en-US" dirty="0">
              <a:solidFill>
                <a:srgbClr val="242424"/>
              </a:solidFill>
              <a:latin typeface="Arial" panose="020B0604020202020204" pitchFamily="34" charset="0"/>
              <a:cs typeface="Arial" panose="020B0604020202020204" pitchFamily="34" charset="0"/>
            </a:endParaRPr>
          </a:p>
          <a:p>
            <a:r>
              <a:rPr lang="en-US" b="0" i="0" dirty="0">
                <a:solidFill>
                  <a:srgbClr val="0D0D0D"/>
                </a:solidFill>
                <a:effectLst/>
                <a:latin typeface="Arial" panose="020B0604020202020204" pitchFamily="34" charset="0"/>
                <a:cs typeface="Arial" panose="020B0604020202020204" pitchFamily="34" charset="0"/>
              </a:rPr>
              <a:t>Peer-to-peer replication offers a decentralized approach to data sharing, providing benefits such as increased fault tolerance, scalability, and performance. Understanding its architecture, challenges, and best practices is crucial for leveraging its full potential in modern distributed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833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B85F-45EF-50CE-B458-008E037428EA}"/>
              </a:ext>
            </a:extLst>
          </p:cNvPr>
          <p:cNvSpPr>
            <a:spLocks noGrp="1"/>
          </p:cNvSpPr>
          <p:nvPr>
            <p:ph type="title"/>
          </p:nvPr>
        </p:nvSpPr>
        <p:spPr>
          <a:xfrm>
            <a:off x="2369098" y="3429000"/>
            <a:ext cx="6876288" cy="640080"/>
          </a:xfrm>
        </p:spPr>
        <p:txBody>
          <a:bodyPr>
            <a:noAutofit/>
          </a:bodyPr>
          <a:lstStyle/>
          <a:p>
            <a:r>
              <a:rPr lang="en-IN" sz="9600" b="1" dirty="0"/>
              <a:t>THANK YOU</a:t>
            </a:r>
          </a:p>
        </p:txBody>
      </p:sp>
    </p:spTree>
    <p:extLst>
      <p:ext uri="{BB962C8B-B14F-4D97-AF65-F5344CB8AC3E}">
        <p14:creationId xmlns:p14="http://schemas.microsoft.com/office/powerpoint/2010/main" val="288975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385113"/>
            <a:ext cx="6877119" cy="640080"/>
          </a:xfrm>
        </p:spPr>
        <p:txBody>
          <a:bodyPr>
            <a:noAutofit/>
          </a:bodyPr>
          <a:lstStyle/>
          <a:p>
            <a:pPr algn="l"/>
            <a:r>
              <a:rPr lang="en-US" b="1" i="0" dirty="0">
                <a:solidFill>
                  <a:srgbClr val="242424"/>
                </a:solidFill>
                <a:effectLst/>
                <a:latin typeface="sohne"/>
              </a:rPr>
              <a:t>WHAT IS THE MASTER-SLAVE DATABASE?</a:t>
            </a:r>
            <a:br>
              <a:rPr lang="en-US" b="1" i="0" dirty="0">
                <a:solidFill>
                  <a:srgbClr val="242424"/>
                </a:solidFill>
                <a:effectLst/>
                <a:latin typeface="sohne"/>
              </a:rPr>
            </a:br>
            <a:br>
              <a:rPr lang="en-US" dirty="0"/>
            </a:b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5669409" cy="40393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400" b="0" i="0" dirty="0">
                <a:solidFill>
                  <a:srgbClr val="242424"/>
                </a:solidFill>
                <a:effectLst/>
                <a:latin typeface="Arial" panose="020B0604020202020204" pitchFamily="34" charset="0"/>
                <a:cs typeface="Arial" panose="020B0604020202020204" pitchFamily="34" charset="0"/>
              </a:rPr>
              <a:t>The master-slave is a database architecture divided into a master database and slave databases. The slave database serves as the backup for the master database. The </a:t>
            </a:r>
            <a:r>
              <a:rPr lang="en-US" sz="1400" b="1" i="0" dirty="0">
                <a:solidFill>
                  <a:srgbClr val="242424"/>
                </a:solidFill>
                <a:effectLst/>
                <a:latin typeface="Arial" panose="020B0604020202020204" pitchFamily="34" charset="0"/>
                <a:cs typeface="Arial" panose="020B0604020202020204" pitchFamily="34" charset="0"/>
              </a:rPr>
              <a:t>master database is used for the write operations</a:t>
            </a:r>
            <a:r>
              <a:rPr lang="en-US" sz="1400" b="0" i="0" dirty="0">
                <a:solidFill>
                  <a:srgbClr val="242424"/>
                </a:solidFill>
                <a:effectLst/>
                <a:latin typeface="Arial" panose="020B0604020202020204" pitchFamily="34" charset="0"/>
                <a:cs typeface="Arial" panose="020B0604020202020204" pitchFamily="34" charset="0"/>
              </a:rPr>
              <a:t>, while </a:t>
            </a:r>
            <a:r>
              <a:rPr lang="en-US" sz="1400" b="1" i="0" dirty="0">
                <a:solidFill>
                  <a:srgbClr val="242424"/>
                </a:solidFill>
                <a:effectLst/>
                <a:latin typeface="Arial" panose="020B0604020202020204" pitchFamily="34" charset="0"/>
                <a:cs typeface="Arial" panose="020B0604020202020204" pitchFamily="34" charset="0"/>
              </a:rPr>
              <a:t>read operations may be spread on multiple slave databases</a:t>
            </a:r>
            <a:r>
              <a:rPr lang="en-US" sz="1400" b="0" i="0" dirty="0">
                <a:solidFill>
                  <a:srgbClr val="242424"/>
                </a:solidFill>
                <a:effectLst/>
                <a:latin typeface="Arial" panose="020B0604020202020204" pitchFamily="34" charset="0"/>
                <a:cs typeface="Arial" panose="020B0604020202020204" pitchFamily="34" charset="0"/>
              </a:rPr>
              <a:t>.</a:t>
            </a:r>
          </a:p>
          <a:p>
            <a:pPr algn="l"/>
            <a:r>
              <a:rPr lang="en-US" sz="1400" b="0" i="0" dirty="0">
                <a:solidFill>
                  <a:srgbClr val="242424"/>
                </a:solidFill>
                <a:effectLst/>
                <a:latin typeface="Arial" panose="020B0604020202020204" pitchFamily="34" charset="0"/>
                <a:cs typeface="Arial" panose="020B0604020202020204" pitchFamily="34" charset="0"/>
              </a:rPr>
              <a:t>Imagine a situation where your site is bombarded with multiple data requests causing a surge in web traffic. Now if there is only one master database, then it will be overloaded, making the site slower for all your users.</a:t>
            </a:r>
          </a:p>
          <a:p>
            <a:pPr algn="l"/>
            <a:r>
              <a:rPr lang="en-US" sz="1400" b="0" i="0" dirty="0">
                <a:solidFill>
                  <a:srgbClr val="242424"/>
                </a:solidFill>
                <a:effectLst/>
                <a:latin typeface="Arial" panose="020B0604020202020204" pitchFamily="34" charset="0"/>
                <a:cs typeface="Arial" panose="020B0604020202020204" pitchFamily="34" charset="0"/>
              </a:rPr>
              <a:t>To scale out your application, you need two data sources- one to handle the write operations and the other one to handle the read operations. And that’s where master-slave architecture comes in handy.</a:t>
            </a:r>
          </a:p>
          <a:p>
            <a:pPr algn="l"/>
            <a:r>
              <a:rPr lang="en-US" sz="1400" b="0" i="0" dirty="0">
                <a:solidFill>
                  <a:srgbClr val="242424"/>
                </a:solidFill>
                <a:effectLst/>
                <a:latin typeface="Arial" panose="020B0604020202020204" pitchFamily="34" charset="0"/>
                <a:cs typeface="Arial" panose="020B0604020202020204" pitchFamily="34" charset="0"/>
              </a:rPr>
              <a:t>Master-slave replication can be either synchronous or asynchronous. The difference is simply the timing of propagation of changes. If the changes are made to the master and slave at the same time, it is synchronous. If changes are queued up and written later, it is asynchronous.</a:t>
            </a:r>
          </a:p>
        </p:txBody>
      </p:sp>
      <p:pic>
        <p:nvPicPr>
          <p:cNvPr id="1026" name="Picture 2">
            <a:extLst>
              <a:ext uri="{FF2B5EF4-FFF2-40B4-BE49-F238E27FC236}">
                <a16:creationId xmlns:a16="http://schemas.microsoft.com/office/drawing/2014/main" id="{D49CE8A4-5ADB-7186-D264-49788A5D4A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3" r="14239"/>
          <a:stretch/>
        </p:blipFill>
        <p:spPr bwMode="auto">
          <a:xfrm>
            <a:off x="6340415" y="1385113"/>
            <a:ext cx="4779034" cy="476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3252" y="1241920"/>
            <a:ext cx="6877119" cy="640080"/>
          </a:xfrm>
        </p:spPr>
        <p:txBody>
          <a:bodyPr>
            <a:noAutofit/>
          </a:bodyPr>
          <a:lstStyle/>
          <a:p>
            <a:pPr algn="l"/>
            <a:r>
              <a:rPr lang="en-US" sz="2400" b="1" i="0" dirty="0">
                <a:solidFill>
                  <a:srgbClr val="242424"/>
                </a:solidFill>
                <a:effectLst/>
                <a:latin typeface="Arial" panose="020B0604020202020204" pitchFamily="34" charset="0"/>
                <a:cs typeface="Arial" panose="020B0604020202020204" pitchFamily="34" charset="0"/>
              </a:rPr>
              <a:t>Pros of Master-Slave Database Architecture</a:t>
            </a:r>
            <a:br>
              <a:rPr lang="en-US" sz="2400" b="1" i="0" dirty="0">
                <a:solidFill>
                  <a:srgbClr val="242424"/>
                </a:solidFill>
                <a:effectLst/>
                <a:latin typeface="Arial" panose="020B0604020202020204" pitchFamily="34" charset="0"/>
                <a:cs typeface="Arial" panose="020B0604020202020204" pitchFamily="34" charset="0"/>
              </a:rPr>
            </a:br>
            <a:br>
              <a:rPr lang="en-US" sz="2400" b="0" i="0" dirty="0">
                <a:effectLst/>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400" dirty="0">
                <a:latin typeface="Arial" panose="020B0604020202020204" pitchFamily="34" charset="0"/>
                <a:cs typeface="Arial" panose="020B0604020202020204"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20" name="TextBox 19" descr="Number 1"/>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1</a:t>
              </a:r>
            </a:p>
          </p:txBody>
        </p:sp>
      </p:grpSp>
      <p:sp>
        <p:nvSpPr>
          <p:cNvPr id="21" name="Content Placeholder 17"/>
          <p:cNvSpPr txBox="1">
            <a:spLocks/>
          </p:cNvSpPr>
          <p:nvPr/>
        </p:nvSpPr>
        <p:spPr>
          <a:xfrm>
            <a:off x="1056513" y="1958189"/>
            <a:ext cx="10321729"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400" b="1" i="0" dirty="0">
                <a:solidFill>
                  <a:srgbClr val="242424"/>
                </a:solidFill>
                <a:effectLst/>
                <a:latin typeface="Arial" panose="020B0604020202020204" pitchFamily="34" charset="0"/>
                <a:cs typeface="Arial" panose="020B0604020202020204" pitchFamily="34" charset="0"/>
              </a:rPr>
              <a:t>Produce backups: </a:t>
            </a:r>
            <a:r>
              <a:rPr lang="en-US" sz="1400" b="0" i="0" dirty="0">
                <a:solidFill>
                  <a:srgbClr val="242424"/>
                </a:solidFill>
                <a:effectLst/>
                <a:latin typeface="Arial" panose="020B0604020202020204" pitchFamily="34" charset="0"/>
                <a:cs typeface="Arial" panose="020B0604020202020204" pitchFamily="34" charset="0"/>
              </a:rPr>
              <a:t>provide reliable backups through their chain of slave databases. The slave database can be shut down without affecting the operations of the master database, because the snapshots of the live data will be replicated onto the slave database, even after a failure in master databases.</a:t>
            </a:r>
          </a:p>
          <a:p>
            <a:pPr marL="0" lvl="0" indent="0">
              <a:spcAft>
                <a:spcPts val="600"/>
              </a:spcAft>
              <a:buNone/>
              <a:defRPr/>
            </a:pPr>
            <a:endParaRPr lang="en-US" sz="1400" dirty="0">
              <a:solidFill>
                <a:prstClr val="black">
                  <a:lumMod val="75000"/>
                  <a:lumOff val="25000"/>
                </a:prstClr>
              </a:solidFill>
              <a:latin typeface="Arial" panose="020B0604020202020204" pitchFamily="34" charset="0"/>
              <a:cs typeface="Arial" panose="020B0604020202020204" pitchFamily="34" charset="0"/>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35" name="TextBox 34" descr="Number 2"/>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2</a:t>
              </a:r>
            </a:p>
          </p:txBody>
        </p:sp>
      </p:grpSp>
      <p:sp>
        <p:nvSpPr>
          <p:cNvPr id="36" name="Content Placeholder 17"/>
          <p:cNvSpPr txBox="1">
            <a:spLocks/>
          </p:cNvSpPr>
          <p:nvPr/>
        </p:nvSpPr>
        <p:spPr>
          <a:xfrm>
            <a:off x="1056512" y="2844450"/>
            <a:ext cx="9959419"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Scale out the application: </a:t>
            </a:r>
            <a:r>
              <a:rPr lang="en-US" sz="1400" b="0" i="0" dirty="0">
                <a:solidFill>
                  <a:srgbClr val="242424"/>
                </a:solidFill>
                <a:effectLst/>
                <a:latin typeface="Arial" panose="020B0604020202020204" pitchFamily="34" charset="0"/>
                <a:cs typeface="Arial" panose="020B0604020202020204" pitchFamily="34" charset="0"/>
              </a:rPr>
              <a:t>When users grow, it’s important to provide seamless user experience to your users. Master-Slave architecture can be used for scaling out your application by distributing your data load across multiple databases.</a:t>
            </a:r>
          </a:p>
        </p:txBody>
      </p:sp>
      <p:grpSp>
        <p:nvGrpSpPr>
          <p:cNvPr id="22" name="Group 21" descr="Small circle with number 3 inside  indicating step 3"/>
          <p:cNvGrpSpPr/>
          <p:nvPr/>
        </p:nvGrpSpPr>
        <p:grpSpPr bwMode="blackWhite">
          <a:xfrm>
            <a:off x="541609" y="3761936"/>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30" name="TextBox 29" descr="Number 3"/>
            <p:cNvSpPr txBox="1">
              <a:spLocks noChangeAspect="1"/>
            </p:cNvSpPr>
            <p:nvPr/>
          </p:nvSpPr>
          <p:spPr bwMode="blackWhite">
            <a:xfrm>
              <a:off x="6953426" y="727564"/>
              <a:ext cx="55817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3</a:t>
              </a:r>
            </a:p>
          </p:txBody>
        </p:sp>
      </p:grpSp>
      <p:sp>
        <p:nvSpPr>
          <p:cNvPr id="32" name="Content Placeholder 17"/>
          <p:cNvSpPr txBox="1">
            <a:spLocks/>
          </p:cNvSpPr>
          <p:nvPr/>
        </p:nvSpPr>
        <p:spPr>
          <a:xfrm>
            <a:off x="1089731" y="3778226"/>
            <a:ext cx="9743759" cy="76114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400" b="1" i="0" dirty="0">
                <a:solidFill>
                  <a:srgbClr val="242424"/>
                </a:solidFill>
                <a:effectLst/>
                <a:latin typeface="Arial" panose="020B0604020202020204" pitchFamily="34" charset="0"/>
                <a:cs typeface="Arial" panose="020B0604020202020204" pitchFamily="34" charset="0"/>
              </a:rPr>
              <a:t>Spreading the load: </a:t>
            </a:r>
            <a:r>
              <a:rPr lang="en-US" sz="1400" b="0" i="0" dirty="0">
                <a:solidFill>
                  <a:srgbClr val="242424"/>
                </a:solidFill>
                <a:effectLst/>
                <a:latin typeface="Arial" panose="020B0604020202020204" pitchFamily="34" charset="0"/>
                <a:cs typeface="Arial" panose="020B0604020202020204" pitchFamily="34" charset="0"/>
              </a:rPr>
              <a:t>There may be situations when we have a single master and want to replicate different databases to different slaves. For example, we may want to distribute different sales data to different departments to help spread the load during data analysis.</a:t>
            </a:r>
          </a:p>
        </p:txBody>
      </p:sp>
      <p:grpSp>
        <p:nvGrpSpPr>
          <p:cNvPr id="37" name="Group 36" descr="Small circle with number 4 inside  indicating step 4"/>
          <p:cNvGrpSpPr/>
          <p:nvPr/>
        </p:nvGrpSpPr>
        <p:grpSpPr bwMode="blackWhite">
          <a:xfrm>
            <a:off x="541609" y="4671496"/>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39" name="TextBox 38" descr="Number 4"/>
            <p:cNvSpPr txBox="1">
              <a:spLocks noChangeAspect="1"/>
            </p:cNvSpPr>
            <p:nvPr/>
          </p:nvSpPr>
          <p:spPr bwMode="blackWhite">
            <a:xfrm>
              <a:off x="6953426" y="731527"/>
              <a:ext cx="558179" cy="307777"/>
            </a:xfrm>
            <a:prstGeom prst="rect">
              <a:avLst/>
            </a:prstGeom>
            <a:noFill/>
          </p:spPr>
          <p:txBody>
            <a:bodyPr wrap="square" rtlCol="0">
              <a:spAutoFit/>
            </a:bodyPr>
            <a:lstStyle/>
            <a:p>
              <a:pPr algn="ctr"/>
              <a:r>
                <a:rPr lang="en-US" sz="1400" dirty="0">
                  <a:solidFill>
                    <a:schemeClr val="bg1"/>
                  </a:solidFill>
                  <a:latin typeface="Arial" panose="020B0604020202020204" pitchFamily="34" charset="0"/>
                  <a:cs typeface="Arial" panose="020B0604020202020204" pitchFamily="34" charset="0"/>
                </a:rPr>
                <a:t>4</a:t>
              </a:r>
            </a:p>
          </p:txBody>
        </p:sp>
      </p:grpSp>
      <p:sp>
        <p:nvSpPr>
          <p:cNvPr id="40" name="Content Placeholder 17"/>
          <p:cNvSpPr txBox="1">
            <a:spLocks/>
          </p:cNvSpPr>
          <p:nvPr/>
        </p:nvSpPr>
        <p:spPr>
          <a:xfrm>
            <a:off x="1099788" y="4708896"/>
            <a:ext cx="1004826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defRPr/>
            </a:pPr>
            <a:r>
              <a:rPr lang="en-US" sz="1400" b="1" i="0" dirty="0">
                <a:solidFill>
                  <a:srgbClr val="242424"/>
                </a:solidFill>
                <a:effectLst/>
                <a:latin typeface="Arial" panose="020B0604020202020204" pitchFamily="34" charset="0"/>
                <a:cs typeface="Arial" panose="020B0604020202020204" pitchFamily="34" charset="0"/>
              </a:rPr>
              <a:t>Increasing the performance: </a:t>
            </a:r>
            <a:r>
              <a:rPr lang="en-US" sz="1400" b="0" i="0" dirty="0">
                <a:solidFill>
                  <a:srgbClr val="242424"/>
                </a:solidFill>
                <a:effectLst/>
                <a:latin typeface="Arial" panose="020B0604020202020204" pitchFamily="34" charset="0"/>
                <a:cs typeface="Arial" panose="020B0604020202020204" pitchFamily="34" charset="0"/>
              </a:rPr>
              <a:t>as the number of slaves connecting to a master increases, the load, although minimal, also increases, as each slave uses a client connection to the master. Also, as each slave must receive a full copy of the master binary log, the network load on the master may also increase and create a bottleneck. If we are using a large number of slaves connected to one master, and that master is also busy processing requests (for example, as a part of a scale-out solution), then we may want to improve the performance of the replication process. </a:t>
            </a:r>
            <a:r>
              <a:rPr lang="en-US" sz="1400" b="1" i="0" dirty="0">
                <a:solidFill>
                  <a:srgbClr val="242424"/>
                </a:solidFill>
                <a:effectLst/>
                <a:latin typeface="Arial" panose="020B0604020202020204" pitchFamily="34" charset="0"/>
                <a:cs typeface="Arial" panose="020B0604020202020204" pitchFamily="34" charset="0"/>
              </a:rPr>
              <a:t>One way to improve the performance of the replication process is to create a deeper replication structure that enables the master to replicate to only one slave, and for the remaining slaves to connect to this primary slave for their individual replication requirements</a:t>
            </a:r>
            <a:endParaRPr lang="en-US" sz="1400" dirty="0">
              <a:solidFill>
                <a:prstClr val="black">
                  <a:lumMod val="75000"/>
                  <a:lumOff val="2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1610" y="1220525"/>
            <a:ext cx="6877119" cy="640080"/>
          </a:xfrm>
        </p:spPr>
        <p:txBody>
          <a:bodyPr>
            <a:normAutofit fontScale="90000"/>
          </a:bodyPr>
          <a:lstStyle/>
          <a:p>
            <a:pPr algn="l"/>
            <a:r>
              <a:rPr lang="en-US" b="1" i="0" dirty="0">
                <a:solidFill>
                  <a:srgbClr val="242424"/>
                </a:solidFill>
                <a:effectLst/>
                <a:latin typeface="sohne"/>
              </a:rPr>
              <a:t>Cons of Master-Slave Database Architecture</a:t>
            </a:r>
            <a:br>
              <a:rPr lang="en-US" b="1" i="0" dirty="0">
                <a:solidFill>
                  <a:srgbClr val="242424"/>
                </a:solidFill>
                <a:effectLst/>
                <a:latin typeface="sohne"/>
              </a:rPr>
            </a:br>
            <a:br>
              <a:rPr lang="en-US" b="0" i="0" dirty="0">
                <a:effectLst/>
                <a:latin typeface="medium-content-sans-serif-font"/>
              </a:rPr>
            </a:br>
            <a:endParaRPr lang="en-US"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220525"/>
            <a:ext cx="11233295" cy="4790886"/>
          </a:xfrm>
        </p:spPr>
        <p:txBody>
          <a:bodyPr vert="horz" lIns="91440" tIns="45720" rIns="91440" bIns="45720" rtlCol="0">
            <a:noAutofit/>
          </a:bodyPr>
          <a:lstStyle/>
          <a:p>
            <a:pPr algn="l">
              <a:buFont typeface="Arial" panose="020B0604020202020204" pitchFamily="34" charset="0"/>
              <a:buChar char="•"/>
            </a:pPr>
            <a:r>
              <a:rPr lang="en-US" sz="1800" b="1" i="0" dirty="0">
                <a:solidFill>
                  <a:srgbClr val="242424"/>
                </a:solidFill>
                <a:effectLst/>
                <a:latin typeface="Arial" panose="020B0604020202020204" pitchFamily="34" charset="0"/>
                <a:cs typeface="Arial" panose="020B0604020202020204" pitchFamily="34" charset="0"/>
              </a:rPr>
              <a:t>Write operations to master are hard to scale</a:t>
            </a:r>
            <a:r>
              <a:rPr lang="en-US" sz="1800" b="0" i="0" dirty="0">
                <a:solidFill>
                  <a:srgbClr val="242424"/>
                </a:solidFill>
                <a:effectLst/>
                <a:latin typeface="Arial" panose="020B0604020202020204" pitchFamily="34" charset="0"/>
                <a:cs typeface="Arial" panose="020B0604020202020204" pitchFamily="34" charset="0"/>
              </a:rPr>
              <a:t> — Write requests to master can hardly be scaled. One of the only few options to scale the writing requests is to increase the compute capacity(CPU and ROM) of the master database.</a:t>
            </a:r>
          </a:p>
          <a:p>
            <a:pPr algn="l">
              <a:buFont typeface="Arial" panose="020B0604020202020204" pitchFamily="34" charset="0"/>
              <a:buChar char="•"/>
            </a:pPr>
            <a:r>
              <a:rPr lang="en-US" sz="1800" b="1" i="0" dirty="0">
                <a:solidFill>
                  <a:srgbClr val="242424"/>
                </a:solidFill>
                <a:effectLst/>
                <a:latin typeface="Arial" panose="020B0604020202020204" pitchFamily="34" charset="0"/>
                <a:cs typeface="Arial" panose="020B0604020202020204" pitchFamily="34" charset="0"/>
              </a:rPr>
              <a:t>Asynchronous replication fails at times</a:t>
            </a:r>
            <a:r>
              <a:rPr lang="en-US" sz="1800" b="0" i="0" dirty="0">
                <a:solidFill>
                  <a:srgbClr val="242424"/>
                </a:solidFill>
                <a:effectLst/>
                <a:latin typeface="Arial" panose="020B0604020202020204" pitchFamily="34" charset="0"/>
                <a:cs typeface="Arial" panose="020B0604020202020204" pitchFamily="34" charset="0"/>
              </a:rPr>
              <a:t> — Asynchronous means two or more operations taking place in a system that is independent and does not rely upon or affect each other. This asynchronous replication followed in the master-slave database is not very reliable as the changes committed to the master may not be reflected in the slave nodes if there is a failure in the master node.</a:t>
            </a:r>
          </a:p>
          <a:p>
            <a:pPr algn="l">
              <a:buFont typeface="Arial" panose="020B0604020202020204" pitchFamily="34" charset="0"/>
              <a:buChar char="•"/>
            </a:pPr>
            <a:r>
              <a:rPr lang="en-US" sz="1800" b="1" i="0" dirty="0">
                <a:solidFill>
                  <a:srgbClr val="242424"/>
                </a:solidFill>
                <a:effectLst/>
                <a:latin typeface="Arial" panose="020B0604020202020204" pitchFamily="34" charset="0"/>
                <a:cs typeface="Arial" panose="020B0604020202020204" pitchFamily="34" charset="0"/>
              </a:rPr>
              <a:t>No automatic failover</a:t>
            </a:r>
            <a:r>
              <a:rPr lang="en-US" sz="1800" b="0" i="0" dirty="0">
                <a:solidFill>
                  <a:srgbClr val="242424"/>
                </a:solidFill>
                <a:effectLst/>
                <a:latin typeface="Arial" panose="020B0604020202020204" pitchFamily="34" charset="0"/>
                <a:cs typeface="Arial" panose="020B0604020202020204" pitchFamily="34" charset="0"/>
              </a:rPr>
              <a:t> — In case a master fails, a slave should be pushed to take the place of the master. No automatic failover replacement ensues.</a:t>
            </a:r>
          </a:p>
          <a:p>
            <a:pPr algn="l">
              <a:buFont typeface="Arial" panose="020B0604020202020204" pitchFamily="34" charset="0"/>
              <a:buChar char="•"/>
            </a:pPr>
            <a:r>
              <a:rPr lang="en-US" sz="1800" b="1" i="0" dirty="0">
                <a:solidFill>
                  <a:srgbClr val="242424"/>
                </a:solidFill>
                <a:effectLst/>
                <a:latin typeface="Arial" panose="020B0604020202020204" pitchFamily="34" charset="0"/>
                <a:cs typeface="Arial" panose="020B0604020202020204" pitchFamily="34" charset="0"/>
              </a:rPr>
              <a:t>Binary log has to be read each time data is copied</a:t>
            </a:r>
            <a:r>
              <a:rPr lang="en-US" sz="1800" b="0" i="0" dirty="0">
                <a:solidFill>
                  <a:srgbClr val="242424"/>
                </a:solidFill>
                <a:effectLst/>
                <a:latin typeface="Arial" panose="020B0604020202020204" pitchFamily="34" charset="0"/>
                <a:cs typeface="Arial" panose="020B0604020202020204" pitchFamily="34" charset="0"/>
              </a:rPr>
              <a:t> — Each slave adds load to the master as the binary log has to be read before copying data to the slave nodes.</a:t>
            </a:r>
          </a:p>
          <a:p>
            <a:br>
              <a:rPr lang="en-US" sz="1800" b="0" i="0" dirty="0">
                <a:effectLst/>
                <a:latin typeface="Arial" panose="020B0604020202020204" pitchFamily="34" charset="0"/>
                <a:cs typeface="Arial" panose="020B0604020202020204" pitchFamily="34" charset="0"/>
              </a:rPr>
            </a:br>
            <a:endParaRPr lang="en-US" sz="1800" dirty="0">
              <a:solidFill>
                <a:prstClr val="black">
                  <a:lumMod val="75000"/>
                  <a:lumOff val="2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385113"/>
            <a:ext cx="6877119" cy="640080"/>
          </a:xfrm>
        </p:spPr>
        <p:txBody>
          <a:bodyPr>
            <a:noAutofit/>
          </a:bodyPr>
          <a:lstStyle/>
          <a:p>
            <a:pPr algn="l"/>
            <a:r>
              <a:rPr lang="en-IN" b="0" i="1" dirty="0">
                <a:solidFill>
                  <a:srgbClr val="0D0D0D"/>
                </a:solidFill>
                <a:effectLst/>
                <a:latin typeface="Söhne"/>
              </a:rPr>
              <a:t>Peer-to-Peer Replication</a:t>
            </a:r>
            <a:r>
              <a:rPr lang="en-US" b="1" i="0" dirty="0">
                <a:solidFill>
                  <a:srgbClr val="242424"/>
                </a:solidFill>
                <a:effectLst/>
                <a:latin typeface="sohne"/>
              </a:rPr>
              <a:t>?</a:t>
            </a:r>
            <a:br>
              <a:rPr lang="en-US" b="1" i="0" dirty="0">
                <a:solidFill>
                  <a:srgbClr val="242424"/>
                </a:solidFill>
                <a:effectLst/>
                <a:latin typeface="sohne"/>
              </a:rPr>
            </a:br>
            <a:br>
              <a:rPr lang="en-US" dirty="0"/>
            </a:b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5669409" cy="40393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0" i="0" dirty="0">
                <a:solidFill>
                  <a:srgbClr val="0D0D0D"/>
                </a:solidFill>
                <a:effectLst/>
                <a:latin typeface="Arial" panose="020B0604020202020204" pitchFamily="34" charset="0"/>
                <a:cs typeface="Arial" panose="020B0604020202020204" pitchFamily="34" charset="0"/>
              </a:rPr>
              <a:t>In database systems, replication is the process of sharing data across multiple nodes to ensure redundancy, scalability, and fault tolerance. Peer-to-peer replication is a distributed data replication model where each node can act as both a source and a destination for data, allowing for decentralized data sharing.</a:t>
            </a:r>
          </a:p>
          <a:p>
            <a:pPr algn="l">
              <a:buFont typeface="Arial" panose="020B0604020202020204" pitchFamily="34" charset="0"/>
              <a:buChar char="•"/>
            </a:pPr>
            <a:r>
              <a:rPr lang="en-US" sz="1800" b="1" i="0" dirty="0">
                <a:solidFill>
                  <a:srgbClr val="0D0D0D"/>
                </a:solidFill>
                <a:effectLst/>
                <a:latin typeface="Arial" panose="020B0604020202020204" pitchFamily="34" charset="0"/>
                <a:cs typeface="Arial" panose="020B0604020202020204" pitchFamily="34" charset="0"/>
              </a:rPr>
              <a:t>Peer-to-Peer Network</a:t>
            </a:r>
            <a:r>
              <a:rPr lang="en-US" sz="1800" b="0" i="0" dirty="0">
                <a:solidFill>
                  <a:srgbClr val="0D0D0D"/>
                </a:solidFill>
                <a:effectLst/>
                <a:latin typeface="Arial" panose="020B0604020202020204" pitchFamily="34" charset="0"/>
                <a:cs typeface="Arial" panose="020B0604020202020204" pitchFamily="34" charset="0"/>
              </a:rPr>
              <a:t>: In a peer-to-peer network, all nodes have equal status and can communicate directly with each other.</a:t>
            </a:r>
          </a:p>
          <a:p>
            <a:pPr algn="l">
              <a:buFont typeface="Arial" panose="020B0604020202020204" pitchFamily="34" charset="0"/>
              <a:buChar char="•"/>
            </a:pPr>
            <a:r>
              <a:rPr lang="en-US" sz="1800" b="1" i="0" dirty="0">
                <a:solidFill>
                  <a:srgbClr val="0D0D0D"/>
                </a:solidFill>
                <a:effectLst/>
                <a:latin typeface="Arial" panose="020B0604020202020204" pitchFamily="34" charset="0"/>
                <a:cs typeface="Arial" panose="020B0604020202020204" pitchFamily="34" charset="0"/>
              </a:rPr>
              <a:t>Data Replication</a:t>
            </a:r>
            <a:r>
              <a:rPr lang="en-US" sz="1800" b="0" i="0" dirty="0">
                <a:solidFill>
                  <a:srgbClr val="0D0D0D"/>
                </a:solidFill>
                <a:effectLst/>
                <a:latin typeface="Arial" panose="020B0604020202020204" pitchFamily="34" charset="0"/>
                <a:cs typeface="Arial" panose="020B0604020202020204" pitchFamily="34" charset="0"/>
              </a:rPr>
              <a:t>: Data replication involves copying data from one database to another, ensuring that all nodes in the network have consistent and up-to-date information.</a:t>
            </a:r>
          </a:p>
          <a:p>
            <a:pPr algn="l">
              <a:buFont typeface="Arial" panose="020B0604020202020204" pitchFamily="34" charset="0"/>
              <a:buChar char="•"/>
            </a:pPr>
            <a:r>
              <a:rPr lang="en-US" sz="1800" b="1" i="0" dirty="0">
                <a:solidFill>
                  <a:srgbClr val="0D0D0D"/>
                </a:solidFill>
                <a:effectLst/>
                <a:latin typeface="Arial" panose="020B0604020202020204" pitchFamily="34" charset="0"/>
                <a:cs typeface="Arial" panose="020B0604020202020204" pitchFamily="34" charset="0"/>
              </a:rPr>
              <a:t>Comparison with Other Models</a:t>
            </a:r>
            <a:r>
              <a:rPr lang="en-US" sz="1800" b="0" i="0" dirty="0">
                <a:solidFill>
                  <a:srgbClr val="0D0D0D"/>
                </a:solidFill>
                <a:effectLst/>
                <a:latin typeface="Arial" panose="020B0604020202020204" pitchFamily="34" charset="0"/>
                <a:cs typeface="Arial" panose="020B0604020202020204" pitchFamily="34" charset="0"/>
              </a:rPr>
              <a:t>: Unlike master-slave or master-master replication models, peer-to-peer replication allows for more decentralized and flexible data sharing.</a:t>
            </a:r>
          </a:p>
          <a:p>
            <a:pPr marL="0" indent="0" algn="l">
              <a:buNone/>
            </a:pPr>
            <a:r>
              <a:rPr lang="en-US" sz="1800" b="0" i="0" dirty="0">
                <a:solidFill>
                  <a:srgbClr val="242424"/>
                </a:solidFill>
                <a:effectLst/>
                <a:latin typeface="Arial" panose="020B0604020202020204" pitchFamily="34" charset="0"/>
                <a:cs typeface="Arial" panose="020B0604020202020204" pitchFamily="34" charset="0"/>
              </a:rPr>
              <a:t>.</a:t>
            </a:r>
          </a:p>
        </p:txBody>
      </p:sp>
      <p:pic>
        <p:nvPicPr>
          <p:cNvPr id="1026" name="Picture 2">
            <a:extLst>
              <a:ext uri="{FF2B5EF4-FFF2-40B4-BE49-F238E27FC236}">
                <a16:creationId xmlns:a16="http://schemas.microsoft.com/office/drawing/2014/main" id="{D49CE8A4-5ADB-7186-D264-49788A5D4A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3" r="14239"/>
          <a:stretch/>
        </p:blipFill>
        <p:spPr bwMode="auto">
          <a:xfrm>
            <a:off x="6340415" y="1385113"/>
            <a:ext cx="4779034" cy="476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730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385113"/>
            <a:ext cx="6877119" cy="640080"/>
          </a:xfrm>
        </p:spPr>
        <p:txBody>
          <a:bodyPr>
            <a:noAutofit/>
          </a:bodyPr>
          <a:lstStyle/>
          <a:p>
            <a:pPr algn="l"/>
            <a:r>
              <a:rPr lang="en-IN" b="0" i="1" dirty="0">
                <a:solidFill>
                  <a:srgbClr val="0D0D0D"/>
                </a:solidFill>
                <a:effectLst/>
                <a:latin typeface="Söhne"/>
              </a:rPr>
              <a:t>Peer-to-Peer</a:t>
            </a:r>
            <a:r>
              <a:rPr lang="en-IN" i="1" dirty="0">
                <a:solidFill>
                  <a:srgbClr val="0D0D0D"/>
                </a:solidFill>
                <a:latin typeface="Söhne"/>
              </a:rPr>
              <a:t> Architecture</a:t>
            </a:r>
            <a:r>
              <a:rPr lang="en-US" b="1" i="0" dirty="0">
                <a:solidFill>
                  <a:srgbClr val="242424"/>
                </a:solidFill>
                <a:effectLst/>
                <a:latin typeface="sohne"/>
              </a:rPr>
              <a:t>?</a:t>
            </a:r>
            <a:br>
              <a:rPr lang="en-US" b="1" i="0" dirty="0">
                <a:solidFill>
                  <a:srgbClr val="242424"/>
                </a:solidFill>
                <a:effectLst/>
                <a:latin typeface="sohne"/>
              </a:rPr>
            </a:br>
            <a:br>
              <a:rPr lang="en-US" dirty="0"/>
            </a:b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800412" cy="40393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1" i="0" dirty="0">
                <a:solidFill>
                  <a:srgbClr val="0D0D0D"/>
                </a:solidFill>
                <a:effectLst/>
                <a:latin typeface="Arial" panose="020B0604020202020204" pitchFamily="34" charset="0"/>
                <a:cs typeface="Arial" panose="020B0604020202020204" pitchFamily="34" charset="0"/>
              </a:rPr>
              <a:t>Components</a:t>
            </a:r>
            <a:r>
              <a:rPr lang="en-US" sz="1800" b="0" i="0" dirty="0">
                <a:solidFill>
                  <a:srgbClr val="0D0D0D"/>
                </a:solidFill>
                <a:effectLst/>
                <a:latin typeface="Arial" panose="020B0604020202020204" pitchFamily="34" charset="0"/>
                <a:cs typeface="Arial" panose="020B0604020202020204" pitchFamily="34" charset="0"/>
              </a:rPr>
              <a:t>: Peer-to-peer replication architecture consists of multiple nodes, each capable of initiating data replication, receiving replicated data, or serving as an intermediate node.</a:t>
            </a:r>
          </a:p>
          <a:p>
            <a:pPr algn="l">
              <a:buFont typeface="Arial" panose="020B0604020202020204" pitchFamily="34" charset="0"/>
              <a:buChar char="•"/>
            </a:pPr>
            <a:r>
              <a:rPr lang="en-US" sz="1800" b="1" i="0" dirty="0">
                <a:solidFill>
                  <a:srgbClr val="0D0D0D"/>
                </a:solidFill>
                <a:effectLst/>
                <a:latin typeface="Arial" panose="020B0604020202020204" pitchFamily="34" charset="0"/>
                <a:cs typeface="Arial" panose="020B0604020202020204" pitchFamily="34" charset="0"/>
              </a:rPr>
              <a:t>Node Roles</a:t>
            </a:r>
            <a:r>
              <a:rPr lang="en-US" sz="1800" b="0" i="0" dirty="0">
                <a:solidFill>
                  <a:srgbClr val="0D0D0D"/>
                </a:solidFill>
                <a:effectLst/>
                <a:latin typeface="Arial" panose="020B0604020202020204" pitchFamily="34" charset="0"/>
                <a:cs typeface="Arial" panose="020B0604020202020204" pitchFamily="34" charset="0"/>
              </a:rPr>
              <a:t>: Nodes can take on different roles such as initiator, target, or intermediary, depending on their function in the replication process.</a:t>
            </a:r>
          </a:p>
          <a:p>
            <a:pPr algn="l">
              <a:buFont typeface="Arial" panose="020B0604020202020204" pitchFamily="34" charset="0"/>
              <a:buChar char="•"/>
            </a:pPr>
            <a:r>
              <a:rPr lang="en-US" sz="1800" b="1" i="0" dirty="0">
                <a:solidFill>
                  <a:srgbClr val="0D0D0D"/>
                </a:solidFill>
                <a:effectLst/>
                <a:latin typeface="Arial" panose="020B0604020202020204" pitchFamily="34" charset="0"/>
                <a:cs typeface="Arial" panose="020B0604020202020204" pitchFamily="34" charset="0"/>
              </a:rPr>
              <a:t>Data Distribution Strategy</a:t>
            </a:r>
            <a:r>
              <a:rPr lang="en-US" sz="1800" b="0" i="0" dirty="0">
                <a:solidFill>
                  <a:srgbClr val="0D0D0D"/>
                </a:solidFill>
                <a:effectLst/>
                <a:latin typeface="Arial" panose="020B0604020202020204" pitchFamily="34" charset="0"/>
                <a:cs typeface="Arial" panose="020B0604020202020204" pitchFamily="34" charset="0"/>
              </a:rPr>
              <a:t>: Various strategies can be employed to distribute data among nodes, including partitioning and sharding.</a:t>
            </a:r>
          </a:p>
        </p:txBody>
      </p:sp>
      <p:pic>
        <p:nvPicPr>
          <p:cNvPr id="3074" name="Picture 2" descr="Peer to peer replication">
            <a:extLst>
              <a:ext uri="{FF2B5EF4-FFF2-40B4-BE49-F238E27FC236}">
                <a16:creationId xmlns:a16="http://schemas.microsoft.com/office/drawing/2014/main" id="{595032DD-1455-741A-8436-69A3F5C10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462" y="1247982"/>
            <a:ext cx="6081556" cy="508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3624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41610" y="1385113"/>
            <a:ext cx="6877119" cy="640080"/>
          </a:xfrm>
        </p:spPr>
        <p:txBody>
          <a:bodyPr>
            <a:noAutofit/>
          </a:bodyPr>
          <a:lstStyle/>
          <a:p>
            <a:pPr algn="l"/>
            <a:r>
              <a:rPr lang="en-IN" b="0" i="1" dirty="0">
                <a:solidFill>
                  <a:srgbClr val="0D0D0D"/>
                </a:solidFill>
                <a:effectLst/>
                <a:latin typeface="Söhne"/>
              </a:rPr>
              <a:t>Peer-to-Peer</a:t>
            </a:r>
            <a:r>
              <a:rPr lang="en-IN" i="1" dirty="0">
                <a:solidFill>
                  <a:srgbClr val="0D0D0D"/>
                </a:solidFill>
                <a:latin typeface="Söhne"/>
              </a:rPr>
              <a:t> Advantages and Challenges</a:t>
            </a:r>
            <a:br>
              <a:rPr lang="en-US" b="1" i="0" dirty="0">
                <a:solidFill>
                  <a:srgbClr val="242424"/>
                </a:solidFill>
                <a:effectLst/>
                <a:latin typeface="sohne"/>
              </a:rPr>
            </a:br>
            <a:br>
              <a:rPr lang="en-US" dirty="0"/>
            </a:b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8"/>
            <a:ext cx="11361633" cy="403933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l"/>
            <a:r>
              <a:rPr lang="en-US" sz="1800" b="1" i="0" dirty="0">
                <a:solidFill>
                  <a:srgbClr val="0D0D0D"/>
                </a:solidFill>
                <a:effectLst/>
                <a:latin typeface="Arial" panose="020B0604020202020204" pitchFamily="34" charset="0"/>
                <a:cs typeface="Arial" panose="020B0604020202020204" pitchFamily="34" charset="0"/>
              </a:rPr>
              <a:t>Advantages</a:t>
            </a:r>
          </a:p>
          <a:p>
            <a:pPr algn="l">
              <a:buFont typeface="Arial" panose="020B0604020202020204" pitchFamily="34" charset="0"/>
              <a:buChar char="•"/>
            </a:pPr>
            <a:r>
              <a:rPr lang="en-US" sz="1800" i="0" dirty="0">
                <a:solidFill>
                  <a:srgbClr val="0D0D0D"/>
                </a:solidFill>
                <a:effectLst/>
                <a:latin typeface="Arial" panose="020B0604020202020204" pitchFamily="34" charset="0"/>
                <a:cs typeface="Arial" panose="020B0604020202020204" pitchFamily="34" charset="0"/>
              </a:rPr>
              <a:t>Increased Fault Tolerance: Redundancy across multiple nodes ensures that if one node fails, others can continue to serve data.</a:t>
            </a:r>
          </a:p>
          <a:p>
            <a:pPr algn="l">
              <a:buFont typeface="Arial" panose="020B0604020202020204" pitchFamily="34" charset="0"/>
              <a:buChar char="•"/>
            </a:pPr>
            <a:r>
              <a:rPr lang="en-US" sz="1800" i="0" dirty="0">
                <a:solidFill>
                  <a:srgbClr val="0D0D0D"/>
                </a:solidFill>
                <a:effectLst/>
                <a:latin typeface="Arial" panose="020B0604020202020204" pitchFamily="34" charset="0"/>
                <a:cs typeface="Arial" panose="020B0604020202020204" pitchFamily="34" charset="0"/>
              </a:rPr>
              <a:t>Improved Scalability: Adding more nodes to the network allows for better handling of high loads and increased data volume.</a:t>
            </a:r>
          </a:p>
          <a:p>
            <a:pPr algn="l">
              <a:buFont typeface="Arial" panose="020B0604020202020204" pitchFamily="34" charset="0"/>
              <a:buChar char="•"/>
            </a:pPr>
            <a:r>
              <a:rPr lang="en-US" sz="1800" i="0" dirty="0">
                <a:solidFill>
                  <a:srgbClr val="0D0D0D"/>
                </a:solidFill>
                <a:effectLst/>
                <a:latin typeface="Arial" panose="020B0604020202020204" pitchFamily="34" charset="0"/>
                <a:cs typeface="Arial" panose="020B0604020202020204" pitchFamily="34" charset="0"/>
              </a:rPr>
              <a:t>Enhanced Performance: Load balancing and parallel processing capabilities improve overall system performance.</a:t>
            </a:r>
          </a:p>
          <a:p>
            <a:pPr algn="l"/>
            <a:r>
              <a:rPr lang="en-US" sz="1800" b="1" i="0" dirty="0">
                <a:solidFill>
                  <a:srgbClr val="0D0D0D"/>
                </a:solidFill>
                <a:effectLst/>
                <a:latin typeface="Arial" panose="020B0604020202020204" pitchFamily="34" charset="0"/>
                <a:cs typeface="Arial" panose="020B0604020202020204" pitchFamily="34" charset="0"/>
              </a:rPr>
              <a:t>Challenges</a:t>
            </a:r>
          </a:p>
          <a:p>
            <a:pPr algn="l">
              <a:buFont typeface="Arial" panose="020B0604020202020204" pitchFamily="34" charset="0"/>
              <a:buChar char="•"/>
            </a:pPr>
            <a:r>
              <a:rPr lang="en-US" sz="1800" i="0" dirty="0">
                <a:solidFill>
                  <a:srgbClr val="0D0D0D"/>
                </a:solidFill>
                <a:effectLst/>
                <a:latin typeface="Arial" panose="020B0604020202020204" pitchFamily="34" charset="0"/>
                <a:cs typeface="Arial" panose="020B0604020202020204" pitchFamily="34" charset="0"/>
              </a:rPr>
              <a:t>Data Consistency: Ensuring that data remains consistent across all nodes despite concurrent updates.</a:t>
            </a:r>
          </a:p>
          <a:p>
            <a:pPr algn="l">
              <a:buFont typeface="Arial" panose="020B0604020202020204" pitchFamily="34" charset="0"/>
              <a:buChar char="•"/>
            </a:pPr>
            <a:r>
              <a:rPr lang="en-US" sz="1800" i="0" dirty="0">
                <a:solidFill>
                  <a:srgbClr val="0D0D0D"/>
                </a:solidFill>
                <a:effectLst/>
                <a:latin typeface="Arial" panose="020B0604020202020204" pitchFamily="34" charset="0"/>
                <a:cs typeface="Arial" panose="020B0604020202020204" pitchFamily="34" charset="0"/>
              </a:rPr>
              <a:t>Network Overhead: Increased network traffic due to data replication activities.</a:t>
            </a:r>
          </a:p>
          <a:p>
            <a:pPr algn="l">
              <a:buFont typeface="Arial" panose="020B0604020202020204" pitchFamily="34" charset="0"/>
              <a:buChar char="•"/>
            </a:pPr>
            <a:r>
              <a:rPr lang="en-US" sz="1800" i="0" dirty="0">
                <a:solidFill>
                  <a:srgbClr val="0D0D0D"/>
                </a:solidFill>
                <a:effectLst/>
                <a:latin typeface="Arial" panose="020B0604020202020204" pitchFamily="34" charset="0"/>
                <a:cs typeface="Arial" panose="020B0604020202020204" pitchFamily="34" charset="0"/>
              </a:rPr>
              <a:t>Conflict Resolution: Resolving conflicts that arise when multiple nodes attempt to update the same data simultaneously.</a:t>
            </a:r>
          </a:p>
          <a:p>
            <a:pPr algn="l">
              <a:buFont typeface="Arial" panose="020B0604020202020204" pitchFamily="34" charset="0"/>
              <a:buChar char="•"/>
            </a:pPr>
            <a:endParaRPr lang="en-US" sz="1800" i="0" dirty="0">
              <a:solidFill>
                <a:srgbClr val="0D0D0D"/>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7964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14B9-540A-CDF8-915C-7CA6569A1D14}"/>
              </a:ext>
            </a:extLst>
          </p:cNvPr>
          <p:cNvSpPr>
            <a:spLocks noGrp="1"/>
          </p:cNvSpPr>
          <p:nvPr>
            <p:ph type="title"/>
          </p:nvPr>
        </p:nvSpPr>
        <p:spPr>
          <a:xfrm>
            <a:off x="521208" y="448056"/>
            <a:ext cx="10740350" cy="640080"/>
          </a:xfrm>
        </p:spPr>
        <p:txBody>
          <a:bodyPr>
            <a:normAutofit fontScale="90000"/>
          </a:bodyPr>
          <a:lstStyle/>
          <a:p>
            <a:r>
              <a:rPr lang="en-IN" dirty="0"/>
              <a:t>DIFFERENCE BETWEEN PEER TO PEER AND MASTER SLAVE REPLICATION</a:t>
            </a:r>
          </a:p>
        </p:txBody>
      </p:sp>
      <p:graphicFrame>
        <p:nvGraphicFramePr>
          <p:cNvPr id="3" name="Table 2">
            <a:extLst>
              <a:ext uri="{FF2B5EF4-FFF2-40B4-BE49-F238E27FC236}">
                <a16:creationId xmlns:a16="http://schemas.microsoft.com/office/drawing/2014/main" id="{C5B201FD-1954-2FB8-7C42-960F17734216}"/>
              </a:ext>
            </a:extLst>
          </p:cNvPr>
          <p:cNvGraphicFramePr>
            <a:graphicFrameLocks noGrp="1"/>
          </p:cNvGraphicFramePr>
          <p:nvPr>
            <p:extLst>
              <p:ext uri="{D42A27DB-BD31-4B8C-83A1-F6EECF244321}">
                <p14:modId xmlns:p14="http://schemas.microsoft.com/office/powerpoint/2010/main" val="2045423471"/>
              </p:ext>
            </p:extLst>
          </p:nvPr>
        </p:nvGraphicFramePr>
        <p:xfrm>
          <a:off x="521207" y="1088136"/>
          <a:ext cx="10740349" cy="5364480"/>
        </p:xfrm>
        <a:graphic>
          <a:graphicData uri="http://schemas.openxmlformats.org/drawingml/2006/table">
            <a:tbl>
              <a:tblPr firstRow="1" bandRow="1">
                <a:tableStyleId>{21E4AEA4-8DFA-4A89-87EB-49C32662AFE0}</a:tableStyleId>
              </a:tblPr>
              <a:tblGrid>
                <a:gridCol w="2077251">
                  <a:extLst>
                    <a:ext uri="{9D8B030D-6E8A-4147-A177-3AD203B41FA5}">
                      <a16:colId xmlns:a16="http://schemas.microsoft.com/office/drawing/2014/main" val="122342931"/>
                    </a:ext>
                  </a:extLst>
                </a:gridCol>
                <a:gridCol w="4331549">
                  <a:extLst>
                    <a:ext uri="{9D8B030D-6E8A-4147-A177-3AD203B41FA5}">
                      <a16:colId xmlns:a16="http://schemas.microsoft.com/office/drawing/2014/main" val="2625616019"/>
                    </a:ext>
                  </a:extLst>
                </a:gridCol>
                <a:gridCol w="4331549">
                  <a:extLst>
                    <a:ext uri="{9D8B030D-6E8A-4147-A177-3AD203B41FA5}">
                      <a16:colId xmlns:a16="http://schemas.microsoft.com/office/drawing/2014/main" val="146162108"/>
                    </a:ext>
                  </a:extLst>
                </a:gridCol>
              </a:tblGrid>
              <a:tr h="248769">
                <a:tc>
                  <a:txBody>
                    <a:bodyPr/>
                    <a:lstStyle/>
                    <a:p>
                      <a:r>
                        <a:rPr lang="en-IN" sz="1400" dirty="0"/>
                        <a:t>FEATURE</a:t>
                      </a:r>
                    </a:p>
                  </a:txBody>
                  <a:tcPr/>
                </a:tc>
                <a:tc>
                  <a:txBody>
                    <a:bodyPr/>
                    <a:lstStyle/>
                    <a:p>
                      <a:r>
                        <a:rPr lang="en-IN" sz="1400" dirty="0"/>
                        <a:t>PEER TO PEER</a:t>
                      </a:r>
                    </a:p>
                  </a:txBody>
                  <a:tcPr/>
                </a:tc>
                <a:tc>
                  <a:txBody>
                    <a:bodyPr/>
                    <a:lstStyle/>
                    <a:p>
                      <a:r>
                        <a:rPr lang="en-IN" sz="1400" dirty="0"/>
                        <a:t>MASTER SLAVE</a:t>
                      </a:r>
                    </a:p>
                  </a:txBody>
                  <a:tcPr/>
                </a:tc>
                <a:extLst>
                  <a:ext uri="{0D108BD9-81ED-4DB2-BD59-A6C34878D82A}">
                    <a16:rowId xmlns:a16="http://schemas.microsoft.com/office/drawing/2014/main" val="1817069687"/>
                  </a:ext>
                </a:extLst>
              </a:tr>
              <a:tr h="1656142">
                <a:tc>
                  <a:txBody>
                    <a:bodyPr/>
                    <a:lstStyle/>
                    <a:p>
                      <a:r>
                        <a:rPr lang="en-IN" sz="1400" b="1" i="0" kern="1200" dirty="0">
                          <a:solidFill>
                            <a:schemeClr val="dk1"/>
                          </a:solidFill>
                          <a:effectLst/>
                          <a:latin typeface="+mn-lt"/>
                          <a:ea typeface="+mn-ea"/>
                          <a:cs typeface="+mn-cs"/>
                        </a:rPr>
                        <a:t>Architecture</a:t>
                      </a:r>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All nodes have equal status and can act as both sources and destinations for data.</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Data can be replicated bidirectionally between any pair of nodes in the network.</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No central authority or master node controls the replication process.</a:t>
                      </a:r>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Involves a primary/master node and one or more secondary/slave nodes.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Replication occurs unidirectionally from the master node to the slave nodes.</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The master node controls the replication process, and slave nodes receive updates from the master.</a:t>
                      </a:r>
                    </a:p>
                    <a:p>
                      <a:endParaRPr lang="en-IN" sz="1400" dirty="0"/>
                    </a:p>
                  </a:txBody>
                  <a:tcPr/>
                </a:tc>
                <a:extLst>
                  <a:ext uri="{0D108BD9-81ED-4DB2-BD59-A6C34878D82A}">
                    <a16:rowId xmlns:a16="http://schemas.microsoft.com/office/drawing/2014/main" val="2488423824"/>
                  </a:ext>
                </a:extLst>
              </a:tr>
              <a:tr h="1494696">
                <a:tc>
                  <a:txBody>
                    <a:bodyPr/>
                    <a:lstStyle/>
                    <a:p>
                      <a:r>
                        <a:rPr lang="en-IN" sz="1400" b="1" i="0" kern="1200" dirty="0">
                          <a:solidFill>
                            <a:schemeClr val="dk1"/>
                          </a:solidFill>
                          <a:effectLst/>
                          <a:latin typeface="+mn-lt"/>
                          <a:ea typeface="+mn-ea"/>
                          <a:cs typeface="+mn-cs"/>
                        </a:rPr>
                        <a:t>Data Consistency</a:t>
                      </a:r>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Ensuring data consistency across all nodes can be more challenging due to bidirectional replication.</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Conflict resolution mechanisms are necessary to handle conflicts that arise from simultaneous updates on different nodes.</a:t>
                      </a:r>
                    </a:p>
                    <a:p>
                      <a:endParaRPr lang="en-IN" sz="1400" dirty="0"/>
                    </a:p>
                  </a:txBody>
                  <a:tcPr/>
                </a:tc>
                <a:tc>
                  <a:txBody>
                    <a:bodyPr/>
                    <a:lstStyle/>
                    <a:p>
                      <a:pPr marL="285750" indent="-285750">
                        <a:buFont typeface="Arial" panose="020B0604020202020204" pitchFamily="34" charset="0"/>
                        <a:buChar char="•"/>
                      </a:pPr>
                      <a:r>
                        <a:rPr lang="en-US" sz="1400" dirty="0"/>
                        <a:t>Data consistency is typically more straightforward as updates flow unidirectionally from the master to the slaves.</a:t>
                      </a:r>
                    </a:p>
                    <a:p>
                      <a:pPr marL="285750" indent="-285750">
                        <a:buFont typeface="Arial" panose="020B0604020202020204" pitchFamily="34" charset="0"/>
                        <a:buChar char="•"/>
                      </a:pPr>
                      <a:r>
                        <a:rPr lang="en-US" sz="1400" dirty="0"/>
                        <a:t>Slaves are always consistent with the master's state, reducing the likelihood of conflicts.</a:t>
                      </a:r>
                      <a:br>
                        <a:rPr lang="en-US" sz="1400" dirty="0"/>
                      </a:br>
                      <a:endParaRPr lang="en-IN" sz="1400" dirty="0"/>
                    </a:p>
                  </a:txBody>
                  <a:tcPr/>
                </a:tc>
                <a:extLst>
                  <a:ext uri="{0D108BD9-81ED-4DB2-BD59-A6C34878D82A}">
                    <a16:rowId xmlns:a16="http://schemas.microsoft.com/office/drawing/2014/main" val="4112945628"/>
                  </a:ext>
                </a:extLst>
              </a:tr>
              <a:tr h="1293598">
                <a:tc>
                  <a:txBody>
                    <a:bodyPr/>
                    <a:lstStyle/>
                    <a:p>
                      <a:r>
                        <a:rPr lang="en-IN" sz="1400" b="1" i="0" kern="1200" dirty="0">
                          <a:solidFill>
                            <a:schemeClr val="dk1"/>
                          </a:solidFill>
                          <a:effectLst/>
                          <a:latin typeface="+mn-lt"/>
                          <a:ea typeface="+mn-ea"/>
                          <a:cs typeface="+mn-cs"/>
                        </a:rPr>
                        <a:t>Fault Tolerance:</a:t>
                      </a:r>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Offers increased fault tolerance as each node holds a copy of the data.</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If one node fails, other nodes can continue to serve data, reducing the risk of data loss or service interruption.</a:t>
                      </a:r>
                    </a:p>
                    <a:p>
                      <a:endParaRPr lang="en-IN" sz="1400" dirty="0"/>
                    </a:p>
                  </a:txBody>
                  <a:tcPr/>
                </a:tc>
                <a:tc>
                  <a:txBody>
                    <a:bodyPr/>
                    <a:lstStyle/>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Relies heavily on the availability of the master node.</a:t>
                      </a:r>
                    </a:p>
                    <a:p>
                      <a:pPr marL="285750" indent="-285750">
                        <a:buFont typeface="Arial" panose="020B0604020202020204" pitchFamily="34" charset="0"/>
                        <a:buChar char="•"/>
                      </a:pPr>
                      <a:r>
                        <a:rPr lang="en-US" sz="1400" b="0" i="0" kern="1200" dirty="0">
                          <a:solidFill>
                            <a:schemeClr val="dk1"/>
                          </a:solidFill>
                          <a:effectLst/>
                          <a:latin typeface="+mn-lt"/>
                          <a:ea typeface="+mn-ea"/>
                          <a:cs typeface="+mn-cs"/>
                        </a:rPr>
                        <a:t>If the master node fails, replication halts until a new master is promoted or failover mechanisms are triggered, potentially leading to downtime.</a:t>
                      </a:r>
                    </a:p>
                    <a:p>
                      <a:endParaRPr lang="en-IN" sz="1400" dirty="0"/>
                    </a:p>
                  </a:txBody>
                  <a:tcPr/>
                </a:tc>
                <a:extLst>
                  <a:ext uri="{0D108BD9-81ED-4DB2-BD59-A6C34878D82A}">
                    <a16:rowId xmlns:a16="http://schemas.microsoft.com/office/drawing/2014/main" val="236590855"/>
                  </a:ext>
                </a:extLst>
              </a:tr>
              <a:tr h="248769">
                <a:tc>
                  <a:txBody>
                    <a:bodyPr/>
                    <a:lstStyle/>
                    <a:p>
                      <a:endParaRPr lang="en-IN" sz="1400" dirty="0"/>
                    </a:p>
                  </a:txBody>
                  <a:tcPr/>
                </a:tc>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695068532"/>
                  </a:ext>
                </a:extLst>
              </a:tr>
            </a:tbl>
          </a:graphicData>
        </a:graphic>
      </p:graphicFrame>
    </p:spTree>
    <p:extLst>
      <p:ext uri="{BB962C8B-B14F-4D97-AF65-F5344CB8AC3E}">
        <p14:creationId xmlns:p14="http://schemas.microsoft.com/office/powerpoint/2010/main" val="68441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83AE2F6-3B4A-E4C1-B0F6-40C4F9D57B45}"/>
              </a:ext>
            </a:extLst>
          </p:cNvPr>
          <p:cNvGraphicFramePr>
            <a:graphicFrameLocks noGrp="1"/>
          </p:cNvGraphicFramePr>
          <p:nvPr>
            <p:extLst>
              <p:ext uri="{D42A27DB-BD31-4B8C-83A1-F6EECF244321}">
                <p14:modId xmlns:p14="http://schemas.microsoft.com/office/powerpoint/2010/main" val="1073811868"/>
              </p:ext>
            </p:extLst>
          </p:nvPr>
        </p:nvGraphicFramePr>
        <p:xfrm>
          <a:off x="449179" y="411480"/>
          <a:ext cx="11036967" cy="6035040"/>
        </p:xfrm>
        <a:graphic>
          <a:graphicData uri="http://schemas.openxmlformats.org/drawingml/2006/table">
            <a:tbl>
              <a:tblPr firstRow="1" bandRow="1">
                <a:tableStyleId>{21E4AEA4-8DFA-4A89-87EB-49C32662AFE0}</a:tableStyleId>
              </a:tblPr>
              <a:tblGrid>
                <a:gridCol w="3678989">
                  <a:extLst>
                    <a:ext uri="{9D8B030D-6E8A-4147-A177-3AD203B41FA5}">
                      <a16:colId xmlns:a16="http://schemas.microsoft.com/office/drawing/2014/main" val="1485390848"/>
                    </a:ext>
                  </a:extLst>
                </a:gridCol>
                <a:gridCol w="3678989">
                  <a:extLst>
                    <a:ext uri="{9D8B030D-6E8A-4147-A177-3AD203B41FA5}">
                      <a16:colId xmlns:a16="http://schemas.microsoft.com/office/drawing/2014/main" val="2114116432"/>
                    </a:ext>
                  </a:extLst>
                </a:gridCol>
                <a:gridCol w="3678989">
                  <a:extLst>
                    <a:ext uri="{9D8B030D-6E8A-4147-A177-3AD203B41FA5}">
                      <a16:colId xmlns:a16="http://schemas.microsoft.com/office/drawing/2014/main" val="1242481294"/>
                    </a:ext>
                  </a:extLst>
                </a:gridCol>
              </a:tblGrid>
              <a:tr h="334026">
                <a:tc>
                  <a:txBody>
                    <a:bodyPr/>
                    <a:lstStyle/>
                    <a:p>
                      <a:r>
                        <a:rPr lang="en-IN" dirty="0"/>
                        <a:t>FEATURE</a:t>
                      </a:r>
                    </a:p>
                  </a:txBody>
                  <a:tcPr/>
                </a:tc>
                <a:tc>
                  <a:txBody>
                    <a:bodyPr/>
                    <a:lstStyle/>
                    <a:p>
                      <a:r>
                        <a:rPr lang="en-IN" dirty="0"/>
                        <a:t>PEER TO PEER</a:t>
                      </a:r>
                    </a:p>
                  </a:txBody>
                  <a:tcPr/>
                </a:tc>
                <a:tc>
                  <a:txBody>
                    <a:bodyPr/>
                    <a:lstStyle/>
                    <a:p>
                      <a:r>
                        <a:rPr lang="en-IN" dirty="0"/>
                        <a:t>MASTER SLAVE</a:t>
                      </a:r>
                    </a:p>
                  </a:txBody>
                  <a:tcPr/>
                </a:tc>
                <a:extLst>
                  <a:ext uri="{0D108BD9-81ED-4DB2-BD59-A6C34878D82A}">
                    <a16:rowId xmlns:a16="http://schemas.microsoft.com/office/drawing/2014/main" val="3747143416"/>
                  </a:ext>
                </a:extLst>
              </a:tr>
              <a:tr h="2306151">
                <a:tc>
                  <a:txBody>
                    <a:bodyPr/>
                    <a:lstStyle/>
                    <a:p>
                      <a:r>
                        <a:rPr lang="en-IN" sz="1800" b="1" i="0" kern="1200" dirty="0">
                          <a:solidFill>
                            <a:schemeClr val="dk1"/>
                          </a:solidFill>
                          <a:effectLst/>
                          <a:latin typeface="+mn-lt"/>
                          <a:ea typeface="+mn-ea"/>
                          <a:cs typeface="+mn-cs"/>
                        </a:rPr>
                        <a:t>Scalability</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Generally more scalable as new nodes can be added to the network without significant impact on the overall system.</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Distributes the load evenly across nodes, allowing for better performance as the network grows.</a:t>
                      </a:r>
                    </a:p>
                    <a:p>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Scaling may be limited by the capacity and performance of the master node.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Adding more slaves can improve read scalability, but writes are still bottlenecked by the master's capacity.</a:t>
                      </a:r>
                    </a:p>
                    <a:p>
                      <a:endParaRPr lang="en-IN" dirty="0"/>
                    </a:p>
                  </a:txBody>
                  <a:tcPr/>
                </a:tc>
                <a:extLst>
                  <a:ext uri="{0D108BD9-81ED-4DB2-BD59-A6C34878D82A}">
                    <a16:rowId xmlns:a16="http://schemas.microsoft.com/office/drawing/2014/main" val="744848596"/>
                  </a:ext>
                </a:extLst>
              </a:tr>
              <a:tr h="2800326">
                <a:tc>
                  <a:txBody>
                    <a:bodyPr/>
                    <a:lstStyle/>
                    <a:p>
                      <a:r>
                        <a:rPr lang="en-IN" sz="1800" b="1" i="0" kern="1200" dirty="0">
                          <a:solidFill>
                            <a:schemeClr val="dk1"/>
                          </a:solidFill>
                          <a:effectLst/>
                          <a:latin typeface="+mn-lt"/>
                          <a:ea typeface="+mn-ea"/>
                          <a:cs typeface="+mn-cs"/>
                        </a:rPr>
                        <a:t>Complexity</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Can be more complex to implement and manage due to the decentralized nature of the network.</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Requires robust conflict resolution mechanisms and careful design to ensure data consistency.</a:t>
                      </a:r>
                    </a:p>
                    <a:p>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Generally simpler to set up and manage, particularly in scenarios where a single authoritative source of data (the master) suffices.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Failover and recovery procedures are more straightforward since there's a clear distinction between master and slave nodes.</a:t>
                      </a:r>
                    </a:p>
                    <a:p>
                      <a:endParaRPr lang="en-IN" dirty="0"/>
                    </a:p>
                  </a:txBody>
                  <a:tcPr/>
                </a:tc>
                <a:extLst>
                  <a:ext uri="{0D108BD9-81ED-4DB2-BD59-A6C34878D82A}">
                    <a16:rowId xmlns:a16="http://schemas.microsoft.com/office/drawing/2014/main" val="1715773647"/>
                  </a:ext>
                </a:extLst>
              </a:tr>
            </a:tbl>
          </a:graphicData>
        </a:graphic>
      </p:graphicFrame>
    </p:spTree>
    <p:extLst>
      <p:ext uri="{BB962C8B-B14F-4D97-AF65-F5344CB8AC3E}">
        <p14:creationId xmlns:p14="http://schemas.microsoft.com/office/powerpoint/2010/main" val="744802369"/>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{3A9B76EF-2B32-48DA-AB78-EE45CB735041}tf10001108_win32</Template>
  <TotalTime>52</TotalTime>
  <Words>1512</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medium-content-sans-serif-font</vt:lpstr>
      <vt:lpstr>Segoe UI</vt:lpstr>
      <vt:lpstr>Segoe UI Light</vt:lpstr>
      <vt:lpstr>sohne</vt:lpstr>
      <vt:lpstr>Söhne</vt:lpstr>
      <vt:lpstr>Custom</vt:lpstr>
      <vt:lpstr>Master-slave &amp; Peer to Peer replication database</vt:lpstr>
      <vt:lpstr>WHAT IS THE MASTER-SLAVE DATABASE?  </vt:lpstr>
      <vt:lpstr>Pros of Master-Slave Database Architecture  </vt:lpstr>
      <vt:lpstr>Cons of Master-Slave Database Architecture  </vt:lpstr>
      <vt:lpstr>Peer-to-Peer Replication?  </vt:lpstr>
      <vt:lpstr>Peer-to-Peer Architecture?  </vt:lpstr>
      <vt:lpstr>Peer-to-Peer Advantages and Challenges  </vt:lpstr>
      <vt:lpstr>DIFFERENCE BETWEEN PEER TO PEER AND MASTER SLAVE REPLICATION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Master-slave &amp; Peer to Peer replication database</dc:title>
  <dc:creator>Sai Meghana Nallana Chakravarthula</dc:creator>
  <cp:keywords/>
  <cp:lastModifiedBy>Sai Meghana Nallana Chakravarthula</cp:lastModifiedBy>
  <cp:revision>2</cp:revision>
  <dcterms:created xsi:type="dcterms:W3CDTF">2024-03-03T12:51:27Z</dcterms:created>
  <dcterms:modified xsi:type="dcterms:W3CDTF">2024-03-15T02:58:45Z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