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486" r:id="rId2"/>
    <p:sldId id="571" r:id="rId3"/>
    <p:sldId id="487" r:id="rId4"/>
    <p:sldId id="490" r:id="rId5"/>
    <p:sldId id="506" r:id="rId6"/>
    <p:sldId id="510" r:id="rId7"/>
    <p:sldId id="573" r:id="rId8"/>
    <p:sldId id="574" r:id="rId9"/>
    <p:sldId id="575" r:id="rId10"/>
    <p:sldId id="577" r:id="rId11"/>
    <p:sldId id="578" r:id="rId12"/>
    <p:sldId id="576" r:id="rId13"/>
    <p:sldId id="572" r:id="rId14"/>
    <p:sldId id="579" r:id="rId15"/>
    <p:sldId id="580" r:id="rId16"/>
    <p:sldId id="581" r:id="rId17"/>
    <p:sldId id="582" r:id="rId18"/>
    <p:sldId id="507" r:id="rId19"/>
    <p:sldId id="508" r:id="rId20"/>
    <p:sldId id="556" r:id="rId21"/>
    <p:sldId id="557" r:id="rId22"/>
    <p:sldId id="558" r:id="rId23"/>
    <p:sldId id="559" r:id="rId24"/>
    <p:sldId id="560" r:id="rId25"/>
    <p:sldId id="561" r:id="rId26"/>
    <p:sldId id="562" r:id="rId27"/>
    <p:sldId id="563" r:id="rId28"/>
    <p:sldId id="564" r:id="rId29"/>
    <p:sldId id="567" r:id="rId30"/>
    <p:sldId id="566" r:id="rId31"/>
    <p:sldId id="568" r:id="rId32"/>
    <p:sldId id="583" r:id="rId33"/>
    <p:sldId id="584" r:id="rId34"/>
    <p:sldId id="585" r:id="rId35"/>
    <p:sldId id="586" r:id="rId36"/>
    <p:sldId id="587" r:id="rId37"/>
    <p:sldId id="588" r:id="rId38"/>
    <p:sldId id="589" r:id="rId39"/>
    <p:sldId id="590" r:id="rId40"/>
    <p:sldId id="591" r:id="rId41"/>
    <p:sldId id="592" r:id="rId42"/>
    <p:sldId id="593" r:id="rId43"/>
    <p:sldId id="594" r:id="rId44"/>
    <p:sldId id="595" r:id="rId45"/>
  </p:sldIdLst>
  <p:sldSz cx="9144000" cy="6858000" type="screen4x3"/>
  <p:notesSz cx="6858000" cy="9144000"/>
  <p:defaultTextStyle>
    <a:defPPr>
      <a:defRPr lang="fr-FR"/>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679B"/>
    <a:srgbClr val="9999FF"/>
    <a:srgbClr val="66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24" autoAdjust="0"/>
    <p:restoredTop sz="94660"/>
  </p:normalViewPr>
  <p:slideViewPr>
    <p:cSldViewPr>
      <p:cViewPr varScale="1">
        <p:scale>
          <a:sx n="82" d="100"/>
          <a:sy n="82"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C0E3D7A8-1593-4337-B67E-5BFF0DB1FABC}" type="datetimeFigureOut">
              <a:rPr lang="zh-TW" altLang="en-US"/>
              <a:pPr>
                <a:defRPr/>
              </a:pPr>
              <a:t>2024/3/13</a:t>
            </a:fld>
            <a:endParaRPr lang="en-US" altLang="zh-TW"/>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32BF00-C4DD-4617-84D7-B6CE3DCDD344}" type="slidenum">
              <a:rPr lang="zh-TW" altLang="en-US"/>
              <a:pPr>
                <a:defRPr/>
              </a:pPr>
              <a:t>‹#›</a:t>
            </a:fld>
            <a:endParaRPr lang="en-US" altLang="zh-TW"/>
          </a:p>
        </p:txBody>
      </p:sp>
    </p:spTree>
    <p:extLst>
      <p:ext uri="{BB962C8B-B14F-4D97-AF65-F5344CB8AC3E}">
        <p14:creationId xmlns:p14="http://schemas.microsoft.com/office/powerpoint/2010/main" val="184098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33730231-5280-4696-B5F5-26A04AF89F21}" type="slidenum">
              <a:rPr lang="en-US" altLang="zh-TW" sz="1200"/>
              <a:pPr/>
              <a:t>6</a:t>
            </a:fld>
            <a:endParaRPr lang="en-US" altLang="zh-TW" sz="1200"/>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304800" y="152400"/>
            <a:ext cx="8534400" cy="990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304800" y="1295400"/>
            <a:ext cx="4191000" cy="5334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295400"/>
            <a:ext cx="4191000" cy="5105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52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標題 3"/>
          <p:cNvSpPr>
            <a:spLocks noGrp="1"/>
          </p:cNvSpPr>
          <p:nvPr>
            <p:ph type="title"/>
          </p:nvPr>
        </p:nvSpPr>
        <p:spPr/>
        <p:txBody>
          <a:bodyPr/>
          <a:lstStyle/>
          <a:p>
            <a:r>
              <a:rPr lang="zh-TW" altLang="en-US"/>
              <a:t>按一下以編輯母片標題樣式</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投影片編號版面配置區 3"/>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投影片編號版面配置區 2"/>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p>
            <a:fld id="{FAE2E2B0-08E0-43F9-81D0-45B526C59D7A}"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zh-TW"/>
              <a:t>Cliquez pour modifier le style du titre</a:t>
            </a:r>
          </a:p>
        </p:txBody>
      </p:sp>
      <p:sp>
        <p:nvSpPr>
          <p:cNvPr id="1027" name="Rectangle 3"/>
          <p:cNvSpPr>
            <a:spLocks noGrp="1" noChangeArrowheads="1"/>
          </p:cNvSpPr>
          <p:nvPr>
            <p:ph type="body" idx="1"/>
          </p:nvPr>
        </p:nvSpPr>
        <p:spPr bwMode="auto">
          <a:xfrm>
            <a:off x="304800" y="1295400"/>
            <a:ext cx="8534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zh-TW"/>
              <a:t>Cliquez pour modifier les styles du texte du masque</a:t>
            </a:r>
          </a:p>
          <a:p>
            <a:pPr lvl="1"/>
            <a:r>
              <a:rPr lang="fr-FR" altLang="zh-TW"/>
              <a:t>Deuxième niveau</a:t>
            </a:r>
          </a:p>
          <a:p>
            <a:pPr lvl="2"/>
            <a:r>
              <a:rPr lang="fr-FR" altLang="zh-TW"/>
              <a:t>Troisième niveau</a:t>
            </a:r>
          </a:p>
          <a:p>
            <a:pPr lvl="3"/>
            <a:r>
              <a:rPr lang="fr-FR" altLang="zh-TW"/>
              <a:t>Quatrième niveau</a:t>
            </a:r>
          </a:p>
          <a:p>
            <a:pPr lvl="4"/>
            <a:r>
              <a:rPr lang="fr-FR" altLang="zh-TW"/>
              <a:t>Cinquième niveau</a:t>
            </a:r>
          </a:p>
        </p:txBody>
      </p:sp>
      <p:sp>
        <p:nvSpPr>
          <p:cNvPr id="2" name="投影片編號版面配置區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2E2B0-08E0-43F9-81D0-45B526C59D7A}"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itchFamily="34" charset="0"/>
        </a:defRPr>
      </a:lvl2pPr>
      <a:lvl3pPr algn="ctr" rtl="0" eaLnBrk="0" fontAlgn="base" hangingPunct="0">
        <a:spcBef>
          <a:spcPct val="0"/>
        </a:spcBef>
        <a:spcAft>
          <a:spcPct val="0"/>
        </a:spcAft>
        <a:defRPr sz="3600">
          <a:solidFill>
            <a:schemeClr val="tx2"/>
          </a:solidFill>
          <a:latin typeface="Arial" pitchFamily="34" charset="0"/>
        </a:defRPr>
      </a:lvl3pPr>
      <a:lvl4pPr algn="ctr" rtl="0" eaLnBrk="0" fontAlgn="base" hangingPunct="0">
        <a:spcBef>
          <a:spcPct val="0"/>
        </a:spcBef>
        <a:spcAft>
          <a:spcPct val="0"/>
        </a:spcAft>
        <a:defRPr sz="3600">
          <a:solidFill>
            <a:schemeClr val="tx2"/>
          </a:solidFill>
          <a:latin typeface="Arial" pitchFamily="34" charset="0"/>
        </a:defRPr>
      </a:lvl4pPr>
      <a:lvl5pPr algn="ctr" rtl="0" eaLnBrk="0" fontAlgn="base" hangingPunct="0">
        <a:spcBef>
          <a:spcPct val="0"/>
        </a:spcBef>
        <a:spcAft>
          <a:spcPct val="0"/>
        </a:spcAft>
        <a:defRPr sz="36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152400"/>
            <a:ext cx="8534400" cy="990600"/>
          </a:xfrm>
        </p:spPr>
        <p:txBody>
          <a:bodyPr/>
          <a:lstStyle/>
          <a:p>
            <a:r>
              <a:rPr lang="en-US" altLang="zh-TW" dirty="0">
                <a:effectLst/>
              </a:rPr>
              <a:t>Why </a:t>
            </a:r>
            <a:r>
              <a:rPr lang="en-US" altLang="zh-TW" dirty="0" err="1">
                <a:effectLst/>
              </a:rPr>
              <a:t>Hadoop</a:t>
            </a:r>
            <a:r>
              <a:rPr lang="en-US" altLang="zh-TW" dirty="0">
                <a:effectLst/>
              </a:rPr>
              <a:t>?</a:t>
            </a:r>
            <a:endParaRPr lang="zh-TW" altLang="en-US" dirty="0"/>
          </a:p>
        </p:txBody>
      </p:sp>
      <p:sp>
        <p:nvSpPr>
          <p:cNvPr id="3" name="內容版面配置區 2"/>
          <p:cNvSpPr>
            <a:spLocks noGrp="1"/>
          </p:cNvSpPr>
          <p:nvPr>
            <p:ph idx="1"/>
          </p:nvPr>
        </p:nvSpPr>
        <p:spPr/>
        <p:txBody>
          <a:bodyPr/>
          <a:lstStyle/>
          <a:p>
            <a:r>
              <a:rPr lang="en-US" altLang="zh-TW" dirty="0"/>
              <a:t>Big Data!!</a:t>
            </a:r>
          </a:p>
          <a:p>
            <a:pPr lvl="1"/>
            <a:r>
              <a:rPr lang="en-US" altLang="zh-TW" dirty="0"/>
              <a:t>Storage</a:t>
            </a:r>
          </a:p>
          <a:p>
            <a:pPr lvl="1"/>
            <a:r>
              <a:rPr lang="en-US" altLang="zh-TW" dirty="0"/>
              <a:t>Analysis</a:t>
            </a:r>
          </a:p>
          <a:p>
            <a:pPr lvl="1"/>
            <a:r>
              <a:rPr lang="en-US" altLang="zh-TW" dirty="0"/>
              <a:t>Data management</a:t>
            </a:r>
          </a:p>
          <a:p>
            <a:endParaRPr lang="zh-TW" altLang="en-US" dirty="0"/>
          </a:p>
        </p:txBody>
      </p:sp>
      <p:pic>
        <p:nvPicPr>
          <p:cNvPr id="4" name="Picture 5"/>
          <p:cNvPicPr>
            <a:picLocks noChangeAspect="1" noChangeArrowheads="1"/>
          </p:cNvPicPr>
          <p:nvPr/>
        </p:nvPicPr>
        <p:blipFill>
          <a:blip r:embed="rId2" cstate="print">
            <a:lum bright="-40000" contrast="60000"/>
          </a:blip>
          <a:srcRect/>
          <a:stretch>
            <a:fillRect/>
          </a:stretch>
        </p:blipFill>
        <p:spPr bwMode="auto">
          <a:xfrm>
            <a:off x="609600" y="3657600"/>
            <a:ext cx="5334000" cy="2468563"/>
          </a:xfrm>
          <a:prstGeom prst="rect">
            <a:avLst/>
          </a:prstGeom>
          <a:noFill/>
          <a:ln w="9525">
            <a:noFill/>
            <a:miter lim="800000"/>
            <a:headEnd/>
            <a:tailEnd/>
          </a:ln>
        </p:spPr>
      </p:pic>
    </p:spTree>
    <p:extLst>
      <p:ext uri="{BB962C8B-B14F-4D97-AF65-F5344CB8AC3E}">
        <p14:creationId xmlns:p14="http://schemas.microsoft.com/office/powerpoint/2010/main" val="397855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732C-5B35-CEE8-14E4-9B27D640B961}"/>
              </a:ext>
            </a:extLst>
          </p:cNvPr>
          <p:cNvSpPr>
            <a:spLocks noGrp="1"/>
          </p:cNvSpPr>
          <p:nvPr>
            <p:ph type="title"/>
          </p:nvPr>
        </p:nvSpPr>
        <p:spPr>
          <a:xfrm>
            <a:off x="304800" y="-76200"/>
            <a:ext cx="8534400" cy="609600"/>
          </a:xfrm>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1E70FDFC-427C-E397-772C-18DA6DE5AD92}"/>
              </a:ext>
            </a:extLst>
          </p:cNvPr>
          <p:cNvSpPr>
            <a:spLocks noGrp="1"/>
          </p:cNvSpPr>
          <p:nvPr>
            <p:ph idx="1"/>
          </p:nvPr>
        </p:nvSpPr>
        <p:spPr>
          <a:xfrm>
            <a:off x="304800" y="609600"/>
            <a:ext cx="8534400" cy="6019800"/>
          </a:xfrm>
        </p:spPr>
        <p:txBody>
          <a:bodyPr/>
          <a:lstStyle/>
          <a:p>
            <a:pPr algn="just"/>
            <a:r>
              <a:rPr lang="en-US" dirty="0"/>
              <a:t>The test is very simple: it passes a weather record as input to the mapper, then checks the output is the year and temperature reading.</a:t>
            </a:r>
          </a:p>
          <a:p>
            <a:pPr algn="just"/>
            <a:endParaRPr lang="en-US" dirty="0"/>
          </a:p>
          <a:p>
            <a:pPr algn="just"/>
            <a:r>
              <a:rPr lang="en-US" dirty="0"/>
              <a:t>The input key is ignored by the mapper, so we can pass in anything, including null as we do here.</a:t>
            </a:r>
          </a:p>
          <a:p>
            <a:pPr algn="just"/>
            <a:endParaRPr lang="en-US" dirty="0"/>
          </a:p>
          <a:p>
            <a:pPr algn="just"/>
            <a:r>
              <a:rPr lang="en-US" dirty="0"/>
              <a:t>To create a mock Context, we call Mockito’s mock() method (a static import), passing the class of the type we want to mock.</a:t>
            </a:r>
          </a:p>
          <a:p>
            <a:pPr algn="just"/>
            <a:endParaRPr lang="en-US" dirty="0"/>
          </a:p>
          <a:p>
            <a:pPr algn="just"/>
            <a:r>
              <a:rPr lang="en-US" dirty="0"/>
              <a:t>Then we invoke the mapper’s map() method, which executes the code being tested.</a:t>
            </a:r>
            <a:endParaRPr lang="en-IN" dirty="0"/>
          </a:p>
        </p:txBody>
      </p:sp>
    </p:spTree>
    <p:extLst>
      <p:ext uri="{BB962C8B-B14F-4D97-AF65-F5344CB8AC3E}">
        <p14:creationId xmlns:p14="http://schemas.microsoft.com/office/powerpoint/2010/main" val="173252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1708-12B2-6ED1-D8B2-EE2AA9F16D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EF6100-8D5D-03E7-2013-C9A9909C802A}"/>
              </a:ext>
            </a:extLst>
          </p:cNvPr>
          <p:cNvSpPr>
            <a:spLocks noGrp="1"/>
          </p:cNvSpPr>
          <p:nvPr>
            <p:ph idx="1"/>
          </p:nvPr>
        </p:nvSpPr>
        <p:spPr/>
        <p:txBody>
          <a:bodyPr/>
          <a:lstStyle/>
          <a:p>
            <a:pPr algn="just"/>
            <a:r>
              <a:rPr lang="en-US" dirty="0"/>
              <a:t>Finally, we verify that the mock object was called with the correct method and arguments, using Mockito’s verify() method.</a:t>
            </a:r>
          </a:p>
          <a:p>
            <a:pPr algn="just"/>
            <a:r>
              <a:rPr lang="en-US" dirty="0"/>
              <a:t>Here we verify that Context’s write() method was called with a Text object representing the year (1950) and an </a:t>
            </a:r>
            <a:r>
              <a:rPr lang="en-US" dirty="0" err="1"/>
              <a:t>IntWritable</a:t>
            </a:r>
            <a:r>
              <a:rPr lang="en-US" dirty="0"/>
              <a:t> representing the temperature (−1.1°C).</a:t>
            </a:r>
          </a:p>
          <a:p>
            <a:pPr algn="just"/>
            <a:endParaRPr lang="en-US" dirty="0"/>
          </a:p>
          <a:p>
            <a:pPr algn="just"/>
            <a:r>
              <a:rPr lang="en-US" dirty="0"/>
              <a:t>Refer 156-161 pages</a:t>
            </a:r>
            <a:endParaRPr lang="en-IN" dirty="0"/>
          </a:p>
        </p:txBody>
      </p:sp>
    </p:spTree>
    <p:extLst>
      <p:ext uri="{BB962C8B-B14F-4D97-AF65-F5344CB8AC3E}">
        <p14:creationId xmlns:p14="http://schemas.microsoft.com/office/powerpoint/2010/main" val="190062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C5B6-97F6-BE3D-66D6-F55A34E00C95}"/>
              </a:ext>
            </a:extLst>
          </p:cNvPr>
          <p:cNvSpPr>
            <a:spLocks noGrp="1"/>
          </p:cNvSpPr>
          <p:nvPr>
            <p:ph type="title"/>
          </p:nvPr>
        </p:nvSpPr>
        <p:spPr/>
        <p:txBody>
          <a:bodyPr/>
          <a:lstStyle/>
          <a:p>
            <a:r>
              <a:rPr lang="en-IN" dirty="0"/>
              <a:t>Unit tests with </a:t>
            </a:r>
            <a:r>
              <a:rPr lang="en-IN" dirty="0" err="1"/>
              <a:t>MRUnit</a:t>
            </a:r>
            <a:endParaRPr lang="en-IN" dirty="0"/>
          </a:p>
        </p:txBody>
      </p:sp>
      <p:sp>
        <p:nvSpPr>
          <p:cNvPr id="3" name="Content Placeholder 2">
            <a:extLst>
              <a:ext uri="{FF2B5EF4-FFF2-40B4-BE49-F238E27FC236}">
                <a16:creationId xmlns:a16="http://schemas.microsoft.com/office/drawing/2014/main" id="{05EF94FC-4D01-28D9-7E46-F71BCA11949E}"/>
              </a:ext>
            </a:extLst>
          </p:cNvPr>
          <p:cNvSpPr>
            <a:spLocks noGrp="1"/>
          </p:cNvSpPr>
          <p:nvPr>
            <p:ph idx="1"/>
          </p:nvPr>
        </p:nvSpPr>
        <p:spPr/>
        <p:txBody>
          <a:bodyPr/>
          <a:lstStyle/>
          <a:p>
            <a:pPr algn="l"/>
            <a:r>
              <a:rPr lang="en-US" sz="1800" b="0" i="0" u="none" strike="noStrike" baseline="0" dirty="0">
                <a:solidFill>
                  <a:srgbClr val="000000"/>
                </a:solidFill>
                <a:latin typeface="Birka"/>
              </a:rPr>
              <a:t>the </a:t>
            </a:r>
            <a:r>
              <a:rPr lang="en-US" sz="1800" b="0" i="0" u="none" strike="noStrike" baseline="0" dirty="0" err="1">
                <a:solidFill>
                  <a:srgbClr val="000000"/>
                </a:solidFill>
                <a:latin typeface="Birka"/>
              </a:rPr>
              <a:t>MRUnit</a:t>
            </a:r>
            <a:r>
              <a:rPr lang="en-US" sz="1800" b="0" i="0" u="none" strike="noStrike" baseline="0" dirty="0">
                <a:solidFill>
                  <a:srgbClr val="000000"/>
                </a:solidFill>
                <a:latin typeface="Birka"/>
              </a:rPr>
              <a:t> project (</a:t>
            </a:r>
            <a:r>
              <a:rPr lang="en-US" sz="1800" b="0" i="1" u="none" strike="noStrike" baseline="0" dirty="0">
                <a:solidFill>
                  <a:srgbClr val="0000FF"/>
                </a:solidFill>
                <a:latin typeface="Birka-Italic"/>
              </a:rPr>
              <a:t>http://incubator.apache.org/mrunit/</a:t>
            </a:r>
            <a:r>
              <a:rPr lang="en-US" sz="1800" b="0" i="0" u="none" strike="noStrike" baseline="0" dirty="0">
                <a:solidFill>
                  <a:srgbClr val="000000"/>
                </a:solidFill>
                <a:latin typeface="Birka"/>
              </a:rPr>
              <a:t>), which aims to make unit testing </a:t>
            </a:r>
            <a:r>
              <a:rPr lang="en-IN" sz="1800" b="0" i="0" u="none" strike="noStrike" baseline="0" dirty="0">
                <a:solidFill>
                  <a:srgbClr val="000000"/>
                </a:solidFill>
                <a:latin typeface="Birka"/>
              </a:rPr>
              <a:t>MapReduce programs easier.</a:t>
            </a:r>
            <a:endParaRPr lang="en-IN" dirty="0"/>
          </a:p>
        </p:txBody>
      </p:sp>
    </p:spTree>
    <p:extLst>
      <p:ext uri="{BB962C8B-B14F-4D97-AF65-F5344CB8AC3E}">
        <p14:creationId xmlns:p14="http://schemas.microsoft.com/office/powerpoint/2010/main" val="266724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42F-C180-2D82-35B9-618E96791415}"/>
              </a:ext>
            </a:extLst>
          </p:cNvPr>
          <p:cNvSpPr>
            <a:spLocks noGrp="1"/>
          </p:cNvSpPr>
          <p:nvPr>
            <p:ph type="title"/>
          </p:nvPr>
        </p:nvSpPr>
        <p:spPr>
          <a:xfrm>
            <a:off x="341671" y="-152400"/>
            <a:ext cx="8534400" cy="990600"/>
          </a:xfrm>
        </p:spPr>
        <p:txBody>
          <a:bodyPr/>
          <a:lstStyle/>
          <a:p>
            <a:r>
              <a:rPr lang="en-US" dirty="0"/>
              <a:t>Anatomy of a MapReduce Job Run</a:t>
            </a:r>
            <a:endParaRPr lang="en-IN" dirty="0"/>
          </a:p>
        </p:txBody>
      </p:sp>
      <p:sp>
        <p:nvSpPr>
          <p:cNvPr id="3" name="Content Placeholder 2">
            <a:extLst>
              <a:ext uri="{FF2B5EF4-FFF2-40B4-BE49-F238E27FC236}">
                <a16:creationId xmlns:a16="http://schemas.microsoft.com/office/drawing/2014/main" id="{1BA7E347-6B34-57A1-672F-88A23A2BEB94}"/>
              </a:ext>
            </a:extLst>
          </p:cNvPr>
          <p:cNvSpPr>
            <a:spLocks noGrp="1"/>
          </p:cNvSpPr>
          <p:nvPr>
            <p:ph idx="1"/>
          </p:nvPr>
        </p:nvSpPr>
        <p:spPr>
          <a:xfrm>
            <a:off x="152400" y="685800"/>
            <a:ext cx="8915399" cy="6172200"/>
          </a:xfrm>
        </p:spPr>
        <p:txBody>
          <a:bodyPr/>
          <a:lstStyle/>
          <a:p>
            <a:pPr algn="just"/>
            <a:r>
              <a:rPr lang="en-US" sz="2400" dirty="0"/>
              <a:t>One can run a MapReduce job with a single method call: submit() on a Job object.</a:t>
            </a:r>
          </a:p>
          <a:p>
            <a:pPr algn="just"/>
            <a:r>
              <a:rPr lang="en-US" sz="2400" dirty="0"/>
              <a:t>In releases of Hadoop up to and including the 0.20 release series, “</a:t>
            </a:r>
            <a:r>
              <a:rPr lang="en-US" sz="2400" dirty="0" err="1"/>
              <a:t>mapred.job.tracker</a:t>
            </a:r>
            <a:r>
              <a:rPr lang="en-US" sz="2400" dirty="0"/>
              <a:t>” determines the means of execution.</a:t>
            </a:r>
          </a:p>
          <a:p>
            <a:pPr algn="just"/>
            <a:r>
              <a:rPr lang="en-US" sz="2400" dirty="0"/>
              <a:t>If this configuration property is set to local, the default, then the local job runner is used. This runner runs the whole job in a single JVM.</a:t>
            </a:r>
          </a:p>
          <a:p>
            <a:pPr algn="just"/>
            <a:r>
              <a:rPr lang="en-US" sz="2400" dirty="0"/>
              <a:t>It’s designed for testing and for running MapReduce programs on small datasets.</a:t>
            </a:r>
          </a:p>
          <a:p>
            <a:pPr algn="just"/>
            <a:r>
              <a:rPr lang="en-US" sz="2400" dirty="0"/>
              <a:t>In Hadoop 0.23.0 a new MapReduce implementation was introduced.</a:t>
            </a:r>
          </a:p>
          <a:p>
            <a:pPr algn="just"/>
            <a:r>
              <a:rPr lang="en-US" sz="2400" dirty="0"/>
              <a:t>The new implementation (called MapReduce 2) is built on a system called YARN</a:t>
            </a:r>
            <a:endParaRPr lang="en-IN" sz="2400" dirty="0"/>
          </a:p>
        </p:txBody>
      </p:sp>
    </p:spTree>
    <p:extLst>
      <p:ext uri="{BB962C8B-B14F-4D97-AF65-F5344CB8AC3E}">
        <p14:creationId xmlns:p14="http://schemas.microsoft.com/office/powerpoint/2010/main" val="94083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604D-13C1-7BEE-619E-5D60A282D2A2}"/>
              </a:ext>
            </a:extLst>
          </p:cNvPr>
          <p:cNvSpPr>
            <a:spLocks noGrp="1"/>
          </p:cNvSpPr>
          <p:nvPr>
            <p:ph type="title"/>
          </p:nvPr>
        </p:nvSpPr>
        <p:spPr>
          <a:xfrm>
            <a:off x="304800" y="152400"/>
            <a:ext cx="8534400" cy="990600"/>
          </a:xfrm>
        </p:spPr>
        <p:txBody>
          <a:bodyPr wrap="square" anchor="ctr">
            <a:normAutofit/>
          </a:bodyPr>
          <a:lstStyle/>
          <a:p>
            <a:r>
              <a:rPr lang="en-IN" dirty="0"/>
              <a:t>Classic MapReduce (MapReduce 1)</a:t>
            </a:r>
          </a:p>
        </p:txBody>
      </p:sp>
      <p:pic>
        <p:nvPicPr>
          <p:cNvPr id="5" name="Picture 4">
            <a:extLst>
              <a:ext uri="{FF2B5EF4-FFF2-40B4-BE49-F238E27FC236}">
                <a16:creationId xmlns:a16="http://schemas.microsoft.com/office/drawing/2014/main" id="{F9B3F7A1-89A7-21C7-831B-975B53836C44}"/>
              </a:ext>
            </a:extLst>
          </p:cNvPr>
          <p:cNvPicPr>
            <a:picLocks noChangeAspect="1"/>
          </p:cNvPicPr>
          <p:nvPr/>
        </p:nvPicPr>
        <p:blipFill>
          <a:blip r:embed="rId2"/>
          <a:stretch>
            <a:fillRect/>
          </a:stretch>
        </p:blipFill>
        <p:spPr>
          <a:xfrm>
            <a:off x="4038600" y="1167581"/>
            <a:ext cx="5105400" cy="4953000"/>
          </a:xfrm>
          <a:prstGeom prst="rect">
            <a:avLst/>
          </a:prstGeom>
          <a:noFill/>
        </p:spPr>
      </p:pic>
      <p:sp>
        <p:nvSpPr>
          <p:cNvPr id="7" name="TextBox 6">
            <a:extLst>
              <a:ext uri="{FF2B5EF4-FFF2-40B4-BE49-F238E27FC236}">
                <a16:creationId xmlns:a16="http://schemas.microsoft.com/office/drawing/2014/main" id="{54EB634F-75BE-70BB-C9E8-488902F52F58}"/>
              </a:ext>
            </a:extLst>
          </p:cNvPr>
          <p:cNvSpPr txBox="1"/>
          <p:nvPr/>
        </p:nvSpPr>
        <p:spPr>
          <a:xfrm>
            <a:off x="0" y="1167581"/>
            <a:ext cx="4038600" cy="5816977"/>
          </a:xfrm>
          <a:prstGeom prst="rect">
            <a:avLst/>
          </a:prstGeom>
          <a:noFill/>
        </p:spPr>
        <p:txBody>
          <a:bodyPr wrap="square">
            <a:spAutoFit/>
          </a:bodyPr>
          <a:lstStyle/>
          <a:p>
            <a:r>
              <a:rPr lang="en-US" sz="2000" b="0" i="0" u="none" strike="noStrike" baseline="0" dirty="0">
                <a:latin typeface="Birka"/>
              </a:rPr>
              <a:t>A job run in classic MapReduce is shown in the figure.</a:t>
            </a:r>
          </a:p>
          <a:p>
            <a:endParaRPr lang="en-US" sz="2000" dirty="0">
              <a:latin typeface="Birka"/>
            </a:endParaRPr>
          </a:p>
          <a:p>
            <a:r>
              <a:rPr lang="en-US" sz="2000" b="0" i="0" u="none" strike="noStrike" baseline="0" dirty="0">
                <a:latin typeface="Birka"/>
              </a:rPr>
              <a:t>At the highest level, there are four independent entities:</a:t>
            </a:r>
          </a:p>
          <a:p>
            <a:endParaRPr lang="en-US" sz="2000" dirty="0">
              <a:latin typeface="Birka"/>
            </a:endParaRPr>
          </a:p>
          <a:p>
            <a:pPr marL="285750" indent="-285750" algn="just">
              <a:buFont typeface="Arial" panose="020B0604020202020204" pitchFamily="34" charset="0"/>
              <a:buChar char="•"/>
            </a:pPr>
            <a:r>
              <a:rPr lang="en-US" sz="1800" b="0" i="0" u="none" strike="noStrike" baseline="0" dirty="0">
                <a:latin typeface="Birka"/>
              </a:rPr>
              <a:t>The client, which submits the MapReduce job.</a:t>
            </a:r>
          </a:p>
          <a:p>
            <a:pPr marL="285750" indent="-285750" algn="just">
              <a:buFont typeface="Arial" panose="020B0604020202020204" pitchFamily="34" charset="0"/>
              <a:buChar char="•"/>
            </a:pPr>
            <a:r>
              <a:rPr lang="en-US" sz="1800" b="0" i="0" u="none" strike="noStrike" baseline="0" dirty="0">
                <a:latin typeface="Birka"/>
              </a:rPr>
              <a:t>The </a:t>
            </a:r>
            <a:r>
              <a:rPr lang="en-US" sz="1800" b="0" i="0" u="none" strike="noStrike" baseline="0" dirty="0" err="1">
                <a:latin typeface="Birka"/>
              </a:rPr>
              <a:t>jobtracker</a:t>
            </a:r>
            <a:r>
              <a:rPr lang="en-US" sz="1800" b="0" i="0" u="none" strike="noStrike" baseline="0" dirty="0">
                <a:latin typeface="Birka"/>
              </a:rPr>
              <a:t>, which coordinates the job run. The </a:t>
            </a:r>
            <a:r>
              <a:rPr lang="en-US" sz="1800" b="0" i="0" u="none" strike="noStrike" baseline="0" dirty="0" err="1">
                <a:latin typeface="Birka"/>
              </a:rPr>
              <a:t>jobtracker</a:t>
            </a:r>
            <a:r>
              <a:rPr lang="en-US" sz="1800" b="0" i="0" u="none" strike="noStrike" baseline="0" dirty="0">
                <a:latin typeface="Birka"/>
              </a:rPr>
              <a:t> is a Java application whose main class is </a:t>
            </a:r>
            <a:r>
              <a:rPr lang="en-US" sz="1800" b="0" i="0" u="none" strike="noStrike" baseline="0" dirty="0" err="1">
                <a:latin typeface="TheSansMonoCd-W5Regular"/>
              </a:rPr>
              <a:t>JobTracker</a:t>
            </a:r>
            <a:r>
              <a:rPr lang="en-US" sz="1800" b="0" i="0" u="none" strike="noStrike" baseline="0" dirty="0">
                <a:latin typeface="Birka"/>
              </a:rPr>
              <a:t>.</a:t>
            </a:r>
          </a:p>
          <a:p>
            <a:pPr marL="285750" indent="-285750" algn="just">
              <a:buFont typeface="Arial" panose="020B0604020202020204" pitchFamily="34" charset="0"/>
              <a:buChar char="•"/>
            </a:pPr>
            <a:r>
              <a:rPr lang="en-US" sz="1800" b="0" i="0" u="none" strike="noStrike" baseline="0" dirty="0">
                <a:latin typeface="Birka"/>
              </a:rPr>
              <a:t>The </a:t>
            </a:r>
            <a:r>
              <a:rPr lang="en-US" sz="1800" b="0" i="0" u="none" strike="noStrike" baseline="0" dirty="0" err="1">
                <a:latin typeface="Birka"/>
              </a:rPr>
              <a:t>tasktrackers</a:t>
            </a:r>
            <a:r>
              <a:rPr lang="en-US" sz="1800" b="0" i="0" u="none" strike="noStrike" baseline="0" dirty="0">
                <a:latin typeface="Birka"/>
              </a:rPr>
              <a:t>, which run the tasks that the job has been split into. </a:t>
            </a:r>
            <a:r>
              <a:rPr lang="en-US" sz="1800" b="0" i="0" u="none" strike="noStrike" baseline="0" dirty="0" err="1">
                <a:latin typeface="Birka"/>
              </a:rPr>
              <a:t>Tasktrackers</a:t>
            </a:r>
            <a:r>
              <a:rPr lang="en-US" sz="1800" b="0" i="0" u="none" strike="noStrike" baseline="0" dirty="0">
                <a:latin typeface="Birka"/>
              </a:rPr>
              <a:t> are Java applications whose main class is </a:t>
            </a:r>
            <a:r>
              <a:rPr lang="en-US" sz="1800" b="0" i="0" u="none" strike="noStrike" baseline="0" dirty="0" err="1">
                <a:latin typeface="TheSansMonoCd-W5Regular"/>
              </a:rPr>
              <a:t>TaskTracker</a:t>
            </a:r>
            <a:r>
              <a:rPr lang="en-US" sz="1800" b="0" i="0" u="none" strike="noStrike" baseline="0" dirty="0">
                <a:latin typeface="Birka"/>
              </a:rPr>
              <a:t>.</a:t>
            </a:r>
          </a:p>
          <a:p>
            <a:pPr marL="285750" indent="-285750" algn="just">
              <a:buFont typeface="Arial" panose="020B0604020202020204" pitchFamily="34" charset="0"/>
              <a:buChar char="•"/>
            </a:pPr>
            <a:r>
              <a:rPr lang="en-US" sz="1800" b="0" i="0" u="none" strike="noStrike" baseline="0" dirty="0">
                <a:solidFill>
                  <a:srgbClr val="000000"/>
                </a:solidFill>
                <a:latin typeface="Birka"/>
              </a:rPr>
              <a:t>The distributed filesystem which is used for sharing job files between the other entities.</a:t>
            </a:r>
            <a:endParaRPr lang="en-US" sz="2000" b="0" i="0" u="none" strike="noStrike" baseline="0" dirty="0">
              <a:latin typeface="Birka"/>
            </a:endParaRPr>
          </a:p>
          <a:p>
            <a:endParaRPr lang="en-IN" dirty="0"/>
          </a:p>
        </p:txBody>
      </p:sp>
    </p:spTree>
    <p:extLst>
      <p:ext uri="{BB962C8B-B14F-4D97-AF65-F5344CB8AC3E}">
        <p14:creationId xmlns:p14="http://schemas.microsoft.com/office/powerpoint/2010/main" val="128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8985-9AFB-BE0D-C5A5-36214A9BA511}"/>
              </a:ext>
            </a:extLst>
          </p:cNvPr>
          <p:cNvSpPr>
            <a:spLocks noGrp="1"/>
          </p:cNvSpPr>
          <p:nvPr>
            <p:ph type="title"/>
          </p:nvPr>
        </p:nvSpPr>
        <p:spPr>
          <a:xfrm>
            <a:off x="304800" y="152400"/>
            <a:ext cx="8534400" cy="533400"/>
          </a:xfrm>
        </p:spPr>
        <p:txBody>
          <a:bodyPr/>
          <a:lstStyle/>
          <a:p>
            <a:r>
              <a:rPr lang="en-IN" dirty="0"/>
              <a:t>Job Submission</a:t>
            </a:r>
          </a:p>
        </p:txBody>
      </p:sp>
      <p:sp>
        <p:nvSpPr>
          <p:cNvPr id="3" name="Content Placeholder 2">
            <a:extLst>
              <a:ext uri="{FF2B5EF4-FFF2-40B4-BE49-F238E27FC236}">
                <a16:creationId xmlns:a16="http://schemas.microsoft.com/office/drawing/2014/main" id="{BE9C123B-6FB7-AE5D-9B18-CA804E37CAB5}"/>
              </a:ext>
            </a:extLst>
          </p:cNvPr>
          <p:cNvSpPr>
            <a:spLocks noGrp="1"/>
          </p:cNvSpPr>
          <p:nvPr>
            <p:ph idx="1"/>
          </p:nvPr>
        </p:nvSpPr>
        <p:spPr>
          <a:xfrm>
            <a:off x="0" y="1219200"/>
            <a:ext cx="9067800" cy="5410200"/>
          </a:xfrm>
        </p:spPr>
        <p:txBody>
          <a:bodyPr/>
          <a:lstStyle/>
          <a:p>
            <a:pPr algn="just"/>
            <a:r>
              <a:rPr lang="en-US" dirty="0"/>
              <a:t>The submit() method on Job creates an internal </a:t>
            </a:r>
            <a:r>
              <a:rPr lang="en-US" dirty="0" err="1"/>
              <a:t>JobSummitter</a:t>
            </a:r>
            <a:r>
              <a:rPr lang="en-US" dirty="0"/>
              <a:t> instance and calls </a:t>
            </a:r>
            <a:r>
              <a:rPr lang="en-US" dirty="0" err="1"/>
              <a:t>submitJobInternal</a:t>
            </a:r>
            <a:r>
              <a:rPr lang="en-US" dirty="0"/>
              <a:t>() on it as shown in the above figure above.</a:t>
            </a:r>
          </a:p>
          <a:p>
            <a:pPr algn="just"/>
            <a:r>
              <a:rPr lang="en-US" dirty="0"/>
              <a:t>Having submitted the job, </a:t>
            </a:r>
            <a:r>
              <a:rPr lang="en-US" dirty="0" err="1"/>
              <a:t>waitForCompletion</a:t>
            </a:r>
            <a:r>
              <a:rPr lang="en-US" dirty="0"/>
              <a:t>() polls the job’s progress once a second and reports the progress to the console if it has changed since the last report.</a:t>
            </a:r>
          </a:p>
          <a:p>
            <a:pPr algn="just"/>
            <a:r>
              <a:rPr lang="en-US" dirty="0"/>
              <a:t>When the job is complete, if it was successful, the job counters are displayed.</a:t>
            </a:r>
          </a:p>
          <a:p>
            <a:pPr algn="just"/>
            <a:r>
              <a:rPr lang="en-US" dirty="0"/>
              <a:t>Otherwise, the error that caused the job to fail is logged to the console.</a:t>
            </a:r>
          </a:p>
          <a:p>
            <a:pPr marL="0" indent="0" algn="just">
              <a:buNone/>
            </a:pPr>
            <a:endParaRPr lang="en-US" dirty="0"/>
          </a:p>
          <a:p>
            <a:pPr algn="just"/>
            <a:endParaRPr lang="en-US" dirty="0"/>
          </a:p>
          <a:p>
            <a:pPr algn="just"/>
            <a:endParaRPr lang="en-IN" dirty="0"/>
          </a:p>
        </p:txBody>
      </p:sp>
    </p:spTree>
    <p:extLst>
      <p:ext uri="{BB962C8B-B14F-4D97-AF65-F5344CB8AC3E}">
        <p14:creationId xmlns:p14="http://schemas.microsoft.com/office/powerpoint/2010/main" val="222432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287B-FD88-1914-C96A-45371C3F24D5}"/>
              </a:ext>
            </a:extLst>
          </p:cNvPr>
          <p:cNvSpPr>
            <a:spLocks noGrp="1"/>
          </p:cNvSpPr>
          <p:nvPr>
            <p:ph type="title"/>
          </p:nvPr>
        </p:nvSpPr>
        <p:spPr>
          <a:xfrm>
            <a:off x="304800" y="152400"/>
            <a:ext cx="8534400" cy="609600"/>
          </a:xfrm>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E0E10DF9-4723-4805-FF62-AD6FC1019089}"/>
              </a:ext>
            </a:extLst>
          </p:cNvPr>
          <p:cNvSpPr>
            <a:spLocks noGrp="1"/>
          </p:cNvSpPr>
          <p:nvPr>
            <p:ph idx="1"/>
          </p:nvPr>
        </p:nvSpPr>
        <p:spPr>
          <a:xfrm>
            <a:off x="304800" y="762000"/>
            <a:ext cx="8839200" cy="5943600"/>
          </a:xfrm>
        </p:spPr>
        <p:txBody>
          <a:bodyPr/>
          <a:lstStyle/>
          <a:p>
            <a:pPr algn="just"/>
            <a:r>
              <a:rPr lang="en-US" sz="2400" dirty="0"/>
              <a:t>The job submission process implemented by </a:t>
            </a:r>
            <a:r>
              <a:rPr lang="en-US" sz="2400" dirty="0" err="1"/>
              <a:t>JobSummitter</a:t>
            </a:r>
            <a:r>
              <a:rPr lang="en-US" sz="2400" dirty="0"/>
              <a:t> does the following:</a:t>
            </a:r>
          </a:p>
          <a:p>
            <a:pPr marL="0" indent="0" algn="just">
              <a:buNone/>
            </a:pPr>
            <a:endParaRPr lang="en-US" sz="2400" dirty="0"/>
          </a:p>
          <a:p>
            <a:pPr algn="just"/>
            <a:r>
              <a:rPr lang="en-US" sz="2400" dirty="0"/>
              <a:t>Asks the </a:t>
            </a:r>
            <a:r>
              <a:rPr lang="en-US" sz="2400" dirty="0" err="1"/>
              <a:t>jobtracker</a:t>
            </a:r>
            <a:r>
              <a:rPr lang="en-US" sz="2400" dirty="0"/>
              <a:t> for a new job ID by calling </a:t>
            </a:r>
            <a:r>
              <a:rPr lang="en-US" sz="2400" dirty="0" err="1"/>
              <a:t>getNewJobId</a:t>
            </a:r>
            <a:r>
              <a:rPr lang="en-US" sz="2400" dirty="0"/>
              <a:t>() on </a:t>
            </a:r>
            <a:r>
              <a:rPr lang="en-US" sz="2400" dirty="0" err="1"/>
              <a:t>JobTracker</a:t>
            </a:r>
            <a:r>
              <a:rPr lang="en-US" sz="2400" dirty="0"/>
              <a:t>.</a:t>
            </a:r>
          </a:p>
          <a:p>
            <a:pPr algn="just"/>
            <a:r>
              <a:rPr lang="en-US" sz="2400" dirty="0"/>
              <a:t>Checks the output specification of the job.</a:t>
            </a:r>
          </a:p>
          <a:p>
            <a:pPr algn="just"/>
            <a:r>
              <a:rPr lang="en-US" sz="2400" dirty="0"/>
              <a:t>Computes the input splits for the job. If the splits cannot be computed, because the input paths don’t exist, for example, then the job is not submitted and an error is thrown to the MapReduce program.</a:t>
            </a:r>
          </a:p>
          <a:p>
            <a:pPr algn="just"/>
            <a:r>
              <a:rPr lang="en-US" sz="2400" dirty="0"/>
              <a:t>Copies the resources needed to run the job, including the job JAR file, the configuration file, and the computed input splits, to the </a:t>
            </a:r>
            <a:r>
              <a:rPr lang="en-US" sz="2400" dirty="0" err="1"/>
              <a:t>jobtracker’s</a:t>
            </a:r>
            <a:r>
              <a:rPr lang="en-US" sz="2400" dirty="0"/>
              <a:t> filesystem in a directory named after the job ID.</a:t>
            </a:r>
          </a:p>
          <a:p>
            <a:pPr algn="just"/>
            <a:endParaRPr lang="en-US" dirty="0"/>
          </a:p>
          <a:p>
            <a:pPr algn="just"/>
            <a:endParaRPr lang="en-IN" dirty="0"/>
          </a:p>
        </p:txBody>
      </p:sp>
    </p:spTree>
    <p:extLst>
      <p:ext uri="{BB962C8B-B14F-4D97-AF65-F5344CB8AC3E}">
        <p14:creationId xmlns:p14="http://schemas.microsoft.com/office/powerpoint/2010/main" val="636654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5BB4A6B-0A78-8E76-5CC7-642C1490F777}"/>
              </a:ext>
            </a:extLst>
          </p:cNvPr>
          <p:cNvSpPr>
            <a:spLocks noGrp="1"/>
          </p:cNvSpPr>
          <p:nvPr>
            <p:ph type="title"/>
          </p:nvPr>
        </p:nvSpPr>
        <p:spPr>
          <a:xfrm>
            <a:off x="304800" y="152400"/>
            <a:ext cx="8534400" cy="990600"/>
          </a:xfrm>
        </p:spPr>
        <p:txBody>
          <a:bodyPr/>
          <a:lstStyle/>
          <a:p>
            <a:endParaRPr lang="en-US"/>
          </a:p>
        </p:txBody>
      </p:sp>
      <p:sp>
        <p:nvSpPr>
          <p:cNvPr id="3" name="Content Placeholder 2">
            <a:extLst>
              <a:ext uri="{FF2B5EF4-FFF2-40B4-BE49-F238E27FC236}">
                <a16:creationId xmlns:a16="http://schemas.microsoft.com/office/drawing/2014/main" id="{2FDE6894-FEDD-CA12-31C1-F2BDBE144BE5}"/>
              </a:ext>
            </a:extLst>
          </p:cNvPr>
          <p:cNvSpPr>
            <a:spLocks noGrp="1"/>
          </p:cNvSpPr>
          <p:nvPr>
            <p:ph type="body" sz="half" idx="1"/>
          </p:nvPr>
        </p:nvSpPr>
        <p:spPr>
          <a:xfrm>
            <a:off x="304800" y="1295400"/>
            <a:ext cx="3886200" cy="5334000"/>
          </a:xfrm>
        </p:spPr>
        <p:txBody>
          <a:bodyPr wrap="square" anchor="t">
            <a:normAutofit/>
          </a:bodyPr>
          <a:lstStyle/>
          <a:p>
            <a:r>
              <a:rPr lang="en-IN" dirty="0"/>
              <a:t>The other steps are:</a:t>
            </a:r>
          </a:p>
          <a:p>
            <a:pPr lvl="1"/>
            <a:r>
              <a:rPr lang="en-IN" sz="2800" dirty="0"/>
              <a:t>Job Initialization</a:t>
            </a:r>
          </a:p>
          <a:p>
            <a:pPr lvl="1"/>
            <a:r>
              <a:rPr lang="en-IN" sz="2800" dirty="0"/>
              <a:t>Task Assignment</a:t>
            </a:r>
          </a:p>
          <a:p>
            <a:pPr lvl="1"/>
            <a:r>
              <a:rPr lang="en-IN" sz="2800" dirty="0"/>
              <a:t>Task Execution</a:t>
            </a:r>
          </a:p>
          <a:p>
            <a:pPr lvl="1"/>
            <a:r>
              <a:rPr lang="en-IN" sz="2800" dirty="0"/>
              <a:t>Streaming and Pipes</a:t>
            </a:r>
          </a:p>
          <a:p>
            <a:pPr lvl="1"/>
            <a:r>
              <a:rPr lang="en-IN" sz="2800" dirty="0"/>
              <a:t>Progress and Status Updates</a:t>
            </a:r>
          </a:p>
          <a:p>
            <a:endParaRPr lang="en-IN" dirty="0"/>
          </a:p>
        </p:txBody>
      </p:sp>
      <p:pic>
        <p:nvPicPr>
          <p:cNvPr id="5" name="Picture 4">
            <a:extLst>
              <a:ext uri="{FF2B5EF4-FFF2-40B4-BE49-F238E27FC236}">
                <a16:creationId xmlns:a16="http://schemas.microsoft.com/office/drawing/2014/main" id="{1BA238C9-8583-B427-2A25-4E81933F82FB}"/>
              </a:ext>
            </a:extLst>
          </p:cNvPr>
          <p:cNvPicPr>
            <a:picLocks noChangeAspect="1"/>
          </p:cNvPicPr>
          <p:nvPr/>
        </p:nvPicPr>
        <p:blipFill>
          <a:blip r:embed="rId2"/>
          <a:stretch>
            <a:fillRect/>
          </a:stretch>
        </p:blipFill>
        <p:spPr>
          <a:xfrm>
            <a:off x="3962400" y="152400"/>
            <a:ext cx="5181600" cy="6705600"/>
          </a:xfrm>
          <a:prstGeom prst="rect">
            <a:avLst/>
          </a:prstGeom>
          <a:noFill/>
        </p:spPr>
      </p:pic>
      <p:sp>
        <p:nvSpPr>
          <p:cNvPr id="15" name="Slide Number Placeholder 4">
            <a:extLst>
              <a:ext uri="{FF2B5EF4-FFF2-40B4-BE49-F238E27FC236}">
                <a16:creationId xmlns:a16="http://schemas.microsoft.com/office/drawing/2014/main" id="{50CF0773-9FA9-ADD8-469C-458814044EEF}"/>
              </a:ext>
            </a:extLst>
          </p:cNvPr>
          <p:cNvSpPr>
            <a:spLocks noGrp="1"/>
          </p:cNvSpPr>
          <p:nvPr>
            <p:ph type="sldNum" sz="quarter" idx="10"/>
          </p:nvPr>
        </p:nvSpPr>
        <p:spPr>
          <a:xfrm>
            <a:off x="6553200" y="6356350"/>
            <a:ext cx="2133600" cy="365125"/>
          </a:xfrm>
        </p:spPr>
        <p:txBody>
          <a:bodyPr/>
          <a:lstStyle/>
          <a:p>
            <a:pPr>
              <a:spcAft>
                <a:spcPts val="600"/>
              </a:spcAft>
            </a:pPr>
            <a:fld id="{FAE2E2B0-08E0-43F9-81D0-45B526C59D7A}" type="slidenum">
              <a:rPr lang="zh-TW" altLang="en-US" smtClean="0"/>
              <a:pPr>
                <a:spcAft>
                  <a:spcPts val="600"/>
                </a:spcAft>
              </a:pPr>
              <a:t>17</a:t>
            </a:fld>
            <a:endParaRPr lang="zh-TW" altLang="en-US"/>
          </a:p>
        </p:txBody>
      </p:sp>
    </p:spTree>
    <p:extLst>
      <p:ext uri="{BB962C8B-B14F-4D97-AF65-F5344CB8AC3E}">
        <p14:creationId xmlns:p14="http://schemas.microsoft.com/office/powerpoint/2010/main" val="247885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dirty="0"/>
              <a:t>Introduction to Hadoop Yarn</a:t>
            </a:r>
            <a:endParaRPr lang="zh-TW" altLang="en-US" dirty="0"/>
          </a:p>
        </p:txBody>
      </p:sp>
      <p:sp>
        <p:nvSpPr>
          <p:cNvPr id="6" name="副標題 5"/>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6638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Hadoop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24200" y="2895600"/>
            <a:ext cx="3962400" cy="3866387"/>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Yarn</a:t>
            </a:r>
            <a:endParaRPr lang="zh-TW" altLang="en-US" dirty="0"/>
          </a:p>
        </p:txBody>
      </p:sp>
      <p:sp>
        <p:nvSpPr>
          <p:cNvPr id="7" name="內容版面配置區 6"/>
          <p:cNvSpPr>
            <a:spLocks noGrp="1"/>
          </p:cNvSpPr>
          <p:nvPr>
            <p:ph sz="half" idx="2"/>
          </p:nvPr>
        </p:nvSpPr>
        <p:spPr>
          <a:xfrm>
            <a:off x="381000" y="1219200"/>
            <a:ext cx="8305800" cy="4906963"/>
          </a:xfrm>
        </p:spPr>
        <p:txBody>
          <a:bodyPr/>
          <a:lstStyle/>
          <a:p>
            <a:r>
              <a:rPr lang="en-US" altLang="zh-TW" dirty="0"/>
              <a:t>YARN is the prerequisite for Enterprise Hadoop</a:t>
            </a:r>
          </a:p>
          <a:p>
            <a:pPr lvl="1"/>
            <a:r>
              <a:rPr lang="en-US" altLang="zh-TW" dirty="0"/>
              <a:t>providing resource management and a central platform to deliver consistent operations, security, and data governance tools across Hadoop clusters.</a:t>
            </a:r>
            <a:endParaRPr lang="zh-TW" altLang="en-US" dirty="0"/>
          </a:p>
        </p:txBody>
      </p:sp>
      <p:sp>
        <p:nvSpPr>
          <p:cNvPr id="9" name="圓角矩形 8"/>
          <p:cNvSpPr/>
          <p:nvPr/>
        </p:nvSpPr>
        <p:spPr bwMode="auto">
          <a:xfrm>
            <a:off x="3352800" y="5638800"/>
            <a:ext cx="1676400" cy="685800"/>
          </a:xfrm>
          <a:prstGeom prst="round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73617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80FDE-E0CD-570E-FACB-AA599DFAB2A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0445125-0078-FED6-3A2D-EF7E7CE362C1}"/>
              </a:ext>
            </a:extLst>
          </p:cNvPr>
          <p:cNvSpPr>
            <a:spLocks noGrp="1"/>
          </p:cNvSpPr>
          <p:nvPr>
            <p:ph type="title"/>
          </p:nvPr>
        </p:nvSpPr>
        <p:spPr>
          <a:xfrm>
            <a:off x="304800" y="152400"/>
            <a:ext cx="8534400" cy="990600"/>
          </a:xfrm>
        </p:spPr>
        <p:txBody>
          <a:bodyPr/>
          <a:lstStyle/>
          <a:p>
            <a:r>
              <a:rPr lang="en-US" altLang="zh-TW" dirty="0">
                <a:effectLst/>
              </a:rPr>
              <a:t>Why </a:t>
            </a:r>
            <a:r>
              <a:rPr lang="en-US" altLang="zh-TW" dirty="0" err="1">
                <a:effectLst/>
              </a:rPr>
              <a:t>Hadoop</a:t>
            </a:r>
            <a:r>
              <a:rPr lang="en-US" altLang="zh-TW" dirty="0">
                <a:effectLst/>
              </a:rPr>
              <a:t>?</a:t>
            </a:r>
            <a:endParaRPr lang="zh-TW" altLang="en-US" dirty="0"/>
          </a:p>
        </p:txBody>
      </p:sp>
      <p:sp>
        <p:nvSpPr>
          <p:cNvPr id="3" name="內容版面配置區 2">
            <a:extLst>
              <a:ext uri="{FF2B5EF4-FFF2-40B4-BE49-F238E27FC236}">
                <a16:creationId xmlns:a16="http://schemas.microsoft.com/office/drawing/2014/main" id="{751FDB80-BA21-8C33-21D8-D6F197399B30}"/>
              </a:ext>
            </a:extLst>
          </p:cNvPr>
          <p:cNvSpPr>
            <a:spLocks noGrp="1"/>
          </p:cNvSpPr>
          <p:nvPr>
            <p:ph idx="1"/>
          </p:nvPr>
        </p:nvSpPr>
        <p:spPr/>
        <p:txBody>
          <a:bodyPr/>
          <a:lstStyle/>
          <a:p>
            <a:r>
              <a:rPr lang="en-US" altLang="zh-TW" dirty="0"/>
              <a:t>Big Data!!</a:t>
            </a:r>
          </a:p>
          <a:p>
            <a:pPr lvl="1"/>
            <a:r>
              <a:rPr lang="en-US" altLang="zh-TW" dirty="0"/>
              <a:t>Storage</a:t>
            </a:r>
          </a:p>
          <a:p>
            <a:pPr lvl="1"/>
            <a:r>
              <a:rPr lang="en-US" altLang="zh-TW" dirty="0"/>
              <a:t>Analysis</a:t>
            </a:r>
          </a:p>
          <a:p>
            <a:pPr lvl="1"/>
            <a:r>
              <a:rPr lang="en-US" altLang="zh-TW" dirty="0"/>
              <a:t>Data management</a:t>
            </a:r>
          </a:p>
          <a:p>
            <a:endParaRPr lang="zh-TW" altLang="en-US" dirty="0"/>
          </a:p>
        </p:txBody>
      </p:sp>
      <p:pic>
        <p:nvPicPr>
          <p:cNvPr id="4" name="Picture 5">
            <a:extLst>
              <a:ext uri="{FF2B5EF4-FFF2-40B4-BE49-F238E27FC236}">
                <a16:creationId xmlns:a16="http://schemas.microsoft.com/office/drawing/2014/main" id="{131AD660-53C9-CD58-4A83-1FFF9D0F4361}"/>
              </a:ext>
            </a:extLst>
          </p:cNvPr>
          <p:cNvPicPr>
            <a:picLocks noChangeAspect="1" noChangeArrowheads="1"/>
          </p:cNvPicPr>
          <p:nvPr/>
        </p:nvPicPr>
        <p:blipFill>
          <a:blip r:embed="rId2" cstate="print">
            <a:lum bright="-40000" contrast="60000"/>
          </a:blip>
          <a:srcRect/>
          <a:stretch>
            <a:fillRect/>
          </a:stretch>
        </p:blipFill>
        <p:spPr bwMode="auto">
          <a:xfrm>
            <a:off x="609600" y="3657600"/>
            <a:ext cx="5334000" cy="2468563"/>
          </a:xfrm>
          <a:prstGeom prst="rect">
            <a:avLst/>
          </a:prstGeom>
          <a:noFill/>
          <a:ln w="9525">
            <a:noFill/>
            <a:miter lim="800000"/>
            <a:headEnd/>
            <a:tailEnd/>
          </a:ln>
        </p:spPr>
      </p:pic>
    </p:spTree>
    <p:extLst>
      <p:ext uri="{BB962C8B-B14F-4D97-AF65-F5344CB8AC3E}">
        <p14:creationId xmlns:p14="http://schemas.microsoft.com/office/powerpoint/2010/main" val="55199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oup of colorful yarns">
            <a:extLst>
              <a:ext uri="{FF2B5EF4-FFF2-40B4-BE49-F238E27FC236}">
                <a16:creationId xmlns:a16="http://schemas.microsoft.com/office/drawing/2014/main" id="{5BCBD953-9E58-EF87-E237-C4CA7593ED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714" y="381000"/>
            <a:ext cx="9192714" cy="6096000"/>
          </a:xfrm>
        </p:spPr>
      </p:pic>
      <p:sp>
        <p:nvSpPr>
          <p:cNvPr id="5" name="Slide Number Placeholder 4">
            <a:extLst>
              <a:ext uri="{FF2B5EF4-FFF2-40B4-BE49-F238E27FC236}">
                <a16:creationId xmlns:a16="http://schemas.microsoft.com/office/drawing/2014/main" id="{0A46E740-61B6-AEBA-930B-1A5DC31B38FC}"/>
              </a:ext>
            </a:extLst>
          </p:cNvPr>
          <p:cNvSpPr>
            <a:spLocks noGrp="1"/>
          </p:cNvSpPr>
          <p:nvPr>
            <p:ph type="sldNum" sz="quarter" idx="10"/>
          </p:nvPr>
        </p:nvSpPr>
        <p:spPr/>
        <p:txBody>
          <a:bodyPr/>
          <a:lstStyle/>
          <a:p>
            <a:fld id="{FAE2E2B0-08E0-43F9-81D0-45B526C59D7A}" type="slidenum">
              <a:rPr lang="zh-TW" altLang="en-US" smtClean="0"/>
              <a:t>20</a:t>
            </a:fld>
            <a:endParaRPr lang="zh-TW" altLang="en-US"/>
          </a:p>
        </p:txBody>
      </p:sp>
    </p:spTree>
    <p:extLst>
      <p:ext uri="{BB962C8B-B14F-4D97-AF65-F5344CB8AC3E}">
        <p14:creationId xmlns:p14="http://schemas.microsoft.com/office/powerpoint/2010/main" val="393059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4CB019-FFEF-7F09-5C17-B0A294536C3F}"/>
              </a:ext>
            </a:extLst>
          </p:cNvPr>
          <p:cNvSpPr>
            <a:spLocks noGrp="1"/>
          </p:cNvSpPr>
          <p:nvPr>
            <p:ph type="sldNum" sz="quarter" idx="10"/>
          </p:nvPr>
        </p:nvSpPr>
        <p:spPr/>
        <p:txBody>
          <a:bodyPr/>
          <a:lstStyle/>
          <a:p>
            <a:fld id="{FAE2E2B0-08E0-43F9-81D0-45B526C59D7A}" type="slidenum">
              <a:rPr lang="zh-TW" altLang="en-US" smtClean="0"/>
              <a:t>21</a:t>
            </a:fld>
            <a:endParaRPr lang="zh-TW" altLang="en-US"/>
          </a:p>
        </p:txBody>
      </p:sp>
      <p:pic>
        <p:nvPicPr>
          <p:cNvPr id="7" name="Picture 6" descr="A screenshot of a computer&#10;&#10;Description automatically generated">
            <a:extLst>
              <a:ext uri="{FF2B5EF4-FFF2-40B4-BE49-F238E27FC236}">
                <a16:creationId xmlns:a16="http://schemas.microsoft.com/office/drawing/2014/main" id="{D69E3E38-934A-3E69-507A-9C33DB7D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664"/>
            <a:ext cx="9144000" cy="6150672"/>
          </a:xfrm>
          <a:prstGeom prst="rect">
            <a:avLst/>
          </a:prstGeom>
        </p:spPr>
      </p:pic>
    </p:spTree>
    <p:extLst>
      <p:ext uri="{BB962C8B-B14F-4D97-AF65-F5344CB8AC3E}">
        <p14:creationId xmlns:p14="http://schemas.microsoft.com/office/powerpoint/2010/main" val="211236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B648AE-DCD1-9326-37E3-658AF7ECB87A}"/>
              </a:ext>
            </a:extLst>
          </p:cNvPr>
          <p:cNvSpPr>
            <a:spLocks noGrp="1"/>
          </p:cNvSpPr>
          <p:nvPr>
            <p:ph type="sldNum" sz="quarter" idx="10"/>
          </p:nvPr>
        </p:nvSpPr>
        <p:spPr/>
        <p:txBody>
          <a:bodyPr/>
          <a:lstStyle/>
          <a:p>
            <a:fld id="{FAE2E2B0-08E0-43F9-81D0-45B526C59D7A}" type="slidenum">
              <a:rPr lang="zh-TW" altLang="en-US" smtClean="0"/>
              <a:t>22</a:t>
            </a:fld>
            <a:endParaRPr lang="zh-TW" altLang="en-US"/>
          </a:p>
        </p:txBody>
      </p:sp>
      <p:pic>
        <p:nvPicPr>
          <p:cNvPr id="9" name="Picture 8" descr="A white background with black text">
            <a:extLst>
              <a:ext uri="{FF2B5EF4-FFF2-40B4-BE49-F238E27FC236}">
                <a16:creationId xmlns:a16="http://schemas.microsoft.com/office/drawing/2014/main" id="{538BC770-9D11-A202-1FC5-9F621D956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2288"/>
            <a:ext cx="9144000" cy="6153423"/>
          </a:xfrm>
          <a:prstGeom prst="rect">
            <a:avLst/>
          </a:prstGeom>
        </p:spPr>
      </p:pic>
    </p:spTree>
    <p:extLst>
      <p:ext uri="{BB962C8B-B14F-4D97-AF65-F5344CB8AC3E}">
        <p14:creationId xmlns:p14="http://schemas.microsoft.com/office/powerpoint/2010/main" val="474339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ED4515-FCA1-D742-CC12-CD117A0DC2C9}"/>
              </a:ext>
            </a:extLst>
          </p:cNvPr>
          <p:cNvSpPr>
            <a:spLocks noGrp="1"/>
          </p:cNvSpPr>
          <p:nvPr>
            <p:ph type="sldNum" sz="quarter" idx="10"/>
          </p:nvPr>
        </p:nvSpPr>
        <p:spPr/>
        <p:txBody>
          <a:bodyPr/>
          <a:lstStyle/>
          <a:p>
            <a:fld id="{FAE2E2B0-08E0-43F9-81D0-45B526C59D7A}" type="slidenum">
              <a:rPr lang="zh-TW" altLang="en-US" smtClean="0"/>
              <a:t>23</a:t>
            </a:fld>
            <a:endParaRPr lang="zh-TW" altLang="en-US"/>
          </a:p>
        </p:txBody>
      </p:sp>
      <p:pic>
        <p:nvPicPr>
          <p:cNvPr id="7" name="Picture 6" descr="A screenshot of a computer&#10;&#10;Description automatically generated">
            <a:extLst>
              <a:ext uri="{FF2B5EF4-FFF2-40B4-BE49-F238E27FC236}">
                <a16:creationId xmlns:a16="http://schemas.microsoft.com/office/drawing/2014/main" id="{08137F09-64F8-ECE1-3CD0-A75A998AA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015"/>
            <a:ext cx="9144000" cy="6305969"/>
          </a:xfrm>
          <a:prstGeom prst="rect">
            <a:avLst/>
          </a:prstGeom>
        </p:spPr>
      </p:pic>
    </p:spTree>
    <p:extLst>
      <p:ext uri="{BB962C8B-B14F-4D97-AF65-F5344CB8AC3E}">
        <p14:creationId xmlns:p14="http://schemas.microsoft.com/office/powerpoint/2010/main" val="3670794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2574FF-D73D-A47B-2BF7-CF2806DDCF24}"/>
              </a:ext>
            </a:extLst>
          </p:cNvPr>
          <p:cNvSpPr>
            <a:spLocks noGrp="1"/>
          </p:cNvSpPr>
          <p:nvPr>
            <p:ph type="sldNum" sz="quarter" idx="10"/>
          </p:nvPr>
        </p:nvSpPr>
        <p:spPr/>
        <p:txBody>
          <a:bodyPr/>
          <a:lstStyle/>
          <a:p>
            <a:fld id="{FAE2E2B0-08E0-43F9-81D0-45B526C59D7A}" type="slidenum">
              <a:rPr lang="zh-TW" altLang="en-US" smtClean="0"/>
              <a:t>24</a:t>
            </a:fld>
            <a:endParaRPr lang="zh-TW" altLang="en-US"/>
          </a:p>
        </p:txBody>
      </p:sp>
      <p:pic>
        <p:nvPicPr>
          <p:cNvPr id="7" name="Picture 6" descr="A diagram of a data structure&#10;&#10;Description automatically generated">
            <a:extLst>
              <a:ext uri="{FF2B5EF4-FFF2-40B4-BE49-F238E27FC236}">
                <a16:creationId xmlns:a16="http://schemas.microsoft.com/office/drawing/2014/main" id="{DC52F198-75DA-E569-C5A8-FD7D5D6E9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985"/>
            <a:ext cx="9144000" cy="6592030"/>
          </a:xfrm>
          <a:prstGeom prst="rect">
            <a:avLst/>
          </a:prstGeom>
        </p:spPr>
      </p:pic>
    </p:spTree>
    <p:extLst>
      <p:ext uri="{BB962C8B-B14F-4D97-AF65-F5344CB8AC3E}">
        <p14:creationId xmlns:p14="http://schemas.microsoft.com/office/powerpoint/2010/main" val="295471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5B73C6-751A-8A33-9956-1D1AD65B1194}"/>
              </a:ext>
            </a:extLst>
          </p:cNvPr>
          <p:cNvSpPr>
            <a:spLocks noGrp="1"/>
          </p:cNvSpPr>
          <p:nvPr>
            <p:ph type="sldNum" sz="quarter" idx="10"/>
          </p:nvPr>
        </p:nvSpPr>
        <p:spPr/>
        <p:txBody>
          <a:bodyPr/>
          <a:lstStyle/>
          <a:p>
            <a:fld id="{FAE2E2B0-08E0-43F9-81D0-45B526C59D7A}" type="slidenum">
              <a:rPr lang="zh-TW" altLang="en-US" smtClean="0"/>
              <a:t>25</a:t>
            </a:fld>
            <a:endParaRPr lang="zh-TW" altLang="en-US"/>
          </a:p>
        </p:txBody>
      </p:sp>
      <p:pic>
        <p:nvPicPr>
          <p:cNvPr id="7" name="Picture 6" descr="&#10;A diagram of a software development">
            <a:extLst>
              <a:ext uri="{FF2B5EF4-FFF2-40B4-BE49-F238E27FC236}">
                <a16:creationId xmlns:a16="http://schemas.microsoft.com/office/drawing/2014/main" id="{D0B78FA8-BA13-4042-58E4-96687B4B5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63"/>
            <a:ext cx="9144000" cy="6720874"/>
          </a:xfrm>
          <a:prstGeom prst="rect">
            <a:avLst/>
          </a:prstGeom>
        </p:spPr>
      </p:pic>
    </p:spTree>
    <p:extLst>
      <p:ext uri="{BB962C8B-B14F-4D97-AF65-F5344CB8AC3E}">
        <p14:creationId xmlns:p14="http://schemas.microsoft.com/office/powerpoint/2010/main" val="336371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4DDBC0-F5D4-EE55-DC7C-3020D38974A9}"/>
              </a:ext>
            </a:extLst>
          </p:cNvPr>
          <p:cNvSpPr>
            <a:spLocks noGrp="1"/>
          </p:cNvSpPr>
          <p:nvPr>
            <p:ph type="sldNum" sz="quarter" idx="10"/>
          </p:nvPr>
        </p:nvSpPr>
        <p:spPr/>
        <p:txBody>
          <a:bodyPr/>
          <a:lstStyle/>
          <a:p>
            <a:fld id="{FAE2E2B0-08E0-43F9-81D0-45B526C59D7A}" type="slidenum">
              <a:rPr lang="zh-TW" altLang="en-US" smtClean="0"/>
              <a:t>26</a:t>
            </a:fld>
            <a:endParaRPr lang="zh-TW" altLang="en-US"/>
          </a:p>
        </p:txBody>
      </p:sp>
      <p:pic>
        <p:nvPicPr>
          <p:cNvPr id="7" name="Picture 6" descr="A white background with black text&#10;&#10;Description automatically generated">
            <a:extLst>
              <a:ext uri="{FF2B5EF4-FFF2-40B4-BE49-F238E27FC236}">
                <a16:creationId xmlns:a16="http://schemas.microsoft.com/office/drawing/2014/main" id="{0D9F9BCA-1EC7-FB33-92B7-F0F04132C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14"/>
            <a:ext cx="9144000" cy="6615572"/>
          </a:xfrm>
          <a:prstGeom prst="rect">
            <a:avLst/>
          </a:prstGeom>
        </p:spPr>
      </p:pic>
    </p:spTree>
    <p:extLst>
      <p:ext uri="{BB962C8B-B14F-4D97-AF65-F5344CB8AC3E}">
        <p14:creationId xmlns:p14="http://schemas.microsoft.com/office/powerpoint/2010/main" val="184113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C9F5-19CF-6D5B-3FC1-99214A12C2A2}"/>
              </a:ext>
            </a:extLst>
          </p:cNvPr>
          <p:cNvSpPr>
            <a:spLocks noGrp="1"/>
          </p:cNvSpPr>
          <p:nvPr>
            <p:ph type="title"/>
          </p:nvPr>
        </p:nvSpPr>
        <p:spPr>
          <a:xfrm>
            <a:off x="304800" y="152400"/>
            <a:ext cx="8534400" cy="685800"/>
          </a:xfrm>
        </p:spPr>
        <p:txBody>
          <a:bodyPr/>
          <a:lstStyle/>
          <a:p>
            <a:r>
              <a:rPr lang="en-IN" dirty="0"/>
              <a:t>Apache YARN</a:t>
            </a:r>
          </a:p>
        </p:txBody>
      </p:sp>
      <p:sp>
        <p:nvSpPr>
          <p:cNvPr id="5" name="Slide Number Placeholder 4">
            <a:extLst>
              <a:ext uri="{FF2B5EF4-FFF2-40B4-BE49-F238E27FC236}">
                <a16:creationId xmlns:a16="http://schemas.microsoft.com/office/drawing/2014/main" id="{77A46AEE-C99B-858E-25D3-4CD40F8AD95D}"/>
              </a:ext>
            </a:extLst>
          </p:cNvPr>
          <p:cNvSpPr>
            <a:spLocks noGrp="1"/>
          </p:cNvSpPr>
          <p:nvPr>
            <p:ph type="sldNum" sz="quarter" idx="10"/>
          </p:nvPr>
        </p:nvSpPr>
        <p:spPr/>
        <p:txBody>
          <a:bodyPr/>
          <a:lstStyle/>
          <a:p>
            <a:fld id="{FAE2E2B0-08E0-43F9-81D0-45B526C59D7A}" type="slidenum">
              <a:rPr lang="zh-TW" altLang="en-US" smtClean="0"/>
              <a:t>27</a:t>
            </a:fld>
            <a:endParaRPr lang="zh-TW" altLang="en-US"/>
          </a:p>
        </p:txBody>
      </p:sp>
      <p:sp>
        <p:nvSpPr>
          <p:cNvPr id="7" name="TextBox 6">
            <a:extLst>
              <a:ext uri="{FF2B5EF4-FFF2-40B4-BE49-F238E27FC236}">
                <a16:creationId xmlns:a16="http://schemas.microsoft.com/office/drawing/2014/main" id="{A2389E42-90A2-9796-54D7-24DAA96B8E1C}"/>
              </a:ext>
            </a:extLst>
          </p:cNvPr>
          <p:cNvSpPr txBox="1"/>
          <p:nvPr/>
        </p:nvSpPr>
        <p:spPr>
          <a:xfrm>
            <a:off x="317090" y="990600"/>
            <a:ext cx="8763000" cy="2585323"/>
          </a:xfrm>
          <a:prstGeom prst="rect">
            <a:avLst/>
          </a:prstGeom>
          <a:noFill/>
        </p:spPr>
        <p:txBody>
          <a:bodyPr wrap="square">
            <a:spAutoFit/>
          </a:bodyPr>
          <a:lstStyle/>
          <a:p>
            <a:pPr marL="285750" indent="-285750" algn="l">
              <a:buFont typeface="Wingdings" panose="05000000000000000000" pitchFamily="2" charset="2"/>
              <a:buChar char="Ø"/>
            </a:pPr>
            <a:r>
              <a:rPr lang="en-US" sz="1800" b="0" i="0" u="none" strike="noStrike" baseline="0" dirty="0">
                <a:latin typeface="MinionPro-Regular"/>
              </a:rPr>
              <a:t>Apache YARN (Yet Another Resource Negotiator) is Hadoop’s cluster resource management </a:t>
            </a:r>
            <a:r>
              <a:rPr lang="en-IN" sz="1800" b="0" i="0" u="none" strike="noStrike" baseline="0" dirty="0">
                <a:latin typeface="MinionPro-Regular"/>
              </a:rPr>
              <a:t>system.</a:t>
            </a:r>
          </a:p>
          <a:p>
            <a:pPr marL="285750" indent="-285750" algn="l">
              <a:buFont typeface="Wingdings" panose="05000000000000000000" pitchFamily="2" charset="2"/>
              <a:buChar char="Ø"/>
            </a:pPr>
            <a:endParaRPr lang="en-US" sz="1800" b="0" i="0" u="none" strike="noStrike" baseline="0" dirty="0">
              <a:latin typeface="MinionPro-Regular"/>
            </a:endParaRPr>
          </a:p>
          <a:p>
            <a:pPr marL="285750" indent="-285750" algn="l">
              <a:buFont typeface="Wingdings" panose="05000000000000000000" pitchFamily="2" charset="2"/>
              <a:buChar char="Ø"/>
            </a:pPr>
            <a:r>
              <a:rPr lang="en-US" sz="1800" b="0" i="0" u="none" strike="noStrike" baseline="0" dirty="0">
                <a:latin typeface="MinionPro-Regular"/>
              </a:rPr>
              <a:t>YARN was introduced in Hadoop 2 to improve the MapReduce implementation</a:t>
            </a:r>
            <a:endParaRPr lang="en-IN" dirty="0">
              <a:latin typeface="MinionPro-Regular"/>
            </a:endParaRPr>
          </a:p>
          <a:p>
            <a:pPr marL="285750" indent="-285750" algn="just">
              <a:buFont typeface="Wingdings" panose="05000000000000000000" pitchFamily="2" charset="2"/>
              <a:buChar char="Ø"/>
            </a:pPr>
            <a:endParaRPr lang="en-US" dirty="0">
              <a:latin typeface="MinionPro-Regular"/>
            </a:endParaRPr>
          </a:p>
          <a:p>
            <a:pPr marL="285750" indent="-285750" algn="just">
              <a:buFont typeface="Wingdings" panose="05000000000000000000" pitchFamily="2" charset="2"/>
              <a:buChar char="Ø"/>
            </a:pPr>
            <a:r>
              <a:rPr lang="en-US" sz="1800" b="0" i="0" u="none" strike="noStrike" baseline="0" dirty="0">
                <a:latin typeface="MinionPro-Regular"/>
              </a:rPr>
              <a:t>The Below diagram shows some distributed computing frameworks (MapReduce, Spark, and so on) running as YARN applications on the cluster compute layer (YARN) and the cluster storage layer (HDFS and HBase).</a:t>
            </a:r>
            <a:endParaRPr lang="en-IN" sz="1800" b="0" i="0" u="none" strike="noStrike" baseline="0" dirty="0">
              <a:latin typeface="MinionPro-Regular"/>
            </a:endParaRPr>
          </a:p>
          <a:p>
            <a:pPr algn="l"/>
            <a:endParaRPr lang="en-IN" dirty="0"/>
          </a:p>
        </p:txBody>
      </p:sp>
      <p:pic>
        <p:nvPicPr>
          <p:cNvPr id="9" name="Picture 8">
            <a:extLst>
              <a:ext uri="{FF2B5EF4-FFF2-40B4-BE49-F238E27FC236}">
                <a16:creationId xmlns:a16="http://schemas.microsoft.com/office/drawing/2014/main" id="{E8C8B357-D9AE-DB45-8050-8E20871029FB}"/>
              </a:ext>
            </a:extLst>
          </p:cNvPr>
          <p:cNvPicPr>
            <a:picLocks noChangeAspect="1"/>
          </p:cNvPicPr>
          <p:nvPr/>
        </p:nvPicPr>
        <p:blipFill>
          <a:blip r:embed="rId2"/>
          <a:stretch>
            <a:fillRect/>
          </a:stretch>
        </p:blipFill>
        <p:spPr>
          <a:xfrm>
            <a:off x="293808" y="3411794"/>
            <a:ext cx="8545391" cy="3293806"/>
          </a:xfrm>
          <a:prstGeom prst="rect">
            <a:avLst/>
          </a:prstGeom>
        </p:spPr>
      </p:pic>
    </p:spTree>
    <p:extLst>
      <p:ext uri="{BB962C8B-B14F-4D97-AF65-F5344CB8AC3E}">
        <p14:creationId xmlns:p14="http://schemas.microsoft.com/office/powerpoint/2010/main" val="189779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4908-176A-1E97-F4B9-78BD1601C152}"/>
              </a:ext>
            </a:extLst>
          </p:cNvPr>
          <p:cNvSpPr>
            <a:spLocks noGrp="1"/>
          </p:cNvSpPr>
          <p:nvPr>
            <p:ph type="title"/>
          </p:nvPr>
        </p:nvSpPr>
        <p:spPr>
          <a:xfrm>
            <a:off x="304800" y="152400"/>
            <a:ext cx="8534400" cy="990600"/>
          </a:xfrm>
        </p:spPr>
        <p:txBody>
          <a:bodyPr wrap="square" anchor="ctr">
            <a:normAutofit/>
          </a:bodyPr>
          <a:lstStyle/>
          <a:p>
            <a:r>
              <a:rPr lang="en-US" dirty="0"/>
              <a:t>Anatomy of a YARN Application Run</a:t>
            </a:r>
            <a:endParaRPr lang="en-IN" dirty="0"/>
          </a:p>
        </p:txBody>
      </p:sp>
      <p:sp>
        <p:nvSpPr>
          <p:cNvPr id="4" name="Content Placeholder 3">
            <a:extLst>
              <a:ext uri="{FF2B5EF4-FFF2-40B4-BE49-F238E27FC236}">
                <a16:creationId xmlns:a16="http://schemas.microsoft.com/office/drawing/2014/main" id="{6A3B06C7-4B5B-7305-2887-6A6F0DF81C6F}"/>
              </a:ext>
            </a:extLst>
          </p:cNvPr>
          <p:cNvSpPr>
            <a:spLocks noGrp="1"/>
          </p:cNvSpPr>
          <p:nvPr>
            <p:ph sz="half" idx="1"/>
          </p:nvPr>
        </p:nvSpPr>
        <p:spPr>
          <a:xfrm>
            <a:off x="457200" y="1219200"/>
            <a:ext cx="8001000" cy="4906963"/>
          </a:xfrm>
        </p:spPr>
        <p:txBody>
          <a:bodyPr wrap="square" anchor="t">
            <a:normAutofit/>
          </a:bodyPr>
          <a:lstStyle/>
          <a:p>
            <a:r>
              <a:rPr lang="en-US" sz="2400" dirty="0"/>
              <a:t>YARN provides its core services via two types of long-running daemon:</a:t>
            </a:r>
          </a:p>
          <a:p>
            <a:pPr lvl="1"/>
            <a:r>
              <a:rPr lang="en-US" dirty="0"/>
              <a:t>a resource manager (one per cluster)</a:t>
            </a:r>
          </a:p>
          <a:p>
            <a:pPr lvl="1"/>
            <a:r>
              <a:rPr lang="en-IN" dirty="0"/>
              <a:t>node managers</a:t>
            </a:r>
          </a:p>
        </p:txBody>
      </p:sp>
      <p:sp>
        <p:nvSpPr>
          <p:cNvPr id="5" name="Slide Number Placeholder 4">
            <a:extLst>
              <a:ext uri="{FF2B5EF4-FFF2-40B4-BE49-F238E27FC236}">
                <a16:creationId xmlns:a16="http://schemas.microsoft.com/office/drawing/2014/main" id="{BFEDE5AA-B806-6872-A52F-7C4D7857A86B}"/>
              </a:ext>
            </a:extLst>
          </p:cNvPr>
          <p:cNvSpPr>
            <a:spLocks noGrp="1"/>
          </p:cNvSpPr>
          <p:nvPr>
            <p:ph type="sldNum" sz="quarter" idx="10"/>
          </p:nvPr>
        </p:nvSpPr>
        <p:spPr>
          <a:xfrm>
            <a:off x="6553200" y="6356350"/>
            <a:ext cx="2133600" cy="365125"/>
          </a:xfrm>
        </p:spPr>
        <p:txBody>
          <a:bodyPr anchor="ctr">
            <a:normAutofit/>
          </a:bodyPr>
          <a:lstStyle/>
          <a:p>
            <a:pPr>
              <a:spcAft>
                <a:spcPts val="600"/>
              </a:spcAft>
            </a:pPr>
            <a:fld id="{FAE2E2B0-08E0-43F9-81D0-45B526C59D7A}" type="slidenum">
              <a:rPr lang="zh-TW" altLang="en-US" smtClean="0"/>
              <a:pPr>
                <a:spcAft>
                  <a:spcPts val="600"/>
                </a:spcAft>
              </a:pPr>
              <a:t>28</a:t>
            </a:fld>
            <a:endParaRPr lang="zh-TW" altLang="en-US"/>
          </a:p>
        </p:txBody>
      </p:sp>
      <p:sp>
        <p:nvSpPr>
          <p:cNvPr id="11" name="TextBox 10">
            <a:extLst>
              <a:ext uri="{FF2B5EF4-FFF2-40B4-BE49-F238E27FC236}">
                <a16:creationId xmlns:a16="http://schemas.microsoft.com/office/drawing/2014/main" id="{77B0AFC8-1171-7301-6F2A-611B70886AA1}"/>
              </a:ext>
            </a:extLst>
          </p:cNvPr>
          <p:cNvSpPr txBox="1"/>
          <p:nvPr/>
        </p:nvSpPr>
        <p:spPr>
          <a:xfrm>
            <a:off x="114300" y="3378935"/>
            <a:ext cx="8915400" cy="2862322"/>
          </a:xfrm>
          <a:prstGeom prst="rect">
            <a:avLst/>
          </a:prstGeom>
          <a:noFill/>
        </p:spPr>
        <p:txBody>
          <a:bodyPr wrap="square">
            <a:spAutoFit/>
          </a:bodyPr>
          <a:lstStyle/>
          <a:p>
            <a:pPr algn="just"/>
            <a:r>
              <a:rPr lang="en-US" sz="1800" dirty="0"/>
              <a:t>A resource manager (one per cluster) to manage the use of resources across the cluster.</a:t>
            </a:r>
          </a:p>
          <a:p>
            <a:pPr algn="just"/>
            <a:endParaRPr lang="en-US" sz="1800" dirty="0"/>
          </a:p>
          <a:p>
            <a:pPr algn="just"/>
            <a:r>
              <a:rPr lang="en-US" sz="1800" dirty="0"/>
              <a:t>Node managers running on all the nodes in the cluster to launch and monitor containers.</a:t>
            </a:r>
          </a:p>
          <a:p>
            <a:pPr algn="just"/>
            <a:endParaRPr lang="en-US" sz="1800" dirty="0"/>
          </a:p>
          <a:p>
            <a:pPr algn="just"/>
            <a:r>
              <a:rPr lang="en-US" sz="1800" dirty="0"/>
              <a:t>A container executes an application-specific process with a constrained set of resources (memory, CPU, and so on).</a:t>
            </a:r>
          </a:p>
          <a:p>
            <a:pPr algn="just"/>
            <a:endParaRPr lang="en-US" sz="1800" dirty="0"/>
          </a:p>
          <a:p>
            <a:pPr algn="just"/>
            <a:r>
              <a:rPr lang="en-US" sz="1800" dirty="0"/>
              <a:t>Depending on how YARN is a container may be a Unix process or a Linux </a:t>
            </a:r>
            <a:r>
              <a:rPr lang="en-US" sz="1800" dirty="0" err="1"/>
              <a:t>cgroup</a:t>
            </a:r>
            <a:endParaRPr lang="en-IN" sz="1800" dirty="0"/>
          </a:p>
        </p:txBody>
      </p:sp>
    </p:spTree>
    <p:extLst>
      <p:ext uri="{BB962C8B-B14F-4D97-AF65-F5344CB8AC3E}">
        <p14:creationId xmlns:p14="http://schemas.microsoft.com/office/powerpoint/2010/main" val="154098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EA9F20-A2FE-9641-A6AF-15FE4F86ABE3}"/>
              </a:ext>
            </a:extLst>
          </p:cNvPr>
          <p:cNvPicPr>
            <a:picLocks noChangeAspect="1"/>
          </p:cNvPicPr>
          <p:nvPr/>
        </p:nvPicPr>
        <p:blipFill>
          <a:blip r:embed="rId2"/>
          <a:stretch>
            <a:fillRect/>
          </a:stretch>
        </p:blipFill>
        <p:spPr>
          <a:xfrm>
            <a:off x="90488" y="142558"/>
            <a:ext cx="8963025" cy="6572884"/>
          </a:xfrm>
          <a:prstGeom prst="rect">
            <a:avLst/>
          </a:prstGeom>
          <a:noFill/>
        </p:spPr>
      </p:pic>
      <p:sp>
        <p:nvSpPr>
          <p:cNvPr id="5" name="Slide Number Placeholder 4" hidden="1">
            <a:extLst>
              <a:ext uri="{FF2B5EF4-FFF2-40B4-BE49-F238E27FC236}">
                <a16:creationId xmlns:a16="http://schemas.microsoft.com/office/drawing/2014/main" id="{C9EC3B8B-4E94-6ECA-2659-DCEC6F125C31}"/>
              </a:ext>
            </a:extLst>
          </p:cNvPr>
          <p:cNvSpPr>
            <a:spLocks noGrp="1"/>
          </p:cNvSpPr>
          <p:nvPr>
            <p:ph type="sldNum" sz="quarter" idx="10"/>
          </p:nvPr>
        </p:nvSpPr>
        <p:spPr/>
        <p:txBody>
          <a:bodyPr/>
          <a:lstStyle/>
          <a:p>
            <a:pPr>
              <a:spcAft>
                <a:spcPts val="600"/>
              </a:spcAft>
            </a:pPr>
            <a:fld id="{FAE2E2B0-08E0-43F9-81D0-45B526C59D7A}" type="slidenum">
              <a:rPr lang="zh-TW" altLang="en-US" smtClean="0"/>
              <a:pPr>
                <a:spcAft>
                  <a:spcPts val="600"/>
                </a:spcAft>
              </a:pPr>
              <a:t>29</a:t>
            </a:fld>
            <a:endParaRPr lang="zh-TW" altLang="en-US"/>
          </a:p>
        </p:txBody>
      </p:sp>
      <p:sp>
        <p:nvSpPr>
          <p:cNvPr id="9" name="TextBox 8">
            <a:extLst>
              <a:ext uri="{FF2B5EF4-FFF2-40B4-BE49-F238E27FC236}">
                <a16:creationId xmlns:a16="http://schemas.microsoft.com/office/drawing/2014/main" id="{BCB56519-F9F8-85A3-3E64-B3C89356121D}"/>
              </a:ext>
            </a:extLst>
          </p:cNvPr>
          <p:cNvSpPr txBox="1"/>
          <p:nvPr/>
        </p:nvSpPr>
        <p:spPr>
          <a:xfrm>
            <a:off x="304800" y="5562600"/>
            <a:ext cx="5410200" cy="584775"/>
          </a:xfrm>
          <a:prstGeom prst="rect">
            <a:avLst/>
          </a:prstGeom>
          <a:noFill/>
        </p:spPr>
        <p:txBody>
          <a:bodyPr wrap="square">
            <a:spAutoFit/>
          </a:bodyPr>
          <a:lstStyle/>
          <a:p>
            <a:r>
              <a:rPr lang="en-US" sz="3200" b="0" i="1" u="none" strike="noStrike" baseline="0" dirty="0">
                <a:latin typeface="MinionPro-Italic"/>
              </a:rPr>
              <a:t>How YARN runs an application</a:t>
            </a:r>
            <a:endParaRPr lang="en-IN" sz="3200" dirty="0"/>
          </a:p>
        </p:txBody>
      </p:sp>
    </p:spTree>
    <p:extLst>
      <p:ext uri="{BB962C8B-B14F-4D97-AF65-F5344CB8AC3E}">
        <p14:creationId xmlns:p14="http://schemas.microsoft.com/office/powerpoint/2010/main" val="323177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noFill/>
        </p:spPr>
        <p:txBody>
          <a:bodyPr/>
          <a:lstStyle/>
          <a:p>
            <a:r>
              <a:rPr lang="en-US" altLang="zh-TW">
                <a:effectLst/>
              </a:rPr>
              <a:t>Advantages of Hadoop</a:t>
            </a:r>
          </a:p>
        </p:txBody>
      </p:sp>
      <p:sp>
        <p:nvSpPr>
          <p:cNvPr id="121859" name="Rectangle 3"/>
          <p:cNvSpPr>
            <a:spLocks noGrp="1" noChangeArrowheads="1"/>
          </p:cNvSpPr>
          <p:nvPr>
            <p:ph type="body" idx="4294967295"/>
          </p:nvPr>
        </p:nvSpPr>
        <p:spPr/>
        <p:txBody>
          <a:bodyPr/>
          <a:lstStyle/>
          <a:p>
            <a:r>
              <a:rPr lang="en-US" altLang="zh-TW" dirty="0"/>
              <a:t>Vast amounts of data</a:t>
            </a:r>
          </a:p>
          <a:p>
            <a:r>
              <a:rPr lang="en-US" altLang="zh-TW" dirty="0"/>
              <a:t>Economic</a:t>
            </a:r>
          </a:p>
          <a:p>
            <a:r>
              <a:rPr lang="en-US" altLang="zh-TW" dirty="0"/>
              <a:t>Efficient</a:t>
            </a:r>
          </a:p>
          <a:p>
            <a:r>
              <a:rPr lang="en-US" altLang="zh-TW" dirty="0"/>
              <a:t>Scalable</a:t>
            </a:r>
          </a:p>
          <a:p>
            <a:r>
              <a:rPr lang="en-US" altLang="zh-TW" dirty="0"/>
              <a:t>Reliable</a:t>
            </a:r>
          </a:p>
        </p:txBody>
      </p:sp>
    </p:spTree>
    <p:extLst>
      <p:ext uri="{BB962C8B-B14F-4D97-AF65-F5344CB8AC3E}">
        <p14:creationId xmlns:p14="http://schemas.microsoft.com/office/powerpoint/2010/main" val="624367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E41A-1CB6-55A0-BBF1-6A6F12B3C162}"/>
              </a:ext>
            </a:extLst>
          </p:cNvPr>
          <p:cNvSpPr>
            <a:spLocks noGrp="1"/>
          </p:cNvSpPr>
          <p:nvPr>
            <p:ph type="title"/>
          </p:nvPr>
        </p:nvSpPr>
        <p:spPr/>
        <p:txBody>
          <a:bodyPr/>
          <a:lstStyle/>
          <a:p>
            <a:r>
              <a:rPr lang="en-US" dirty="0"/>
              <a:t>How YARN runs an application</a:t>
            </a:r>
            <a:endParaRPr lang="en-IN" dirty="0"/>
          </a:p>
        </p:txBody>
      </p:sp>
      <p:sp>
        <p:nvSpPr>
          <p:cNvPr id="3" name="Content Placeholder 2">
            <a:extLst>
              <a:ext uri="{FF2B5EF4-FFF2-40B4-BE49-F238E27FC236}">
                <a16:creationId xmlns:a16="http://schemas.microsoft.com/office/drawing/2014/main" id="{9963F152-E409-8F35-2089-0AB6C6D25349}"/>
              </a:ext>
            </a:extLst>
          </p:cNvPr>
          <p:cNvSpPr>
            <a:spLocks noGrp="1"/>
          </p:cNvSpPr>
          <p:nvPr>
            <p:ph sz="half" idx="1"/>
          </p:nvPr>
        </p:nvSpPr>
        <p:spPr>
          <a:xfrm>
            <a:off x="457200" y="1219200"/>
            <a:ext cx="8382000" cy="5486400"/>
          </a:xfrm>
        </p:spPr>
        <p:txBody>
          <a:bodyPr/>
          <a:lstStyle/>
          <a:p>
            <a:pPr algn="just"/>
            <a:r>
              <a:rPr lang="en-US" dirty="0"/>
              <a:t>To run an application on YARN, a client contacts the resource manager and asks it to run an application master process.</a:t>
            </a:r>
          </a:p>
          <a:p>
            <a:pPr algn="just"/>
            <a:r>
              <a:rPr lang="en-US" dirty="0"/>
              <a:t>The resource manager then finds a node manager that can launch the application master in a container.</a:t>
            </a:r>
          </a:p>
          <a:p>
            <a:pPr algn="just"/>
            <a:r>
              <a:rPr lang="en-US" dirty="0"/>
              <a:t>It could simply run a computation in the container it is running in and return the result to the client. Or it could request more containers from the resource managers.</a:t>
            </a:r>
          </a:p>
          <a:p>
            <a:pPr algn="just"/>
            <a:r>
              <a:rPr lang="en-US" dirty="0"/>
              <a:t>and use them to run a distributed computation</a:t>
            </a:r>
            <a:endParaRPr lang="en-IN" dirty="0"/>
          </a:p>
        </p:txBody>
      </p:sp>
      <p:sp>
        <p:nvSpPr>
          <p:cNvPr id="5" name="Slide Number Placeholder 4">
            <a:extLst>
              <a:ext uri="{FF2B5EF4-FFF2-40B4-BE49-F238E27FC236}">
                <a16:creationId xmlns:a16="http://schemas.microsoft.com/office/drawing/2014/main" id="{1AF6E5A4-20AF-F4B5-1106-9517FA561826}"/>
              </a:ext>
            </a:extLst>
          </p:cNvPr>
          <p:cNvSpPr>
            <a:spLocks noGrp="1"/>
          </p:cNvSpPr>
          <p:nvPr>
            <p:ph type="sldNum" sz="quarter" idx="10"/>
          </p:nvPr>
        </p:nvSpPr>
        <p:spPr/>
        <p:txBody>
          <a:bodyPr/>
          <a:lstStyle/>
          <a:p>
            <a:fld id="{FAE2E2B0-08E0-43F9-81D0-45B526C59D7A}" type="slidenum">
              <a:rPr lang="zh-TW" altLang="en-US" smtClean="0"/>
              <a:t>30</a:t>
            </a:fld>
            <a:endParaRPr lang="zh-TW" altLang="en-US"/>
          </a:p>
        </p:txBody>
      </p:sp>
    </p:spTree>
    <p:extLst>
      <p:ext uri="{BB962C8B-B14F-4D97-AF65-F5344CB8AC3E}">
        <p14:creationId xmlns:p14="http://schemas.microsoft.com/office/powerpoint/2010/main" val="2520610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DEEF-04D0-B58C-9892-A0C18474F4AC}"/>
              </a:ext>
            </a:extLst>
          </p:cNvPr>
          <p:cNvSpPr>
            <a:spLocks noGrp="1"/>
          </p:cNvSpPr>
          <p:nvPr>
            <p:ph type="title"/>
          </p:nvPr>
        </p:nvSpPr>
        <p:spPr>
          <a:xfrm>
            <a:off x="304800" y="46037"/>
            <a:ext cx="8534400" cy="685800"/>
          </a:xfrm>
        </p:spPr>
        <p:txBody>
          <a:bodyPr/>
          <a:lstStyle/>
          <a:p>
            <a:r>
              <a:rPr lang="en-IN" dirty="0"/>
              <a:t>Job Scheduling</a:t>
            </a:r>
          </a:p>
        </p:txBody>
      </p:sp>
      <p:sp>
        <p:nvSpPr>
          <p:cNvPr id="3" name="Content Placeholder 2">
            <a:extLst>
              <a:ext uri="{FF2B5EF4-FFF2-40B4-BE49-F238E27FC236}">
                <a16:creationId xmlns:a16="http://schemas.microsoft.com/office/drawing/2014/main" id="{374966DD-1E1F-3907-1C84-C2C02AA934DB}"/>
              </a:ext>
            </a:extLst>
          </p:cNvPr>
          <p:cNvSpPr>
            <a:spLocks noGrp="1"/>
          </p:cNvSpPr>
          <p:nvPr>
            <p:ph sz="half" idx="1"/>
          </p:nvPr>
        </p:nvSpPr>
        <p:spPr>
          <a:xfrm>
            <a:off x="76200" y="731837"/>
            <a:ext cx="8991600" cy="5989637"/>
          </a:xfrm>
        </p:spPr>
        <p:txBody>
          <a:bodyPr/>
          <a:lstStyle/>
          <a:p>
            <a:pPr algn="just"/>
            <a:r>
              <a:rPr lang="en-US" sz="2400" dirty="0"/>
              <a:t>Early versions of Hadoop had a very simple approach to scheduling users’ jobs using a FIFO scheduler.</a:t>
            </a:r>
          </a:p>
          <a:p>
            <a:pPr algn="just"/>
            <a:r>
              <a:rPr lang="en-US" sz="2400" dirty="0"/>
              <a:t>Each job would use the whole cluster, so jobs had to wait their turn.</a:t>
            </a:r>
          </a:p>
          <a:p>
            <a:pPr algn="just"/>
            <a:r>
              <a:rPr lang="en-US" sz="2400" dirty="0"/>
              <a:t>Later on, the ability to set a job’s priority was added, via the “</a:t>
            </a:r>
            <a:r>
              <a:rPr lang="en-US" sz="2400" dirty="0" err="1"/>
              <a:t>mapred.job.priority</a:t>
            </a:r>
            <a:r>
              <a:rPr lang="en-US" sz="2400" dirty="0"/>
              <a:t>” property or the </a:t>
            </a:r>
            <a:r>
              <a:rPr lang="en-US" sz="2400" dirty="0" err="1"/>
              <a:t>setJobPriority</a:t>
            </a:r>
            <a:r>
              <a:rPr lang="en-US" sz="2400" dirty="0"/>
              <a:t>() method on </a:t>
            </a:r>
            <a:r>
              <a:rPr lang="en-US" sz="2400" dirty="0" err="1"/>
              <a:t>JobClient</a:t>
            </a:r>
            <a:r>
              <a:rPr lang="en-US" sz="2400" dirty="0"/>
              <a:t>.</a:t>
            </a:r>
          </a:p>
          <a:p>
            <a:pPr algn="just"/>
            <a:r>
              <a:rPr lang="en-US" sz="2400" dirty="0"/>
              <a:t>When the job scheduler is choosing the next job to run, it selects one with the highest priority. </a:t>
            </a:r>
          </a:p>
          <a:p>
            <a:pPr algn="just"/>
            <a:endParaRPr lang="en-US" sz="2400" dirty="0"/>
          </a:p>
          <a:p>
            <a:pPr algn="just"/>
            <a:r>
              <a:rPr lang="en-US" sz="2400" dirty="0"/>
              <a:t>However, with the FIFO scheduler, priorities do not support preemption, so a high-priority job can still be blocked by a long-running low priority job that started before the high-priority job was scheduled.</a:t>
            </a:r>
          </a:p>
          <a:p>
            <a:pPr algn="just"/>
            <a:endParaRPr lang="en-US" dirty="0"/>
          </a:p>
          <a:p>
            <a:pPr algn="just"/>
            <a:endParaRPr lang="en-IN" dirty="0"/>
          </a:p>
        </p:txBody>
      </p:sp>
      <p:sp>
        <p:nvSpPr>
          <p:cNvPr id="5" name="Slide Number Placeholder 4">
            <a:extLst>
              <a:ext uri="{FF2B5EF4-FFF2-40B4-BE49-F238E27FC236}">
                <a16:creationId xmlns:a16="http://schemas.microsoft.com/office/drawing/2014/main" id="{70E8E2B9-3705-731D-3767-25202A4C370A}"/>
              </a:ext>
            </a:extLst>
          </p:cNvPr>
          <p:cNvSpPr>
            <a:spLocks noGrp="1"/>
          </p:cNvSpPr>
          <p:nvPr>
            <p:ph type="sldNum" sz="quarter" idx="10"/>
          </p:nvPr>
        </p:nvSpPr>
        <p:spPr/>
        <p:txBody>
          <a:bodyPr/>
          <a:lstStyle/>
          <a:p>
            <a:fld id="{FAE2E2B0-08E0-43F9-81D0-45B526C59D7A}" type="slidenum">
              <a:rPr lang="zh-TW" altLang="en-US" smtClean="0"/>
              <a:t>31</a:t>
            </a:fld>
            <a:endParaRPr lang="zh-TW" altLang="en-US"/>
          </a:p>
        </p:txBody>
      </p:sp>
    </p:spTree>
    <p:extLst>
      <p:ext uri="{BB962C8B-B14F-4D97-AF65-F5344CB8AC3E}">
        <p14:creationId xmlns:p14="http://schemas.microsoft.com/office/powerpoint/2010/main" val="4248295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1885-646E-0D9F-6096-1A527C505C02}"/>
              </a:ext>
            </a:extLst>
          </p:cNvPr>
          <p:cNvSpPr>
            <a:spLocks noGrp="1"/>
          </p:cNvSpPr>
          <p:nvPr>
            <p:ph type="title"/>
          </p:nvPr>
        </p:nvSpPr>
        <p:spPr>
          <a:xfrm>
            <a:off x="304800" y="152399"/>
            <a:ext cx="8534400" cy="579437"/>
          </a:xfrm>
        </p:spPr>
        <p:txBody>
          <a:bodyPr/>
          <a:lstStyle/>
          <a:p>
            <a:r>
              <a:rPr lang="en-IN" dirty="0"/>
              <a:t>                     Job Scheduling               </a:t>
            </a:r>
            <a:r>
              <a:rPr lang="en-IN" sz="1800" dirty="0"/>
              <a:t>Cont..</a:t>
            </a:r>
          </a:p>
        </p:txBody>
      </p:sp>
      <p:sp>
        <p:nvSpPr>
          <p:cNvPr id="3" name="Content Placeholder 2">
            <a:extLst>
              <a:ext uri="{FF2B5EF4-FFF2-40B4-BE49-F238E27FC236}">
                <a16:creationId xmlns:a16="http://schemas.microsoft.com/office/drawing/2014/main" id="{64776AD9-259C-39FA-6DF2-57DFD96CE836}"/>
              </a:ext>
            </a:extLst>
          </p:cNvPr>
          <p:cNvSpPr>
            <a:spLocks noGrp="1"/>
          </p:cNvSpPr>
          <p:nvPr>
            <p:ph sz="half" idx="1"/>
          </p:nvPr>
        </p:nvSpPr>
        <p:spPr>
          <a:xfrm>
            <a:off x="457200" y="609600"/>
            <a:ext cx="8382000" cy="6111875"/>
          </a:xfrm>
        </p:spPr>
        <p:txBody>
          <a:bodyPr/>
          <a:lstStyle/>
          <a:p>
            <a:pPr algn="just"/>
            <a:r>
              <a:rPr lang="en-US" sz="2000" dirty="0"/>
              <a:t>MapReduce in Hadoop comes with a choice of schedulers.</a:t>
            </a:r>
          </a:p>
          <a:p>
            <a:pPr algn="just"/>
            <a:r>
              <a:rPr lang="en-US" sz="2000" dirty="0"/>
              <a:t>The default in MapReduce1 is the original FIFO queue-based scheduler, and there are also multiuser schedulers called the </a:t>
            </a:r>
            <a:r>
              <a:rPr lang="en-US" sz="2000" b="1" dirty="0"/>
              <a:t>Fair Scheduler </a:t>
            </a:r>
            <a:r>
              <a:rPr lang="en-US" sz="2000" dirty="0"/>
              <a:t>and the </a:t>
            </a:r>
            <a:r>
              <a:rPr lang="en-US" sz="2000" b="1" dirty="0"/>
              <a:t>Capacity Scheduler</a:t>
            </a:r>
            <a:r>
              <a:rPr lang="en-US" sz="2000" dirty="0"/>
              <a:t>.</a:t>
            </a:r>
          </a:p>
          <a:p>
            <a:pPr algn="just"/>
            <a:r>
              <a:rPr lang="en-US" sz="2000" dirty="0"/>
              <a:t>MapReduce 2 comes with the Capacity Scheduler (the default), and the FIFO scheduler.</a:t>
            </a:r>
          </a:p>
          <a:p>
            <a:pPr algn="just"/>
            <a:r>
              <a:rPr lang="en-US" sz="2000" dirty="0"/>
              <a:t>The </a:t>
            </a:r>
            <a:r>
              <a:rPr lang="en-US" sz="2000" b="1" dirty="0"/>
              <a:t>Fair Scheduler </a:t>
            </a:r>
            <a:r>
              <a:rPr lang="en-US" sz="2000" dirty="0"/>
              <a:t>aims to give every user a fair share of the cluster capacity over time.</a:t>
            </a:r>
          </a:p>
          <a:p>
            <a:pPr algn="just"/>
            <a:r>
              <a:rPr lang="en-US" sz="2000" dirty="0"/>
              <a:t>If a single job is running, it gets all of the cluster.</a:t>
            </a:r>
          </a:p>
          <a:p>
            <a:pPr algn="just"/>
            <a:r>
              <a:rPr lang="en-US" sz="2000" dirty="0"/>
              <a:t>As more jobs are submitted, free task slots are given to the jobs in such a way as to give each user a fair share of the cluster.</a:t>
            </a:r>
          </a:p>
          <a:p>
            <a:pPr algn="just"/>
            <a:r>
              <a:rPr lang="en-US" sz="2000" dirty="0"/>
              <a:t>Jobs are placed in pools, and by default, each user gets their own pool. </a:t>
            </a:r>
          </a:p>
          <a:p>
            <a:pPr algn="just"/>
            <a:r>
              <a:rPr lang="en-US" sz="2000" dirty="0"/>
              <a:t>A user who submits more jobs than a second user will not get any more cluster resources than the second, on average.</a:t>
            </a:r>
          </a:p>
          <a:p>
            <a:pPr algn="just"/>
            <a:r>
              <a:rPr lang="en-US" sz="2000" dirty="0"/>
              <a:t>The Fair Scheduler supports preemption, so if a pool has not received its fair share for a certain period of time, then the scheduler will kill tasks in pools.</a:t>
            </a:r>
          </a:p>
          <a:p>
            <a:pPr algn="just"/>
            <a:endParaRPr lang="en-US" sz="2000" dirty="0"/>
          </a:p>
          <a:p>
            <a:pPr algn="just"/>
            <a:endParaRPr lang="en-IN" sz="2000" dirty="0"/>
          </a:p>
        </p:txBody>
      </p:sp>
      <p:sp>
        <p:nvSpPr>
          <p:cNvPr id="5" name="Slide Number Placeholder 4">
            <a:extLst>
              <a:ext uri="{FF2B5EF4-FFF2-40B4-BE49-F238E27FC236}">
                <a16:creationId xmlns:a16="http://schemas.microsoft.com/office/drawing/2014/main" id="{FDCA0B86-B343-2174-2E09-144F11A62368}"/>
              </a:ext>
            </a:extLst>
          </p:cNvPr>
          <p:cNvSpPr>
            <a:spLocks noGrp="1"/>
          </p:cNvSpPr>
          <p:nvPr>
            <p:ph type="sldNum" sz="quarter" idx="10"/>
          </p:nvPr>
        </p:nvSpPr>
        <p:spPr/>
        <p:txBody>
          <a:bodyPr/>
          <a:lstStyle/>
          <a:p>
            <a:fld id="{FAE2E2B0-08E0-43F9-81D0-45B526C59D7A}" type="slidenum">
              <a:rPr lang="zh-TW" altLang="en-US" smtClean="0"/>
              <a:t>32</a:t>
            </a:fld>
            <a:endParaRPr lang="zh-TW" altLang="en-US"/>
          </a:p>
        </p:txBody>
      </p:sp>
    </p:spTree>
    <p:extLst>
      <p:ext uri="{BB962C8B-B14F-4D97-AF65-F5344CB8AC3E}">
        <p14:creationId xmlns:p14="http://schemas.microsoft.com/office/powerpoint/2010/main" val="64471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24A2-14DC-E8E7-A192-330892F3CA80}"/>
              </a:ext>
            </a:extLst>
          </p:cNvPr>
          <p:cNvSpPr>
            <a:spLocks noGrp="1"/>
          </p:cNvSpPr>
          <p:nvPr>
            <p:ph type="title"/>
          </p:nvPr>
        </p:nvSpPr>
        <p:spPr>
          <a:xfrm>
            <a:off x="304800" y="152400"/>
            <a:ext cx="8534400" cy="579437"/>
          </a:xfrm>
        </p:spPr>
        <p:txBody>
          <a:bodyPr/>
          <a:lstStyle/>
          <a:p>
            <a:r>
              <a:rPr lang="en-IN" dirty="0"/>
              <a:t>                     Job Scheduling               </a:t>
            </a:r>
            <a:r>
              <a:rPr lang="en-IN" sz="1800" dirty="0"/>
              <a:t>Cont..</a:t>
            </a:r>
            <a:endParaRPr lang="en-IN" dirty="0"/>
          </a:p>
        </p:txBody>
      </p:sp>
      <p:sp>
        <p:nvSpPr>
          <p:cNvPr id="3" name="Content Placeholder 2">
            <a:extLst>
              <a:ext uri="{FF2B5EF4-FFF2-40B4-BE49-F238E27FC236}">
                <a16:creationId xmlns:a16="http://schemas.microsoft.com/office/drawing/2014/main" id="{73EB0F6D-7DBA-EAC2-ABAC-C828D078332A}"/>
              </a:ext>
            </a:extLst>
          </p:cNvPr>
          <p:cNvSpPr>
            <a:spLocks noGrp="1"/>
          </p:cNvSpPr>
          <p:nvPr>
            <p:ph sz="half" idx="1"/>
          </p:nvPr>
        </p:nvSpPr>
        <p:spPr>
          <a:xfrm>
            <a:off x="457200" y="838200"/>
            <a:ext cx="8382000" cy="5715000"/>
          </a:xfrm>
        </p:spPr>
        <p:txBody>
          <a:bodyPr/>
          <a:lstStyle/>
          <a:p>
            <a:r>
              <a:rPr lang="en-IN" dirty="0"/>
              <a:t>The Capacity Scheduler:</a:t>
            </a:r>
          </a:p>
          <a:p>
            <a:endParaRPr lang="en-IN" dirty="0"/>
          </a:p>
          <a:p>
            <a:pPr algn="just"/>
            <a:r>
              <a:rPr lang="en-US" sz="2400" dirty="0"/>
              <a:t>The Capacity Scheduler takes a slightly different approach to multiuser scheduling.</a:t>
            </a:r>
          </a:p>
          <a:p>
            <a:pPr algn="just"/>
            <a:endParaRPr lang="en-US" sz="2400" dirty="0"/>
          </a:p>
          <a:p>
            <a:pPr algn="just"/>
            <a:r>
              <a:rPr lang="en-US" sz="2400" dirty="0"/>
              <a:t>A cluster is made up of a number of queues (like the Fair Scheduler’s pools), which may be hierarchical (so a queue may be the child of another queue), and each queue has an allocated capacity.</a:t>
            </a:r>
          </a:p>
          <a:p>
            <a:pPr algn="just"/>
            <a:endParaRPr lang="en-US" sz="2400" dirty="0"/>
          </a:p>
          <a:p>
            <a:pPr algn="just"/>
            <a:r>
              <a:rPr lang="en-US" sz="2400" dirty="0"/>
              <a:t>This is like the Fair Scheduler, except that within each queue, jobs are scheduled using FIFO scheduling (with priorities).</a:t>
            </a:r>
          </a:p>
          <a:p>
            <a:pPr algn="just"/>
            <a:endParaRPr lang="en-IN" sz="2000" dirty="0"/>
          </a:p>
        </p:txBody>
      </p:sp>
      <p:sp>
        <p:nvSpPr>
          <p:cNvPr id="5" name="Slide Number Placeholder 4">
            <a:extLst>
              <a:ext uri="{FF2B5EF4-FFF2-40B4-BE49-F238E27FC236}">
                <a16:creationId xmlns:a16="http://schemas.microsoft.com/office/drawing/2014/main" id="{30475F05-C3F0-0D10-CA9E-27E58D0B9559}"/>
              </a:ext>
            </a:extLst>
          </p:cNvPr>
          <p:cNvSpPr>
            <a:spLocks noGrp="1"/>
          </p:cNvSpPr>
          <p:nvPr>
            <p:ph type="sldNum" sz="quarter" idx="10"/>
          </p:nvPr>
        </p:nvSpPr>
        <p:spPr/>
        <p:txBody>
          <a:bodyPr/>
          <a:lstStyle/>
          <a:p>
            <a:fld id="{FAE2E2B0-08E0-43F9-81D0-45B526C59D7A}" type="slidenum">
              <a:rPr lang="zh-TW" altLang="en-US" smtClean="0"/>
              <a:t>33</a:t>
            </a:fld>
            <a:endParaRPr lang="zh-TW" altLang="en-US"/>
          </a:p>
        </p:txBody>
      </p:sp>
    </p:spTree>
    <p:extLst>
      <p:ext uri="{BB962C8B-B14F-4D97-AF65-F5344CB8AC3E}">
        <p14:creationId xmlns:p14="http://schemas.microsoft.com/office/powerpoint/2010/main" val="1790878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F602-7C5C-21F0-B524-7FBBD5FCADD5}"/>
              </a:ext>
            </a:extLst>
          </p:cNvPr>
          <p:cNvSpPr>
            <a:spLocks noGrp="1"/>
          </p:cNvSpPr>
          <p:nvPr>
            <p:ph type="title"/>
          </p:nvPr>
        </p:nvSpPr>
        <p:spPr>
          <a:xfrm>
            <a:off x="304800" y="152400"/>
            <a:ext cx="8534400" cy="533400"/>
          </a:xfrm>
        </p:spPr>
        <p:txBody>
          <a:bodyPr wrap="square" anchor="ctr">
            <a:normAutofit fontScale="90000"/>
          </a:bodyPr>
          <a:lstStyle/>
          <a:p>
            <a:r>
              <a:rPr lang="en-IN" dirty="0"/>
              <a:t>Shuffle and Sort</a:t>
            </a:r>
          </a:p>
        </p:txBody>
      </p:sp>
      <p:sp>
        <p:nvSpPr>
          <p:cNvPr id="3" name="Content Placeholder 2">
            <a:extLst>
              <a:ext uri="{FF2B5EF4-FFF2-40B4-BE49-F238E27FC236}">
                <a16:creationId xmlns:a16="http://schemas.microsoft.com/office/drawing/2014/main" id="{43BB8797-5D0F-05ED-6B2B-BAEC99C44A86}"/>
              </a:ext>
            </a:extLst>
          </p:cNvPr>
          <p:cNvSpPr>
            <a:spLocks noGrp="1"/>
          </p:cNvSpPr>
          <p:nvPr>
            <p:ph sz="half" idx="1"/>
          </p:nvPr>
        </p:nvSpPr>
        <p:spPr>
          <a:xfrm>
            <a:off x="152400" y="685800"/>
            <a:ext cx="8458200" cy="2743199"/>
          </a:xfrm>
        </p:spPr>
        <p:txBody>
          <a:bodyPr wrap="square" anchor="t">
            <a:normAutofit/>
          </a:bodyPr>
          <a:lstStyle/>
          <a:p>
            <a:pPr algn="just">
              <a:lnSpc>
                <a:spcPct val="90000"/>
              </a:lnSpc>
            </a:pPr>
            <a:r>
              <a:rPr lang="en-US" sz="1800" dirty="0"/>
              <a:t>MapReduce makes the guarantee that the input to every reducer is sorted by key.</a:t>
            </a:r>
          </a:p>
          <a:p>
            <a:pPr algn="just">
              <a:lnSpc>
                <a:spcPct val="90000"/>
              </a:lnSpc>
            </a:pPr>
            <a:r>
              <a:rPr lang="en-US" sz="1800" dirty="0"/>
              <a:t>The process by which the system performs </a:t>
            </a:r>
            <a:r>
              <a:rPr lang="en-US" sz="1800" b="1" dirty="0"/>
              <a:t>the sort</a:t>
            </a:r>
            <a:r>
              <a:rPr lang="en-US" sz="1800" dirty="0"/>
              <a:t>—and transfers the map outputs to the reducers as inputs—is known as </a:t>
            </a:r>
            <a:r>
              <a:rPr lang="en-US" sz="1800" b="1" dirty="0"/>
              <a:t>the shuffle</a:t>
            </a:r>
            <a:r>
              <a:rPr lang="en-US" sz="1800" dirty="0"/>
              <a:t>.</a:t>
            </a:r>
          </a:p>
          <a:p>
            <a:pPr algn="just">
              <a:lnSpc>
                <a:spcPct val="90000"/>
              </a:lnSpc>
            </a:pPr>
            <a:r>
              <a:rPr lang="en-US" sz="1800" dirty="0"/>
              <a:t>The shuffle is an area of the codebase where refinements and improvements are continually being made, so the following description necessarily conceals many details.</a:t>
            </a:r>
          </a:p>
          <a:p>
            <a:pPr algn="just">
              <a:lnSpc>
                <a:spcPct val="90000"/>
              </a:lnSpc>
            </a:pPr>
            <a:r>
              <a:rPr lang="en-US" sz="1800" dirty="0"/>
              <a:t>In many ways, the shuffle is the heart of MapReduce and is where the “magic” happens.</a:t>
            </a:r>
          </a:p>
          <a:p>
            <a:pPr>
              <a:lnSpc>
                <a:spcPct val="90000"/>
              </a:lnSpc>
            </a:pPr>
            <a:endParaRPr lang="en-IN" sz="1800" dirty="0"/>
          </a:p>
        </p:txBody>
      </p:sp>
      <p:pic>
        <p:nvPicPr>
          <p:cNvPr id="7" name="Picture 6">
            <a:extLst>
              <a:ext uri="{FF2B5EF4-FFF2-40B4-BE49-F238E27FC236}">
                <a16:creationId xmlns:a16="http://schemas.microsoft.com/office/drawing/2014/main" id="{58AD2D18-48F0-5E7A-4301-12EC6BC36C91}"/>
              </a:ext>
            </a:extLst>
          </p:cNvPr>
          <p:cNvPicPr>
            <a:picLocks noChangeAspect="1"/>
          </p:cNvPicPr>
          <p:nvPr/>
        </p:nvPicPr>
        <p:blipFill>
          <a:blip r:embed="rId2"/>
          <a:stretch>
            <a:fillRect/>
          </a:stretch>
        </p:blipFill>
        <p:spPr>
          <a:xfrm>
            <a:off x="457200" y="3200401"/>
            <a:ext cx="8382000" cy="3399338"/>
          </a:xfrm>
          <a:prstGeom prst="rect">
            <a:avLst/>
          </a:prstGeom>
          <a:noFill/>
        </p:spPr>
      </p:pic>
      <p:sp>
        <p:nvSpPr>
          <p:cNvPr id="5" name="Slide Number Placeholder 4">
            <a:extLst>
              <a:ext uri="{FF2B5EF4-FFF2-40B4-BE49-F238E27FC236}">
                <a16:creationId xmlns:a16="http://schemas.microsoft.com/office/drawing/2014/main" id="{84C54418-A5F3-33B3-FA4D-7BB58E4B1DF4}"/>
              </a:ext>
            </a:extLst>
          </p:cNvPr>
          <p:cNvSpPr>
            <a:spLocks noGrp="1"/>
          </p:cNvSpPr>
          <p:nvPr>
            <p:ph type="sldNum" sz="quarter" idx="10"/>
          </p:nvPr>
        </p:nvSpPr>
        <p:spPr>
          <a:xfrm>
            <a:off x="6553200" y="6356350"/>
            <a:ext cx="2133600" cy="365125"/>
          </a:xfrm>
        </p:spPr>
        <p:txBody>
          <a:bodyPr anchor="ctr">
            <a:normAutofit/>
          </a:bodyPr>
          <a:lstStyle/>
          <a:p>
            <a:pPr>
              <a:spcAft>
                <a:spcPts val="600"/>
              </a:spcAft>
            </a:pPr>
            <a:fld id="{FAE2E2B0-08E0-43F9-81D0-45B526C59D7A}" type="slidenum">
              <a:rPr lang="zh-TW" altLang="en-US" smtClean="0"/>
              <a:pPr>
                <a:spcAft>
                  <a:spcPts val="600"/>
                </a:spcAft>
              </a:pPr>
              <a:t>34</a:t>
            </a:fld>
            <a:endParaRPr lang="zh-TW" altLang="en-US"/>
          </a:p>
        </p:txBody>
      </p:sp>
      <p:pic>
        <p:nvPicPr>
          <p:cNvPr id="9" name="Picture 8">
            <a:extLst>
              <a:ext uri="{FF2B5EF4-FFF2-40B4-BE49-F238E27FC236}">
                <a16:creationId xmlns:a16="http://schemas.microsoft.com/office/drawing/2014/main" id="{77599674-9776-86FB-7F54-89A887E8ECF6}"/>
              </a:ext>
            </a:extLst>
          </p:cNvPr>
          <p:cNvPicPr>
            <a:picLocks noChangeAspect="1"/>
          </p:cNvPicPr>
          <p:nvPr/>
        </p:nvPicPr>
        <p:blipFill>
          <a:blip r:embed="rId3"/>
          <a:stretch>
            <a:fillRect/>
          </a:stretch>
        </p:blipFill>
        <p:spPr>
          <a:xfrm>
            <a:off x="3108956" y="6382944"/>
            <a:ext cx="3078487" cy="433589"/>
          </a:xfrm>
          <a:prstGeom prst="rect">
            <a:avLst/>
          </a:prstGeom>
        </p:spPr>
      </p:pic>
    </p:spTree>
    <p:extLst>
      <p:ext uri="{BB962C8B-B14F-4D97-AF65-F5344CB8AC3E}">
        <p14:creationId xmlns:p14="http://schemas.microsoft.com/office/powerpoint/2010/main" val="1433062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869E-3BFB-AB1D-E532-3F3B0403E3EF}"/>
              </a:ext>
            </a:extLst>
          </p:cNvPr>
          <p:cNvSpPr>
            <a:spLocks noGrp="1"/>
          </p:cNvSpPr>
          <p:nvPr>
            <p:ph type="title"/>
          </p:nvPr>
        </p:nvSpPr>
        <p:spPr>
          <a:xfrm>
            <a:off x="304800" y="152400"/>
            <a:ext cx="8534400" cy="579437"/>
          </a:xfrm>
        </p:spPr>
        <p:txBody>
          <a:bodyPr/>
          <a:lstStyle/>
          <a:p>
            <a:r>
              <a:rPr lang="en-IN" dirty="0"/>
              <a:t>Task Execution</a:t>
            </a:r>
          </a:p>
        </p:txBody>
      </p:sp>
      <p:sp>
        <p:nvSpPr>
          <p:cNvPr id="3" name="Content Placeholder 2">
            <a:extLst>
              <a:ext uri="{FF2B5EF4-FFF2-40B4-BE49-F238E27FC236}">
                <a16:creationId xmlns:a16="http://schemas.microsoft.com/office/drawing/2014/main" id="{1AA59491-CBBC-4CB7-400A-42F5471067F0}"/>
              </a:ext>
            </a:extLst>
          </p:cNvPr>
          <p:cNvSpPr>
            <a:spLocks noGrp="1"/>
          </p:cNvSpPr>
          <p:nvPr>
            <p:ph sz="half" idx="1"/>
          </p:nvPr>
        </p:nvSpPr>
        <p:spPr>
          <a:xfrm>
            <a:off x="76200" y="731838"/>
            <a:ext cx="8915400" cy="5973762"/>
          </a:xfrm>
        </p:spPr>
        <p:txBody>
          <a:bodyPr/>
          <a:lstStyle/>
          <a:p>
            <a:pPr algn="just"/>
            <a:r>
              <a:rPr lang="en-IN" sz="1800" b="0" i="0" u="none" strike="noStrike" baseline="0" dirty="0">
                <a:latin typeface="MyriadPro-SemiboldCond"/>
              </a:rPr>
              <a:t>The Task Execution Environment: </a:t>
            </a:r>
            <a:r>
              <a:rPr lang="en-US" sz="1800" b="0" i="0" u="none" strike="noStrike" baseline="0" dirty="0">
                <a:latin typeface="MyriadPro-SemiboldCond"/>
              </a:rPr>
              <a:t>Hadoop provides information to a map or reduce task about the environment in which it is running.</a:t>
            </a:r>
          </a:p>
          <a:p>
            <a:pPr algn="just"/>
            <a:r>
              <a:rPr lang="en-US" sz="1800" b="0" i="0" u="none" strike="noStrike" baseline="0" dirty="0">
                <a:solidFill>
                  <a:srgbClr val="000000"/>
                </a:solidFill>
                <a:latin typeface="Birka"/>
              </a:rPr>
              <a:t>For example, a map task can discover the name of the file it is processing and a map or reduce task can find out the attempt number of the task.</a:t>
            </a:r>
          </a:p>
          <a:p>
            <a:pPr algn="just"/>
            <a:r>
              <a:rPr lang="en-US" sz="1800" dirty="0">
                <a:solidFill>
                  <a:srgbClr val="000000"/>
                </a:solidFill>
                <a:latin typeface="Birka"/>
              </a:rPr>
              <a:t>It follows the properties mentioned below:</a:t>
            </a:r>
            <a:endParaRPr lang="en-US" sz="1800" b="0" i="0" u="none" strike="noStrike" baseline="0" dirty="0">
              <a:solidFill>
                <a:srgbClr val="000000"/>
              </a:solidFill>
              <a:latin typeface="Birka"/>
            </a:endParaRPr>
          </a:p>
          <a:p>
            <a:pPr algn="just"/>
            <a:endParaRPr lang="en-IN" dirty="0"/>
          </a:p>
        </p:txBody>
      </p:sp>
      <p:sp>
        <p:nvSpPr>
          <p:cNvPr id="5" name="Slide Number Placeholder 4">
            <a:extLst>
              <a:ext uri="{FF2B5EF4-FFF2-40B4-BE49-F238E27FC236}">
                <a16:creationId xmlns:a16="http://schemas.microsoft.com/office/drawing/2014/main" id="{D4A31C2C-9271-57D0-3D57-6F4B6EC1CECF}"/>
              </a:ext>
            </a:extLst>
          </p:cNvPr>
          <p:cNvSpPr>
            <a:spLocks noGrp="1"/>
          </p:cNvSpPr>
          <p:nvPr>
            <p:ph type="sldNum" sz="quarter" idx="10"/>
          </p:nvPr>
        </p:nvSpPr>
        <p:spPr/>
        <p:txBody>
          <a:bodyPr/>
          <a:lstStyle/>
          <a:p>
            <a:fld id="{FAE2E2B0-08E0-43F9-81D0-45B526C59D7A}" type="slidenum">
              <a:rPr lang="zh-TW" altLang="en-US" smtClean="0"/>
              <a:t>35</a:t>
            </a:fld>
            <a:endParaRPr lang="zh-TW" altLang="en-US"/>
          </a:p>
        </p:txBody>
      </p:sp>
      <p:pic>
        <p:nvPicPr>
          <p:cNvPr id="7" name="Picture 6">
            <a:extLst>
              <a:ext uri="{FF2B5EF4-FFF2-40B4-BE49-F238E27FC236}">
                <a16:creationId xmlns:a16="http://schemas.microsoft.com/office/drawing/2014/main" id="{4CD3F5B1-BCDA-1C88-C225-61133AE2AEF3}"/>
              </a:ext>
            </a:extLst>
          </p:cNvPr>
          <p:cNvPicPr>
            <a:picLocks noChangeAspect="1"/>
          </p:cNvPicPr>
          <p:nvPr/>
        </p:nvPicPr>
        <p:blipFill>
          <a:blip r:embed="rId2"/>
          <a:stretch>
            <a:fillRect/>
          </a:stretch>
        </p:blipFill>
        <p:spPr>
          <a:xfrm>
            <a:off x="76200" y="2286000"/>
            <a:ext cx="8915400" cy="4435475"/>
          </a:xfrm>
          <a:prstGeom prst="rect">
            <a:avLst/>
          </a:prstGeom>
        </p:spPr>
      </p:pic>
    </p:spTree>
    <p:extLst>
      <p:ext uri="{BB962C8B-B14F-4D97-AF65-F5344CB8AC3E}">
        <p14:creationId xmlns:p14="http://schemas.microsoft.com/office/powerpoint/2010/main" val="2856623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0245-0C0E-6E58-A72F-6853EEF7D4D9}"/>
              </a:ext>
            </a:extLst>
          </p:cNvPr>
          <p:cNvSpPr>
            <a:spLocks noGrp="1"/>
          </p:cNvSpPr>
          <p:nvPr>
            <p:ph type="title"/>
          </p:nvPr>
        </p:nvSpPr>
        <p:spPr>
          <a:xfrm>
            <a:off x="304800" y="152400"/>
            <a:ext cx="8534400" cy="990600"/>
          </a:xfrm>
        </p:spPr>
        <p:txBody>
          <a:bodyPr wrap="square" anchor="ctr">
            <a:normAutofit/>
          </a:bodyPr>
          <a:lstStyle/>
          <a:p>
            <a:r>
              <a:rPr lang="en-IN" dirty="0"/>
              <a:t>MapReduce types</a:t>
            </a:r>
          </a:p>
        </p:txBody>
      </p:sp>
      <p:sp>
        <p:nvSpPr>
          <p:cNvPr id="3" name="Content Placeholder 2">
            <a:extLst>
              <a:ext uri="{FF2B5EF4-FFF2-40B4-BE49-F238E27FC236}">
                <a16:creationId xmlns:a16="http://schemas.microsoft.com/office/drawing/2014/main" id="{7BFBED41-1411-AA1F-F34F-70B87EE29C9B}"/>
              </a:ext>
            </a:extLst>
          </p:cNvPr>
          <p:cNvSpPr>
            <a:spLocks noGrp="1"/>
          </p:cNvSpPr>
          <p:nvPr>
            <p:ph sz="half" idx="1"/>
          </p:nvPr>
        </p:nvSpPr>
        <p:spPr>
          <a:xfrm>
            <a:off x="37322" y="1219199"/>
            <a:ext cx="3772678" cy="4906963"/>
          </a:xfrm>
        </p:spPr>
        <p:txBody>
          <a:bodyPr wrap="square" anchor="t">
            <a:normAutofit/>
          </a:bodyPr>
          <a:lstStyle/>
          <a:p>
            <a:pPr algn="just">
              <a:lnSpc>
                <a:spcPct val="90000"/>
              </a:lnSpc>
            </a:pPr>
            <a:r>
              <a:rPr lang="en-US" sz="1800" b="0" i="0" u="none" strike="noStrike" baseline="0" dirty="0"/>
              <a:t>The map and reduce functions in Hadoop MapReduce have the following general form:</a:t>
            </a:r>
          </a:p>
          <a:p>
            <a:pPr lvl="1" algn="just">
              <a:lnSpc>
                <a:spcPct val="90000"/>
              </a:lnSpc>
            </a:pPr>
            <a:r>
              <a:rPr lang="en-IN" sz="1800" b="0" i="0" u="none" strike="noStrike" baseline="0" dirty="0"/>
              <a:t>map: (K1, V1) → list(K2, V2)</a:t>
            </a:r>
          </a:p>
          <a:p>
            <a:pPr lvl="1" algn="just">
              <a:lnSpc>
                <a:spcPct val="90000"/>
              </a:lnSpc>
            </a:pPr>
            <a:r>
              <a:rPr lang="en-IN" sz="1800" b="0" i="0" u="none" strike="noStrike" baseline="0" dirty="0"/>
              <a:t>reduce: (K2, list(V2)) → list(K3, V3)</a:t>
            </a:r>
          </a:p>
          <a:p>
            <a:pPr lvl="1" algn="just">
              <a:lnSpc>
                <a:spcPct val="90000"/>
              </a:lnSpc>
            </a:pPr>
            <a:r>
              <a:rPr lang="en-IN" sz="1800" dirty="0"/>
              <a:t>Where </a:t>
            </a:r>
            <a:r>
              <a:rPr lang="en-US" sz="1800" dirty="0"/>
              <a:t>the map input key and value types (K1 and V1)</a:t>
            </a:r>
          </a:p>
          <a:p>
            <a:pPr lvl="1" algn="just">
              <a:lnSpc>
                <a:spcPct val="90000"/>
              </a:lnSpc>
            </a:pPr>
            <a:r>
              <a:rPr lang="en-US" sz="1800" dirty="0"/>
              <a:t>The map output types (K2 and V2)   : these are different from input values</a:t>
            </a:r>
          </a:p>
          <a:p>
            <a:pPr algn="just">
              <a:lnSpc>
                <a:spcPct val="90000"/>
              </a:lnSpc>
            </a:pPr>
            <a:r>
              <a:rPr lang="en-US" sz="1800" b="0" i="0" u="none" strike="noStrike" baseline="0" dirty="0"/>
              <a:t>However, the reduce input must have the same types as the map output, although the reduce output types may be different again (K3 and V3).</a:t>
            </a:r>
          </a:p>
        </p:txBody>
      </p:sp>
      <p:pic>
        <p:nvPicPr>
          <p:cNvPr id="7" name="Picture 6">
            <a:extLst>
              <a:ext uri="{FF2B5EF4-FFF2-40B4-BE49-F238E27FC236}">
                <a16:creationId xmlns:a16="http://schemas.microsoft.com/office/drawing/2014/main" id="{3FC68C35-4F07-8D9E-13A6-FA275BD9A236}"/>
              </a:ext>
            </a:extLst>
          </p:cNvPr>
          <p:cNvPicPr>
            <a:picLocks noChangeAspect="1"/>
          </p:cNvPicPr>
          <p:nvPr/>
        </p:nvPicPr>
        <p:blipFill>
          <a:blip r:embed="rId2"/>
          <a:stretch>
            <a:fillRect/>
          </a:stretch>
        </p:blipFill>
        <p:spPr>
          <a:xfrm>
            <a:off x="3886200" y="1507430"/>
            <a:ext cx="5257801" cy="4165583"/>
          </a:xfrm>
          <a:prstGeom prst="rect">
            <a:avLst/>
          </a:prstGeom>
          <a:noFill/>
        </p:spPr>
      </p:pic>
      <p:sp>
        <p:nvSpPr>
          <p:cNvPr id="5" name="Slide Number Placeholder 4">
            <a:extLst>
              <a:ext uri="{FF2B5EF4-FFF2-40B4-BE49-F238E27FC236}">
                <a16:creationId xmlns:a16="http://schemas.microsoft.com/office/drawing/2014/main" id="{E4E335FF-FAED-BEFA-DF0E-DDB73B57CEE7}"/>
              </a:ext>
            </a:extLst>
          </p:cNvPr>
          <p:cNvSpPr>
            <a:spLocks noGrp="1"/>
          </p:cNvSpPr>
          <p:nvPr>
            <p:ph type="sldNum" sz="quarter" idx="10"/>
          </p:nvPr>
        </p:nvSpPr>
        <p:spPr>
          <a:xfrm>
            <a:off x="6553200" y="6356350"/>
            <a:ext cx="2133600" cy="365125"/>
          </a:xfrm>
        </p:spPr>
        <p:txBody>
          <a:bodyPr anchor="ctr">
            <a:normAutofit/>
          </a:bodyPr>
          <a:lstStyle/>
          <a:p>
            <a:pPr>
              <a:spcAft>
                <a:spcPts val="600"/>
              </a:spcAft>
            </a:pPr>
            <a:fld id="{FAE2E2B0-08E0-43F9-81D0-45B526C59D7A}" type="slidenum">
              <a:rPr lang="zh-TW" altLang="en-US" smtClean="0"/>
              <a:pPr>
                <a:spcAft>
                  <a:spcPts val="600"/>
                </a:spcAft>
              </a:pPr>
              <a:t>36</a:t>
            </a:fld>
            <a:endParaRPr lang="zh-TW" altLang="en-US"/>
          </a:p>
        </p:txBody>
      </p:sp>
      <p:sp>
        <p:nvSpPr>
          <p:cNvPr id="9" name="TextBox 8">
            <a:extLst>
              <a:ext uri="{FF2B5EF4-FFF2-40B4-BE49-F238E27FC236}">
                <a16:creationId xmlns:a16="http://schemas.microsoft.com/office/drawing/2014/main" id="{F9954741-97CA-24EE-72C5-9677BA2FBF3B}"/>
              </a:ext>
            </a:extLst>
          </p:cNvPr>
          <p:cNvSpPr txBox="1"/>
          <p:nvPr/>
        </p:nvSpPr>
        <p:spPr>
          <a:xfrm>
            <a:off x="4419600" y="1089599"/>
            <a:ext cx="4590660" cy="341632"/>
          </a:xfrm>
          <a:prstGeom prst="rect">
            <a:avLst/>
          </a:prstGeom>
          <a:noFill/>
        </p:spPr>
        <p:txBody>
          <a:bodyPr wrap="square">
            <a:spAutoFit/>
          </a:bodyPr>
          <a:lstStyle/>
          <a:p>
            <a:pPr algn="just">
              <a:lnSpc>
                <a:spcPct val="90000"/>
              </a:lnSpc>
            </a:pPr>
            <a:r>
              <a:rPr lang="en-IN" sz="1800" b="0" i="0" u="none" strike="noStrike" baseline="0" dirty="0"/>
              <a:t>The </a:t>
            </a:r>
            <a:r>
              <a:rPr lang="en-US" sz="1800" b="0" i="0" u="none" strike="noStrike" baseline="0" dirty="0"/>
              <a:t>Java API mirrors this general form:</a:t>
            </a:r>
            <a:endParaRPr lang="en-IN" sz="1800" dirty="0"/>
          </a:p>
        </p:txBody>
      </p:sp>
      <p:pic>
        <p:nvPicPr>
          <p:cNvPr id="11" name="Picture 10">
            <a:extLst>
              <a:ext uri="{FF2B5EF4-FFF2-40B4-BE49-F238E27FC236}">
                <a16:creationId xmlns:a16="http://schemas.microsoft.com/office/drawing/2014/main" id="{EBB4AE56-43EC-FCC8-BA07-4E5DB03E7289}"/>
              </a:ext>
            </a:extLst>
          </p:cNvPr>
          <p:cNvPicPr>
            <a:picLocks noChangeAspect="1"/>
          </p:cNvPicPr>
          <p:nvPr/>
        </p:nvPicPr>
        <p:blipFill>
          <a:blip r:embed="rId3"/>
          <a:stretch>
            <a:fillRect/>
          </a:stretch>
        </p:blipFill>
        <p:spPr>
          <a:xfrm>
            <a:off x="3886199" y="5848191"/>
            <a:ext cx="5220479" cy="990599"/>
          </a:xfrm>
          <a:prstGeom prst="rect">
            <a:avLst/>
          </a:prstGeom>
        </p:spPr>
      </p:pic>
    </p:spTree>
    <p:extLst>
      <p:ext uri="{BB962C8B-B14F-4D97-AF65-F5344CB8AC3E}">
        <p14:creationId xmlns:p14="http://schemas.microsoft.com/office/powerpoint/2010/main" val="3535784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5B26-BD42-ADD4-E746-AF61443A0BF1}"/>
              </a:ext>
            </a:extLst>
          </p:cNvPr>
          <p:cNvSpPr>
            <a:spLocks noGrp="1"/>
          </p:cNvSpPr>
          <p:nvPr>
            <p:ph type="title"/>
          </p:nvPr>
        </p:nvSpPr>
        <p:spPr>
          <a:xfrm>
            <a:off x="304800" y="152400"/>
            <a:ext cx="8534400" cy="381000"/>
          </a:xfrm>
        </p:spPr>
        <p:txBody>
          <a:bodyPr/>
          <a:lstStyle/>
          <a:p>
            <a:r>
              <a:rPr lang="en-IN" dirty="0"/>
              <a:t>MapReduce types</a:t>
            </a:r>
          </a:p>
        </p:txBody>
      </p:sp>
      <p:sp>
        <p:nvSpPr>
          <p:cNvPr id="3" name="Content Placeholder 2">
            <a:extLst>
              <a:ext uri="{FF2B5EF4-FFF2-40B4-BE49-F238E27FC236}">
                <a16:creationId xmlns:a16="http://schemas.microsoft.com/office/drawing/2014/main" id="{A8CCE100-809B-CFBF-7CB3-BA01471A684A}"/>
              </a:ext>
            </a:extLst>
          </p:cNvPr>
          <p:cNvSpPr>
            <a:spLocks noGrp="1"/>
          </p:cNvSpPr>
          <p:nvPr>
            <p:ph sz="half" idx="1"/>
          </p:nvPr>
        </p:nvSpPr>
        <p:spPr>
          <a:xfrm>
            <a:off x="304800" y="762000"/>
            <a:ext cx="8534400" cy="5943600"/>
          </a:xfrm>
        </p:spPr>
        <p:txBody>
          <a:bodyPr/>
          <a:lstStyle/>
          <a:p>
            <a:pPr algn="just"/>
            <a:r>
              <a:rPr lang="en-US" sz="1800" b="0" i="0" u="none" strike="noStrike" baseline="0" dirty="0">
                <a:latin typeface="Birka"/>
              </a:rPr>
              <a:t>The context objects are used for emitting key-value pairs, so they are parameterized by the output types so that the signature of the </a:t>
            </a:r>
            <a:r>
              <a:rPr lang="en-US" sz="1800" b="0" i="0" u="none" strike="noStrike" baseline="0" dirty="0">
                <a:latin typeface="TheSansMonoCd-W5Regular"/>
              </a:rPr>
              <a:t>write() </a:t>
            </a:r>
            <a:r>
              <a:rPr lang="en-US" sz="1800" b="0" i="0" u="none" strike="noStrike" baseline="0" dirty="0">
                <a:latin typeface="Birka"/>
              </a:rPr>
              <a:t>method is:</a:t>
            </a:r>
          </a:p>
          <a:p>
            <a:pPr algn="l"/>
            <a:endParaRPr lang="en-US" sz="1800" dirty="0">
              <a:latin typeface="Birka"/>
            </a:endParaRPr>
          </a:p>
          <a:p>
            <a:pPr algn="l"/>
            <a:endParaRPr lang="en-US" sz="1800" dirty="0">
              <a:latin typeface="Birka"/>
            </a:endParaRPr>
          </a:p>
          <a:p>
            <a:pPr algn="just"/>
            <a:endParaRPr lang="en-US" sz="1800" dirty="0">
              <a:latin typeface="Birka"/>
            </a:endParaRPr>
          </a:p>
          <a:p>
            <a:pPr algn="just"/>
            <a:r>
              <a:rPr lang="en-US" sz="1800" b="0" i="0" u="none" strike="noStrike" baseline="0" dirty="0">
                <a:latin typeface="Birka"/>
              </a:rPr>
              <a:t>Since </a:t>
            </a:r>
            <a:r>
              <a:rPr lang="en-US" sz="1800" b="0" i="0" u="none" strike="noStrike" baseline="0" dirty="0">
                <a:latin typeface="TheSansMonoCd-W5Regular"/>
              </a:rPr>
              <a:t>Mapper </a:t>
            </a:r>
            <a:r>
              <a:rPr lang="en-US" sz="1800" b="0" i="0" u="none" strike="noStrike" baseline="0" dirty="0">
                <a:latin typeface="Birka"/>
              </a:rPr>
              <a:t>and </a:t>
            </a:r>
            <a:r>
              <a:rPr lang="en-US" sz="1800" b="0" i="0" u="none" strike="noStrike" baseline="0" dirty="0">
                <a:latin typeface="TheSansMonoCd-W5Regular"/>
              </a:rPr>
              <a:t>Reducer </a:t>
            </a:r>
            <a:r>
              <a:rPr lang="en-US" sz="1800" b="0" i="0" u="none" strike="noStrike" baseline="0" dirty="0">
                <a:latin typeface="Birka"/>
              </a:rPr>
              <a:t>are separate classes the type parameters have different scopes, and the actual type argument of </a:t>
            </a:r>
            <a:r>
              <a:rPr lang="en-US" sz="1800" b="0" i="0" u="none" strike="noStrike" baseline="0" dirty="0">
                <a:latin typeface="TheSansMonoCd-W5Regular"/>
              </a:rPr>
              <a:t>KEYIN </a:t>
            </a:r>
            <a:r>
              <a:rPr lang="en-US" sz="1800" b="0" i="0" u="none" strike="noStrike" baseline="0" dirty="0">
                <a:latin typeface="Birka"/>
              </a:rPr>
              <a:t>(say) in the </a:t>
            </a:r>
            <a:r>
              <a:rPr lang="en-US" sz="1800" b="0" i="0" u="none" strike="noStrike" baseline="0" dirty="0">
                <a:latin typeface="TheSansMonoCd-W5Regular"/>
              </a:rPr>
              <a:t>Mapper </a:t>
            </a:r>
            <a:r>
              <a:rPr lang="en-US" sz="1800" b="0" i="0" u="none" strike="noStrike" baseline="0" dirty="0">
                <a:latin typeface="Birka"/>
              </a:rPr>
              <a:t>may be different to the type of the type parameter of the same name (</a:t>
            </a:r>
            <a:r>
              <a:rPr lang="en-US" sz="1800" b="0" i="0" u="none" strike="noStrike" baseline="0" dirty="0">
                <a:latin typeface="TheSansMonoCd-W5Regular"/>
              </a:rPr>
              <a:t>KEYIN</a:t>
            </a:r>
            <a:r>
              <a:rPr lang="en-US" sz="1800" b="0" i="0" u="none" strike="noStrike" baseline="0" dirty="0">
                <a:latin typeface="Birka"/>
              </a:rPr>
              <a:t>) in the </a:t>
            </a:r>
            <a:r>
              <a:rPr lang="en-US" sz="1800" b="0" i="0" u="none" strike="noStrike" baseline="0" dirty="0">
                <a:latin typeface="TheSansMonoCd-W5Regular"/>
              </a:rPr>
              <a:t>Reducer</a:t>
            </a:r>
            <a:r>
              <a:rPr lang="en-US" sz="1800" b="0" i="0" u="none" strike="noStrike" baseline="0" dirty="0">
                <a:latin typeface="Birka"/>
              </a:rPr>
              <a:t>.</a:t>
            </a:r>
          </a:p>
          <a:p>
            <a:pPr algn="just"/>
            <a:r>
              <a:rPr lang="en-US" sz="1800" b="0" i="0" u="none" strike="noStrike" baseline="0" dirty="0">
                <a:latin typeface="Birka"/>
              </a:rPr>
              <a:t>Even though the map output types and the reduce input types must match, this is not enforced by the Java compiler.</a:t>
            </a:r>
          </a:p>
          <a:p>
            <a:pPr algn="just"/>
            <a:r>
              <a:rPr lang="en-US" sz="1800" b="0" i="0" u="none" strike="noStrike" baseline="0" dirty="0">
                <a:latin typeface="Birka"/>
              </a:rPr>
              <a:t>The type parameters are named differently from the abstract types (</a:t>
            </a:r>
            <a:r>
              <a:rPr lang="en-US" sz="1800" b="0" i="0" u="none" strike="noStrike" baseline="0" dirty="0">
                <a:latin typeface="TheSansMonoCd-W5Regular"/>
              </a:rPr>
              <a:t>KEYIN </a:t>
            </a:r>
            <a:r>
              <a:rPr lang="en-US" sz="1800" b="0" i="0" u="none" strike="noStrike" baseline="0" dirty="0">
                <a:latin typeface="Birka"/>
              </a:rPr>
              <a:t>versus </a:t>
            </a:r>
            <a:r>
              <a:rPr lang="en-US" sz="1800" b="0" i="0" u="none" strike="noStrike" baseline="0" dirty="0">
                <a:latin typeface="TheSansMonoCd-W5Regular"/>
              </a:rPr>
              <a:t>K1</a:t>
            </a:r>
            <a:r>
              <a:rPr lang="en-US" sz="1800" b="0" i="0" u="none" strike="noStrike" baseline="0" dirty="0">
                <a:latin typeface="Birka"/>
              </a:rPr>
              <a:t>, and so on), but the form is the same.</a:t>
            </a:r>
          </a:p>
          <a:p>
            <a:pPr algn="just"/>
            <a:r>
              <a:rPr lang="en-US" sz="1800" b="0" i="0" u="none" strike="noStrike" baseline="0" dirty="0">
                <a:latin typeface="Birka"/>
              </a:rPr>
              <a:t>If a combine function is used, then it is the same form as the reduce function (and is an implementation of </a:t>
            </a:r>
            <a:r>
              <a:rPr lang="en-US" sz="1800" b="0" i="0" u="none" strike="noStrike" baseline="0" dirty="0">
                <a:latin typeface="TheSansMonoCd-W5Regular"/>
              </a:rPr>
              <a:t>Reducer</a:t>
            </a:r>
            <a:r>
              <a:rPr lang="en-US" sz="1800" b="0" i="0" u="none" strike="noStrike" baseline="0" dirty="0">
                <a:latin typeface="Birka"/>
              </a:rPr>
              <a:t>), except its output types are the intermediate key and value types (</a:t>
            </a:r>
            <a:r>
              <a:rPr lang="en-US" sz="1800" b="0" i="0" u="none" strike="noStrike" baseline="0" dirty="0">
                <a:latin typeface="TheSansMonoCd-W5Regular"/>
              </a:rPr>
              <a:t>K2 </a:t>
            </a:r>
            <a:r>
              <a:rPr lang="en-US" sz="1800" b="0" i="0" u="none" strike="noStrike" baseline="0" dirty="0">
                <a:latin typeface="Birka"/>
              </a:rPr>
              <a:t>and </a:t>
            </a:r>
            <a:r>
              <a:rPr lang="en-US" sz="1800" b="0" i="0" u="none" strike="noStrike" baseline="0" dirty="0">
                <a:latin typeface="TheSansMonoCd-W5Regular"/>
              </a:rPr>
              <a:t>V2</a:t>
            </a:r>
            <a:r>
              <a:rPr lang="en-US" sz="1800" b="0" i="0" u="none" strike="noStrike" baseline="0" dirty="0">
                <a:latin typeface="Birka"/>
              </a:rPr>
              <a:t>), so they can feed the reduce function:</a:t>
            </a:r>
            <a:endParaRPr lang="en-IN" dirty="0"/>
          </a:p>
        </p:txBody>
      </p:sp>
      <p:sp>
        <p:nvSpPr>
          <p:cNvPr id="5" name="Slide Number Placeholder 4">
            <a:extLst>
              <a:ext uri="{FF2B5EF4-FFF2-40B4-BE49-F238E27FC236}">
                <a16:creationId xmlns:a16="http://schemas.microsoft.com/office/drawing/2014/main" id="{85D0A942-1EFA-0C4F-B7F6-FA52466DD265}"/>
              </a:ext>
            </a:extLst>
          </p:cNvPr>
          <p:cNvSpPr>
            <a:spLocks noGrp="1"/>
          </p:cNvSpPr>
          <p:nvPr>
            <p:ph type="sldNum" sz="quarter" idx="10"/>
          </p:nvPr>
        </p:nvSpPr>
        <p:spPr/>
        <p:txBody>
          <a:bodyPr/>
          <a:lstStyle/>
          <a:p>
            <a:fld id="{FAE2E2B0-08E0-43F9-81D0-45B526C59D7A}" type="slidenum">
              <a:rPr lang="zh-TW" altLang="en-US" smtClean="0"/>
              <a:t>37</a:t>
            </a:fld>
            <a:endParaRPr lang="zh-TW" altLang="en-US"/>
          </a:p>
        </p:txBody>
      </p:sp>
      <p:pic>
        <p:nvPicPr>
          <p:cNvPr id="9" name="Picture 8">
            <a:extLst>
              <a:ext uri="{FF2B5EF4-FFF2-40B4-BE49-F238E27FC236}">
                <a16:creationId xmlns:a16="http://schemas.microsoft.com/office/drawing/2014/main" id="{03508084-DB73-1396-02A8-3C0DA23D98CB}"/>
              </a:ext>
            </a:extLst>
          </p:cNvPr>
          <p:cNvPicPr>
            <a:picLocks noChangeAspect="1"/>
          </p:cNvPicPr>
          <p:nvPr/>
        </p:nvPicPr>
        <p:blipFill>
          <a:blip r:embed="rId2"/>
          <a:stretch>
            <a:fillRect/>
          </a:stretch>
        </p:blipFill>
        <p:spPr>
          <a:xfrm>
            <a:off x="1792711" y="1600200"/>
            <a:ext cx="4729387" cy="611213"/>
          </a:xfrm>
          <a:prstGeom prst="rect">
            <a:avLst/>
          </a:prstGeom>
        </p:spPr>
      </p:pic>
      <p:pic>
        <p:nvPicPr>
          <p:cNvPr id="11" name="Picture 10">
            <a:extLst>
              <a:ext uri="{FF2B5EF4-FFF2-40B4-BE49-F238E27FC236}">
                <a16:creationId xmlns:a16="http://schemas.microsoft.com/office/drawing/2014/main" id="{8F670F35-733C-A8AB-D291-1E7381F7FC96}"/>
              </a:ext>
            </a:extLst>
          </p:cNvPr>
          <p:cNvPicPr>
            <a:picLocks noChangeAspect="1"/>
          </p:cNvPicPr>
          <p:nvPr/>
        </p:nvPicPr>
        <p:blipFill>
          <a:blip r:embed="rId3"/>
          <a:stretch>
            <a:fillRect/>
          </a:stretch>
        </p:blipFill>
        <p:spPr>
          <a:xfrm>
            <a:off x="1981200" y="5684044"/>
            <a:ext cx="4028018" cy="823912"/>
          </a:xfrm>
          <a:prstGeom prst="rect">
            <a:avLst/>
          </a:prstGeom>
        </p:spPr>
      </p:pic>
    </p:spTree>
    <p:extLst>
      <p:ext uri="{BB962C8B-B14F-4D97-AF65-F5344CB8AC3E}">
        <p14:creationId xmlns:p14="http://schemas.microsoft.com/office/powerpoint/2010/main" val="1177083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F561-4CFD-E305-E4A2-E7D0F7BE6505}"/>
              </a:ext>
            </a:extLst>
          </p:cNvPr>
          <p:cNvSpPr>
            <a:spLocks noGrp="1"/>
          </p:cNvSpPr>
          <p:nvPr>
            <p:ph type="title"/>
          </p:nvPr>
        </p:nvSpPr>
        <p:spPr>
          <a:xfrm>
            <a:off x="304800" y="152400"/>
            <a:ext cx="8534400" cy="457200"/>
          </a:xfrm>
        </p:spPr>
        <p:txBody>
          <a:bodyPr/>
          <a:lstStyle/>
          <a:p>
            <a:r>
              <a:rPr lang="en-US" dirty="0"/>
              <a:t>Keys and values in Streaming</a:t>
            </a:r>
            <a:endParaRPr lang="en-IN" dirty="0"/>
          </a:p>
        </p:txBody>
      </p:sp>
      <p:sp>
        <p:nvSpPr>
          <p:cNvPr id="3" name="Content Placeholder 2">
            <a:extLst>
              <a:ext uri="{FF2B5EF4-FFF2-40B4-BE49-F238E27FC236}">
                <a16:creationId xmlns:a16="http://schemas.microsoft.com/office/drawing/2014/main" id="{439A7963-F0C2-F646-2E96-D059CEE54768}"/>
              </a:ext>
            </a:extLst>
          </p:cNvPr>
          <p:cNvSpPr>
            <a:spLocks noGrp="1"/>
          </p:cNvSpPr>
          <p:nvPr>
            <p:ph sz="half" idx="1"/>
          </p:nvPr>
        </p:nvSpPr>
        <p:spPr>
          <a:xfrm>
            <a:off x="152400" y="838200"/>
            <a:ext cx="8763000" cy="1219200"/>
          </a:xfrm>
        </p:spPr>
        <p:txBody>
          <a:bodyPr/>
          <a:lstStyle/>
          <a:p>
            <a:pPr algn="just"/>
            <a:r>
              <a:rPr lang="en-US" sz="1800" b="0" i="0" u="none" strike="noStrike" baseline="0" dirty="0">
                <a:latin typeface="Birka"/>
              </a:rPr>
              <a:t>when the map or reduce writes out key-value pairs, they may be separated </a:t>
            </a:r>
            <a:r>
              <a:rPr lang="en-IN" sz="1800" b="0" i="0" u="none" strike="noStrike" baseline="0" dirty="0">
                <a:latin typeface="Birka"/>
              </a:rPr>
              <a:t>by a configurable separator.</a:t>
            </a:r>
          </a:p>
          <a:p>
            <a:pPr algn="l"/>
            <a:r>
              <a:rPr lang="en-US" sz="1800" b="0" i="0" u="none" strike="noStrike" baseline="0" dirty="0">
                <a:latin typeface="Birka"/>
              </a:rPr>
              <a:t>Separators may be configured independently for maps and reduces. The properties are </a:t>
            </a:r>
            <a:r>
              <a:rPr lang="en-IN" sz="1800" b="0" i="0" u="none" strike="noStrike" baseline="0" dirty="0">
                <a:latin typeface="Birka"/>
              </a:rPr>
              <a:t>listed below:</a:t>
            </a:r>
          </a:p>
          <a:p>
            <a:pPr marL="0" indent="0" algn="l">
              <a:buNone/>
            </a:pPr>
            <a:endParaRPr lang="en-IN" dirty="0"/>
          </a:p>
        </p:txBody>
      </p:sp>
      <p:sp>
        <p:nvSpPr>
          <p:cNvPr id="5" name="Slide Number Placeholder 4">
            <a:extLst>
              <a:ext uri="{FF2B5EF4-FFF2-40B4-BE49-F238E27FC236}">
                <a16:creationId xmlns:a16="http://schemas.microsoft.com/office/drawing/2014/main" id="{45C028EF-6441-D915-394B-8B3F30C97437}"/>
              </a:ext>
            </a:extLst>
          </p:cNvPr>
          <p:cNvSpPr>
            <a:spLocks noGrp="1"/>
          </p:cNvSpPr>
          <p:nvPr>
            <p:ph type="sldNum" sz="quarter" idx="10"/>
          </p:nvPr>
        </p:nvSpPr>
        <p:spPr/>
        <p:txBody>
          <a:bodyPr/>
          <a:lstStyle/>
          <a:p>
            <a:fld id="{FAE2E2B0-08E0-43F9-81D0-45B526C59D7A}" type="slidenum">
              <a:rPr lang="zh-TW" altLang="en-US" smtClean="0"/>
              <a:t>38</a:t>
            </a:fld>
            <a:endParaRPr lang="zh-TW" altLang="en-US"/>
          </a:p>
        </p:txBody>
      </p:sp>
      <p:pic>
        <p:nvPicPr>
          <p:cNvPr id="7" name="Picture 6">
            <a:extLst>
              <a:ext uri="{FF2B5EF4-FFF2-40B4-BE49-F238E27FC236}">
                <a16:creationId xmlns:a16="http://schemas.microsoft.com/office/drawing/2014/main" id="{78F9D4E6-67D4-0D89-776C-6AAB32BD5CB8}"/>
              </a:ext>
            </a:extLst>
          </p:cNvPr>
          <p:cNvPicPr>
            <a:picLocks noChangeAspect="1"/>
          </p:cNvPicPr>
          <p:nvPr/>
        </p:nvPicPr>
        <p:blipFill>
          <a:blip r:embed="rId2"/>
          <a:stretch>
            <a:fillRect/>
          </a:stretch>
        </p:blipFill>
        <p:spPr>
          <a:xfrm>
            <a:off x="916972" y="1979621"/>
            <a:ext cx="7388827" cy="4669995"/>
          </a:xfrm>
          <a:prstGeom prst="rect">
            <a:avLst/>
          </a:prstGeom>
        </p:spPr>
      </p:pic>
    </p:spTree>
    <p:extLst>
      <p:ext uri="{BB962C8B-B14F-4D97-AF65-F5344CB8AC3E}">
        <p14:creationId xmlns:p14="http://schemas.microsoft.com/office/powerpoint/2010/main" val="3287850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65343-44EE-9307-97E6-C09EBFEE5B20}"/>
              </a:ext>
            </a:extLst>
          </p:cNvPr>
          <p:cNvSpPr>
            <a:spLocks noGrp="1"/>
          </p:cNvSpPr>
          <p:nvPr>
            <p:ph type="title"/>
          </p:nvPr>
        </p:nvSpPr>
        <p:spPr>
          <a:xfrm>
            <a:off x="304800" y="152400"/>
            <a:ext cx="8534400" cy="990600"/>
          </a:xfrm>
        </p:spPr>
        <p:txBody>
          <a:bodyPr wrap="square" anchor="ctr">
            <a:normAutofit/>
          </a:bodyPr>
          <a:lstStyle/>
          <a:p>
            <a:pPr>
              <a:lnSpc>
                <a:spcPct val="90000"/>
              </a:lnSpc>
            </a:pPr>
            <a:r>
              <a:rPr lang="en-US" sz="3100" b="0" i="1" u="none" strike="noStrike" baseline="0"/>
              <a:t>Where separators are used in a Streaming MapReduce job?</a:t>
            </a:r>
            <a:endParaRPr lang="en-IN" sz="3100"/>
          </a:p>
        </p:txBody>
      </p:sp>
      <p:pic>
        <p:nvPicPr>
          <p:cNvPr id="7" name="Picture 6">
            <a:extLst>
              <a:ext uri="{FF2B5EF4-FFF2-40B4-BE49-F238E27FC236}">
                <a16:creationId xmlns:a16="http://schemas.microsoft.com/office/drawing/2014/main" id="{FC78D845-F62D-9A07-4DD7-E5D1BD13EE42}"/>
              </a:ext>
            </a:extLst>
          </p:cNvPr>
          <p:cNvPicPr>
            <a:picLocks noChangeAspect="1"/>
          </p:cNvPicPr>
          <p:nvPr/>
        </p:nvPicPr>
        <p:blipFill>
          <a:blip r:embed="rId2"/>
          <a:stretch>
            <a:fillRect/>
          </a:stretch>
        </p:blipFill>
        <p:spPr>
          <a:xfrm>
            <a:off x="76200" y="1447800"/>
            <a:ext cx="8965163" cy="4572000"/>
          </a:xfrm>
          <a:prstGeom prst="rect">
            <a:avLst/>
          </a:prstGeom>
          <a:noFill/>
        </p:spPr>
      </p:pic>
      <p:sp>
        <p:nvSpPr>
          <p:cNvPr id="5" name="Slide Number Placeholder 4" hidden="1">
            <a:extLst>
              <a:ext uri="{FF2B5EF4-FFF2-40B4-BE49-F238E27FC236}">
                <a16:creationId xmlns:a16="http://schemas.microsoft.com/office/drawing/2014/main" id="{47174033-66F2-3F90-7F6E-BD2B89971EEC}"/>
              </a:ext>
            </a:extLst>
          </p:cNvPr>
          <p:cNvSpPr>
            <a:spLocks noGrp="1"/>
          </p:cNvSpPr>
          <p:nvPr>
            <p:ph type="sldNum" sz="quarter" idx="4294967295"/>
          </p:nvPr>
        </p:nvSpPr>
        <p:spPr>
          <a:xfrm>
            <a:off x="6553200" y="6356350"/>
            <a:ext cx="2133600" cy="365125"/>
          </a:xfrm>
        </p:spPr>
        <p:txBody>
          <a:bodyPr/>
          <a:lstStyle/>
          <a:p>
            <a:pPr>
              <a:spcAft>
                <a:spcPts val="600"/>
              </a:spcAft>
            </a:pPr>
            <a:fld id="{FAE2E2B0-08E0-43F9-81D0-45B526C59D7A}" type="slidenum">
              <a:rPr lang="zh-TW" altLang="en-US" smtClean="0"/>
              <a:pPr>
                <a:spcAft>
                  <a:spcPts val="600"/>
                </a:spcAft>
              </a:pPr>
              <a:t>39</a:t>
            </a:fld>
            <a:endParaRPr lang="zh-TW" altLang="en-US"/>
          </a:p>
        </p:txBody>
      </p:sp>
    </p:spTree>
    <p:extLst>
      <p:ext uri="{BB962C8B-B14F-4D97-AF65-F5344CB8AC3E}">
        <p14:creationId xmlns:p14="http://schemas.microsoft.com/office/powerpoint/2010/main" val="7525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noFill/>
        </p:spPr>
        <p:txBody>
          <a:bodyPr/>
          <a:lstStyle/>
          <a:p>
            <a:r>
              <a:rPr lang="en-US" altLang="zh-TW" dirty="0">
                <a:effectLst/>
              </a:rPr>
              <a:t>The Core Apache Hadoop Project</a:t>
            </a:r>
          </a:p>
        </p:txBody>
      </p:sp>
      <p:sp>
        <p:nvSpPr>
          <p:cNvPr id="2" name="文字版面配置區 1"/>
          <p:cNvSpPr>
            <a:spLocks noGrp="1"/>
          </p:cNvSpPr>
          <p:nvPr>
            <p:ph type="body" sz="half" idx="1"/>
          </p:nvPr>
        </p:nvSpPr>
        <p:spPr/>
        <p:txBody>
          <a:bodyPr/>
          <a:lstStyle/>
          <a:p>
            <a:r>
              <a:rPr lang="en-US" altLang="zh-TW" sz="2400" dirty="0"/>
              <a:t>Hadoop Common:</a:t>
            </a:r>
          </a:p>
          <a:p>
            <a:pPr lvl="1"/>
            <a:r>
              <a:rPr lang="en-US" altLang="zh-TW" sz="2000" dirty="0"/>
              <a:t>Java libraries and utilities required by other Hadoop modules. </a:t>
            </a:r>
          </a:p>
          <a:p>
            <a:r>
              <a:rPr lang="en-US" altLang="zh-TW" sz="2400" dirty="0"/>
              <a:t>Hadoop YARN: </a:t>
            </a:r>
          </a:p>
          <a:p>
            <a:pPr lvl="1"/>
            <a:r>
              <a:rPr lang="en-US" altLang="zh-TW" sz="2000" dirty="0"/>
              <a:t>a framework for job scheduling and cluster resource management.</a:t>
            </a:r>
          </a:p>
          <a:p>
            <a:r>
              <a:rPr lang="en-US" altLang="zh-TW" sz="2400" dirty="0"/>
              <a:t>HDFS: </a:t>
            </a:r>
          </a:p>
          <a:p>
            <a:pPr lvl="1"/>
            <a:r>
              <a:rPr lang="en-US" altLang="zh-TW" sz="2000" dirty="0"/>
              <a:t>A distributed file system </a:t>
            </a:r>
          </a:p>
          <a:p>
            <a:r>
              <a:rPr lang="en-US" altLang="zh-TW" sz="2400" dirty="0"/>
              <a:t>Hadoop MapReduce:</a:t>
            </a:r>
          </a:p>
          <a:p>
            <a:pPr lvl="1"/>
            <a:r>
              <a:rPr lang="en-US" altLang="zh-TW" sz="2000" dirty="0"/>
              <a:t>YARN-based system for parallel processing of large data sets.</a:t>
            </a:r>
            <a:endParaRPr lang="zh-TW" altLang="en-US" sz="2000" dirty="0"/>
          </a:p>
        </p:txBody>
      </p:sp>
      <p:pic>
        <p:nvPicPr>
          <p:cNvPr id="9" name="Picture 4" descr="Hadoop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9200" y="1447800"/>
            <a:ext cx="3810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062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3220-AFBA-F9AC-ACF3-34F9C86CB36D}"/>
              </a:ext>
            </a:extLst>
          </p:cNvPr>
          <p:cNvSpPr>
            <a:spLocks noGrp="1"/>
          </p:cNvSpPr>
          <p:nvPr>
            <p:ph type="title"/>
          </p:nvPr>
        </p:nvSpPr>
        <p:spPr>
          <a:xfrm>
            <a:off x="304800" y="152400"/>
            <a:ext cx="8534400" cy="533400"/>
          </a:xfrm>
        </p:spPr>
        <p:txBody>
          <a:bodyPr/>
          <a:lstStyle/>
          <a:p>
            <a:r>
              <a:rPr lang="en-IN" dirty="0"/>
              <a:t>Input Formats</a:t>
            </a:r>
          </a:p>
        </p:txBody>
      </p:sp>
      <p:sp>
        <p:nvSpPr>
          <p:cNvPr id="3" name="Content Placeholder 2">
            <a:extLst>
              <a:ext uri="{FF2B5EF4-FFF2-40B4-BE49-F238E27FC236}">
                <a16:creationId xmlns:a16="http://schemas.microsoft.com/office/drawing/2014/main" id="{2BF8B4E6-1D89-5856-BB41-4A7D391F9CCA}"/>
              </a:ext>
            </a:extLst>
          </p:cNvPr>
          <p:cNvSpPr>
            <a:spLocks noGrp="1"/>
          </p:cNvSpPr>
          <p:nvPr>
            <p:ph idx="1"/>
          </p:nvPr>
        </p:nvSpPr>
        <p:spPr>
          <a:xfrm>
            <a:off x="304800" y="838200"/>
            <a:ext cx="8534400" cy="3657600"/>
          </a:xfrm>
        </p:spPr>
        <p:txBody>
          <a:bodyPr/>
          <a:lstStyle/>
          <a:p>
            <a:pPr algn="just"/>
            <a:r>
              <a:rPr lang="en-US" sz="1800" b="0" i="0" u="none" strike="noStrike" baseline="0" dirty="0">
                <a:latin typeface="Birka"/>
              </a:rPr>
              <a:t>Hadoop can process many different types of data formats, from flat text files to databases.</a:t>
            </a:r>
          </a:p>
          <a:p>
            <a:r>
              <a:rPr lang="en-IN" sz="1800" b="0" i="0" u="none" strike="noStrike" baseline="0" dirty="0">
                <a:latin typeface="Birka"/>
              </a:rPr>
              <a:t>different such formats are available.</a:t>
            </a:r>
          </a:p>
          <a:p>
            <a:pPr marL="0" indent="0">
              <a:buNone/>
            </a:pPr>
            <a:r>
              <a:rPr lang="en-IN" sz="2400" dirty="0"/>
              <a:t>Input Splits and Records:</a:t>
            </a:r>
          </a:p>
          <a:p>
            <a:pPr algn="just"/>
            <a:r>
              <a:rPr lang="en-US" sz="1800" b="0" i="0" u="none" strike="noStrike" baseline="0" dirty="0">
                <a:latin typeface="Birka"/>
              </a:rPr>
              <a:t>an input split is a chunk of the input that is processed by a </a:t>
            </a:r>
            <a:r>
              <a:rPr lang="en-IN" sz="1800" b="0" i="0" u="none" strike="noStrike" baseline="0" dirty="0">
                <a:latin typeface="Birka"/>
              </a:rPr>
              <a:t>single map.</a:t>
            </a:r>
          </a:p>
          <a:p>
            <a:pPr algn="just"/>
            <a:r>
              <a:rPr lang="en-US" sz="1800" b="0" i="0" u="none" strike="noStrike" baseline="0" dirty="0">
                <a:latin typeface="Birka"/>
              </a:rPr>
              <a:t>Each map processes a single split. </a:t>
            </a:r>
          </a:p>
          <a:p>
            <a:pPr algn="just"/>
            <a:r>
              <a:rPr lang="en-US" sz="1800" b="0" i="0" u="none" strike="noStrike" baseline="0" dirty="0">
                <a:latin typeface="Birka"/>
              </a:rPr>
              <a:t>Each split is divided into records, and the map processes each record—a key-value pair—in turn.</a:t>
            </a:r>
          </a:p>
          <a:p>
            <a:pPr algn="just"/>
            <a:r>
              <a:rPr lang="en-US" sz="1800" b="0" i="0" u="none" strike="noStrike" baseline="0" dirty="0">
                <a:latin typeface="Birka"/>
              </a:rPr>
              <a:t>In a database context, a split might correspond to a range of rows from a table and a record to a row in that range</a:t>
            </a:r>
          </a:p>
          <a:p>
            <a:pPr marL="0" indent="0" algn="just">
              <a:buNone/>
            </a:pPr>
            <a:r>
              <a:rPr lang="en-US" sz="1800" b="1" i="0" u="none" strike="noStrike" baseline="0" dirty="0">
                <a:latin typeface="Birka"/>
              </a:rPr>
              <a:t>Input splits are represented by the Java class, </a:t>
            </a:r>
            <a:r>
              <a:rPr lang="en-US" sz="1800" b="1" i="0" u="none" strike="noStrike" baseline="0" dirty="0" err="1">
                <a:latin typeface="TheSansMonoCd-W5Regular"/>
              </a:rPr>
              <a:t>InputSplit</a:t>
            </a:r>
            <a:r>
              <a:rPr lang="en-US" sz="1800" b="1" dirty="0">
                <a:latin typeface="Birka"/>
              </a:rPr>
              <a:t>:</a:t>
            </a:r>
          </a:p>
          <a:p>
            <a:pPr marL="0" indent="0" algn="just">
              <a:buNone/>
            </a:pPr>
            <a:endParaRPr lang="en-US" sz="1800" b="1" dirty="0">
              <a:latin typeface="Birka"/>
            </a:endParaRPr>
          </a:p>
          <a:p>
            <a:pPr marL="0" indent="0" algn="just">
              <a:buNone/>
            </a:pPr>
            <a:endParaRPr lang="en-US" sz="1800" b="1" dirty="0">
              <a:latin typeface="Birka"/>
            </a:endParaRPr>
          </a:p>
          <a:p>
            <a:pPr marL="0" indent="0" algn="just">
              <a:buNone/>
            </a:pPr>
            <a:endParaRPr lang="en-US" sz="1800" b="1" dirty="0">
              <a:latin typeface="Birka"/>
            </a:endParaRPr>
          </a:p>
          <a:p>
            <a:pPr marL="0" indent="0" algn="just">
              <a:buNone/>
            </a:pPr>
            <a:endParaRPr lang="en-US" sz="1800" b="1" dirty="0">
              <a:latin typeface="Birka"/>
            </a:endParaRPr>
          </a:p>
          <a:p>
            <a:pPr marL="0" indent="0" algn="just">
              <a:buNone/>
            </a:pPr>
            <a:endParaRPr lang="en-US" sz="1800" b="1" dirty="0">
              <a:latin typeface="Birka"/>
            </a:endParaRPr>
          </a:p>
          <a:p>
            <a:pPr algn="just"/>
            <a:r>
              <a:rPr lang="en-US" sz="1800" b="0" i="0" u="none" strike="noStrike" baseline="0" dirty="0">
                <a:latin typeface="Birka"/>
              </a:rPr>
              <a:t>An </a:t>
            </a:r>
            <a:r>
              <a:rPr lang="en-US" sz="1800" b="0" i="0" u="none" strike="noStrike" baseline="0" dirty="0" err="1">
                <a:latin typeface="TheSansMonoCd-W5Regular"/>
              </a:rPr>
              <a:t>InputSplit</a:t>
            </a:r>
            <a:r>
              <a:rPr lang="en-US" sz="1800" b="0" i="0" u="none" strike="noStrike" baseline="0" dirty="0">
                <a:latin typeface="TheSansMonoCd-W5Regular"/>
              </a:rPr>
              <a:t> </a:t>
            </a:r>
            <a:r>
              <a:rPr lang="en-US" sz="1800" b="0" i="0" u="none" strike="noStrike" baseline="0" dirty="0">
                <a:latin typeface="Birka"/>
              </a:rPr>
              <a:t>has a length in bytes and a set of storage locations, which are just hostname </a:t>
            </a:r>
            <a:r>
              <a:rPr lang="en-IN" sz="1800" b="0" i="0" u="none" strike="noStrike" baseline="0" dirty="0">
                <a:latin typeface="Birka"/>
              </a:rPr>
              <a:t>strings.</a:t>
            </a:r>
            <a:endParaRPr lang="en-US" sz="1800" b="1" dirty="0">
              <a:latin typeface="Birka"/>
            </a:endParaRPr>
          </a:p>
          <a:p>
            <a:pPr marL="0" indent="0" algn="just">
              <a:buNone/>
            </a:pPr>
            <a:endParaRPr lang="en-IN" dirty="0"/>
          </a:p>
        </p:txBody>
      </p:sp>
      <p:pic>
        <p:nvPicPr>
          <p:cNvPr id="5" name="Picture 4">
            <a:extLst>
              <a:ext uri="{FF2B5EF4-FFF2-40B4-BE49-F238E27FC236}">
                <a16:creationId xmlns:a16="http://schemas.microsoft.com/office/drawing/2014/main" id="{DEACBD9C-25E8-6450-F28C-8A70CAE11BF2}"/>
              </a:ext>
            </a:extLst>
          </p:cNvPr>
          <p:cNvPicPr>
            <a:picLocks noChangeAspect="1"/>
          </p:cNvPicPr>
          <p:nvPr/>
        </p:nvPicPr>
        <p:blipFill>
          <a:blip r:embed="rId2"/>
          <a:stretch>
            <a:fillRect/>
          </a:stretch>
        </p:blipFill>
        <p:spPr>
          <a:xfrm>
            <a:off x="533400" y="4585716"/>
            <a:ext cx="8610600" cy="1413868"/>
          </a:xfrm>
          <a:prstGeom prst="rect">
            <a:avLst/>
          </a:prstGeom>
        </p:spPr>
      </p:pic>
    </p:spTree>
    <p:extLst>
      <p:ext uri="{BB962C8B-B14F-4D97-AF65-F5344CB8AC3E}">
        <p14:creationId xmlns:p14="http://schemas.microsoft.com/office/powerpoint/2010/main" val="4058190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B036-2FE6-B32A-B5BF-F3B70E21CFF8}"/>
              </a:ext>
            </a:extLst>
          </p:cNvPr>
          <p:cNvSpPr>
            <a:spLocks noGrp="1"/>
          </p:cNvSpPr>
          <p:nvPr>
            <p:ph type="title"/>
          </p:nvPr>
        </p:nvSpPr>
        <p:spPr/>
        <p:txBody>
          <a:bodyPr/>
          <a:lstStyle/>
          <a:p>
            <a:r>
              <a:rPr lang="en-IN" dirty="0"/>
              <a:t>Input Formats</a:t>
            </a:r>
          </a:p>
        </p:txBody>
      </p:sp>
      <p:sp>
        <p:nvSpPr>
          <p:cNvPr id="3" name="Content Placeholder 2">
            <a:extLst>
              <a:ext uri="{FF2B5EF4-FFF2-40B4-BE49-F238E27FC236}">
                <a16:creationId xmlns:a16="http://schemas.microsoft.com/office/drawing/2014/main" id="{AA4D3FE9-1896-4A6D-F362-C255D08D67D2}"/>
              </a:ext>
            </a:extLst>
          </p:cNvPr>
          <p:cNvSpPr>
            <a:spLocks noGrp="1"/>
          </p:cNvSpPr>
          <p:nvPr>
            <p:ph idx="1"/>
          </p:nvPr>
        </p:nvSpPr>
        <p:spPr>
          <a:xfrm>
            <a:off x="304800" y="1295400"/>
            <a:ext cx="8534400" cy="5181600"/>
          </a:xfrm>
        </p:spPr>
        <p:txBody>
          <a:bodyPr/>
          <a:lstStyle/>
          <a:p>
            <a:pPr algn="just"/>
            <a:r>
              <a:rPr lang="en-US" sz="1800" b="0" i="0" u="none" strike="noStrike" baseline="0" dirty="0">
                <a:latin typeface="Birka"/>
              </a:rPr>
              <a:t>As a MapReduce application writer, you don’t need to deal with </a:t>
            </a:r>
            <a:r>
              <a:rPr lang="en-US" sz="1800" b="0" i="0" u="none" strike="noStrike" baseline="0" dirty="0" err="1">
                <a:latin typeface="TheSansMonoCd-W5Regular"/>
              </a:rPr>
              <a:t>InputSplit</a:t>
            </a:r>
            <a:r>
              <a:rPr lang="en-US" sz="1800" b="0" i="0" u="none" strike="noStrike" baseline="0" dirty="0" err="1">
                <a:latin typeface="Birka"/>
              </a:rPr>
              <a:t>s</a:t>
            </a:r>
            <a:r>
              <a:rPr lang="en-US" sz="1800" b="0" i="0" u="none" strike="noStrike" baseline="0" dirty="0">
                <a:latin typeface="Birka"/>
              </a:rPr>
              <a:t> directly, as they are created by an </a:t>
            </a:r>
            <a:r>
              <a:rPr lang="en-US" sz="1800" b="0" i="0" u="none" strike="noStrike" baseline="0" dirty="0" err="1">
                <a:latin typeface="TheSansMonoCd-W5Regular"/>
              </a:rPr>
              <a:t>InputFormat</a:t>
            </a:r>
            <a:r>
              <a:rPr lang="en-US" sz="1800" b="0" i="0" u="none" strike="noStrike" baseline="0" dirty="0">
                <a:latin typeface="Birka"/>
              </a:rPr>
              <a:t>.</a:t>
            </a:r>
          </a:p>
          <a:p>
            <a:pPr algn="l"/>
            <a:r>
              <a:rPr lang="en-US" sz="1800" b="0" i="0" u="none" strike="noStrike" baseline="0" dirty="0">
                <a:latin typeface="Birka"/>
              </a:rPr>
              <a:t>An </a:t>
            </a:r>
            <a:r>
              <a:rPr lang="en-US" sz="1800" b="0" i="0" u="none" strike="noStrike" baseline="0" dirty="0" err="1">
                <a:latin typeface="TheSansMonoCd-W5Regular"/>
              </a:rPr>
              <a:t>InputFormat</a:t>
            </a:r>
            <a:r>
              <a:rPr lang="en-US" sz="1800" b="0" i="0" u="none" strike="noStrike" baseline="0" dirty="0">
                <a:latin typeface="TheSansMonoCd-W5Regular"/>
              </a:rPr>
              <a:t> </a:t>
            </a:r>
            <a:r>
              <a:rPr lang="en-US" sz="1800" b="0" i="0" u="none" strike="noStrike" baseline="0" dirty="0">
                <a:latin typeface="Birka"/>
              </a:rPr>
              <a:t>is responsible for creating the input splits and dividing them into records.</a:t>
            </a:r>
          </a:p>
          <a:p>
            <a:pPr algn="l"/>
            <a:endParaRPr lang="en-US" sz="1800" dirty="0">
              <a:latin typeface="Birka"/>
            </a:endParaRPr>
          </a:p>
          <a:p>
            <a:pPr algn="l"/>
            <a:endParaRPr lang="en-US" sz="1800" dirty="0">
              <a:latin typeface="Birka"/>
            </a:endParaRPr>
          </a:p>
          <a:p>
            <a:pPr algn="l"/>
            <a:endParaRPr lang="en-US" sz="1800" dirty="0">
              <a:latin typeface="Birka"/>
            </a:endParaRPr>
          </a:p>
          <a:p>
            <a:pPr algn="l"/>
            <a:endParaRPr lang="en-US" sz="1800" dirty="0">
              <a:latin typeface="Birka"/>
            </a:endParaRPr>
          </a:p>
          <a:p>
            <a:pPr algn="l"/>
            <a:endParaRPr lang="en-US" sz="1800" dirty="0">
              <a:latin typeface="Birka"/>
            </a:endParaRPr>
          </a:p>
          <a:p>
            <a:pPr algn="l"/>
            <a:endParaRPr lang="en-US" sz="1800" dirty="0">
              <a:latin typeface="Birka"/>
            </a:endParaRPr>
          </a:p>
          <a:p>
            <a:pPr algn="l"/>
            <a:endParaRPr lang="en-US" sz="1800" dirty="0">
              <a:latin typeface="Birka"/>
            </a:endParaRPr>
          </a:p>
          <a:p>
            <a:pPr algn="l"/>
            <a:r>
              <a:rPr lang="en-US" sz="1800" b="0" i="0" u="none" strike="noStrike" baseline="0" dirty="0">
                <a:latin typeface="Birka"/>
              </a:rPr>
              <a:t>The client running the job calculates the splits for the job by calling </a:t>
            </a:r>
            <a:r>
              <a:rPr lang="en-US" sz="1800" b="0" i="0" u="none" strike="noStrike" baseline="0" dirty="0" err="1">
                <a:latin typeface="TheSansMonoCd-W5Regular"/>
              </a:rPr>
              <a:t>getSplits</a:t>
            </a:r>
            <a:r>
              <a:rPr lang="en-US" sz="1800" b="0" i="0" u="none" strike="noStrike" baseline="0" dirty="0">
                <a:latin typeface="TheSansMonoCd-W5Regular"/>
              </a:rPr>
              <a:t>()</a:t>
            </a:r>
            <a:r>
              <a:rPr lang="en-US" sz="1800" b="0" i="0" u="none" strike="noStrike" baseline="0" dirty="0">
                <a:latin typeface="Birka"/>
              </a:rPr>
              <a:t>, then sends them to the </a:t>
            </a:r>
            <a:r>
              <a:rPr lang="en-US" sz="1800" b="0" i="0" u="none" strike="noStrike" baseline="0" dirty="0" err="1">
                <a:latin typeface="Birka"/>
              </a:rPr>
              <a:t>jobtracker</a:t>
            </a:r>
            <a:r>
              <a:rPr lang="en-US" sz="1800" b="0" i="0" u="none" strike="noStrike" baseline="0" dirty="0">
                <a:latin typeface="Birka"/>
              </a:rPr>
              <a:t>, which uses their storage locations to schedule map tasks to process them on the </a:t>
            </a:r>
            <a:r>
              <a:rPr lang="en-US" sz="1800" b="0" i="0" u="none" strike="noStrike" baseline="0" dirty="0" err="1">
                <a:latin typeface="Birka"/>
              </a:rPr>
              <a:t>tasktrackers</a:t>
            </a:r>
            <a:r>
              <a:rPr lang="en-US" sz="1800" b="0" i="0" u="none" strike="noStrike" baseline="0" dirty="0">
                <a:latin typeface="Birka"/>
              </a:rPr>
              <a:t>. </a:t>
            </a:r>
            <a:endParaRPr lang="en-US" sz="1800" dirty="0">
              <a:latin typeface="Birka"/>
            </a:endParaRPr>
          </a:p>
          <a:p>
            <a:pPr algn="l"/>
            <a:r>
              <a:rPr lang="en-US" sz="1800" b="0" i="0" u="none" strike="noStrike" baseline="0" dirty="0">
                <a:latin typeface="Birka"/>
              </a:rPr>
              <a:t>On a </a:t>
            </a:r>
            <a:r>
              <a:rPr lang="en-US" sz="1800" b="0" i="0" u="none" strike="noStrike" baseline="0" dirty="0" err="1">
                <a:latin typeface="Birka"/>
              </a:rPr>
              <a:t>tasktracker</a:t>
            </a:r>
            <a:r>
              <a:rPr lang="en-US" sz="1800" b="0" i="0" u="none" strike="noStrike" baseline="0" dirty="0">
                <a:latin typeface="Birka"/>
              </a:rPr>
              <a:t>, the map task passes the split to the </a:t>
            </a:r>
            <a:r>
              <a:rPr lang="en-US" sz="1800" b="0" i="0" u="none" strike="noStrike" baseline="0" dirty="0" err="1">
                <a:latin typeface="TheSansMonoCd-W5Regular"/>
              </a:rPr>
              <a:t>createRecordReader</a:t>
            </a:r>
            <a:r>
              <a:rPr lang="en-US" sz="1800" b="0" i="0" u="none" strike="noStrike" baseline="0" dirty="0">
                <a:latin typeface="TheSansMonoCd-W5Regular"/>
              </a:rPr>
              <a:t>() </a:t>
            </a:r>
            <a:r>
              <a:rPr lang="en-US" sz="1800" b="0" i="0" u="none" strike="noStrike" baseline="0" dirty="0">
                <a:latin typeface="Birka"/>
              </a:rPr>
              <a:t>method on </a:t>
            </a:r>
            <a:r>
              <a:rPr lang="en-US" sz="1800" b="0" i="0" u="none" strike="noStrike" baseline="0" dirty="0" err="1">
                <a:latin typeface="TheSansMonoCd-W5Regular"/>
              </a:rPr>
              <a:t>InputFormat</a:t>
            </a:r>
            <a:r>
              <a:rPr lang="en-US" sz="1800" b="0" i="0" u="none" strike="noStrike" baseline="0" dirty="0">
                <a:latin typeface="TheSansMonoCd-W5Regular"/>
              </a:rPr>
              <a:t> </a:t>
            </a:r>
            <a:r>
              <a:rPr lang="en-US" sz="1800" b="0" i="0" u="none" strike="noStrike" baseline="0" dirty="0">
                <a:latin typeface="Birka"/>
              </a:rPr>
              <a:t>to obtain a </a:t>
            </a:r>
            <a:r>
              <a:rPr lang="en-US" sz="1800" b="0" i="0" u="none" strike="noStrike" baseline="0" dirty="0" err="1">
                <a:latin typeface="TheSansMonoCd-W5Regular"/>
              </a:rPr>
              <a:t>RecordReader</a:t>
            </a:r>
            <a:r>
              <a:rPr lang="en-US" sz="1800" b="0" i="0" u="none" strike="noStrike" baseline="0" dirty="0">
                <a:latin typeface="TheSansMonoCd-W5Regular"/>
              </a:rPr>
              <a:t> </a:t>
            </a:r>
            <a:r>
              <a:rPr lang="en-US" sz="1800" b="0" i="0" u="none" strike="noStrike" baseline="0" dirty="0">
                <a:latin typeface="Birka"/>
              </a:rPr>
              <a:t>for that </a:t>
            </a:r>
            <a:r>
              <a:rPr lang="en-IN" sz="1800" b="0" i="0" u="none" strike="noStrike" baseline="0" dirty="0">
                <a:latin typeface="Birka"/>
              </a:rPr>
              <a:t>split.</a:t>
            </a:r>
            <a:endParaRPr lang="en-IN" dirty="0"/>
          </a:p>
        </p:txBody>
      </p:sp>
      <p:pic>
        <p:nvPicPr>
          <p:cNvPr id="5" name="Picture 4">
            <a:extLst>
              <a:ext uri="{FF2B5EF4-FFF2-40B4-BE49-F238E27FC236}">
                <a16:creationId xmlns:a16="http://schemas.microsoft.com/office/drawing/2014/main" id="{3BABA3E3-7BAB-184B-72FA-FA8BA0E8139A}"/>
              </a:ext>
            </a:extLst>
          </p:cNvPr>
          <p:cNvPicPr>
            <a:picLocks noChangeAspect="1"/>
          </p:cNvPicPr>
          <p:nvPr/>
        </p:nvPicPr>
        <p:blipFill>
          <a:blip r:embed="rId2"/>
          <a:stretch>
            <a:fillRect/>
          </a:stretch>
        </p:blipFill>
        <p:spPr>
          <a:xfrm>
            <a:off x="1066800" y="2590800"/>
            <a:ext cx="6781800" cy="2057399"/>
          </a:xfrm>
          <a:prstGeom prst="rect">
            <a:avLst/>
          </a:prstGeom>
        </p:spPr>
      </p:pic>
    </p:spTree>
    <p:extLst>
      <p:ext uri="{BB962C8B-B14F-4D97-AF65-F5344CB8AC3E}">
        <p14:creationId xmlns:p14="http://schemas.microsoft.com/office/powerpoint/2010/main" val="298532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463E5-ECA3-D29F-1577-A0A8865A0A9A}"/>
              </a:ext>
            </a:extLst>
          </p:cNvPr>
          <p:cNvPicPr>
            <a:picLocks noChangeAspect="1"/>
          </p:cNvPicPr>
          <p:nvPr/>
        </p:nvPicPr>
        <p:blipFill>
          <a:blip r:embed="rId2"/>
          <a:stretch>
            <a:fillRect/>
          </a:stretch>
        </p:blipFill>
        <p:spPr>
          <a:xfrm>
            <a:off x="951132" y="617861"/>
            <a:ext cx="7659467" cy="6248568"/>
          </a:xfrm>
          <a:prstGeom prst="rect">
            <a:avLst/>
          </a:prstGeom>
          <a:noFill/>
        </p:spPr>
      </p:pic>
      <p:sp>
        <p:nvSpPr>
          <p:cNvPr id="2" name="Title 1">
            <a:extLst>
              <a:ext uri="{FF2B5EF4-FFF2-40B4-BE49-F238E27FC236}">
                <a16:creationId xmlns:a16="http://schemas.microsoft.com/office/drawing/2014/main" id="{0A200B4C-9649-090D-9869-5931F1549C08}"/>
              </a:ext>
            </a:extLst>
          </p:cNvPr>
          <p:cNvSpPr>
            <a:spLocks noGrp="1"/>
          </p:cNvSpPr>
          <p:nvPr>
            <p:ph type="title"/>
          </p:nvPr>
        </p:nvSpPr>
        <p:spPr>
          <a:xfrm>
            <a:off x="304800" y="-29547"/>
            <a:ext cx="8534400" cy="762000"/>
          </a:xfrm>
        </p:spPr>
        <p:txBody>
          <a:bodyPr wrap="square" anchor="ctr">
            <a:normAutofit/>
          </a:bodyPr>
          <a:lstStyle/>
          <a:p>
            <a:r>
              <a:rPr lang="en-IN" dirty="0" err="1"/>
              <a:t>InputFormat</a:t>
            </a:r>
            <a:r>
              <a:rPr lang="en-IN" dirty="0"/>
              <a:t> class hierarchy</a:t>
            </a:r>
          </a:p>
        </p:txBody>
      </p:sp>
      <p:sp>
        <p:nvSpPr>
          <p:cNvPr id="10" name="Slide Number Placeholder 3">
            <a:extLst>
              <a:ext uri="{FF2B5EF4-FFF2-40B4-BE49-F238E27FC236}">
                <a16:creationId xmlns:a16="http://schemas.microsoft.com/office/drawing/2014/main" id="{DAB186EB-C282-C506-236C-3CAFD08FDA33}"/>
              </a:ext>
            </a:extLst>
          </p:cNvPr>
          <p:cNvSpPr>
            <a:spLocks noGrp="1"/>
          </p:cNvSpPr>
          <p:nvPr>
            <p:ph type="sldNum" sz="quarter" idx="10"/>
          </p:nvPr>
        </p:nvSpPr>
        <p:spPr>
          <a:xfrm>
            <a:off x="6553200" y="6356350"/>
            <a:ext cx="2133600" cy="365125"/>
          </a:xfrm>
        </p:spPr>
        <p:txBody>
          <a:bodyPr/>
          <a:lstStyle/>
          <a:p>
            <a:pPr>
              <a:spcAft>
                <a:spcPts val="600"/>
              </a:spcAft>
            </a:pPr>
            <a:fld id="{FAE2E2B0-08E0-43F9-81D0-45B526C59D7A}" type="slidenum">
              <a:rPr lang="zh-TW" altLang="en-US" smtClean="0"/>
              <a:pPr>
                <a:spcAft>
                  <a:spcPts val="600"/>
                </a:spcAft>
              </a:pPr>
              <a:t>42</a:t>
            </a:fld>
            <a:endParaRPr lang="zh-TW" altLang="en-US"/>
          </a:p>
        </p:txBody>
      </p:sp>
      <p:sp>
        <p:nvSpPr>
          <p:cNvPr id="7" name="TextBox 6">
            <a:extLst>
              <a:ext uri="{FF2B5EF4-FFF2-40B4-BE49-F238E27FC236}">
                <a16:creationId xmlns:a16="http://schemas.microsoft.com/office/drawing/2014/main" id="{EBB15188-A3C4-6C9D-321C-1A023C6D6F50}"/>
              </a:ext>
            </a:extLst>
          </p:cNvPr>
          <p:cNvSpPr txBox="1"/>
          <p:nvPr/>
        </p:nvSpPr>
        <p:spPr>
          <a:xfrm rot="16200000">
            <a:off x="-2822871" y="3113773"/>
            <a:ext cx="6569077" cy="646331"/>
          </a:xfrm>
          <a:prstGeom prst="rect">
            <a:avLst/>
          </a:prstGeom>
          <a:noFill/>
        </p:spPr>
        <p:txBody>
          <a:bodyPr wrap="square">
            <a:spAutoFit/>
          </a:bodyPr>
          <a:lstStyle/>
          <a:p>
            <a:pPr algn="l"/>
            <a:r>
              <a:rPr lang="en-IN" sz="1800" b="0" i="0" u="none" strike="noStrike" baseline="0" dirty="0">
                <a:latin typeface="Birka"/>
              </a:rPr>
              <a:t>all of the classes </a:t>
            </a:r>
            <a:r>
              <a:rPr lang="en-US" sz="1800" b="0" i="0" u="none" strike="noStrike" baseline="0" dirty="0">
                <a:latin typeface="Birka"/>
              </a:rPr>
              <a:t>mentioned in this </a:t>
            </a:r>
            <a:r>
              <a:rPr lang="en-US" dirty="0">
                <a:latin typeface="Birka"/>
              </a:rPr>
              <a:t>diagram </a:t>
            </a:r>
            <a:r>
              <a:rPr lang="en-US" sz="1800" b="0" i="0" u="none" strike="noStrike" baseline="0" dirty="0">
                <a:latin typeface="Birka"/>
              </a:rPr>
              <a:t>, </a:t>
            </a:r>
            <a:r>
              <a:rPr lang="en-US" dirty="0">
                <a:latin typeface="Birka"/>
              </a:rPr>
              <a:t>are available </a:t>
            </a:r>
            <a:r>
              <a:rPr lang="en-US" sz="1800" b="0" i="0" u="none" strike="noStrike" baseline="0" dirty="0">
                <a:latin typeface="Birka"/>
              </a:rPr>
              <a:t>in the </a:t>
            </a:r>
            <a:r>
              <a:rPr lang="en-US" sz="1600" b="0" i="0" u="none" strike="noStrike" baseline="0" dirty="0" err="1">
                <a:latin typeface="TheSansMonoCd-W5Regular"/>
              </a:rPr>
              <a:t>org.apache.hadoop.mapreduce</a:t>
            </a:r>
            <a:r>
              <a:rPr lang="en-US" sz="1600" b="0" i="0" u="none" strike="noStrike" baseline="0" dirty="0">
                <a:latin typeface="TheSansMonoCd-W5Regular"/>
              </a:rPr>
              <a:t> </a:t>
            </a:r>
            <a:r>
              <a:rPr lang="en-US" sz="1800" b="0" i="0" u="none" strike="noStrike" baseline="0" dirty="0">
                <a:latin typeface="Birka"/>
              </a:rPr>
              <a:t>package</a:t>
            </a:r>
            <a:endParaRPr lang="en-IN" dirty="0"/>
          </a:p>
        </p:txBody>
      </p:sp>
    </p:spTree>
    <p:extLst>
      <p:ext uri="{BB962C8B-B14F-4D97-AF65-F5344CB8AC3E}">
        <p14:creationId xmlns:p14="http://schemas.microsoft.com/office/powerpoint/2010/main" val="2494553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E28330-ACE1-5829-C998-0182B5CC76E9}"/>
              </a:ext>
            </a:extLst>
          </p:cNvPr>
          <p:cNvSpPr>
            <a:spLocks noGrp="1"/>
          </p:cNvSpPr>
          <p:nvPr>
            <p:ph idx="1"/>
          </p:nvPr>
        </p:nvSpPr>
        <p:spPr>
          <a:xfrm>
            <a:off x="304800" y="762000"/>
            <a:ext cx="8534400" cy="685800"/>
          </a:xfrm>
        </p:spPr>
        <p:txBody>
          <a:bodyPr/>
          <a:lstStyle/>
          <a:p>
            <a:r>
              <a:rPr lang="en-US" sz="1800" b="0" i="0" u="none" strike="noStrike" baseline="0" dirty="0">
                <a:latin typeface="Birka"/>
              </a:rPr>
              <a:t>Hadoop has output data formats that correspond to the input formats.</a:t>
            </a:r>
          </a:p>
          <a:p>
            <a:r>
              <a:rPr lang="en-US" sz="1800" b="0" i="0" u="none" strike="noStrike" baseline="0" dirty="0">
                <a:latin typeface="Birka"/>
              </a:rPr>
              <a:t>The </a:t>
            </a:r>
            <a:r>
              <a:rPr lang="en-US" sz="1800" b="0" i="0" u="none" strike="noStrike" baseline="0" dirty="0" err="1">
                <a:latin typeface="TheSansMonoCd-W5Regular"/>
              </a:rPr>
              <a:t>OutputFormat</a:t>
            </a:r>
            <a:r>
              <a:rPr lang="en-US" sz="1800" b="0" i="0" u="none" strike="noStrike" baseline="0" dirty="0">
                <a:latin typeface="TheSansMonoCd-W5Regular"/>
              </a:rPr>
              <a:t> </a:t>
            </a:r>
            <a:r>
              <a:rPr lang="en-US" sz="1800" b="0" i="0" u="none" strike="noStrike" baseline="0" dirty="0">
                <a:latin typeface="Birka"/>
              </a:rPr>
              <a:t>class hierarchy appears</a:t>
            </a:r>
            <a:r>
              <a:rPr lang="en-US" sz="1800" dirty="0">
                <a:latin typeface="Birka"/>
              </a:rPr>
              <a:t> below:</a:t>
            </a:r>
            <a:endParaRPr lang="en-IN" dirty="0"/>
          </a:p>
        </p:txBody>
      </p:sp>
      <p:sp>
        <p:nvSpPr>
          <p:cNvPr id="3" name="Title 2">
            <a:extLst>
              <a:ext uri="{FF2B5EF4-FFF2-40B4-BE49-F238E27FC236}">
                <a16:creationId xmlns:a16="http://schemas.microsoft.com/office/drawing/2014/main" id="{3637ABE1-0063-34DA-153C-4AFB8F2F7EBB}"/>
              </a:ext>
            </a:extLst>
          </p:cNvPr>
          <p:cNvSpPr>
            <a:spLocks noGrp="1"/>
          </p:cNvSpPr>
          <p:nvPr>
            <p:ph type="title"/>
          </p:nvPr>
        </p:nvSpPr>
        <p:spPr>
          <a:xfrm>
            <a:off x="304800" y="152400"/>
            <a:ext cx="8534400" cy="381000"/>
          </a:xfrm>
        </p:spPr>
        <p:txBody>
          <a:bodyPr/>
          <a:lstStyle/>
          <a:p>
            <a:r>
              <a:rPr lang="en-IN" dirty="0"/>
              <a:t>Output Formats</a:t>
            </a:r>
          </a:p>
        </p:txBody>
      </p:sp>
      <p:sp>
        <p:nvSpPr>
          <p:cNvPr id="4" name="Slide Number Placeholder 3">
            <a:extLst>
              <a:ext uri="{FF2B5EF4-FFF2-40B4-BE49-F238E27FC236}">
                <a16:creationId xmlns:a16="http://schemas.microsoft.com/office/drawing/2014/main" id="{3096EE19-B864-E2B6-0D6F-78D63B49866D}"/>
              </a:ext>
            </a:extLst>
          </p:cNvPr>
          <p:cNvSpPr>
            <a:spLocks noGrp="1"/>
          </p:cNvSpPr>
          <p:nvPr>
            <p:ph type="sldNum" sz="quarter" idx="10"/>
          </p:nvPr>
        </p:nvSpPr>
        <p:spPr/>
        <p:txBody>
          <a:bodyPr/>
          <a:lstStyle/>
          <a:p>
            <a:fld id="{FAE2E2B0-08E0-43F9-81D0-45B526C59D7A}" type="slidenum">
              <a:rPr lang="zh-TW" altLang="en-US" smtClean="0"/>
              <a:t>43</a:t>
            </a:fld>
            <a:endParaRPr lang="zh-TW" altLang="en-US"/>
          </a:p>
        </p:txBody>
      </p:sp>
      <p:pic>
        <p:nvPicPr>
          <p:cNvPr id="6" name="Picture 5">
            <a:extLst>
              <a:ext uri="{FF2B5EF4-FFF2-40B4-BE49-F238E27FC236}">
                <a16:creationId xmlns:a16="http://schemas.microsoft.com/office/drawing/2014/main" id="{C00C0C71-B45A-77EC-CB77-4773CA40ADDA}"/>
              </a:ext>
            </a:extLst>
          </p:cNvPr>
          <p:cNvPicPr>
            <a:picLocks noChangeAspect="1"/>
          </p:cNvPicPr>
          <p:nvPr/>
        </p:nvPicPr>
        <p:blipFill>
          <a:blip r:embed="rId2"/>
          <a:stretch>
            <a:fillRect/>
          </a:stretch>
        </p:blipFill>
        <p:spPr>
          <a:xfrm>
            <a:off x="376752" y="1407016"/>
            <a:ext cx="8157647" cy="5450984"/>
          </a:xfrm>
          <a:prstGeom prst="rect">
            <a:avLst/>
          </a:prstGeom>
        </p:spPr>
      </p:pic>
    </p:spTree>
    <p:extLst>
      <p:ext uri="{BB962C8B-B14F-4D97-AF65-F5344CB8AC3E}">
        <p14:creationId xmlns:p14="http://schemas.microsoft.com/office/powerpoint/2010/main" val="3508450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DBE6D-51AB-B5A0-A8AD-982D13D0DA0A}"/>
              </a:ext>
            </a:extLst>
          </p:cNvPr>
          <p:cNvSpPr>
            <a:spLocks noGrp="1"/>
          </p:cNvSpPr>
          <p:nvPr>
            <p:ph idx="1"/>
          </p:nvPr>
        </p:nvSpPr>
        <p:spPr>
          <a:xfrm>
            <a:off x="304800" y="685800"/>
            <a:ext cx="8534400" cy="5867400"/>
          </a:xfrm>
        </p:spPr>
        <p:txBody>
          <a:bodyPr/>
          <a:lstStyle/>
          <a:p>
            <a:pPr marL="0" indent="0" algn="just">
              <a:buNone/>
            </a:pPr>
            <a:r>
              <a:rPr lang="en-IN" sz="2400" dirty="0"/>
              <a:t>Text Output:</a:t>
            </a:r>
            <a:endParaRPr lang="en-US" sz="1800" b="0" i="0" u="none" strike="noStrike" baseline="0" dirty="0">
              <a:latin typeface="Birka"/>
            </a:endParaRPr>
          </a:p>
          <a:p>
            <a:pPr algn="just"/>
            <a:r>
              <a:rPr lang="en-US" sz="1800" b="0" i="0" u="none" strike="noStrike" baseline="0" dirty="0">
                <a:latin typeface="Birka"/>
              </a:rPr>
              <a:t>The default output format, </a:t>
            </a:r>
            <a:r>
              <a:rPr lang="en-US" sz="1800" b="0" i="0" u="none" strike="noStrike" baseline="0" dirty="0" err="1">
                <a:latin typeface="TheSansMonoCd-W5Regular"/>
              </a:rPr>
              <a:t>TextOutputFormat</a:t>
            </a:r>
            <a:r>
              <a:rPr lang="en-US" sz="1800" b="0" i="0" u="none" strike="noStrike" baseline="0" dirty="0">
                <a:latin typeface="Birka"/>
              </a:rPr>
              <a:t>, writes records as lines of text.</a:t>
            </a:r>
          </a:p>
          <a:p>
            <a:pPr algn="just"/>
            <a:r>
              <a:rPr lang="en-IN" sz="1800" b="0" i="0" u="none" strike="noStrike" baseline="0" dirty="0">
                <a:latin typeface="Birka"/>
              </a:rPr>
              <a:t>Its keys </a:t>
            </a:r>
            <a:r>
              <a:rPr lang="en-US" sz="1800" b="0" i="0" u="none" strike="noStrike" baseline="0" dirty="0">
                <a:latin typeface="Birka"/>
              </a:rPr>
              <a:t>and values may be of any type since </a:t>
            </a:r>
            <a:r>
              <a:rPr lang="en-US" sz="1800" b="0" i="0" u="none" strike="noStrike" baseline="0" dirty="0" err="1">
                <a:latin typeface="TheSansMonoCd-W5Regular"/>
              </a:rPr>
              <a:t>TextOutputFormat</a:t>
            </a:r>
            <a:r>
              <a:rPr lang="en-US" sz="1800" b="0" i="0" u="none" strike="noStrike" baseline="0" dirty="0">
                <a:latin typeface="TheSansMonoCd-W5Regular"/>
              </a:rPr>
              <a:t> </a:t>
            </a:r>
            <a:r>
              <a:rPr lang="en-US" sz="1800" b="0" i="0" u="none" strike="noStrike" baseline="0" dirty="0">
                <a:latin typeface="Birka"/>
              </a:rPr>
              <a:t>turns them to strings by calling </a:t>
            </a:r>
            <a:r>
              <a:rPr lang="en-IN" sz="1800" b="0" i="0" u="none" strike="noStrike" baseline="0" dirty="0" err="1">
                <a:latin typeface="TheSansMonoCd-W5Regular"/>
              </a:rPr>
              <a:t>toString</a:t>
            </a:r>
            <a:r>
              <a:rPr lang="en-IN" sz="1800" b="0" i="0" u="none" strike="noStrike" baseline="0" dirty="0">
                <a:latin typeface="TheSansMonoCd-W5Regular"/>
              </a:rPr>
              <a:t>() </a:t>
            </a:r>
            <a:r>
              <a:rPr lang="en-IN" sz="1800" b="0" i="0" u="none" strike="noStrike" baseline="0" dirty="0">
                <a:latin typeface="Birka"/>
              </a:rPr>
              <a:t>on them.</a:t>
            </a:r>
          </a:p>
          <a:p>
            <a:pPr marL="0" indent="0" algn="just">
              <a:buNone/>
            </a:pPr>
            <a:r>
              <a:rPr lang="en-IN" sz="2400" dirty="0"/>
              <a:t>Binary Output:</a:t>
            </a:r>
          </a:p>
          <a:p>
            <a:pPr algn="just"/>
            <a:r>
              <a:rPr lang="en-IN" sz="1800" b="0" i="0" u="none" strike="noStrike" baseline="0" dirty="0" err="1">
                <a:latin typeface="MyriadPro-SemiboldCond"/>
              </a:rPr>
              <a:t>SequenceFileOutputFormat</a:t>
            </a:r>
            <a:r>
              <a:rPr lang="en-IN" sz="2400" b="0" i="0" u="none" strike="noStrike" baseline="0" dirty="0">
                <a:latin typeface="MyriadPro-SemiboldCond"/>
              </a:rPr>
              <a:t>: </a:t>
            </a:r>
            <a:r>
              <a:rPr lang="en-US" sz="1800" b="0" i="0" u="none" strike="noStrike" baseline="0" dirty="0">
                <a:latin typeface="TheSansMonoCd-W5Regular"/>
              </a:rPr>
              <a:t>It </a:t>
            </a:r>
            <a:r>
              <a:rPr lang="en-US" sz="1800" b="0" i="0" u="none" strike="noStrike" baseline="0" dirty="0">
                <a:latin typeface="Birka"/>
              </a:rPr>
              <a:t>writes sequence files for its output.</a:t>
            </a:r>
          </a:p>
          <a:p>
            <a:pPr algn="l"/>
            <a:r>
              <a:rPr lang="en-US" sz="1800" b="0" i="0" u="none" strike="noStrike" baseline="0" dirty="0" err="1">
                <a:latin typeface="TheSansMonoCd-W5Regular"/>
              </a:rPr>
              <a:t>SequenceFileAsBinaryOutputFormat</a:t>
            </a:r>
            <a:r>
              <a:rPr lang="en-US" sz="1800" b="0" i="0" u="none" strike="noStrike" baseline="0" dirty="0">
                <a:latin typeface="TheSansMonoCd-W5Regular"/>
              </a:rPr>
              <a:t> </a:t>
            </a:r>
            <a:r>
              <a:rPr lang="en-US" sz="1800" b="0" i="0" u="none" strike="noStrike" baseline="0" dirty="0">
                <a:latin typeface="Birka"/>
              </a:rPr>
              <a:t>is the counterpart to </a:t>
            </a:r>
            <a:r>
              <a:rPr lang="en-US" sz="1800" b="0" i="0" u="none" strike="noStrike" baseline="0" dirty="0" err="1">
                <a:latin typeface="TheSansMonoCd-W5Regular"/>
              </a:rPr>
              <a:t>SequenceFileAsBinaryInputFormat</a:t>
            </a:r>
            <a:r>
              <a:rPr lang="en-US" sz="1800" b="0" i="0" u="none" strike="noStrike" baseline="0" dirty="0">
                <a:latin typeface="Birka"/>
              </a:rPr>
              <a:t>, and it writes keys and values in raw binary format into a </a:t>
            </a:r>
            <a:r>
              <a:rPr lang="en-US" sz="1800" b="0" i="0" u="none" strike="noStrike" baseline="0" dirty="0" err="1">
                <a:latin typeface="Birka"/>
              </a:rPr>
              <a:t>SequenceFile</a:t>
            </a:r>
            <a:r>
              <a:rPr lang="en-US" sz="1800" b="0" i="0" u="none" strike="noStrike" baseline="0" dirty="0">
                <a:latin typeface="Birka"/>
              </a:rPr>
              <a:t> container.</a:t>
            </a:r>
          </a:p>
          <a:p>
            <a:pPr algn="l"/>
            <a:r>
              <a:rPr lang="en-IN" sz="1800" b="0" i="0" u="none" strike="noStrike" baseline="0" dirty="0" err="1">
                <a:latin typeface="MyriadPro-SemiboldCond"/>
              </a:rPr>
              <a:t>MapFileOutputFormat</a:t>
            </a:r>
            <a:r>
              <a:rPr lang="en-IN" sz="1800" b="0" i="0" u="none" strike="noStrike" baseline="0" dirty="0">
                <a:latin typeface="MyriadPro-SemiboldCond"/>
              </a:rPr>
              <a:t>: </a:t>
            </a:r>
            <a:r>
              <a:rPr lang="en-US" sz="1800" b="0" i="0" u="none" strike="noStrike" baseline="0" dirty="0" err="1">
                <a:latin typeface="TheSansMonoCd-W5Regular"/>
              </a:rPr>
              <a:t>MapFileOutputFormat</a:t>
            </a:r>
            <a:r>
              <a:rPr lang="en-US" sz="1800" b="0" i="0" u="none" strike="noStrike" baseline="0" dirty="0">
                <a:latin typeface="TheSansMonoCd-W5Regular"/>
              </a:rPr>
              <a:t> </a:t>
            </a:r>
            <a:r>
              <a:rPr lang="en-US" sz="1800" b="0" i="0" u="none" strike="noStrike" baseline="0" dirty="0">
                <a:latin typeface="Birka"/>
              </a:rPr>
              <a:t>writes </a:t>
            </a:r>
            <a:r>
              <a:rPr lang="en-US" sz="1800" b="0" i="0" u="none" strike="noStrike" baseline="0" dirty="0" err="1">
                <a:latin typeface="Birka"/>
              </a:rPr>
              <a:t>MapFiles</a:t>
            </a:r>
            <a:r>
              <a:rPr lang="en-US" sz="1800" b="0" i="0" u="none" strike="noStrike" baseline="0" dirty="0">
                <a:latin typeface="Birka"/>
              </a:rPr>
              <a:t> as output.</a:t>
            </a:r>
          </a:p>
          <a:p>
            <a:pPr marL="0" indent="0" algn="l">
              <a:buNone/>
            </a:pPr>
            <a:r>
              <a:rPr lang="en-IN" sz="2400" dirty="0"/>
              <a:t>Multiple Outputs:</a:t>
            </a:r>
          </a:p>
          <a:p>
            <a:r>
              <a:rPr lang="en-US" sz="1800" b="0" i="0" u="none" strike="noStrike" baseline="0" dirty="0" err="1">
                <a:latin typeface="TheSansMonoCd-W5Regular"/>
              </a:rPr>
              <a:t>FileOutputFormat</a:t>
            </a:r>
            <a:r>
              <a:rPr lang="en-US" sz="1800" b="0" i="0" u="none" strike="noStrike" baseline="0" dirty="0">
                <a:latin typeface="TheSansMonoCd-W5Regular"/>
              </a:rPr>
              <a:t> </a:t>
            </a:r>
            <a:r>
              <a:rPr lang="en-US" sz="1800" b="0" i="0" u="none" strike="noStrike" baseline="0" dirty="0">
                <a:latin typeface="Birka"/>
              </a:rPr>
              <a:t>and its subclasses generate a set of files in the output directory.</a:t>
            </a:r>
            <a:endParaRPr lang="en-IN" sz="2400" b="0" i="0" u="none" strike="noStrike" baseline="0" dirty="0">
              <a:latin typeface="Birka"/>
            </a:endParaRPr>
          </a:p>
          <a:p>
            <a:pPr algn="l"/>
            <a:r>
              <a:rPr lang="en-IN" sz="1800" b="0" i="0" u="none" strike="noStrike" baseline="0" dirty="0">
                <a:latin typeface="Birka"/>
              </a:rPr>
              <a:t>There </a:t>
            </a:r>
            <a:r>
              <a:rPr lang="en-US" sz="1800" b="0" i="0" u="none" strike="noStrike" baseline="0" dirty="0">
                <a:latin typeface="Birka"/>
              </a:rPr>
              <a:t>is one file per reducer, and files are named by the partition number: </a:t>
            </a:r>
            <a:r>
              <a:rPr lang="en-US" sz="1800" b="0" i="1" u="none" strike="noStrike" baseline="0" dirty="0">
                <a:latin typeface="Birka-Italic"/>
              </a:rPr>
              <a:t>part-r-00000</a:t>
            </a:r>
            <a:r>
              <a:rPr lang="en-US" sz="1800" b="0" i="0" u="none" strike="noStrike" baseline="0" dirty="0">
                <a:latin typeface="Birka"/>
              </a:rPr>
              <a:t>, </a:t>
            </a:r>
            <a:r>
              <a:rPr lang="en-US" sz="1800" b="0" i="1" u="none" strike="noStrike" baseline="0" dirty="0">
                <a:latin typeface="Birka-Italic"/>
              </a:rPr>
              <a:t>part-r-</a:t>
            </a:r>
            <a:r>
              <a:rPr lang="en-IN" sz="1800" b="0" i="1" u="none" strike="noStrike" baseline="0" dirty="0">
                <a:latin typeface="Birka-Italic"/>
              </a:rPr>
              <a:t>00001</a:t>
            </a:r>
            <a:r>
              <a:rPr lang="en-IN" sz="1800" b="0" i="0" u="none" strike="noStrike" baseline="0" dirty="0">
                <a:latin typeface="Birka"/>
              </a:rPr>
              <a:t>, etc.</a:t>
            </a:r>
          </a:p>
          <a:p>
            <a:pPr algn="l"/>
            <a:r>
              <a:rPr lang="en-US" sz="1800" b="0" i="0" u="none" strike="noStrike" baseline="0" dirty="0">
                <a:latin typeface="Birka"/>
              </a:rPr>
              <a:t>MapReduce comes with the </a:t>
            </a:r>
            <a:r>
              <a:rPr lang="en-US" sz="1800" b="0" i="0" u="none" strike="noStrike" baseline="0" dirty="0" err="1">
                <a:latin typeface="TheSansMonoCd-W5Regular"/>
              </a:rPr>
              <a:t>MultipleOut</a:t>
            </a:r>
            <a:r>
              <a:rPr lang="en-IN" sz="1800" b="0" i="0" u="none" strike="noStrike" baseline="0" dirty="0">
                <a:latin typeface="TheSansMonoCd-W5Regular"/>
              </a:rPr>
              <a:t>puts </a:t>
            </a:r>
            <a:r>
              <a:rPr lang="en-IN" sz="1800" b="0" i="0" u="none" strike="noStrike" baseline="0" dirty="0">
                <a:latin typeface="Birka"/>
              </a:rPr>
              <a:t>class by default.</a:t>
            </a:r>
            <a:endParaRPr lang="en-IN" sz="2400" dirty="0"/>
          </a:p>
        </p:txBody>
      </p:sp>
      <p:sp>
        <p:nvSpPr>
          <p:cNvPr id="3" name="Title 2">
            <a:extLst>
              <a:ext uri="{FF2B5EF4-FFF2-40B4-BE49-F238E27FC236}">
                <a16:creationId xmlns:a16="http://schemas.microsoft.com/office/drawing/2014/main" id="{8F54A46F-BBA4-BAD1-9E80-77C2E13B9910}"/>
              </a:ext>
            </a:extLst>
          </p:cNvPr>
          <p:cNvSpPr>
            <a:spLocks noGrp="1"/>
          </p:cNvSpPr>
          <p:nvPr>
            <p:ph type="title"/>
          </p:nvPr>
        </p:nvSpPr>
        <p:spPr>
          <a:xfrm>
            <a:off x="304800" y="152400"/>
            <a:ext cx="8534400" cy="457200"/>
          </a:xfrm>
        </p:spPr>
        <p:txBody>
          <a:bodyPr/>
          <a:lstStyle/>
          <a:p>
            <a:r>
              <a:rPr lang="en-IN" dirty="0"/>
              <a:t>Output Formats</a:t>
            </a:r>
          </a:p>
        </p:txBody>
      </p:sp>
      <p:sp>
        <p:nvSpPr>
          <p:cNvPr id="4" name="Slide Number Placeholder 3">
            <a:extLst>
              <a:ext uri="{FF2B5EF4-FFF2-40B4-BE49-F238E27FC236}">
                <a16:creationId xmlns:a16="http://schemas.microsoft.com/office/drawing/2014/main" id="{17905EAE-2B94-02FC-4F14-6B9E5CDFC2BD}"/>
              </a:ext>
            </a:extLst>
          </p:cNvPr>
          <p:cNvSpPr>
            <a:spLocks noGrp="1"/>
          </p:cNvSpPr>
          <p:nvPr>
            <p:ph type="sldNum" sz="quarter" idx="10"/>
          </p:nvPr>
        </p:nvSpPr>
        <p:spPr/>
        <p:txBody>
          <a:bodyPr/>
          <a:lstStyle/>
          <a:p>
            <a:fld id="{FAE2E2B0-08E0-43F9-81D0-45B526C59D7A}" type="slidenum">
              <a:rPr lang="zh-TW" altLang="en-US" smtClean="0"/>
              <a:t>44</a:t>
            </a:fld>
            <a:endParaRPr lang="zh-TW" altLang="en-US"/>
          </a:p>
        </p:txBody>
      </p:sp>
    </p:spTree>
    <p:extLst>
      <p:ext uri="{BB962C8B-B14F-4D97-AF65-F5344CB8AC3E}">
        <p14:creationId xmlns:p14="http://schemas.microsoft.com/office/powerpoint/2010/main" val="113092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Hadoop Cluster</a:t>
            </a:r>
            <a:endParaRPr lang="zh-TW" altLang="en-US" dirty="0"/>
          </a:p>
        </p:txBody>
      </p:sp>
      <p:sp>
        <p:nvSpPr>
          <p:cNvPr id="3" name="文字版面配置區 2"/>
          <p:cNvSpPr>
            <a:spLocks noGrp="1"/>
          </p:cNvSpPr>
          <p:nvPr>
            <p:ph type="body" sz="half" idx="1"/>
          </p:nvPr>
        </p:nvSpPr>
        <p:spPr>
          <a:xfrm>
            <a:off x="304800" y="1295400"/>
            <a:ext cx="8534400" cy="5334000"/>
          </a:xfrm>
        </p:spPr>
        <p:txBody>
          <a:bodyPr/>
          <a:lstStyle/>
          <a:p>
            <a:pPr eaLnBrk="1" hangingPunct="1">
              <a:lnSpc>
                <a:spcPct val="90000"/>
              </a:lnSpc>
            </a:pPr>
            <a:r>
              <a:rPr lang="en-US" altLang="zh-TW" dirty="0"/>
              <a:t>Typically in 2 level architecture</a:t>
            </a:r>
          </a:p>
          <a:p>
            <a:pPr lvl="1" eaLnBrk="1" hangingPunct="1">
              <a:lnSpc>
                <a:spcPct val="90000"/>
              </a:lnSpc>
            </a:pPr>
            <a:r>
              <a:rPr lang="en-US" altLang="zh-TW" dirty="0"/>
              <a:t>Nodes are commodity PCs</a:t>
            </a:r>
          </a:p>
          <a:p>
            <a:pPr lvl="1" eaLnBrk="1" hangingPunct="1">
              <a:lnSpc>
                <a:spcPct val="90000"/>
              </a:lnSpc>
            </a:pPr>
            <a:r>
              <a:rPr lang="en-US" altLang="zh-TW" dirty="0"/>
              <a:t>30-40 nodes/rack</a:t>
            </a:r>
          </a:p>
          <a:p>
            <a:pPr lvl="1" eaLnBrk="1" hangingPunct="1">
              <a:lnSpc>
                <a:spcPct val="90000"/>
              </a:lnSpc>
            </a:pPr>
            <a:r>
              <a:rPr lang="en-US" altLang="zh-TW" dirty="0"/>
              <a:t>Uplink from rack is 3-4 gigabit</a:t>
            </a:r>
          </a:p>
          <a:p>
            <a:pPr lvl="1" eaLnBrk="1" hangingPunct="1">
              <a:lnSpc>
                <a:spcPct val="90000"/>
              </a:lnSpc>
            </a:pPr>
            <a:r>
              <a:rPr lang="en-US" altLang="zh-TW" dirty="0"/>
              <a:t>Rack-internal is 1 gigabit</a:t>
            </a:r>
          </a:p>
          <a:p>
            <a:pPr marL="0" indent="0">
              <a:buNone/>
            </a:pPr>
            <a:endParaRPr lang="zh-TW" altLang="en-US" dirty="0"/>
          </a:p>
        </p:txBody>
      </p:sp>
      <p:grpSp>
        <p:nvGrpSpPr>
          <p:cNvPr id="5" name="Group 4"/>
          <p:cNvGrpSpPr>
            <a:grpSpLocks/>
          </p:cNvGrpSpPr>
          <p:nvPr/>
        </p:nvGrpSpPr>
        <p:grpSpPr bwMode="auto">
          <a:xfrm>
            <a:off x="817830" y="3429000"/>
            <a:ext cx="7239000" cy="2692400"/>
            <a:chOff x="528" y="1008"/>
            <a:chExt cx="4560" cy="1696"/>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08"/>
              <a:ext cx="4560" cy="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Text Box 6"/>
            <p:cNvSpPr txBox="1">
              <a:spLocks noChangeArrowheads="1"/>
            </p:cNvSpPr>
            <p:nvPr/>
          </p:nvSpPr>
          <p:spPr bwMode="auto">
            <a:xfrm>
              <a:off x="2221" y="1038"/>
              <a:ext cx="1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9pPr>
            </a:lstStyle>
            <a:p>
              <a:pPr eaLnBrk="1" hangingPunct="1">
                <a:buClr>
                  <a:srgbClr val="000000"/>
                </a:buClr>
                <a:buSzPct val="100000"/>
                <a:buFont typeface="Times New Roman" pitchFamily="18" charset="0"/>
                <a:buNone/>
              </a:pPr>
              <a:r>
                <a:rPr lang="en-US" altLang="zh-TW" sz="1400">
                  <a:solidFill>
                    <a:srgbClr val="000000"/>
                  </a:solidFill>
                </a:rPr>
                <a:t>Aggregation switch</a:t>
              </a:r>
            </a:p>
          </p:txBody>
        </p:sp>
        <p:sp>
          <p:nvSpPr>
            <p:cNvPr id="8" name="Text Box 7"/>
            <p:cNvSpPr txBox="1">
              <a:spLocks noChangeArrowheads="1"/>
            </p:cNvSpPr>
            <p:nvPr/>
          </p:nvSpPr>
          <p:spPr bwMode="auto">
            <a:xfrm>
              <a:off x="1337" y="1401"/>
              <a:ext cx="7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itchFamily="34" charset="0"/>
                  <a:ea typeface="MS PGothic" pitchFamily="34" charset="-128"/>
                </a:defRPr>
              </a:lvl9pPr>
            </a:lstStyle>
            <a:p>
              <a:pPr eaLnBrk="1" hangingPunct="1">
                <a:buClr>
                  <a:srgbClr val="000000"/>
                </a:buClr>
                <a:buSzPct val="100000"/>
                <a:buFont typeface="Times New Roman" pitchFamily="18" charset="0"/>
                <a:buNone/>
              </a:pPr>
              <a:r>
                <a:rPr lang="en-US" altLang="zh-TW" sz="1400">
                  <a:solidFill>
                    <a:srgbClr val="000000"/>
                  </a:solidFill>
                </a:rPr>
                <a:t>Rack switch</a:t>
              </a:r>
            </a:p>
          </p:txBody>
        </p:sp>
      </p:grpSp>
    </p:spTree>
    <p:extLst>
      <p:ext uri="{BB962C8B-B14F-4D97-AF65-F5344CB8AC3E}">
        <p14:creationId xmlns:p14="http://schemas.microsoft.com/office/powerpoint/2010/main" val="428130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a:t>Hadoop Related Subprojects</a:t>
            </a:r>
          </a:p>
        </p:txBody>
      </p:sp>
      <p:sp>
        <p:nvSpPr>
          <p:cNvPr id="54275" name="Rectangle 3"/>
          <p:cNvSpPr>
            <a:spLocks noGrp="1" noChangeArrowheads="1"/>
          </p:cNvSpPr>
          <p:nvPr>
            <p:ph type="body" idx="1"/>
          </p:nvPr>
        </p:nvSpPr>
        <p:spPr>
          <a:xfrm>
            <a:off x="685800" y="990600"/>
            <a:ext cx="7772400" cy="4724400"/>
          </a:xfrm>
        </p:spPr>
        <p:txBody>
          <a:bodyPr/>
          <a:lstStyle/>
          <a:p>
            <a:pPr eaLnBrk="1" hangingPunct="1"/>
            <a:r>
              <a:rPr lang="en-US" altLang="zh-TW" dirty="0"/>
              <a:t>Pig</a:t>
            </a:r>
          </a:p>
          <a:p>
            <a:pPr lvl="1" eaLnBrk="1" hangingPunct="1"/>
            <a:r>
              <a:rPr lang="en-US" altLang="zh-TW" dirty="0"/>
              <a:t>High-level language for data analysis</a:t>
            </a:r>
          </a:p>
          <a:p>
            <a:pPr eaLnBrk="1" hangingPunct="1"/>
            <a:r>
              <a:rPr lang="en-US" altLang="zh-TW" dirty="0" err="1"/>
              <a:t>HBase</a:t>
            </a:r>
            <a:endParaRPr lang="en-US" altLang="zh-TW" dirty="0"/>
          </a:p>
          <a:p>
            <a:pPr lvl="1" eaLnBrk="1" hangingPunct="1"/>
            <a:r>
              <a:rPr lang="en-US" altLang="zh-TW" dirty="0"/>
              <a:t>Table storage for semi-structured data</a:t>
            </a:r>
          </a:p>
          <a:p>
            <a:pPr eaLnBrk="1" hangingPunct="1"/>
            <a:r>
              <a:rPr lang="en-US" altLang="zh-TW" dirty="0"/>
              <a:t>Zookeeper</a:t>
            </a:r>
          </a:p>
          <a:p>
            <a:pPr lvl="1" eaLnBrk="1" hangingPunct="1"/>
            <a:r>
              <a:rPr lang="en-US" altLang="zh-TW" dirty="0"/>
              <a:t>Coordinating distributed applications</a:t>
            </a:r>
          </a:p>
          <a:p>
            <a:pPr eaLnBrk="1" hangingPunct="1"/>
            <a:r>
              <a:rPr lang="en-US" altLang="zh-TW" dirty="0"/>
              <a:t>Hive</a:t>
            </a:r>
          </a:p>
          <a:p>
            <a:pPr lvl="1" eaLnBrk="1" hangingPunct="1"/>
            <a:r>
              <a:rPr lang="en-US" altLang="zh-TW" dirty="0"/>
              <a:t>SQL-like Query language and </a:t>
            </a:r>
            <a:r>
              <a:rPr lang="en-US" altLang="zh-TW" dirty="0" err="1"/>
              <a:t>Metastore</a:t>
            </a:r>
            <a:endParaRPr lang="en-US" altLang="zh-TW" dirty="0"/>
          </a:p>
          <a:p>
            <a:pPr eaLnBrk="1" hangingPunct="1"/>
            <a:r>
              <a:rPr lang="en-US" altLang="zh-TW" dirty="0"/>
              <a:t>Mahout</a:t>
            </a:r>
          </a:p>
          <a:p>
            <a:pPr lvl="1" eaLnBrk="1" hangingPunct="1"/>
            <a:r>
              <a:rPr lang="en-US" altLang="zh-TW" dirty="0"/>
              <a:t>Machine learning</a:t>
            </a:r>
          </a:p>
        </p:txBody>
      </p:sp>
    </p:spTree>
    <p:extLst>
      <p:ext uri="{BB962C8B-B14F-4D97-AF65-F5344CB8AC3E}">
        <p14:creationId xmlns:p14="http://schemas.microsoft.com/office/powerpoint/2010/main" val="399274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E27B-411C-0CF7-4A38-6AF1C66811C1}"/>
              </a:ext>
            </a:extLst>
          </p:cNvPr>
          <p:cNvSpPr>
            <a:spLocks noGrp="1"/>
          </p:cNvSpPr>
          <p:nvPr>
            <p:ph type="title"/>
          </p:nvPr>
        </p:nvSpPr>
        <p:spPr/>
        <p:txBody>
          <a:bodyPr/>
          <a:lstStyle/>
          <a:p>
            <a:r>
              <a:rPr lang="en-IN" dirty="0"/>
              <a:t>MapReduce Workflows</a:t>
            </a:r>
          </a:p>
        </p:txBody>
      </p:sp>
      <p:sp>
        <p:nvSpPr>
          <p:cNvPr id="3" name="Content Placeholder 2">
            <a:extLst>
              <a:ext uri="{FF2B5EF4-FFF2-40B4-BE49-F238E27FC236}">
                <a16:creationId xmlns:a16="http://schemas.microsoft.com/office/drawing/2014/main" id="{5A14D1E8-4F2E-05E1-1043-389F9F336805}"/>
              </a:ext>
            </a:extLst>
          </p:cNvPr>
          <p:cNvSpPr>
            <a:spLocks noGrp="1"/>
          </p:cNvSpPr>
          <p:nvPr>
            <p:ph idx="1"/>
          </p:nvPr>
        </p:nvSpPr>
        <p:spPr/>
        <p:txBody>
          <a:bodyPr/>
          <a:lstStyle/>
          <a:p>
            <a:pPr algn="just"/>
            <a:r>
              <a:rPr lang="en-US" dirty="0"/>
              <a:t>When data processing gets more complex, this complexity is generally manifested by having more MapReduce jobs, rather than having more complex map and reduce functions.</a:t>
            </a:r>
          </a:p>
          <a:p>
            <a:pPr algn="just"/>
            <a:r>
              <a:rPr lang="en-US" dirty="0"/>
              <a:t>For more complex problems, it is worth considering a higher-level language than Map-Reduce, such as Pig, Hive, Cascading, </a:t>
            </a:r>
            <a:r>
              <a:rPr lang="en-US" dirty="0" err="1"/>
              <a:t>Cascalog</a:t>
            </a:r>
            <a:r>
              <a:rPr lang="en-US" dirty="0"/>
              <a:t>, or Crunch.</a:t>
            </a:r>
          </a:p>
          <a:p>
            <a:pPr algn="just"/>
            <a:r>
              <a:rPr lang="en-US" dirty="0"/>
              <a:t>In other words, as a rule of thumb, think about adding more jobs, rather than adding complexity to jobs.</a:t>
            </a:r>
          </a:p>
          <a:p>
            <a:pPr algn="just"/>
            <a:endParaRPr lang="en-IN" dirty="0"/>
          </a:p>
        </p:txBody>
      </p:sp>
    </p:spTree>
    <p:extLst>
      <p:ext uri="{BB962C8B-B14F-4D97-AF65-F5344CB8AC3E}">
        <p14:creationId xmlns:p14="http://schemas.microsoft.com/office/powerpoint/2010/main" val="150860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C8F6-D925-1CC6-0673-E3FF241F9A21}"/>
              </a:ext>
            </a:extLst>
          </p:cNvPr>
          <p:cNvSpPr>
            <a:spLocks noGrp="1"/>
          </p:cNvSpPr>
          <p:nvPr>
            <p:ph type="title"/>
          </p:nvPr>
        </p:nvSpPr>
        <p:spPr/>
        <p:txBody>
          <a:bodyPr/>
          <a:lstStyle/>
          <a:p>
            <a:r>
              <a:rPr lang="en-IN" dirty="0"/>
              <a:t>Unit Test</a:t>
            </a:r>
          </a:p>
        </p:txBody>
      </p:sp>
      <p:sp>
        <p:nvSpPr>
          <p:cNvPr id="3" name="Content Placeholder 2">
            <a:extLst>
              <a:ext uri="{FF2B5EF4-FFF2-40B4-BE49-F238E27FC236}">
                <a16:creationId xmlns:a16="http://schemas.microsoft.com/office/drawing/2014/main" id="{737F5145-0FFB-5DEF-2E0B-ED4A3121A7BC}"/>
              </a:ext>
            </a:extLst>
          </p:cNvPr>
          <p:cNvSpPr>
            <a:spLocks noGrp="1"/>
          </p:cNvSpPr>
          <p:nvPr>
            <p:ph idx="1"/>
          </p:nvPr>
        </p:nvSpPr>
        <p:spPr/>
        <p:txBody>
          <a:bodyPr/>
          <a:lstStyle/>
          <a:p>
            <a:r>
              <a:rPr lang="en-US" dirty="0"/>
              <a:t>The map and reduce functions in MapReduce are easy to test in isolation.</a:t>
            </a:r>
          </a:p>
          <a:p>
            <a:r>
              <a:rPr lang="en-US" dirty="0"/>
              <a:t>For known inputs, they produce known outputs.</a:t>
            </a:r>
          </a:p>
          <a:p>
            <a:pPr algn="just"/>
            <a:r>
              <a:rPr lang="en-US" dirty="0"/>
              <a:t>since outputs are written to a “Context” (or an </a:t>
            </a:r>
            <a:r>
              <a:rPr lang="en-US" dirty="0" err="1"/>
              <a:t>OutputCollector</a:t>
            </a:r>
            <a:r>
              <a:rPr lang="en-US" dirty="0"/>
              <a:t> in the old API), rather than simply being returned from the method call, the Context needs to be replaced with a mock so that its outputs can be verified.</a:t>
            </a:r>
          </a:p>
          <a:p>
            <a:pPr algn="just"/>
            <a:endParaRPr lang="en-IN" dirty="0"/>
          </a:p>
        </p:txBody>
      </p:sp>
    </p:spTree>
    <p:extLst>
      <p:ext uri="{BB962C8B-B14F-4D97-AF65-F5344CB8AC3E}">
        <p14:creationId xmlns:p14="http://schemas.microsoft.com/office/powerpoint/2010/main" val="5777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0F01-702D-0D74-7A63-7552AA13564F}"/>
              </a:ext>
            </a:extLst>
          </p:cNvPr>
          <p:cNvSpPr>
            <a:spLocks noGrp="1"/>
          </p:cNvSpPr>
          <p:nvPr>
            <p:ph type="title"/>
          </p:nvPr>
        </p:nvSpPr>
        <p:spPr>
          <a:xfrm>
            <a:off x="304800" y="152400"/>
            <a:ext cx="8534400" cy="990600"/>
          </a:xfrm>
        </p:spPr>
        <p:txBody>
          <a:bodyPr wrap="square" anchor="ctr">
            <a:normAutofit/>
          </a:bodyPr>
          <a:lstStyle/>
          <a:p>
            <a:r>
              <a:rPr lang="en-IN" dirty="0"/>
              <a:t>Unit test for </a:t>
            </a:r>
            <a:r>
              <a:rPr lang="en-IN" dirty="0" err="1"/>
              <a:t>MaxTemperatureMapper</a:t>
            </a:r>
            <a:endParaRPr lang="en-IN" dirty="0"/>
          </a:p>
        </p:txBody>
      </p:sp>
      <p:pic>
        <p:nvPicPr>
          <p:cNvPr id="5" name="Picture 4">
            <a:extLst>
              <a:ext uri="{FF2B5EF4-FFF2-40B4-BE49-F238E27FC236}">
                <a16:creationId xmlns:a16="http://schemas.microsoft.com/office/drawing/2014/main" id="{5EDEB86F-32E1-5AB0-DD55-0C5379E85B96}"/>
              </a:ext>
            </a:extLst>
          </p:cNvPr>
          <p:cNvPicPr>
            <a:picLocks noChangeAspect="1"/>
          </p:cNvPicPr>
          <p:nvPr/>
        </p:nvPicPr>
        <p:blipFill>
          <a:blip r:embed="rId2"/>
          <a:stretch>
            <a:fillRect/>
          </a:stretch>
        </p:blipFill>
        <p:spPr>
          <a:xfrm>
            <a:off x="446161" y="952500"/>
            <a:ext cx="8251678" cy="4953000"/>
          </a:xfrm>
          <a:prstGeom prst="rect">
            <a:avLst/>
          </a:prstGeom>
          <a:noFill/>
        </p:spPr>
      </p:pic>
      <p:pic>
        <p:nvPicPr>
          <p:cNvPr id="7" name="Picture 6">
            <a:extLst>
              <a:ext uri="{FF2B5EF4-FFF2-40B4-BE49-F238E27FC236}">
                <a16:creationId xmlns:a16="http://schemas.microsoft.com/office/drawing/2014/main" id="{FAB24638-792E-8A69-16E5-50762372814D}"/>
              </a:ext>
            </a:extLst>
          </p:cNvPr>
          <p:cNvPicPr>
            <a:picLocks noChangeAspect="1"/>
          </p:cNvPicPr>
          <p:nvPr/>
        </p:nvPicPr>
        <p:blipFill>
          <a:blip r:embed="rId3"/>
          <a:stretch>
            <a:fillRect/>
          </a:stretch>
        </p:blipFill>
        <p:spPr>
          <a:xfrm>
            <a:off x="471708" y="5848774"/>
            <a:ext cx="7142409" cy="819955"/>
          </a:xfrm>
          <a:prstGeom prst="rect">
            <a:avLst/>
          </a:prstGeom>
        </p:spPr>
      </p:pic>
    </p:spTree>
    <p:extLst>
      <p:ext uri="{BB962C8B-B14F-4D97-AF65-F5344CB8AC3E}">
        <p14:creationId xmlns:p14="http://schemas.microsoft.com/office/powerpoint/2010/main" val="1339808661"/>
      </p:ext>
    </p:extLst>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6761</TotalTime>
  <Words>2543</Words>
  <Application>Microsoft Office PowerPoint</Application>
  <PresentationFormat>On-screen Show (4:3)</PresentationFormat>
  <Paragraphs>253</Paragraphs>
  <Slides>44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Birka</vt:lpstr>
      <vt:lpstr>Birka-Italic</vt:lpstr>
      <vt:lpstr>Calibri</vt:lpstr>
      <vt:lpstr>MinionPro-Italic</vt:lpstr>
      <vt:lpstr>MinionPro-Regular</vt:lpstr>
      <vt:lpstr>MyriadPro-SemiboldCond</vt:lpstr>
      <vt:lpstr>TheSansMonoCd-W5Regular</vt:lpstr>
      <vt:lpstr>Times New Roman</vt:lpstr>
      <vt:lpstr>Wingdings</vt:lpstr>
      <vt:lpstr>Modèle par défaut</vt:lpstr>
      <vt:lpstr>Why Hadoop?</vt:lpstr>
      <vt:lpstr>Why Hadoop?</vt:lpstr>
      <vt:lpstr>Advantages of Hadoop</vt:lpstr>
      <vt:lpstr>The Core Apache Hadoop Project</vt:lpstr>
      <vt:lpstr>Hadoop Cluster</vt:lpstr>
      <vt:lpstr>Hadoop Related Subprojects</vt:lpstr>
      <vt:lpstr>MapReduce Workflows</vt:lpstr>
      <vt:lpstr>Unit Test</vt:lpstr>
      <vt:lpstr>Unit test for MaxTemperatureMapper</vt:lpstr>
      <vt:lpstr>Cont…</vt:lpstr>
      <vt:lpstr>PowerPoint Presentation</vt:lpstr>
      <vt:lpstr>Unit tests with MRUnit</vt:lpstr>
      <vt:lpstr>Anatomy of a MapReduce Job Run</vt:lpstr>
      <vt:lpstr>Classic MapReduce (MapReduce 1)</vt:lpstr>
      <vt:lpstr>Job Submission</vt:lpstr>
      <vt:lpstr>Cont…</vt:lpstr>
      <vt:lpstr>PowerPoint Presentation</vt:lpstr>
      <vt:lpstr>Introduction to Hadoop Yarn</vt:lpstr>
      <vt:lpstr>Yarn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YARN</vt:lpstr>
      <vt:lpstr>Anatomy of a YARN Application Run</vt:lpstr>
      <vt:lpstr>PowerPoint Presentation</vt:lpstr>
      <vt:lpstr>How YARN runs an application</vt:lpstr>
      <vt:lpstr>Job Scheduling</vt:lpstr>
      <vt:lpstr>                     Job Scheduling               Cont..</vt:lpstr>
      <vt:lpstr>                     Job Scheduling               Cont..</vt:lpstr>
      <vt:lpstr>Shuffle and Sort</vt:lpstr>
      <vt:lpstr>Task Execution</vt:lpstr>
      <vt:lpstr>MapReduce types</vt:lpstr>
      <vt:lpstr>MapReduce types</vt:lpstr>
      <vt:lpstr>Keys and values in Streaming</vt:lpstr>
      <vt:lpstr>Where separators are used in a Streaming MapReduce job?</vt:lpstr>
      <vt:lpstr>Input Formats</vt:lpstr>
      <vt:lpstr>Input Formats</vt:lpstr>
      <vt:lpstr>InputFormat class hierarchy</vt:lpstr>
      <vt:lpstr>Output Formats</vt:lpstr>
      <vt:lpstr>Output Formats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www.powerpointstyles.com</dc:creator>
  <cp:lastModifiedBy>TMN Vamsi</cp:lastModifiedBy>
  <cp:revision>174</cp:revision>
  <cp:lastPrinted>1601-01-01T00:00:00Z</cp:lastPrinted>
  <dcterms:created xsi:type="dcterms:W3CDTF">1601-01-01T00:00:00Z</dcterms:created>
  <dcterms:modified xsi:type="dcterms:W3CDTF">2024-03-13T06:53:50Z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