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1" r:id="rId4"/>
    <p:sldId id="262" r:id="rId5"/>
    <p:sldId id="275" r:id="rId6"/>
    <p:sldId id="276" r:id="rId7"/>
    <p:sldId id="259" r:id="rId8"/>
    <p:sldId id="266" r:id="rId9"/>
    <p:sldId id="272" r:id="rId10"/>
    <p:sldId id="274" r:id="rId11"/>
    <p:sldId id="271" r:id="rId12"/>
    <p:sldId id="270" r:id="rId13"/>
    <p:sldId id="273" r:id="rId14"/>
    <p:sldId id="267" r:id="rId15"/>
    <p:sldId id="260" r:id="rId16"/>
  </p:sldIdLst>
  <p:sldSz cx="12192000" cy="6858000"/>
  <p:notesSz cx="6858000" cy="9144000"/>
  <p:embeddedFontLst>
    <p:embeddedFont>
      <p:font typeface="Inter" panose="020B0604020202020204" charset="0"/>
      <p:regular r:id="rId18"/>
      <p:bold r:id="rId19"/>
    </p:embeddedFont>
    <p:embeddedFont>
      <p:font typeface="Open Sans" panose="020B0606030504020204" pitchFamily="34" charset="0"/>
      <p:regular r:id="rId20"/>
      <p:bold r:id="rId21"/>
      <p:italic r:id="rId22"/>
      <p:boldItalic r:id="rId23"/>
    </p:embeddedFont>
    <p:embeddedFont>
      <p:font typeface="Play" panose="020B0604020202020204" charset="0"/>
      <p:regular r:id="rId24"/>
      <p:bold r:id="rId25"/>
    </p:embeddedFont>
    <p:embeddedFont>
      <p:font typeface="Plus Jakarta Sans"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aw7R1ZIsv2CMvKNaVklE+ELCC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048"/>
    <a:srgbClr val="A582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5F4824-2298-47CE-8998-1A1976DB434B}" v="90" dt="2025-02-13T01:33:18.733"/>
  </p1510:revLst>
</p1510:revInfo>
</file>

<file path=ppt/tableStyles.xml><?xml version="1.0" encoding="utf-8"?>
<a:tblStyleLst xmlns:a="http://schemas.openxmlformats.org/drawingml/2006/main" def="{B1C1A5F2-C7F4-42EF-8194-A367FB17F6C2}">
  <a:tblStyle styleId="{B1C1A5F2-C7F4-42EF-8194-A367FB17F6C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customschemas.google.com/relationships/presentationmetadata" Target="meta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Meghana Nallana Chakravarthula" userId="5bc415b946f42bbf" providerId="LiveId" clId="{515F4824-2298-47CE-8998-1A1976DB434B}"/>
    <pc:docChg chg="undo custSel addSld modSld sldOrd">
      <pc:chgData name="Sai Meghana Nallana Chakravarthula" userId="5bc415b946f42bbf" providerId="LiveId" clId="{515F4824-2298-47CE-8998-1A1976DB434B}" dt="2025-02-13T01:33:55.592" v="130" actId="1076"/>
      <pc:docMkLst>
        <pc:docMk/>
      </pc:docMkLst>
      <pc:sldChg chg="modSp mod">
        <pc:chgData name="Sai Meghana Nallana Chakravarthula" userId="5bc415b946f42bbf" providerId="LiveId" clId="{515F4824-2298-47CE-8998-1A1976DB434B}" dt="2025-02-13T01:32:42.190" v="112" actId="20577"/>
        <pc:sldMkLst>
          <pc:docMk/>
          <pc:sldMk cId="0" sldId="257"/>
        </pc:sldMkLst>
        <pc:spChg chg="mod">
          <ac:chgData name="Sai Meghana Nallana Chakravarthula" userId="5bc415b946f42bbf" providerId="LiveId" clId="{515F4824-2298-47CE-8998-1A1976DB434B}" dt="2025-02-13T01:32:42.190" v="112" actId="20577"/>
          <ac:spMkLst>
            <pc:docMk/>
            <pc:sldMk cId="0" sldId="257"/>
            <ac:spMk id="46" creationId="{00000000-0000-0000-0000-000000000000}"/>
          </ac:spMkLst>
        </pc:spChg>
      </pc:sldChg>
      <pc:sldChg chg="modSp mod">
        <pc:chgData name="Sai Meghana Nallana Chakravarthula" userId="5bc415b946f42bbf" providerId="LiveId" clId="{515F4824-2298-47CE-8998-1A1976DB434B}" dt="2025-02-11T08:18:54.589" v="69" actId="1076"/>
        <pc:sldMkLst>
          <pc:docMk/>
          <pc:sldMk cId="2244598322" sldId="270"/>
        </pc:sldMkLst>
        <pc:spChg chg="mod">
          <ac:chgData name="Sai Meghana Nallana Chakravarthula" userId="5bc415b946f42bbf" providerId="LiveId" clId="{515F4824-2298-47CE-8998-1A1976DB434B}" dt="2025-02-11T08:18:54.589" v="69" actId="1076"/>
          <ac:spMkLst>
            <pc:docMk/>
            <pc:sldMk cId="2244598322" sldId="270"/>
            <ac:spMk id="4" creationId="{D1EC126C-BB34-4A66-9529-B17EE13A4030}"/>
          </ac:spMkLst>
        </pc:spChg>
      </pc:sldChg>
      <pc:sldChg chg="modSp mod ord">
        <pc:chgData name="Sai Meghana Nallana Chakravarthula" userId="5bc415b946f42bbf" providerId="LiveId" clId="{515F4824-2298-47CE-8998-1A1976DB434B}" dt="2025-02-11T08:20:56.523" v="90" actId="1076"/>
        <pc:sldMkLst>
          <pc:docMk/>
          <pc:sldMk cId="26073208" sldId="272"/>
        </pc:sldMkLst>
        <pc:spChg chg="mod">
          <ac:chgData name="Sai Meghana Nallana Chakravarthula" userId="5bc415b946f42bbf" providerId="LiveId" clId="{515F4824-2298-47CE-8998-1A1976DB434B}" dt="2025-02-11T08:20:56.523" v="90" actId="1076"/>
          <ac:spMkLst>
            <pc:docMk/>
            <pc:sldMk cId="26073208" sldId="272"/>
            <ac:spMk id="2" creationId="{AE165C4A-FF40-DF39-8A65-CE77897C32D5}"/>
          </ac:spMkLst>
        </pc:spChg>
      </pc:sldChg>
      <pc:sldChg chg="modSp mod">
        <pc:chgData name="Sai Meghana Nallana Chakravarthula" userId="5bc415b946f42bbf" providerId="LiveId" clId="{515F4824-2298-47CE-8998-1A1976DB434B}" dt="2025-02-11T08:19:16.329" v="78" actId="255"/>
        <pc:sldMkLst>
          <pc:docMk/>
          <pc:sldMk cId="4019014839" sldId="273"/>
        </pc:sldMkLst>
        <pc:spChg chg="mod">
          <ac:chgData name="Sai Meghana Nallana Chakravarthula" userId="5bc415b946f42bbf" providerId="LiveId" clId="{515F4824-2298-47CE-8998-1A1976DB434B}" dt="2025-02-11T08:19:16.329" v="78" actId="255"/>
          <ac:spMkLst>
            <pc:docMk/>
            <pc:sldMk cId="4019014839" sldId="273"/>
            <ac:spMk id="4" creationId="{F9143EC9-C435-5987-6BCB-FC24B245F51D}"/>
          </ac:spMkLst>
        </pc:spChg>
      </pc:sldChg>
      <pc:sldChg chg="modSp mod ord">
        <pc:chgData name="Sai Meghana Nallana Chakravarthula" userId="5bc415b946f42bbf" providerId="LiveId" clId="{515F4824-2298-47CE-8998-1A1976DB434B}" dt="2025-02-11T08:20:26.752" v="89" actId="1076"/>
        <pc:sldMkLst>
          <pc:docMk/>
          <pc:sldMk cId="3474463282" sldId="274"/>
        </pc:sldMkLst>
        <pc:spChg chg="mod">
          <ac:chgData name="Sai Meghana Nallana Chakravarthula" userId="5bc415b946f42bbf" providerId="LiveId" clId="{515F4824-2298-47CE-8998-1A1976DB434B}" dt="2025-02-11T08:20:26.752" v="89" actId="1076"/>
          <ac:spMkLst>
            <pc:docMk/>
            <pc:sldMk cId="3474463282" sldId="274"/>
            <ac:spMk id="2" creationId="{44646B7C-B4D4-A1FC-DD90-8D93D2C9929F}"/>
          </ac:spMkLst>
        </pc:spChg>
        <pc:picChg chg="mod">
          <ac:chgData name="Sai Meghana Nallana Chakravarthula" userId="5bc415b946f42bbf" providerId="LiveId" clId="{515F4824-2298-47CE-8998-1A1976DB434B}" dt="2025-02-11T08:20:19.190" v="88" actId="1076"/>
          <ac:picMkLst>
            <pc:docMk/>
            <pc:sldMk cId="3474463282" sldId="274"/>
            <ac:picMk id="3" creationId="{4AE99DCD-7161-9901-CEB5-018F1C940656}"/>
          </ac:picMkLst>
        </pc:picChg>
        <pc:picChg chg="mod">
          <ac:chgData name="Sai Meghana Nallana Chakravarthula" userId="5bc415b946f42bbf" providerId="LiveId" clId="{515F4824-2298-47CE-8998-1A1976DB434B}" dt="2025-02-11T08:20:14.867" v="87" actId="1076"/>
          <ac:picMkLst>
            <pc:docMk/>
            <pc:sldMk cId="3474463282" sldId="274"/>
            <ac:picMk id="4" creationId="{C7DB2D3A-3BDC-7870-D2E9-D2157BD07CD7}"/>
          </ac:picMkLst>
        </pc:picChg>
        <pc:picChg chg="mod">
          <ac:chgData name="Sai Meghana Nallana Chakravarthula" userId="5bc415b946f42bbf" providerId="LiveId" clId="{515F4824-2298-47CE-8998-1A1976DB434B}" dt="2025-02-11T08:19:42.377" v="82" actId="1076"/>
          <ac:picMkLst>
            <pc:docMk/>
            <pc:sldMk cId="3474463282" sldId="274"/>
            <ac:picMk id="6" creationId="{4069AE1D-9514-2BEA-327E-2D8A16B3678B}"/>
          </ac:picMkLst>
        </pc:picChg>
        <pc:picChg chg="mod">
          <ac:chgData name="Sai Meghana Nallana Chakravarthula" userId="5bc415b946f42bbf" providerId="LiveId" clId="{515F4824-2298-47CE-8998-1A1976DB434B}" dt="2025-02-11T08:19:35.076" v="81" actId="1076"/>
          <ac:picMkLst>
            <pc:docMk/>
            <pc:sldMk cId="3474463282" sldId="274"/>
            <ac:picMk id="8" creationId="{B107E1BE-AEB6-FED8-A294-6239790E86B9}"/>
          </ac:picMkLst>
        </pc:picChg>
        <pc:picChg chg="mod">
          <ac:chgData name="Sai Meghana Nallana Chakravarthula" userId="5bc415b946f42bbf" providerId="LiveId" clId="{515F4824-2298-47CE-8998-1A1976DB434B}" dt="2025-02-11T08:19:53.064" v="84" actId="1076"/>
          <ac:picMkLst>
            <pc:docMk/>
            <pc:sldMk cId="3474463282" sldId="274"/>
            <ac:picMk id="10" creationId="{5A2B6429-C52E-59A4-A076-307BEFA3215A}"/>
          </ac:picMkLst>
        </pc:picChg>
        <pc:picChg chg="mod">
          <ac:chgData name="Sai Meghana Nallana Chakravarthula" userId="5bc415b946f42bbf" providerId="LiveId" clId="{515F4824-2298-47CE-8998-1A1976DB434B}" dt="2025-02-11T08:20:05.537" v="86" actId="1076"/>
          <ac:picMkLst>
            <pc:docMk/>
            <pc:sldMk cId="3474463282" sldId="274"/>
            <ac:picMk id="12" creationId="{5408EF6F-D24C-AFA3-A3BD-E92D674425E9}"/>
          </ac:picMkLst>
        </pc:picChg>
        <pc:picChg chg="mod">
          <ac:chgData name="Sai Meghana Nallana Chakravarthula" userId="5bc415b946f42bbf" providerId="LiveId" clId="{515F4824-2298-47CE-8998-1A1976DB434B}" dt="2025-02-11T08:19:57.745" v="85" actId="1076"/>
          <ac:picMkLst>
            <pc:docMk/>
            <pc:sldMk cId="3474463282" sldId="274"/>
            <ac:picMk id="14" creationId="{B2A3D9A7-2939-30FC-2B5B-6E37787A7297}"/>
          </ac:picMkLst>
        </pc:picChg>
        <pc:picChg chg="mod">
          <ac:chgData name="Sai Meghana Nallana Chakravarthula" userId="5bc415b946f42bbf" providerId="LiveId" clId="{515F4824-2298-47CE-8998-1A1976DB434B}" dt="2025-02-11T08:19:46.579" v="83" actId="1076"/>
          <ac:picMkLst>
            <pc:docMk/>
            <pc:sldMk cId="3474463282" sldId="274"/>
            <ac:picMk id="16" creationId="{C0BCB03E-2E45-98FB-9B2D-B3C5674B4B80}"/>
          </ac:picMkLst>
        </pc:picChg>
      </pc:sldChg>
      <pc:sldChg chg="addSp modSp new mod">
        <pc:chgData name="Sai Meghana Nallana Chakravarthula" userId="5bc415b946f42bbf" providerId="LiveId" clId="{515F4824-2298-47CE-8998-1A1976DB434B}" dt="2025-02-13T01:33:55.592" v="130" actId="1076"/>
        <pc:sldMkLst>
          <pc:docMk/>
          <pc:sldMk cId="2236912903" sldId="276"/>
        </pc:sldMkLst>
        <pc:spChg chg="add mod">
          <ac:chgData name="Sai Meghana Nallana Chakravarthula" userId="5bc415b946f42bbf" providerId="LiveId" clId="{515F4824-2298-47CE-8998-1A1976DB434B}" dt="2025-02-13T01:33:55.592" v="130" actId="1076"/>
          <ac:spMkLst>
            <pc:docMk/>
            <pc:sldMk cId="2236912903" sldId="276"/>
            <ac:spMk id="5" creationId="{83B64291-77D1-5BD3-BB86-3CAE86D4AA9A}"/>
          </ac:spMkLst>
        </pc:spChg>
        <pc:picChg chg="add mod">
          <ac:chgData name="Sai Meghana Nallana Chakravarthula" userId="5bc415b946f42bbf" providerId="LiveId" clId="{515F4824-2298-47CE-8998-1A1976DB434B}" dt="2025-02-13T01:33:25.006" v="116" actId="1076"/>
          <ac:picMkLst>
            <pc:docMk/>
            <pc:sldMk cId="2236912903" sldId="276"/>
            <ac:picMk id="3" creationId="{18BF17F0-BB9E-2215-3C88-1AB4D6B9B46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172C882B-8137-9352-65D8-7ECD08E0E893}"/>
            </a:ext>
          </a:extLst>
        </p:cNvPr>
        <p:cNvGrpSpPr/>
        <p:nvPr/>
      </p:nvGrpSpPr>
      <p:grpSpPr>
        <a:xfrm>
          <a:off x="0" y="0"/>
          <a:ext cx="0" cy="0"/>
          <a:chOff x="0" y="0"/>
          <a:chExt cx="0" cy="0"/>
        </a:xfrm>
      </p:grpSpPr>
      <p:sp>
        <p:nvSpPr>
          <p:cNvPr id="56" name="Google Shape;56;p4:notes">
            <a:extLst>
              <a:ext uri="{FF2B5EF4-FFF2-40B4-BE49-F238E27FC236}">
                <a16:creationId xmlns:a16="http://schemas.microsoft.com/office/drawing/2014/main" id="{C961287A-EE95-A234-0D84-B3B9DC3D197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Plus Jakarta Sans"/>
              <a:buNone/>
            </a:pPr>
            <a:endParaRPr/>
          </a:p>
        </p:txBody>
      </p:sp>
      <p:sp>
        <p:nvSpPr>
          <p:cNvPr id="57" name="Google Shape;57;p4:notes">
            <a:extLst>
              <a:ext uri="{FF2B5EF4-FFF2-40B4-BE49-F238E27FC236}">
                <a16:creationId xmlns:a16="http://schemas.microsoft.com/office/drawing/2014/main" id="{736F8CD8-3310-D9FA-FAAE-B0BF274A60B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4121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8B366842-899C-D48B-B90B-747824E8EDF1}"/>
            </a:ext>
          </a:extLst>
        </p:cNvPr>
        <p:cNvGrpSpPr/>
        <p:nvPr/>
      </p:nvGrpSpPr>
      <p:grpSpPr>
        <a:xfrm>
          <a:off x="0" y="0"/>
          <a:ext cx="0" cy="0"/>
          <a:chOff x="0" y="0"/>
          <a:chExt cx="0" cy="0"/>
        </a:xfrm>
      </p:grpSpPr>
      <p:sp>
        <p:nvSpPr>
          <p:cNvPr id="56" name="Google Shape;56;p4:notes">
            <a:extLst>
              <a:ext uri="{FF2B5EF4-FFF2-40B4-BE49-F238E27FC236}">
                <a16:creationId xmlns:a16="http://schemas.microsoft.com/office/drawing/2014/main" id="{4AC86086-E62B-3094-0541-602D9A8E145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Plus Jakarta Sans"/>
              <a:buNone/>
            </a:pPr>
            <a:endParaRPr/>
          </a:p>
        </p:txBody>
      </p:sp>
      <p:sp>
        <p:nvSpPr>
          <p:cNvPr id="57" name="Google Shape;57;p4:notes">
            <a:extLst>
              <a:ext uri="{FF2B5EF4-FFF2-40B4-BE49-F238E27FC236}">
                <a16:creationId xmlns:a16="http://schemas.microsoft.com/office/drawing/2014/main" id="{C88A7F40-3043-A998-F622-650CF6FA2CD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22208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8D1EFBBC-2C49-E559-9537-1647E0DCB209}"/>
            </a:ext>
          </a:extLst>
        </p:cNvPr>
        <p:cNvGrpSpPr/>
        <p:nvPr/>
      </p:nvGrpSpPr>
      <p:grpSpPr>
        <a:xfrm>
          <a:off x="0" y="0"/>
          <a:ext cx="0" cy="0"/>
          <a:chOff x="0" y="0"/>
          <a:chExt cx="0" cy="0"/>
        </a:xfrm>
      </p:grpSpPr>
      <p:sp>
        <p:nvSpPr>
          <p:cNvPr id="56" name="Google Shape;56;p4:notes">
            <a:extLst>
              <a:ext uri="{FF2B5EF4-FFF2-40B4-BE49-F238E27FC236}">
                <a16:creationId xmlns:a16="http://schemas.microsoft.com/office/drawing/2014/main" id="{76C9A824-749F-B29D-2540-1F2DD9FCCFD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Plus Jakarta Sans"/>
              <a:buNone/>
            </a:pPr>
            <a:endParaRPr/>
          </a:p>
        </p:txBody>
      </p:sp>
      <p:sp>
        <p:nvSpPr>
          <p:cNvPr id="57" name="Google Shape;57;p4:notes">
            <a:extLst>
              <a:ext uri="{FF2B5EF4-FFF2-40B4-BE49-F238E27FC236}">
                <a16:creationId xmlns:a16="http://schemas.microsoft.com/office/drawing/2014/main" id="{3D92D478-0AF7-290C-95F9-237E443A629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0621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Plus Jakarta Sans"/>
              <a:buNone/>
            </a:pPr>
            <a:endParaRPr/>
          </a:p>
        </p:txBody>
      </p:sp>
      <p:sp>
        <p:nvSpPr>
          <p:cNvPr id="57" name="Google Shape;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0E0A7D0C-873E-B470-3290-9615CAF60DD1}"/>
            </a:ext>
          </a:extLst>
        </p:cNvPr>
        <p:cNvGrpSpPr/>
        <p:nvPr/>
      </p:nvGrpSpPr>
      <p:grpSpPr>
        <a:xfrm>
          <a:off x="0" y="0"/>
          <a:ext cx="0" cy="0"/>
          <a:chOff x="0" y="0"/>
          <a:chExt cx="0" cy="0"/>
        </a:xfrm>
      </p:grpSpPr>
      <p:sp>
        <p:nvSpPr>
          <p:cNvPr id="56" name="Google Shape;56;p4:notes">
            <a:extLst>
              <a:ext uri="{FF2B5EF4-FFF2-40B4-BE49-F238E27FC236}">
                <a16:creationId xmlns:a16="http://schemas.microsoft.com/office/drawing/2014/main" id="{25C589D2-0539-8EF8-F08A-418EB9BFBD4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Plus Jakarta Sans"/>
              <a:buNone/>
            </a:pPr>
            <a:endParaRPr/>
          </a:p>
        </p:txBody>
      </p:sp>
      <p:sp>
        <p:nvSpPr>
          <p:cNvPr id="57" name="Google Shape;57;p4:notes">
            <a:extLst>
              <a:ext uri="{FF2B5EF4-FFF2-40B4-BE49-F238E27FC236}">
                <a16:creationId xmlns:a16="http://schemas.microsoft.com/office/drawing/2014/main" id="{331125E6-222A-E108-2BAF-CD342D19FD8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822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B30D6389-1B17-8535-4C93-6C90AE79B4FD}"/>
            </a:ext>
          </a:extLst>
        </p:cNvPr>
        <p:cNvGrpSpPr/>
        <p:nvPr/>
      </p:nvGrpSpPr>
      <p:grpSpPr>
        <a:xfrm>
          <a:off x="0" y="0"/>
          <a:ext cx="0" cy="0"/>
          <a:chOff x="0" y="0"/>
          <a:chExt cx="0" cy="0"/>
        </a:xfrm>
      </p:grpSpPr>
      <p:sp>
        <p:nvSpPr>
          <p:cNvPr id="56" name="Google Shape;56;p4:notes">
            <a:extLst>
              <a:ext uri="{FF2B5EF4-FFF2-40B4-BE49-F238E27FC236}">
                <a16:creationId xmlns:a16="http://schemas.microsoft.com/office/drawing/2014/main" id="{C2A488D6-1C2B-97C0-DD50-CC64EB8FA85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Plus Jakarta Sans"/>
              <a:buNone/>
            </a:pPr>
            <a:endParaRPr/>
          </a:p>
        </p:txBody>
      </p:sp>
      <p:sp>
        <p:nvSpPr>
          <p:cNvPr id="57" name="Google Shape;57;p4:notes">
            <a:extLst>
              <a:ext uri="{FF2B5EF4-FFF2-40B4-BE49-F238E27FC236}">
                <a16:creationId xmlns:a16="http://schemas.microsoft.com/office/drawing/2014/main" id="{5943432F-83D3-18FC-1ED9-18003096911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1559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2"/>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24"/>
        <p:cNvGrpSpPr/>
        <p:nvPr/>
      </p:nvGrpSpPr>
      <p:grpSpPr>
        <a:xfrm>
          <a:off x="0" y="0"/>
          <a:ext cx="0" cy="0"/>
          <a:chOff x="0" y="0"/>
          <a:chExt cx="0" cy="0"/>
        </a:xfrm>
      </p:grpSpPr>
      <p:sp>
        <p:nvSpPr>
          <p:cNvPr id="25" name="Google Shape;25;p16"/>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lus Jakarta Sans"/>
              <a:ea typeface="Plus Jakarta Sans"/>
              <a:cs typeface="Plus Jakarta Sans"/>
              <a:sym typeface="Plus Jakarta Sans"/>
            </a:endParaRPr>
          </a:p>
        </p:txBody>
      </p:sp>
      <p:sp>
        <p:nvSpPr>
          <p:cNvPr id="26" name="Google Shape;26;p16"/>
          <p:cNvSpPr>
            <a:spLocks noGrp="1"/>
          </p:cNvSpPr>
          <p:nvPr>
            <p:ph type="pic" idx="2"/>
          </p:nvPr>
        </p:nvSpPr>
        <p:spPr>
          <a:xfrm>
            <a:off x="6816725" y="1268413"/>
            <a:ext cx="2381023" cy="2976935"/>
          </a:xfrm>
          <a:prstGeom prst="rect">
            <a:avLst/>
          </a:prstGeom>
          <a:solidFill>
            <a:srgbClr val="F2F2F2"/>
          </a:solidFill>
          <a:ln>
            <a:noFill/>
          </a:ln>
        </p:spPr>
      </p:sp>
      <p:sp>
        <p:nvSpPr>
          <p:cNvPr id="27" name="Google Shape;27;p16"/>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3_Title Slide">
  <p:cSld name="33_Title Slide">
    <p:spTree>
      <p:nvGrpSpPr>
        <p:cNvPr id="1" name="Shape 28"/>
        <p:cNvGrpSpPr/>
        <p:nvPr/>
      </p:nvGrpSpPr>
      <p:grpSpPr>
        <a:xfrm>
          <a:off x="0" y="0"/>
          <a:ext cx="0" cy="0"/>
          <a:chOff x="0" y="0"/>
          <a:chExt cx="0" cy="0"/>
        </a:xfrm>
      </p:grpSpPr>
      <p:sp>
        <p:nvSpPr>
          <p:cNvPr id="29" name="Google Shape;29;p17"/>
          <p:cNvSpPr>
            <a:spLocks noGrp="1"/>
          </p:cNvSpPr>
          <p:nvPr>
            <p:ph type="pic" idx="2"/>
          </p:nvPr>
        </p:nvSpPr>
        <p:spPr>
          <a:xfrm>
            <a:off x="-1" y="549274"/>
            <a:ext cx="4995082" cy="5759450"/>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4_Title Slide">
  <p:cSld name="34_Title Slide">
    <p:spTree>
      <p:nvGrpSpPr>
        <p:cNvPr id="1" name="Shape 30"/>
        <p:cNvGrpSpPr/>
        <p:nvPr/>
      </p:nvGrpSpPr>
      <p:grpSpPr>
        <a:xfrm>
          <a:off x="0" y="0"/>
          <a:ext cx="0" cy="0"/>
          <a:chOff x="0" y="0"/>
          <a:chExt cx="0" cy="0"/>
        </a:xfrm>
      </p:grpSpPr>
      <p:sp>
        <p:nvSpPr>
          <p:cNvPr id="31" name="Google Shape;31;p18"/>
          <p:cNvSpPr>
            <a:spLocks noGrp="1"/>
          </p:cNvSpPr>
          <p:nvPr>
            <p:ph type="pic" idx="2"/>
          </p:nvPr>
        </p:nvSpPr>
        <p:spPr>
          <a:xfrm>
            <a:off x="6095999" y="1270000"/>
            <a:ext cx="6096001" cy="4319588"/>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
        <p:cNvGrpSpPr/>
        <p:nvPr/>
      </p:nvGrpSpPr>
      <p:grpSpPr>
        <a:xfrm>
          <a:off x="0" y="0"/>
          <a:ext cx="0" cy="0"/>
          <a:chOff x="0" y="0"/>
          <a:chExt cx="0" cy="0"/>
        </a:xfrm>
      </p:grpSpPr>
      <p:sp>
        <p:nvSpPr>
          <p:cNvPr id="14" name="Google Shape;14;p8"/>
          <p:cNvSpPr>
            <a:spLocks noGrp="1"/>
          </p:cNvSpPr>
          <p:nvPr>
            <p:ph type="pic" idx="2"/>
          </p:nvPr>
        </p:nvSpPr>
        <p:spPr>
          <a:xfrm>
            <a:off x="1055687" y="1268413"/>
            <a:ext cx="4319586" cy="5040312"/>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1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6"/>
        <p:cNvGrpSpPr/>
        <p:nvPr/>
      </p:nvGrpSpPr>
      <p:grpSpPr>
        <a:xfrm>
          <a:off x="0" y="0"/>
          <a:ext cx="0" cy="0"/>
          <a:chOff x="0" y="0"/>
          <a:chExt cx="0" cy="0"/>
        </a:xfrm>
      </p:grpSpPr>
      <p:sp>
        <p:nvSpPr>
          <p:cNvPr id="17" name="Google Shape;17;p10"/>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0_Title Slide">
  <p:cSld name="30_Title Slide">
    <p:spTree>
      <p:nvGrpSpPr>
        <p:cNvPr id="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1_Title Slide">
  <p:cSld name="31_Title Slide">
    <p:spTree>
      <p:nvGrpSpPr>
        <p:cNvPr id="1" name="Shape 22"/>
        <p:cNvGrpSpPr/>
        <p:nvPr/>
      </p:nvGrpSpPr>
      <p:grpSpPr>
        <a:xfrm>
          <a:off x="0" y="0"/>
          <a:ext cx="0" cy="0"/>
          <a:chOff x="0" y="0"/>
          <a:chExt cx="0" cy="0"/>
        </a:xfrm>
      </p:grpSpPr>
      <p:sp>
        <p:nvSpPr>
          <p:cNvPr id="23" name="Google Shape;23;p15"/>
          <p:cNvSpPr>
            <a:spLocks noGrp="1"/>
          </p:cNvSpPr>
          <p:nvPr>
            <p:ph type="pic" idx="2"/>
          </p:nvPr>
        </p:nvSpPr>
        <p:spPr>
          <a:xfrm>
            <a:off x="-1" y="0"/>
            <a:ext cx="9696450" cy="4868863"/>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E4C9"/>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mailto:snallana2@gitam.in?subject=Robopet%20Compan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slide" Target="sl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grpSp>
        <p:nvGrpSpPr>
          <p:cNvPr id="8" name="Google Shape;37;p1">
            <a:extLst>
              <a:ext uri="{FF2B5EF4-FFF2-40B4-BE49-F238E27FC236}">
                <a16:creationId xmlns:a16="http://schemas.microsoft.com/office/drawing/2014/main" id="{95B9A6EE-E138-E071-5CD6-EE8E11BE4BF4}"/>
              </a:ext>
            </a:extLst>
          </p:cNvPr>
          <p:cNvGrpSpPr/>
          <p:nvPr/>
        </p:nvGrpSpPr>
        <p:grpSpPr>
          <a:xfrm>
            <a:off x="958071" y="1760935"/>
            <a:ext cx="5512708" cy="1816454"/>
            <a:chOff x="894442" y="2675335"/>
            <a:chExt cx="7570108" cy="940767"/>
          </a:xfrm>
        </p:grpSpPr>
        <p:sp>
          <p:nvSpPr>
            <p:cNvPr id="9" name="Google Shape;38;p1">
              <a:extLst>
                <a:ext uri="{FF2B5EF4-FFF2-40B4-BE49-F238E27FC236}">
                  <a16:creationId xmlns:a16="http://schemas.microsoft.com/office/drawing/2014/main" id="{3D020A46-510A-5F1A-1744-4825867A86EC}"/>
                </a:ext>
              </a:extLst>
            </p:cNvPr>
            <p:cNvSpPr/>
            <p:nvPr/>
          </p:nvSpPr>
          <p:spPr>
            <a:xfrm>
              <a:off x="894442" y="2675335"/>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2" name="Google Shape;39;p1">
              <a:extLst>
                <a:ext uri="{FF2B5EF4-FFF2-40B4-BE49-F238E27FC236}">
                  <a16:creationId xmlns:a16="http://schemas.microsoft.com/office/drawing/2014/main" id="{72D5B1CD-03F0-4DFB-B67D-2D9DED5D946A}"/>
                </a:ext>
              </a:extLst>
            </p:cNvPr>
            <p:cNvSpPr/>
            <p:nvPr/>
          </p:nvSpPr>
          <p:spPr>
            <a:xfrm>
              <a:off x="894442" y="3570383"/>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sp>
        <p:nvSpPr>
          <p:cNvPr id="13" name="Google Shape;40;p1">
            <a:extLst>
              <a:ext uri="{FF2B5EF4-FFF2-40B4-BE49-F238E27FC236}">
                <a16:creationId xmlns:a16="http://schemas.microsoft.com/office/drawing/2014/main" id="{80B34406-687C-69C1-13E8-15BA854B8ECA}"/>
              </a:ext>
            </a:extLst>
          </p:cNvPr>
          <p:cNvSpPr txBox="1"/>
          <p:nvPr/>
        </p:nvSpPr>
        <p:spPr>
          <a:xfrm>
            <a:off x="958071" y="4401380"/>
            <a:ext cx="3988130"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none">
                <a:solidFill>
                  <a:srgbClr val="004740"/>
                </a:solidFill>
                <a:latin typeface="Inter"/>
                <a:ea typeface="Inter"/>
                <a:cs typeface="Inter"/>
                <a:sym typeface="Inter"/>
              </a:rPr>
              <a:t>Presenter Names: </a:t>
            </a:r>
          </a:p>
          <a:p>
            <a:pPr marL="0" marR="0" lvl="0" indent="0" algn="l" rtl="0">
              <a:spcBef>
                <a:spcPts val="0"/>
              </a:spcBef>
              <a:spcAft>
                <a:spcPts val="0"/>
              </a:spcAft>
              <a:buNone/>
            </a:pPr>
            <a:r>
              <a:rPr lang="en-US" sz="1600">
                <a:solidFill>
                  <a:srgbClr val="FF0000"/>
                </a:solidFill>
                <a:latin typeface="Inter"/>
                <a:ea typeface="Inter"/>
                <a:cs typeface="Inter"/>
                <a:sym typeface="Inter"/>
              </a:rPr>
              <a:t>N.CH. SAI MEGHANA - 2023000914</a:t>
            </a:r>
          </a:p>
          <a:p>
            <a:pPr marL="0" marR="0" lvl="0" indent="0" algn="l" rtl="0">
              <a:spcBef>
                <a:spcPts val="0"/>
              </a:spcBef>
              <a:spcAft>
                <a:spcPts val="0"/>
              </a:spcAft>
              <a:buNone/>
            </a:pPr>
            <a:endParaRPr>
              <a:latin typeface="Inter"/>
              <a:ea typeface="Inter"/>
              <a:cs typeface="Inter"/>
              <a:sym typeface="Inter"/>
            </a:endParaRPr>
          </a:p>
        </p:txBody>
      </p:sp>
      <p:sp>
        <p:nvSpPr>
          <p:cNvPr id="14" name="Google Shape;40;p1">
            <a:extLst>
              <a:ext uri="{FF2B5EF4-FFF2-40B4-BE49-F238E27FC236}">
                <a16:creationId xmlns:a16="http://schemas.microsoft.com/office/drawing/2014/main" id="{9ABAFAFB-5B6E-BCB0-0B9F-5D342BF7D029}"/>
              </a:ext>
            </a:extLst>
          </p:cNvPr>
          <p:cNvSpPr txBox="1"/>
          <p:nvPr/>
        </p:nvSpPr>
        <p:spPr>
          <a:xfrm>
            <a:off x="7245800" y="4401380"/>
            <a:ext cx="3387787"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4740"/>
                </a:solidFill>
                <a:latin typeface="Inter"/>
                <a:ea typeface="Inter"/>
                <a:cs typeface="Inter"/>
                <a:sym typeface="Inter"/>
              </a:rPr>
              <a:t>Guide</a:t>
            </a:r>
            <a:r>
              <a:rPr lang="en-US" sz="2400" u="none">
                <a:solidFill>
                  <a:srgbClr val="004740"/>
                </a:solidFill>
                <a:latin typeface="Inter"/>
                <a:ea typeface="Inter"/>
                <a:cs typeface="Inter"/>
                <a:sym typeface="Inter"/>
              </a:rPr>
              <a:t> Name: </a:t>
            </a:r>
            <a:endParaRPr lang="en-US" sz="1600" u="none">
              <a:solidFill>
                <a:srgbClr val="FF0000"/>
              </a:solidFill>
              <a:latin typeface="Inter"/>
              <a:ea typeface="Inter"/>
              <a:cs typeface="Inter"/>
              <a:sym typeface="Inter"/>
            </a:endParaRPr>
          </a:p>
          <a:p>
            <a:pPr marL="0" marR="0" lvl="0" indent="0" algn="l" rtl="0">
              <a:spcBef>
                <a:spcPts val="0"/>
              </a:spcBef>
              <a:spcAft>
                <a:spcPts val="0"/>
              </a:spcAft>
              <a:buNone/>
            </a:pPr>
            <a:r>
              <a:rPr lang="en-US" sz="1600">
                <a:solidFill>
                  <a:srgbClr val="FF0000"/>
                </a:solidFill>
                <a:latin typeface="Inter"/>
                <a:ea typeface="Inter"/>
                <a:cs typeface="Inter"/>
                <a:sym typeface="Inter"/>
              </a:rPr>
              <a:t>DR. T. MOHANA NAGA VAMSI</a:t>
            </a:r>
            <a:endParaRPr lang="en-US" sz="1600">
              <a:latin typeface="Inter"/>
              <a:ea typeface="Inter"/>
              <a:cs typeface="Inter"/>
              <a:sym typeface="Inter"/>
            </a:endParaRPr>
          </a:p>
        </p:txBody>
      </p:sp>
      <p:sp>
        <p:nvSpPr>
          <p:cNvPr id="15" name="Google Shape;10;p6">
            <a:extLst>
              <a:ext uri="{FF2B5EF4-FFF2-40B4-BE49-F238E27FC236}">
                <a16:creationId xmlns:a16="http://schemas.microsoft.com/office/drawing/2014/main" id="{C27A654C-BDDB-CD73-1E80-AEAEF65BFEF9}"/>
              </a:ext>
            </a:extLst>
          </p:cNvPr>
          <p:cNvSpPr txBox="1"/>
          <p:nvPr/>
        </p:nvSpPr>
        <p:spPr>
          <a:xfrm>
            <a:off x="434410" y="6230138"/>
            <a:ext cx="787748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panose="020B0604020202020204" charset="0"/>
                <a:ea typeface="Inter" panose="020B0604020202020204" charset="0"/>
                <a:cs typeface="Open Sans"/>
                <a:sym typeface="Open Sans"/>
              </a:rPr>
              <a:t>M.TECH : CSE – DATA SCIENCE : 2023000914 , GST, Visakhapatnam</a:t>
            </a:r>
          </a:p>
        </p:txBody>
      </p:sp>
      <p:pic>
        <p:nvPicPr>
          <p:cNvPr id="16" name="Google Shape;11;p6">
            <a:extLst>
              <a:ext uri="{FF2B5EF4-FFF2-40B4-BE49-F238E27FC236}">
                <a16:creationId xmlns:a16="http://schemas.microsoft.com/office/drawing/2014/main" id="{13501288-BB27-4D28-D95A-7457E94BD55A}"/>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17" name="Google Shape;36;p1">
            <a:extLst>
              <a:ext uri="{FF2B5EF4-FFF2-40B4-BE49-F238E27FC236}">
                <a16:creationId xmlns:a16="http://schemas.microsoft.com/office/drawing/2014/main" id="{DA286022-9033-CE50-A0B8-06B9BF4B5F40}"/>
              </a:ext>
            </a:extLst>
          </p:cNvPr>
          <p:cNvSpPr/>
          <p:nvPr/>
        </p:nvSpPr>
        <p:spPr>
          <a:xfrm>
            <a:off x="919536" y="1942306"/>
            <a:ext cx="11102485" cy="21236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07069"/>
                </a:solidFill>
                <a:latin typeface="Inter"/>
                <a:ea typeface="Inter"/>
                <a:cs typeface="Inter"/>
                <a:sym typeface="Inter"/>
              </a:rPr>
              <a:t>Robopet Companion : A Revolutionary Mental Health Support System</a:t>
            </a:r>
          </a:p>
          <a:p>
            <a:pPr marL="0" marR="0" lvl="0" indent="0" algn="l" rtl="0">
              <a:spcBef>
                <a:spcPts val="0"/>
              </a:spcBef>
              <a:spcAft>
                <a:spcPts val="0"/>
              </a:spcAft>
              <a:buNone/>
            </a:pPr>
            <a:r>
              <a:rPr lang="en-US" sz="4400" b="1" i="0" u="none" strike="noStrike" cap="none">
                <a:solidFill>
                  <a:srgbClr val="007069"/>
                </a:solidFill>
                <a:latin typeface="Inter"/>
                <a:ea typeface="Inter"/>
                <a:cs typeface="Inter"/>
                <a:sym typeface="Inter"/>
              </a:rPr>
              <a:t> </a:t>
            </a:r>
            <a:endParaRPr lang="en-US" sz="440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23173-E6BC-717D-137A-5418E09E27FF}"/>
            </a:ext>
          </a:extLst>
        </p:cNvPr>
        <p:cNvGrpSpPr/>
        <p:nvPr/>
      </p:nvGrpSpPr>
      <p:grpSpPr>
        <a:xfrm>
          <a:off x="0" y="0"/>
          <a:ext cx="0" cy="0"/>
          <a:chOff x="0" y="0"/>
          <a:chExt cx="0" cy="0"/>
        </a:xfrm>
      </p:grpSpPr>
      <p:sp>
        <p:nvSpPr>
          <p:cNvPr id="2" name="Google Shape;59;p4">
            <a:extLst>
              <a:ext uri="{FF2B5EF4-FFF2-40B4-BE49-F238E27FC236}">
                <a16:creationId xmlns:a16="http://schemas.microsoft.com/office/drawing/2014/main" id="{44646B7C-B4D4-A1FC-DD90-8D93D2C9929F}"/>
              </a:ext>
            </a:extLst>
          </p:cNvPr>
          <p:cNvSpPr txBox="1"/>
          <p:nvPr/>
        </p:nvSpPr>
        <p:spPr>
          <a:xfrm>
            <a:off x="4558517" y="9144"/>
            <a:ext cx="833370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rgbClr val="007367"/>
                </a:solidFill>
                <a:latin typeface="Inter"/>
                <a:ea typeface="Inter"/>
                <a:cs typeface="Inter"/>
                <a:sym typeface="Inter"/>
              </a:rPr>
              <a:t>RESULTS</a:t>
            </a:r>
            <a:endParaRPr>
              <a:latin typeface="Inter"/>
              <a:ea typeface="Inter"/>
              <a:cs typeface="Inter"/>
              <a:sym typeface="Inter"/>
            </a:endParaRPr>
          </a:p>
        </p:txBody>
      </p:sp>
      <p:pic>
        <p:nvPicPr>
          <p:cNvPr id="4" name="Picture 3">
            <a:extLst>
              <a:ext uri="{FF2B5EF4-FFF2-40B4-BE49-F238E27FC236}">
                <a16:creationId xmlns:a16="http://schemas.microsoft.com/office/drawing/2014/main" id="{C7DB2D3A-3BDC-7870-D2E9-D2157BD07CD7}"/>
              </a:ext>
            </a:extLst>
          </p:cNvPr>
          <p:cNvPicPr>
            <a:picLocks noChangeAspect="1"/>
          </p:cNvPicPr>
          <p:nvPr/>
        </p:nvPicPr>
        <p:blipFill>
          <a:blip r:embed="rId2"/>
          <a:srcRect t="47311"/>
          <a:stretch/>
        </p:blipFill>
        <p:spPr>
          <a:xfrm>
            <a:off x="4616549" y="3695789"/>
            <a:ext cx="5814564" cy="3065174"/>
          </a:xfrm>
          <a:prstGeom prst="rect">
            <a:avLst/>
          </a:prstGeom>
        </p:spPr>
      </p:pic>
      <p:pic>
        <p:nvPicPr>
          <p:cNvPr id="3" name="Picture 2">
            <a:extLst>
              <a:ext uri="{FF2B5EF4-FFF2-40B4-BE49-F238E27FC236}">
                <a16:creationId xmlns:a16="http://schemas.microsoft.com/office/drawing/2014/main" id="{4AE99DCD-7161-9901-CEB5-018F1C940656}"/>
              </a:ext>
            </a:extLst>
          </p:cNvPr>
          <p:cNvPicPr>
            <a:picLocks noChangeAspect="1"/>
          </p:cNvPicPr>
          <p:nvPr/>
        </p:nvPicPr>
        <p:blipFill>
          <a:blip r:embed="rId2"/>
          <a:srcRect l="2464" r="77125" b="54911"/>
          <a:stretch/>
        </p:blipFill>
        <p:spPr>
          <a:xfrm>
            <a:off x="3229033" y="3759158"/>
            <a:ext cx="1329484" cy="2938436"/>
          </a:xfrm>
          <a:prstGeom prst="rect">
            <a:avLst/>
          </a:prstGeom>
        </p:spPr>
      </p:pic>
      <p:pic>
        <p:nvPicPr>
          <p:cNvPr id="6" name="Picture 5">
            <a:extLst>
              <a:ext uri="{FF2B5EF4-FFF2-40B4-BE49-F238E27FC236}">
                <a16:creationId xmlns:a16="http://schemas.microsoft.com/office/drawing/2014/main" id="{4069AE1D-9514-2BEA-327E-2D8A16B3678B}"/>
              </a:ext>
            </a:extLst>
          </p:cNvPr>
          <p:cNvPicPr>
            <a:picLocks noChangeAspect="1"/>
          </p:cNvPicPr>
          <p:nvPr/>
        </p:nvPicPr>
        <p:blipFill>
          <a:blip r:embed="rId3"/>
          <a:stretch>
            <a:fillRect/>
          </a:stretch>
        </p:blipFill>
        <p:spPr>
          <a:xfrm>
            <a:off x="7743711" y="538375"/>
            <a:ext cx="1360948" cy="3110737"/>
          </a:xfrm>
          <a:prstGeom prst="rect">
            <a:avLst/>
          </a:prstGeom>
        </p:spPr>
      </p:pic>
      <p:pic>
        <p:nvPicPr>
          <p:cNvPr id="8" name="Picture 7">
            <a:extLst>
              <a:ext uri="{FF2B5EF4-FFF2-40B4-BE49-F238E27FC236}">
                <a16:creationId xmlns:a16="http://schemas.microsoft.com/office/drawing/2014/main" id="{B107E1BE-AEB6-FED8-A294-6239790E86B9}"/>
              </a:ext>
            </a:extLst>
          </p:cNvPr>
          <p:cNvPicPr>
            <a:picLocks noChangeAspect="1"/>
          </p:cNvPicPr>
          <p:nvPr/>
        </p:nvPicPr>
        <p:blipFill>
          <a:blip r:embed="rId4"/>
          <a:stretch>
            <a:fillRect/>
          </a:stretch>
        </p:blipFill>
        <p:spPr>
          <a:xfrm>
            <a:off x="9226138" y="561158"/>
            <a:ext cx="1360949" cy="3065173"/>
          </a:xfrm>
          <a:prstGeom prst="rect">
            <a:avLst/>
          </a:prstGeom>
        </p:spPr>
      </p:pic>
      <p:pic>
        <p:nvPicPr>
          <p:cNvPr id="10" name="Picture 9">
            <a:extLst>
              <a:ext uri="{FF2B5EF4-FFF2-40B4-BE49-F238E27FC236}">
                <a16:creationId xmlns:a16="http://schemas.microsoft.com/office/drawing/2014/main" id="{5A2B6429-C52E-59A4-A076-307BEFA3215A}"/>
              </a:ext>
            </a:extLst>
          </p:cNvPr>
          <p:cNvPicPr>
            <a:picLocks noChangeAspect="1"/>
          </p:cNvPicPr>
          <p:nvPr/>
        </p:nvPicPr>
        <p:blipFill>
          <a:blip r:embed="rId5"/>
          <a:stretch>
            <a:fillRect/>
          </a:stretch>
        </p:blipFill>
        <p:spPr>
          <a:xfrm>
            <a:off x="4738028" y="624019"/>
            <a:ext cx="1374043" cy="3065173"/>
          </a:xfrm>
          <a:prstGeom prst="rect">
            <a:avLst/>
          </a:prstGeom>
        </p:spPr>
      </p:pic>
      <p:pic>
        <p:nvPicPr>
          <p:cNvPr id="12" name="Picture 11">
            <a:extLst>
              <a:ext uri="{FF2B5EF4-FFF2-40B4-BE49-F238E27FC236}">
                <a16:creationId xmlns:a16="http://schemas.microsoft.com/office/drawing/2014/main" id="{5408EF6F-D24C-AFA3-A3BD-E92D674425E9}"/>
              </a:ext>
            </a:extLst>
          </p:cNvPr>
          <p:cNvPicPr>
            <a:picLocks noChangeAspect="1"/>
          </p:cNvPicPr>
          <p:nvPr/>
        </p:nvPicPr>
        <p:blipFill>
          <a:blip r:embed="rId6"/>
          <a:stretch>
            <a:fillRect/>
          </a:stretch>
        </p:blipFill>
        <p:spPr>
          <a:xfrm>
            <a:off x="1728018" y="590210"/>
            <a:ext cx="1442982" cy="3128033"/>
          </a:xfrm>
          <a:prstGeom prst="rect">
            <a:avLst/>
          </a:prstGeom>
        </p:spPr>
      </p:pic>
      <p:pic>
        <p:nvPicPr>
          <p:cNvPr id="14" name="Picture 13">
            <a:extLst>
              <a:ext uri="{FF2B5EF4-FFF2-40B4-BE49-F238E27FC236}">
                <a16:creationId xmlns:a16="http://schemas.microsoft.com/office/drawing/2014/main" id="{B2A3D9A7-2939-30FC-2B5B-6E37787A7297}"/>
              </a:ext>
            </a:extLst>
          </p:cNvPr>
          <p:cNvPicPr>
            <a:picLocks noChangeAspect="1"/>
          </p:cNvPicPr>
          <p:nvPr/>
        </p:nvPicPr>
        <p:blipFill>
          <a:blip r:embed="rId7"/>
          <a:stretch>
            <a:fillRect/>
          </a:stretch>
        </p:blipFill>
        <p:spPr>
          <a:xfrm>
            <a:off x="3275535" y="624019"/>
            <a:ext cx="1341014" cy="3060417"/>
          </a:xfrm>
          <a:prstGeom prst="rect">
            <a:avLst/>
          </a:prstGeom>
        </p:spPr>
      </p:pic>
      <p:pic>
        <p:nvPicPr>
          <p:cNvPr id="16" name="Picture 15">
            <a:extLst>
              <a:ext uri="{FF2B5EF4-FFF2-40B4-BE49-F238E27FC236}">
                <a16:creationId xmlns:a16="http://schemas.microsoft.com/office/drawing/2014/main" id="{C0BCB03E-2E45-98FB-9B2D-B3C5674B4B80}"/>
              </a:ext>
            </a:extLst>
          </p:cNvPr>
          <p:cNvPicPr>
            <a:picLocks noChangeAspect="1"/>
          </p:cNvPicPr>
          <p:nvPr/>
        </p:nvPicPr>
        <p:blipFill>
          <a:blip r:embed="rId8"/>
          <a:stretch>
            <a:fillRect/>
          </a:stretch>
        </p:blipFill>
        <p:spPr>
          <a:xfrm>
            <a:off x="6233550" y="561158"/>
            <a:ext cx="1388682" cy="3134631"/>
          </a:xfrm>
          <a:prstGeom prst="rect">
            <a:avLst/>
          </a:prstGeom>
        </p:spPr>
      </p:pic>
    </p:spTree>
    <p:extLst>
      <p:ext uri="{BB962C8B-B14F-4D97-AF65-F5344CB8AC3E}">
        <p14:creationId xmlns:p14="http://schemas.microsoft.com/office/powerpoint/2010/main" val="3474463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4A81A-A6D4-B205-1D4D-31826467BB03}"/>
            </a:ext>
          </a:extLst>
        </p:cNvPr>
        <p:cNvGrpSpPr/>
        <p:nvPr/>
      </p:nvGrpSpPr>
      <p:grpSpPr>
        <a:xfrm>
          <a:off x="0" y="0"/>
          <a:ext cx="0" cy="0"/>
          <a:chOff x="0" y="0"/>
          <a:chExt cx="0" cy="0"/>
        </a:xfrm>
      </p:grpSpPr>
      <p:sp>
        <p:nvSpPr>
          <p:cNvPr id="4" name="Google Shape;59;p4">
            <a:extLst>
              <a:ext uri="{FF2B5EF4-FFF2-40B4-BE49-F238E27FC236}">
                <a16:creationId xmlns:a16="http://schemas.microsoft.com/office/drawing/2014/main" id="{8D2B9435-F5E7-41FF-55CA-70548A6EB06E}"/>
              </a:ext>
            </a:extLst>
          </p:cNvPr>
          <p:cNvSpPr txBox="1"/>
          <p:nvPr/>
        </p:nvSpPr>
        <p:spPr>
          <a:xfrm>
            <a:off x="3716902" y="387816"/>
            <a:ext cx="833370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367"/>
                </a:solidFill>
                <a:latin typeface="Inter"/>
                <a:ea typeface="Inter"/>
                <a:cs typeface="Inter"/>
                <a:sym typeface="Inter"/>
              </a:rPr>
              <a:t>Journal - Result </a:t>
            </a:r>
            <a:endParaRPr lang="en-US" dirty="0">
              <a:latin typeface="Inter"/>
              <a:ea typeface="Inter"/>
              <a:cs typeface="Inter"/>
              <a:sym typeface="Inter"/>
            </a:endParaRPr>
          </a:p>
        </p:txBody>
      </p:sp>
      <p:pic>
        <p:nvPicPr>
          <p:cNvPr id="3" name="Picture 2">
            <a:extLst>
              <a:ext uri="{FF2B5EF4-FFF2-40B4-BE49-F238E27FC236}">
                <a16:creationId xmlns:a16="http://schemas.microsoft.com/office/drawing/2014/main" id="{0688F23A-5235-299A-DCB9-F489E66C9E4C}"/>
              </a:ext>
            </a:extLst>
          </p:cNvPr>
          <p:cNvPicPr>
            <a:picLocks noChangeAspect="1"/>
          </p:cNvPicPr>
          <p:nvPr/>
        </p:nvPicPr>
        <p:blipFill>
          <a:blip r:embed="rId2"/>
          <a:stretch>
            <a:fillRect/>
          </a:stretch>
        </p:blipFill>
        <p:spPr>
          <a:xfrm>
            <a:off x="2048256" y="1134043"/>
            <a:ext cx="7635240" cy="5262989"/>
          </a:xfrm>
          <a:prstGeom prst="rect">
            <a:avLst/>
          </a:prstGeom>
        </p:spPr>
      </p:pic>
    </p:spTree>
    <p:extLst>
      <p:ext uri="{BB962C8B-B14F-4D97-AF65-F5344CB8AC3E}">
        <p14:creationId xmlns:p14="http://schemas.microsoft.com/office/powerpoint/2010/main" val="59628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9;p4">
            <a:extLst>
              <a:ext uri="{FF2B5EF4-FFF2-40B4-BE49-F238E27FC236}">
                <a16:creationId xmlns:a16="http://schemas.microsoft.com/office/drawing/2014/main" id="{D1EC126C-BB34-4A66-9529-B17EE13A4030}"/>
              </a:ext>
            </a:extLst>
          </p:cNvPr>
          <p:cNvSpPr txBox="1"/>
          <p:nvPr/>
        </p:nvSpPr>
        <p:spPr>
          <a:xfrm>
            <a:off x="307634" y="623711"/>
            <a:ext cx="833370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007367"/>
                </a:solidFill>
                <a:latin typeface="Inter"/>
                <a:ea typeface="Inter"/>
                <a:cs typeface="Inter"/>
                <a:sym typeface="Inter"/>
              </a:rPr>
              <a:t>Personality Test - Result</a:t>
            </a:r>
            <a:endParaRPr sz="3200" dirty="0">
              <a:latin typeface="Inter"/>
              <a:ea typeface="Inter"/>
              <a:cs typeface="Inter"/>
              <a:sym typeface="Inter"/>
            </a:endParaRPr>
          </a:p>
        </p:txBody>
      </p:sp>
      <p:pic>
        <p:nvPicPr>
          <p:cNvPr id="5" name="Picture 4">
            <a:extLst>
              <a:ext uri="{FF2B5EF4-FFF2-40B4-BE49-F238E27FC236}">
                <a16:creationId xmlns:a16="http://schemas.microsoft.com/office/drawing/2014/main" id="{68FE88C1-CD99-76CE-77FB-943D19340D09}"/>
              </a:ext>
            </a:extLst>
          </p:cNvPr>
          <p:cNvPicPr>
            <a:picLocks noChangeAspect="1"/>
          </p:cNvPicPr>
          <p:nvPr/>
        </p:nvPicPr>
        <p:blipFill>
          <a:blip r:embed="rId2"/>
          <a:stretch>
            <a:fillRect/>
          </a:stretch>
        </p:blipFill>
        <p:spPr>
          <a:xfrm>
            <a:off x="5647105" y="51249"/>
            <a:ext cx="6093095" cy="1791257"/>
          </a:xfrm>
          <a:prstGeom prst="rect">
            <a:avLst/>
          </a:prstGeom>
        </p:spPr>
      </p:pic>
      <p:pic>
        <p:nvPicPr>
          <p:cNvPr id="7" name="Picture 6">
            <a:extLst>
              <a:ext uri="{FF2B5EF4-FFF2-40B4-BE49-F238E27FC236}">
                <a16:creationId xmlns:a16="http://schemas.microsoft.com/office/drawing/2014/main" id="{4906CA51-EE67-C8DA-D16F-753CDDF9CDAD}"/>
              </a:ext>
            </a:extLst>
          </p:cNvPr>
          <p:cNvPicPr>
            <a:picLocks noChangeAspect="1"/>
          </p:cNvPicPr>
          <p:nvPr/>
        </p:nvPicPr>
        <p:blipFill>
          <a:blip r:embed="rId3"/>
          <a:srcRect b="7790"/>
          <a:stretch/>
        </p:blipFill>
        <p:spPr>
          <a:xfrm>
            <a:off x="307634" y="1842506"/>
            <a:ext cx="11095682" cy="4936601"/>
          </a:xfrm>
          <a:prstGeom prst="rect">
            <a:avLst/>
          </a:prstGeom>
        </p:spPr>
      </p:pic>
    </p:spTree>
    <p:extLst>
      <p:ext uri="{BB962C8B-B14F-4D97-AF65-F5344CB8AC3E}">
        <p14:creationId xmlns:p14="http://schemas.microsoft.com/office/powerpoint/2010/main" val="2244598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6EE4B-3910-17D1-EBFD-54B4820FD9B9}"/>
            </a:ext>
          </a:extLst>
        </p:cNvPr>
        <p:cNvGrpSpPr/>
        <p:nvPr/>
      </p:nvGrpSpPr>
      <p:grpSpPr>
        <a:xfrm>
          <a:off x="0" y="0"/>
          <a:ext cx="0" cy="0"/>
          <a:chOff x="0" y="0"/>
          <a:chExt cx="0" cy="0"/>
        </a:xfrm>
      </p:grpSpPr>
      <p:sp>
        <p:nvSpPr>
          <p:cNvPr id="4" name="Google Shape;59;p4">
            <a:extLst>
              <a:ext uri="{FF2B5EF4-FFF2-40B4-BE49-F238E27FC236}">
                <a16:creationId xmlns:a16="http://schemas.microsoft.com/office/drawing/2014/main" id="{F9143EC9-C435-5987-6BCB-FC24B245F51D}"/>
              </a:ext>
            </a:extLst>
          </p:cNvPr>
          <p:cNvSpPr txBox="1"/>
          <p:nvPr/>
        </p:nvSpPr>
        <p:spPr>
          <a:xfrm>
            <a:off x="644518" y="552408"/>
            <a:ext cx="1008765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007367"/>
                </a:solidFill>
                <a:latin typeface="Inter"/>
                <a:ea typeface="Inter"/>
                <a:cs typeface="Inter"/>
                <a:sym typeface="Inter"/>
              </a:rPr>
              <a:t>Chatbot – Counsellor – Sensitive alert  - Result</a:t>
            </a:r>
            <a:endParaRPr sz="3200" dirty="0">
              <a:latin typeface="Inter"/>
              <a:ea typeface="Inter"/>
              <a:cs typeface="Inter"/>
              <a:sym typeface="Inter"/>
            </a:endParaRPr>
          </a:p>
        </p:txBody>
      </p:sp>
      <p:pic>
        <p:nvPicPr>
          <p:cNvPr id="3" name="Picture 2">
            <a:extLst>
              <a:ext uri="{FF2B5EF4-FFF2-40B4-BE49-F238E27FC236}">
                <a16:creationId xmlns:a16="http://schemas.microsoft.com/office/drawing/2014/main" id="{ED518821-021F-A8FB-37A7-795F2552319D}"/>
              </a:ext>
            </a:extLst>
          </p:cNvPr>
          <p:cNvPicPr>
            <a:picLocks noChangeAspect="1"/>
          </p:cNvPicPr>
          <p:nvPr/>
        </p:nvPicPr>
        <p:blipFill>
          <a:blip r:embed="rId2"/>
          <a:stretch>
            <a:fillRect/>
          </a:stretch>
        </p:blipFill>
        <p:spPr>
          <a:xfrm>
            <a:off x="720746" y="1315453"/>
            <a:ext cx="2803633" cy="4700336"/>
          </a:xfrm>
          <a:prstGeom prst="rect">
            <a:avLst/>
          </a:prstGeom>
        </p:spPr>
      </p:pic>
      <p:pic>
        <p:nvPicPr>
          <p:cNvPr id="8" name="Picture 7">
            <a:extLst>
              <a:ext uri="{FF2B5EF4-FFF2-40B4-BE49-F238E27FC236}">
                <a16:creationId xmlns:a16="http://schemas.microsoft.com/office/drawing/2014/main" id="{3ED59089-F254-FCF1-AB9B-41799E1F3A5D}"/>
              </a:ext>
            </a:extLst>
          </p:cNvPr>
          <p:cNvPicPr>
            <a:picLocks noChangeAspect="1"/>
          </p:cNvPicPr>
          <p:nvPr/>
        </p:nvPicPr>
        <p:blipFill>
          <a:blip r:embed="rId3"/>
          <a:stretch>
            <a:fillRect/>
          </a:stretch>
        </p:blipFill>
        <p:spPr>
          <a:xfrm>
            <a:off x="3768723" y="1276392"/>
            <a:ext cx="2664162" cy="4742649"/>
          </a:xfrm>
          <a:prstGeom prst="rect">
            <a:avLst/>
          </a:prstGeom>
        </p:spPr>
      </p:pic>
      <p:pic>
        <p:nvPicPr>
          <p:cNvPr id="10" name="Picture 9">
            <a:extLst>
              <a:ext uri="{FF2B5EF4-FFF2-40B4-BE49-F238E27FC236}">
                <a16:creationId xmlns:a16="http://schemas.microsoft.com/office/drawing/2014/main" id="{031D61F6-3435-4CE3-9874-BE469C0C076D}"/>
              </a:ext>
            </a:extLst>
          </p:cNvPr>
          <p:cNvPicPr>
            <a:picLocks noChangeAspect="1"/>
          </p:cNvPicPr>
          <p:nvPr/>
        </p:nvPicPr>
        <p:blipFill>
          <a:blip r:embed="rId4"/>
          <a:stretch>
            <a:fillRect/>
          </a:stretch>
        </p:blipFill>
        <p:spPr>
          <a:xfrm>
            <a:off x="7057347" y="2773623"/>
            <a:ext cx="4077053" cy="1310754"/>
          </a:xfrm>
          <a:prstGeom prst="rect">
            <a:avLst/>
          </a:prstGeom>
        </p:spPr>
      </p:pic>
    </p:spTree>
    <p:extLst>
      <p:ext uri="{BB962C8B-B14F-4D97-AF65-F5344CB8AC3E}">
        <p14:creationId xmlns:p14="http://schemas.microsoft.com/office/powerpoint/2010/main" val="4019014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07117596-1052-DDCF-0744-1E97E3DF85F9}"/>
            </a:ext>
          </a:extLst>
        </p:cNvPr>
        <p:cNvGrpSpPr/>
        <p:nvPr/>
      </p:nvGrpSpPr>
      <p:grpSpPr>
        <a:xfrm>
          <a:off x="0" y="0"/>
          <a:ext cx="0" cy="0"/>
          <a:chOff x="0" y="0"/>
          <a:chExt cx="0" cy="0"/>
        </a:xfrm>
      </p:grpSpPr>
      <p:sp>
        <p:nvSpPr>
          <p:cNvPr id="59" name="Google Shape;59;p4">
            <a:extLst>
              <a:ext uri="{FF2B5EF4-FFF2-40B4-BE49-F238E27FC236}">
                <a16:creationId xmlns:a16="http://schemas.microsoft.com/office/drawing/2014/main" id="{45E26DB8-67D9-EAAF-AB9B-A20BEBE480D4}"/>
              </a:ext>
            </a:extLst>
          </p:cNvPr>
          <p:cNvSpPr txBox="1"/>
          <p:nvPr/>
        </p:nvSpPr>
        <p:spPr>
          <a:xfrm>
            <a:off x="766750" y="527157"/>
            <a:ext cx="833370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rgbClr val="007367"/>
                </a:solidFill>
                <a:latin typeface="Inter"/>
                <a:ea typeface="Inter"/>
                <a:cs typeface="Inter"/>
                <a:sym typeface="Inter"/>
              </a:rPr>
              <a:t>Conclusion</a:t>
            </a:r>
            <a:endParaRPr lang="en-US" sz="3600">
              <a:latin typeface="Inter"/>
              <a:ea typeface="Inter"/>
              <a:cs typeface="Inter"/>
              <a:sym typeface="Inter"/>
            </a:endParaRPr>
          </a:p>
        </p:txBody>
      </p:sp>
      <p:pic>
        <p:nvPicPr>
          <p:cNvPr id="3" name="Google Shape;11;p6">
            <a:extLst>
              <a:ext uri="{FF2B5EF4-FFF2-40B4-BE49-F238E27FC236}">
                <a16:creationId xmlns:a16="http://schemas.microsoft.com/office/drawing/2014/main" id="{0AF8F551-5446-879E-ED80-19C19A1503B4}"/>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TextBox 3">
            <a:extLst>
              <a:ext uri="{FF2B5EF4-FFF2-40B4-BE49-F238E27FC236}">
                <a16:creationId xmlns:a16="http://schemas.microsoft.com/office/drawing/2014/main" id="{375DB80F-602F-B800-11B7-AEB5BF426720}"/>
              </a:ext>
            </a:extLst>
          </p:cNvPr>
          <p:cNvSpPr txBox="1"/>
          <p:nvPr/>
        </p:nvSpPr>
        <p:spPr>
          <a:xfrm>
            <a:off x="766750" y="1912985"/>
            <a:ext cx="10233482" cy="2677656"/>
          </a:xfrm>
          <a:prstGeom prst="rect">
            <a:avLst/>
          </a:prstGeom>
          <a:noFill/>
        </p:spPr>
        <p:txBody>
          <a:bodyPr wrap="square">
            <a:spAutoFit/>
          </a:bodyPr>
          <a:lstStyle/>
          <a:p>
            <a:r>
              <a:rPr lang="en-US" sz="2400" b="0" i="0">
                <a:solidFill>
                  <a:srgbClr val="A58255"/>
                </a:solidFill>
                <a:effectLst/>
              </a:rPr>
              <a:t>The proposed robopet companion offers a unique solution to the mental health challenges faced by individuals today. By providing </a:t>
            </a:r>
            <a:r>
              <a:rPr lang="en-US" sz="2400" b="0" i="0">
                <a:solidFill>
                  <a:srgbClr val="0E5048"/>
                </a:solidFill>
                <a:effectLst/>
              </a:rPr>
              <a:t>consistent, personalized support without the risk of judgment or emotional fati</a:t>
            </a:r>
            <a:r>
              <a:rPr lang="en-US" sz="2400" b="0" i="0">
                <a:solidFill>
                  <a:srgbClr val="A58255"/>
                </a:solidFill>
                <a:effectLst/>
              </a:rPr>
              <a:t>gue, the robopet aims to improve the emotional well-being of users across all age groups. The implementation of advanced AI technologies will ensure that the robopet remains a reliable and effective companion for mental health counseling.</a:t>
            </a:r>
            <a:endParaRPr lang="en-IN" sz="2400">
              <a:solidFill>
                <a:srgbClr val="A58255"/>
              </a:solidFill>
            </a:endParaRPr>
          </a:p>
        </p:txBody>
      </p:sp>
      <p:sp>
        <p:nvSpPr>
          <p:cNvPr id="2" name="Google Shape;10;p6">
            <a:extLst>
              <a:ext uri="{FF2B5EF4-FFF2-40B4-BE49-F238E27FC236}">
                <a16:creationId xmlns:a16="http://schemas.microsoft.com/office/drawing/2014/main" id="{35B543FA-0813-B156-EED2-24E4B6E4A18C}"/>
              </a:ext>
            </a:extLst>
          </p:cNvPr>
          <p:cNvSpPr txBox="1"/>
          <p:nvPr/>
        </p:nvSpPr>
        <p:spPr>
          <a:xfrm>
            <a:off x="434410" y="6230138"/>
            <a:ext cx="787748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panose="020B0604020202020204" charset="0"/>
                <a:ea typeface="Inter" panose="020B0604020202020204" charset="0"/>
                <a:cs typeface="Open Sans"/>
                <a:sym typeface="Open Sans"/>
              </a:rPr>
              <a:t>M.TECH : CSE – DATA SCIENCE : 2023000914 , GST, Visakhapatnam</a:t>
            </a:r>
          </a:p>
        </p:txBody>
      </p:sp>
    </p:spTree>
    <p:extLst>
      <p:ext uri="{BB962C8B-B14F-4D97-AF65-F5344CB8AC3E}">
        <p14:creationId xmlns:p14="http://schemas.microsoft.com/office/powerpoint/2010/main" val="75645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p:nvPr/>
        </p:nvSpPr>
        <p:spPr>
          <a:xfrm>
            <a:off x="707572" y="3001566"/>
            <a:ext cx="4706257"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a:solidFill>
                  <a:srgbClr val="007367"/>
                </a:solidFill>
                <a:latin typeface="Inter"/>
                <a:ea typeface="Inter"/>
                <a:cs typeface="Inter"/>
                <a:sym typeface="Inter"/>
              </a:rPr>
              <a:t>Thank You</a:t>
            </a:r>
            <a:endParaRPr>
              <a:latin typeface="Inter"/>
              <a:ea typeface="Inter"/>
              <a:cs typeface="Inter"/>
              <a:sym typeface="Inter"/>
            </a:endParaRPr>
          </a:p>
        </p:txBody>
      </p:sp>
      <p:sp>
        <p:nvSpPr>
          <p:cNvPr id="124" name="Google Shape;124;p5"/>
          <p:cNvSpPr/>
          <p:nvPr/>
        </p:nvSpPr>
        <p:spPr>
          <a:xfrm>
            <a:off x="10692817"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23672"/>
              </a:solidFill>
              <a:latin typeface="Play"/>
              <a:ea typeface="Play"/>
              <a:cs typeface="Play"/>
              <a:sym typeface="Play"/>
            </a:endParaRPr>
          </a:p>
        </p:txBody>
      </p:sp>
      <p:sp>
        <p:nvSpPr>
          <p:cNvPr id="125" name="Google Shape;125;p5"/>
          <p:cNvSpPr/>
          <p:nvPr/>
        </p:nvSpPr>
        <p:spPr>
          <a:xfrm>
            <a:off x="10755442" y="423468"/>
            <a:ext cx="159232" cy="157970"/>
          </a:xfrm>
          <a:custGeom>
            <a:avLst/>
            <a:gdLst/>
            <a:ahLst/>
            <a:cxnLst/>
            <a:rect l="l" t="t" r="r" b="b"/>
            <a:pathLst>
              <a:path w="444" h="443" extrusionOk="0">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rgbClr val="017069"/>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rgbClr val="023672"/>
              </a:solidFill>
              <a:latin typeface="Play"/>
              <a:ea typeface="Play"/>
              <a:cs typeface="Play"/>
              <a:sym typeface="Play"/>
            </a:endParaRPr>
          </a:p>
        </p:txBody>
      </p:sp>
      <p:sp>
        <p:nvSpPr>
          <p:cNvPr id="126" name="Google Shape;126;p5"/>
          <p:cNvSpPr/>
          <p:nvPr/>
        </p:nvSpPr>
        <p:spPr>
          <a:xfrm>
            <a:off x="11108103"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23672"/>
              </a:solidFill>
              <a:latin typeface="Play"/>
              <a:ea typeface="Play"/>
              <a:cs typeface="Play"/>
              <a:sym typeface="Play"/>
            </a:endParaRPr>
          </a:p>
        </p:txBody>
      </p:sp>
      <p:sp>
        <p:nvSpPr>
          <p:cNvPr id="127" name="Google Shape;127;p5">
            <a:hlinkClick r:id="rId3"/>
          </p:cNvPr>
          <p:cNvSpPr/>
          <p:nvPr/>
        </p:nvSpPr>
        <p:spPr>
          <a:xfrm>
            <a:off x="11173901" y="455187"/>
            <a:ext cx="152886" cy="94532"/>
          </a:xfrm>
          <a:custGeom>
            <a:avLst/>
            <a:gdLst/>
            <a:ahLst/>
            <a:cxnLst/>
            <a:rect l="l" t="t" r="r" b="b"/>
            <a:pathLst>
              <a:path w="461" h="285" extrusionOk="0">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017069"/>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rgbClr val="023672"/>
              </a:solidFill>
              <a:latin typeface="Play"/>
              <a:ea typeface="Play"/>
              <a:cs typeface="Play"/>
              <a:sym typeface="Play"/>
            </a:endParaRPr>
          </a:p>
        </p:txBody>
      </p:sp>
      <p:sp>
        <p:nvSpPr>
          <p:cNvPr id="128" name="Google Shape;128;p5"/>
          <p:cNvSpPr/>
          <p:nvPr/>
        </p:nvSpPr>
        <p:spPr>
          <a:xfrm>
            <a:off x="11523389"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23672"/>
              </a:solidFill>
              <a:latin typeface="Play"/>
              <a:ea typeface="Play"/>
              <a:cs typeface="Play"/>
              <a:sym typeface="Play"/>
            </a:endParaRPr>
          </a:p>
        </p:txBody>
      </p:sp>
      <p:sp>
        <p:nvSpPr>
          <p:cNvPr id="129" name="Google Shape;129;p5">
            <a:hlinkClick r:id="rId4" action="ppaction://hlinksldjump"/>
          </p:cNvPr>
          <p:cNvSpPr/>
          <p:nvPr/>
        </p:nvSpPr>
        <p:spPr>
          <a:xfrm>
            <a:off x="11624228" y="414630"/>
            <a:ext cx="82804" cy="175646"/>
          </a:xfrm>
          <a:custGeom>
            <a:avLst/>
            <a:gdLst/>
            <a:ahLst/>
            <a:cxnLst/>
            <a:rect l="l" t="t" r="r" b="b"/>
            <a:pathLst>
              <a:path w="232" h="498" extrusionOk="0">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rgbClr val="017069"/>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rgbClr val="023672"/>
              </a:solidFill>
              <a:latin typeface="Play"/>
              <a:ea typeface="Play"/>
              <a:cs typeface="Play"/>
              <a:sym typeface="Play"/>
            </a:endParaRPr>
          </a:p>
        </p:txBody>
      </p:sp>
      <p:sp>
        <p:nvSpPr>
          <p:cNvPr id="130" name="Google Shape;130;p5"/>
          <p:cNvSpPr/>
          <p:nvPr/>
        </p:nvSpPr>
        <p:spPr>
          <a:xfrm>
            <a:off x="783772" y="2945605"/>
            <a:ext cx="899884" cy="52507"/>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Google Shape;11;p6">
            <a:extLst>
              <a:ext uri="{FF2B5EF4-FFF2-40B4-BE49-F238E27FC236}">
                <a16:creationId xmlns:a16="http://schemas.microsoft.com/office/drawing/2014/main" id="{1B984D33-DB91-2C3C-15C7-0A14BA0B6925}"/>
              </a:ext>
            </a:extLst>
          </p:cNvPr>
          <p:cNvPicPr preferRelativeResize="0"/>
          <p:nvPr/>
        </p:nvPicPr>
        <p:blipFill rotWithShape="1">
          <a:blip r:embed="rId5">
            <a:alphaModFix/>
          </a:blip>
          <a:srcRect/>
          <a:stretch/>
        </p:blipFill>
        <p:spPr>
          <a:xfrm>
            <a:off x="9657588" y="5780138"/>
            <a:ext cx="2100001" cy="900000"/>
          </a:xfrm>
          <a:prstGeom prst="rect">
            <a:avLst/>
          </a:prstGeom>
          <a:noFill/>
          <a:ln>
            <a:noFill/>
          </a:ln>
        </p:spPr>
      </p:pic>
      <p:sp>
        <p:nvSpPr>
          <p:cNvPr id="2" name="Google Shape;10;p6">
            <a:extLst>
              <a:ext uri="{FF2B5EF4-FFF2-40B4-BE49-F238E27FC236}">
                <a16:creationId xmlns:a16="http://schemas.microsoft.com/office/drawing/2014/main" id="{68B31BEC-EFAC-B006-9839-E44326433EA9}"/>
              </a:ext>
            </a:extLst>
          </p:cNvPr>
          <p:cNvSpPr txBox="1"/>
          <p:nvPr/>
        </p:nvSpPr>
        <p:spPr>
          <a:xfrm>
            <a:off x="434410" y="6230138"/>
            <a:ext cx="787748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panose="020B0604020202020204" charset="0"/>
                <a:ea typeface="Inter" panose="020B0604020202020204" charset="0"/>
                <a:cs typeface="Open Sans"/>
                <a:sym typeface="Open Sans"/>
              </a:rPr>
              <a:t>M.TECH : CSE – DATA SCIENCE : 2023000914 , GST, Visakhapatnam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654430" y="1221301"/>
            <a:ext cx="47898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a:solidFill>
                  <a:srgbClr val="007367"/>
                </a:solidFill>
                <a:latin typeface="Inter"/>
                <a:ea typeface="Inter"/>
                <a:cs typeface="Inter"/>
                <a:sym typeface="Inter"/>
              </a:rPr>
              <a:t>Contents</a:t>
            </a:r>
            <a:endParaRPr>
              <a:latin typeface="Inter"/>
              <a:ea typeface="Inter"/>
              <a:cs typeface="Inter"/>
              <a:sym typeface="Inter"/>
            </a:endParaRPr>
          </a:p>
        </p:txBody>
      </p:sp>
      <p:sp>
        <p:nvSpPr>
          <p:cNvPr id="46" name="Google Shape;46;p2"/>
          <p:cNvSpPr txBox="1"/>
          <p:nvPr/>
        </p:nvSpPr>
        <p:spPr>
          <a:xfrm>
            <a:off x="659066" y="2018457"/>
            <a:ext cx="5273700" cy="3262391"/>
          </a:xfrm>
          <a:prstGeom prst="rect">
            <a:avLst/>
          </a:prstGeom>
          <a:noFill/>
          <a:ln>
            <a:noFill/>
          </a:ln>
        </p:spPr>
        <p:txBody>
          <a:bodyPr spcFirstLastPara="1" wrap="square" lIns="91425" tIns="45700" rIns="91425" bIns="45700" anchor="t" anchorCtr="0">
            <a:spAutoFit/>
          </a:bodyPr>
          <a:lstStyle/>
          <a:p>
            <a:pPr marL="811213" indent="-811213">
              <a:buAutoNum type="arabicPeriod"/>
            </a:pPr>
            <a:endParaRPr lang="en-US" sz="1400" dirty="0">
              <a:latin typeface="Aptos" panose="020B0004020202020204" pitchFamily="34" charset="0"/>
            </a:endParaRPr>
          </a:p>
          <a:p>
            <a:r>
              <a:rPr lang="en-US" sz="2400" b="1" dirty="0">
                <a:solidFill>
                  <a:srgbClr val="A58255"/>
                </a:solidFill>
                <a:latin typeface="Inter"/>
                <a:ea typeface="Inter"/>
              </a:rPr>
              <a:t>1. Abstract</a:t>
            </a:r>
          </a:p>
          <a:p>
            <a:r>
              <a:rPr lang="en-US" sz="2400" b="1" dirty="0">
                <a:solidFill>
                  <a:srgbClr val="A58255"/>
                </a:solidFill>
                <a:latin typeface="Inter"/>
                <a:ea typeface="Inter"/>
              </a:rPr>
              <a:t>2. Objectives</a:t>
            </a:r>
          </a:p>
          <a:p>
            <a:r>
              <a:rPr lang="en-US" sz="2400" b="1" dirty="0">
                <a:solidFill>
                  <a:srgbClr val="A58255"/>
                </a:solidFill>
                <a:latin typeface="Inter"/>
                <a:ea typeface="Inter"/>
              </a:rPr>
              <a:t>3. Flow Chart</a:t>
            </a:r>
          </a:p>
          <a:p>
            <a:r>
              <a:rPr lang="en-US" sz="2400" b="1" dirty="0">
                <a:solidFill>
                  <a:srgbClr val="A58255"/>
                </a:solidFill>
                <a:latin typeface="Inter"/>
                <a:ea typeface="Inter"/>
              </a:rPr>
              <a:t>4. Requirement Analysis</a:t>
            </a:r>
          </a:p>
          <a:p>
            <a:r>
              <a:rPr lang="en-US" sz="2400" b="1" dirty="0">
                <a:solidFill>
                  <a:srgbClr val="A58255"/>
                </a:solidFill>
                <a:latin typeface="Inter"/>
                <a:ea typeface="Inter"/>
              </a:rPr>
              <a:t>5. Methodology</a:t>
            </a:r>
          </a:p>
          <a:p>
            <a:r>
              <a:rPr lang="en-US" sz="2400" b="1" dirty="0">
                <a:solidFill>
                  <a:srgbClr val="A58255"/>
                </a:solidFill>
                <a:latin typeface="Inter"/>
                <a:ea typeface="Inter"/>
              </a:rPr>
              <a:t>6. Results</a:t>
            </a:r>
          </a:p>
          <a:p>
            <a:r>
              <a:rPr lang="en-US" sz="2400" b="1" dirty="0">
                <a:solidFill>
                  <a:srgbClr val="A58255"/>
                </a:solidFill>
                <a:latin typeface="Inter"/>
                <a:ea typeface="Inter"/>
              </a:rPr>
              <a:t>7. Conclusion</a:t>
            </a:r>
          </a:p>
          <a:p>
            <a:endParaRPr lang="en-US" sz="2400" b="1" dirty="0">
              <a:solidFill>
                <a:srgbClr val="A58255"/>
              </a:solidFill>
              <a:latin typeface="Inter"/>
              <a:ea typeface="Inter"/>
            </a:endParaRPr>
          </a:p>
        </p:txBody>
      </p:sp>
      <p:sp>
        <p:nvSpPr>
          <p:cNvPr id="47" name="Google Shape;47;p2"/>
          <p:cNvSpPr/>
          <p:nvPr/>
        </p:nvSpPr>
        <p:spPr>
          <a:xfrm>
            <a:off x="7544503" y="2645002"/>
            <a:ext cx="188686" cy="3004457"/>
          </a:xfrm>
          <a:prstGeom prst="rect">
            <a:avLst/>
          </a:prstGeom>
          <a:solidFill>
            <a:srgbClr val="0073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lay"/>
              <a:ea typeface="Play"/>
              <a:cs typeface="Play"/>
              <a:sym typeface="Play"/>
            </a:endParaRPr>
          </a:p>
        </p:txBody>
      </p:sp>
      <p:pic>
        <p:nvPicPr>
          <p:cNvPr id="48" name="Google Shape;48;p2" descr="A screen shot of a cell phone&#10;&#10;Description automatically generated"/>
          <p:cNvPicPr preferRelativeResize="0"/>
          <p:nvPr/>
        </p:nvPicPr>
        <p:blipFill rotWithShape="1">
          <a:blip r:embed="rId3">
            <a:alphaModFix/>
          </a:blip>
          <a:srcRect/>
          <a:stretch/>
        </p:blipFill>
        <p:spPr>
          <a:xfrm>
            <a:off x="7733189" y="1077461"/>
            <a:ext cx="3518296" cy="4571998"/>
          </a:xfrm>
          <a:prstGeom prst="rect">
            <a:avLst/>
          </a:prstGeom>
          <a:noFill/>
          <a:ln w="9525" cap="flat" cmpd="sng">
            <a:solidFill>
              <a:srgbClr val="007367"/>
            </a:solidFill>
            <a:prstDash val="solid"/>
            <a:round/>
            <a:headEnd type="none" w="sm" len="sm"/>
            <a:tailEnd type="none" w="sm" len="sm"/>
          </a:ln>
        </p:spPr>
      </p:pic>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4">
            <a:alphaModFix/>
          </a:blip>
          <a:srcRect/>
          <a:stretch/>
        </p:blipFill>
        <p:spPr>
          <a:xfrm>
            <a:off x="9657588" y="5780138"/>
            <a:ext cx="2100001" cy="900000"/>
          </a:xfrm>
          <a:prstGeom prst="rect">
            <a:avLst/>
          </a:prstGeom>
          <a:noFill/>
          <a:ln>
            <a:noFill/>
          </a:ln>
        </p:spPr>
      </p:pic>
      <p:sp>
        <p:nvSpPr>
          <p:cNvPr id="2" name="Google Shape;10;p6">
            <a:extLst>
              <a:ext uri="{FF2B5EF4-FFF2-40B4-BE49-F238E27FC236}">
                <a16:creationId xmlns:a16="http://schemas.microsoft.com/office/drawing/2014/main" id="{76A14763-1FEB-A5E3-4733-56CFEF67FFD0}"/>
              </a:ext>
            </a:extLst>
          </p:cNvPr>
          <p:cNvSpPr txBox="1"/>
          <p:nvPr/>
        </p:nvSpPr>
        <p:spPr>
          <a:xfrm>
            <a:off x="434410" y="6230138"/>
            <a:ext cx="787748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panose="020B0604020202020204" charset="0"/>
                <a:ea typeface="Inter" panose="020B0604020202020204" charset="0"/>
                <a:cs typeface="Open Sans"/>
                <a:sym typeface="Open Sans"/>
              </a:rPr>
              <a:t>M.TECH : CSE – DATA SCIENCE : 2023000914 , GST, Visakhapatnam</a:t>
            </a:r>
          </a:p>
        </p:txBody>
      </p:sp>
      <p:pic>
        <p:nvPicPr>
          <p:cNvPr id="5" name="Picture 4">
            <a:extLst>
              <a:ext uri="{FF2B5EF4-FFF2-40B4-BE49-F238E27FC236}">
                <a16:creationId xmlns:a16="http://schemas.microsoft.com/office/drawing/2014/main" id="{0ABB937C-7420-785F-1529-A80320DC3150}"/>
              </a:ext>
            </a:extLst>
          </p:cNvPr>
          <p:cNvPicPr>
            <a:picLocks noChangeAspect="1"/>
          </p:cNvPicPr>
          <p:nvPr/>
        </p:nvPicPr>
        <p:blipFill>
          <a:blip r:embed="rId5"/>
          <a:stretch>
            <a:fillRect/>
          </a:stretch>
        </p:blipFill>
        <p:spPr>
          <a:xfrm>
            <a:off x="7733189" y="946782"/>
            <a:ext cx="3518296" cy="4062052"/>
          </a:xfrm>
          <a:prstGeom prst="rect">
            <a:avLst/>
          </a:prstGeom>
        </p:spPr>
      </p:pic>
      <p:sp>
        <p:nvSpPr>
          <p:cNvPr id="6" name="TextBox 5">
            <a:extLst>
              <a:ext uri="{FF2B5EF4-FFF2-40B4-BE49-F238E27FC236}">
                <a16:creationId xmlns:a16="http://schemas.microsoft.com/office/drawing/2014/main" id="{9E796B4F-B693-4668-AF5B-299F72FAB010}"/>
              </a:ext>
            </a:extLst>
          </p:cNvPr>
          <p:cNvSpPr txBox="1"/>
          <p:nvPr/>
        </p:nvSpPr>
        <p:spPr>
          <a:xfrm>
            <a:off x="6610350" y="437267"/>
            <a:ext cx="6094476" cy="523220"/>
          </a:xfrm>
          <a:prstGeom prst="rect">
            <a:avLst/>
          </a:prstGeom>
          <a:noFill/>
        </p:spPr>
        <p:txBody>
          <a:bodyPr wrap="square">
            <a:spAutoFit/>
          </a:bodyPr>
          <a:lstStyle/>
          <a:p>
            <a:pPr marL="0" marR="0" lvl="0" indent="0" algn="l" rtl="0">
              <a:lnSpc>
                <a:spcPct val="100000"/>
              </a:lnSpc>
              <a:spcBef>
                <a:spcPts val="0"/>
              </a:spcBef>
              <a:spcAft>
                <a:spcPts val="0"/>
              </a:spcAft>
              <a:buNone/>
            </a:pPr>
            <a:r>
              <a:rPr lang="en-US" sz="2800" err="1">
                <a:solidFill>
                  <a:srgbClr val="0E5048"/>
                </a:solidFill>
                <a:latin typeface="Inter"/>
                <a:ea typeface="Inter"/>
                <a:cs typeface="Inter"/>
                <a:sym typeface="Inter"/>
              </a:rPr>
              <a:t>M</a:t>
            </a:r>
            <a:r>
              <a:rPr lang="en-US" sz="2800" err="1">
                <a:latin typeface="Inter"/>
                <a:ea typeface="Inter"/>
                <a:cs typeface="Inter"/>
                <a:sym typeface="Inter"/>
              </a:rPr>
              <a:t>entalhealth</a:t>
            </a:r>
            <a:r>
              <a:rPr lang="en-US" sz="2800">
                <a:latin typeface="Inter"/>
                <a:ea typeface="Inter"/>
                <a:cs typeface="Inter"/>
                <a:sym typeface="Inter"/>
              </a:rPr>
              <a:t> </a:t>
            </a:r>
            <a:r>
              <a:rPr lang="en-US" sz="2800">
                <a:solidFill>
                  <a:srgbClr val="0E5048"/>
                </a:solidFill>
                <a:latin typeface="Inter"/>
                <a:ea typeface="Inter"/>
                <a:cs typeface="Inter"/>
                <a:sym typeface="Inter"/>
              </a:rPr>
              <a:t>A</a:t>
            </a:r>
            <a:r>
              <a:rPr lang="en-US" sz="2800">
                <a:latin typeface="Inter"/>
                <a:ea typeface="Inter"/>
                <a:cs typeface="Inter"/>
                <a:sym typeface="Inter"/>
              </a:rPr>
              <a:t>ssistant </a:t>
            </a:r>
            <a:r>
              <a:rPr lang="en-US" sz="2800">
                <a:solidFill>
                  <a:srgbClr val="0E5048"/>
                </a:solidFill>
                <a:latin typeface="Inter"/>
                <a:ea typeface="Inter"/>
                <a:cs typeface="Inter"/>
                <a:sym typeface="Inter"/>
              </a:rPr>
              <a:t>A</a:t>
            </a:r>
            <a:r>
              <a:rPr lang="en-US" sz="2800">
                <a:latin typeface="Inter"/>
                <a:ea typeface="Inter"/>
                <a:cs typeface="Inter"/>
                <a:sym typeface="Inter"/>
              </a:rPr>
              <a:t>lly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8253A162-C1AE-4FD5-5D05-9E25B21B2B77}"/>
            </a:ext>
          </a:extLst>
        </p:cNvPr>
        <p:cNvGrpSpPr/>
        <p:nvPr/>
      </p:nvGrpSpPr>
      <p:grpSpPr>
        <a:xfrm>
          <a:off x="0" y="0"/>
          <a:ext cx="0" cy="0"/>
          <a:chOff x="0" y="0"/>
          <a:chExt cx="0" cy="0"/>
        </a:xfrm>
      </p:grpSpPr>
      <p:sp>
        <p:nvSpPr>
          <p:cNvPr id="59" name="Google Shape;59;p4">
            <a:extLst>
              <a:ext uri="{FF2B5EF4-FFF2-40B4-BE49-F238E27FC236}">
                <a16:creationId xmlns:a16="http://schemas.microsoft.com/office/drawing/2014/main" id="{E6CD9D39-1CE0-C31D-889F-DA48C9A8748D}"/>
              </a:ext>
            </a:extLst>
          </p:cNvPr>
          <p:cNvSpPr txBox="1"/>
          <p:nvPr/>
        </p:nvSpPr>
        <p:spPr>
          <a:xfrm>
            <a:off x="766750" y="527157"/>
            <a:ext cx="833370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367"/>
                </a:solidFill>
                <a:latin typeface="Inter"/>
                <a:ea typeface="Inter"/>
                <a:cs typeface="Inter"/>
                <a:sym typeface="Inter"/>
              </a:rPr>
              <a:t>Abstract</a:t>
            </a:r>
            <a:endParaRPr dirty="0">
              <a:latin typeface="Inter"/>
              <a:ea typeface="Inter"/>
              <a:cs typeface="Inter"/>
              <a:sym typeface="Inter"/>
            </a:endParaRPr>
          </a:p>
        </p:txBody>
      </p:sp>
      <p:pic>
        <p:nvPicPr>
          <p:cNvPr id="3" name="Google Shape;11;p6">
            <a:extLst>
              <a:ext uri="{FF2B5EF4-FFF2-40B4-BE49-F238E27FC236}">
                <a16:creationId xmlns:a16="http://schemas.microsoft.com/office/drawing/2014/main" id="{DBB8C3DC-CCCE-181A-FC27-22D79BCB3E92}"/>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2" name="TextBox 1">
            <a:extLst>
              <a:ext uri="{FF2B5EF4-FFF2-40B4-BE49-F238E27FC236}">
                <a16:creationId xmlns:a16="http://schemas.microsoft.com/office/drawing/2014/main" id="{E2D79D8C-B934-BD63-F94A-45420C76007B}"/>
              </a:ext>
            </a:extLst>
          </p:cNvPr>
          <p:cNvSpPr txBox="1"/>
          <p:nvPr/>
        </p:nvSpPr>
        <p:spPr>
          <a:xfrm>
            <a:off x="766750" y="1429798"/>
            <a:ext cx="10233482" cy="4154984"/>
          </a:xfrm>
          <a:prstGeom prst="rect">
            <a:avLst/>
          </a:prstGeom>
          <a:noFill/>
        </p:spPr>
        <p:txBody>
          <a:bodyPr wrap="square">
            <a:spAutoFit/>
          </a:bodyPr>
          <a:lstStyle/>
          <a:p>
            <a:r>
              <a:rPr lang="en-US" sz="2400" b="0" i="0">
                <a:solidFill>
                  <a:srgbClr val="007367"/>
                </a:solidFill>
                <a:effectLst/>
              </a:rPr>
              <a:t>Mental health issues</a:t>
            </a:r>
            <a:r>
              <a:rPr lang="en-US" sz="2400" b="0" i="0">
                <a:solidFill>
                  <a:srgbClr val="A58255"/>
                </a:solidFill>
                <a:effectLst/>
              </a:rPr>
              <a:t> like anxiety and depression are prevalent across all age groups, with significant impacts on personal and professional life. People often struggle to express their emotions due to fear of judgment and lack of confidentiality. This paper presents a solution in the form of a portable </a:t>
            </a:r>
            <a:r>
              <a:rPr lang="en-US" sz="2400" b="0" i="0">
                <a:solidFill>
                  <a:srgbClr val="007367"/>
                </a:solidFill>
                <a:effectLst/>
              </a:rPr>
              <a:t>AI-driven robopet companion </a:t>
            </a:r>
            <a:r>
              <a:rPr lang="en-US" sz="2400" b="0" i="0">
                <a:solidFill>
                  <a:srgbClr val="A58255"/>
                </a:solidFill>
                <a:effectLst/>
              </a:rPr>
              <a:t>designed to provide </a:t>
            </a:r>
            <a:r>
              <a:rPr lang="en-US" sz="2400" b="0" i="0">
                <a:solidFill>
                  <a:srgbClr val="007367"/>
                </a:solidFill>
                <a:effectLst/>
              </a:rPr>
              <a:t>non-judgmental emotional support and mental health counseling</a:t>
            </a:r>
            <a:r>
              <a:rPr lang="en-US" sz="2400" b="0" i="0">
                <a:solidFill>
                  <a:srgbClr val="A58255"/>
                </a:solidFill>
                <a:effectLst/>
              </a:rPr>
              <a:t>. Features such </a:t>
            </a:r>
            <a:r>
              <a:rPr lang="en-US" sz="2400" b="0" i="0">
                <a:solidFill>
                  <a:srgbClr val="007367"/>
                </a:solidFill>
                <a:effectLst/>
              </a:rPr>
              <a:t>as real-time emotion detection, mood tracking, behavioral analysis, and personalized interactions ensure the robopet is a reliable, 24/7 support system</a:t>
            </a:r>
            <a:r>
              <a:rPr lang="en-US" sz="2400" b="0" i="0">
                <a:solidFill>
                  <a:srgbClr val="A58255"/>
                </a:solidFill>
                <a:effectLst/>
              </a:rPr>
              <a:t>. This paper discusses the motivation behind the project, its development process, and the technologies involved, including AI, deep learning, and neural networks.</a:t>
            </a:r>
            <a:endParaRPr lang="en-IN" sz="2400">
              <a:solidFill>
                <a:srgbClr val="A58255"/>
              </a:solidFill>
            </a:endParaRPr>
          </a:p>
        </p:txBody>
      </p:sp>
      <p:sp>
        <p:nvSpPr>
          <p:cNvPr id="4" name="Google Shape;10;p6">
            <a:extLst>
              <a:ext uri="{FF2B5EF4-FFF2-40B4-BE49-F238E27FC236}">
                <a16:creationId xmlns:a16="http://schemas.microsoft.com/office/drawing/2014/main" id="{F97BC47A-81BE-AF82-C530-301741877EEC}"/>
              </a:ext>
            </a:extLst>
          </p:cNvPr>
          <p:cNvSpPr txBox="1"/>
          <p:nvPr/>
        </p:nvSpPr>
        <p:spPr>
          <a:xfrm>
            <a:off x="434410" y="6230138"/>
            <a:ext cx="787748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panose="020B0604020202020204" charset="0"/>
                <a:ea typeface="Inter" panose="020B0604020202020204" charset="0"/>
                <a:cs typeface="Open Sans"/>
                <a:sym typeface="Open Sans"/>
              </a:rPr>
              <a:t>M.TECH : CSE – DATA SCIENCE : 2023000914 , GST, Visakhapatnam</a:t>
            </a:r>
          </a:p>
        </p:txBody>
      </p:sp>
    </p:spTree>
    <p:extLst>
      <p:ext uri="{BB962C8B-B14F-4D97-AF65-F5344CB8AC3E}">
        <p14:creationId xmlns:p14="http://schemas.microsoft.com/office/powerpoint/2010/main" val="12420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9577411D-3E8F-6663-1AED-C0EFBBD50180}"/>
            </a:ext>
          </a:extLst>
        </p:cNvPr>
        <p:cNvGrpSpPr/>
        <p:nvPr/>
      </p:nvGrpSpPr>
      <p:grpSpPr>
        <a:xfrm>
          <a:off x="0" y="0"/>
          <a:ext cx="0" cy="0"/>
          <a:chOff x="0" y="0"/>
          <a:chExt cx="0" cy="0"/>
        </a:xfrm>
      </p:grpSpPr>
      <p:sp>
        <p:nvSpPr>
          <p:cNvPr id="59" name="Google Shape;59;p4">
            <a:extLst>
              <a:ext uri="{FF2B5EF4-FFF2-40B4-BE49-F238E27FC236}">
                <a16:creationId xmlns:a16="http://schemas.microsoft.com/office/drawing/2014/main" id="{0A6177B0-13DF-1152-43D4-7F2A0DFAFA34}"/>
              </a:ext>
            </a:extLst>
          </p:cNvPr>
          <p:cNvSpPr txBox="1"/>
          <p:nvPr/>
        </p:nvSpPr>
        <p:spPr>
          <a:xfrm>
            <a:off x="766750" y="527157"/>
            <a:ext cx="833370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367"/>
                </a:solidFill>
                <a:latin typeface="Inter"/>
                <a:ea typeface="Inter"/>
                <a:cs typeface="Inter"/>
                <a:sym typeface="Inter"/>
              </a:rPr>
              <a:t>Objectives</a:t>
            </a:r>
            <a:endParaRPr lang="en-US" sz="3600" dirty="0">
              <a:latin typeface="Inter"/>
              <a:ea typeface="Inter"/>
              <a:cs typeface="Inter"/>
              <a:sym typeface="Inter"/>
            </a:endParaRPr>
          </a:p>
        </p:txBody>
      </p:sp>
      <p:pic>
        <p:nvPicPr>
          <p:cNvPr id="3" name="Google Shape;11;p6">
            <a:extLst>
              <a:ext uri="{FF2B5EF4-FFF2-40B4-BE49-F238E27FC236}">
                <a16:creationId xmlns:a16="http://schemas.microsoft.com/office/drawing/2014/main" id="{83856278-4DA7-FD5D-3F55-0E8685E68BB4}"/>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6" name="Google Shape;10;p6">
            <a:extLst>
              <a:ext uri="{FF2B5EF4-FFF2-40B4-BE49-F238E27FC236}">
                <a16:creationId xmlns:a16="http://schemas.microsoft.com/office/drawing/2014/main" id="{8CA70D6B-8418-A5E4-4319-965363D49DF9}"/>
              </a:ext>
            </a:extLst>
          </p:cNvPr>
          <p:cNvSpPr txBox="1"/>
          <p:nvPr/>
        </p:nvSpPr>
        <p:spPr>
          <a:xfrm>
            <a:off x="434410" y="6230138"/>
            <a:ext cx="647973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panose="020B0604020202020204" charset="0"/>
                <a:ea typeface="Inter" panose="020B0604020202020204" charset="0"/>
                <a:cs typeface="Open Sans"/>
                <a:sym typeface="Open Sans"/>
              </a:rPr>
              <a:t>M.TECH : CSE – DATA SCIENCE, GST, Visakhapatnam</a:t>
            </a:r>
          </a:p>
        </p:txBody>
      </p:sp>
      <p:sp>
        <p:nvSpPr>
          <p:cNvPr id="4" name="TextBox 3">
            <a:extLst>
              <a:ext uri="{FF2B5EF4-FFF2-40B4-BE49-F238E27FC236}">
                <a16:creationId xmlns:a16="http://schemas.microsoft.com/office/drawing/2014/main" id="{D10B9E5C-B92E-9784-506B-EA62A4B9487E}"/>
              </a:ext>
            </a:extLst>
          </p:cNvPr>
          <p:cNvSpPr txBox="1"/>
          <p:nvPr/>
        </p:nvSpPr>
        <p:spPr>
          <a:xfrm>
            <a:off x="708837" y="1117323"/>
            <a:ext cx="11048751" cy="4770537"/>
          </a:xfrm>
          <a:prstGeom prst="rect">
            <a:avLst/>
          </a:prstGeom>
          <a:noFill/>
        </p:spPr>
        <p:txBody>
          <a:bodyPr wrap="square">
            <a:spAutoFit/>
          </a:bodyPr>
          <a:lstStyle/>
          <a:p>
            <a:pPr algn="l">
              <a:buFont typeface="+mj-lt"/>
              <a:buAutoNum type="arabicPeriod"/>
            </a:pPr>
            <a:r>
              <a:rPr lang="en-US" sz="1600" b="1" i="0">
                <a:solidFill>
                  <a:srgbClr val="0E5048"/>
                </a:solidFill>
                <a:effectLst/>
                <a:latin typeface="ui-sans-serif"/>
              </a:rPr>
              <a:t>Survey Analysis and Insights:</a:t>
            </a:r>
            <a:endParaRPr lang="en-US" sz="1600" b="0" i="0">
              <a:solidFill>
                <a:srgbClr val="0E5048"/>
              </a:solidFill>
              <a:effectLst/>
              <a:latin typeface="ui-sans-serif"/>
            </a:endParaRPr>
          </a:p>
          <a:p>
            <a:pPr marL="742950" lvl="1" indent="-285750" algn="l">
              <a:buFont typeface="Arial" panose="020B0604020202020204" pitchFamily="34" charset="0"/>
              <a:buChar char="•"/>
            </a:pPr>
            <a:r>
              <a:rPr lang="en-US" sz="1600" b="0" i="0">
                <a:solidFill>
                  <a:srgbClr val="A58255"/>
                </a:solidFill>
                <a:effectLst/>
                <a:latin typeface="ui-sans-serif"/>
              </a:rPr>
              <a:t>Conduct a comprehensive survey to assess mental health conditions across various demographics, identifying key factors such as persistent stress, decision-making difficulties, and limited access to resources.</a:t>
            </a:r>
          </a:p>
          <a:p>
            <a:pPr algn="l">
              <a:buFont typeface="+mj-lt"/>
              <a:buAutoNum type="arabicPeriod"/>
            </a:pPr>
            <a:r>
              <a:rPr lang="en-US" sz="1600" b="1" i="0">
                <a:solidFill>
                  <a:srgbClr val="0E5048"/>
                </a:solidFill>
                <a:effectLst/>
                <a:latin typeface="ui-sans-serif"/>
              </a:rPr>
              <a:t>Data Analysis Using Power BI and DAX:</a:t>
            </a:r>
            <a:endParaRPr lang="en-US" sz="1600" b="0" i="0">
              <a:solidFill>
                <a:srgbClr val="0E5048"/>
              </a:solidFill>
              <a:effectLst/>
              <a:latin typeface="ui-sans-serif"/>
            </a:endParaRPr>
          </a:p>
          <a:p>
            <a:pPr marL="742950" lvl="1" indent="-285750" algn="l">
              <a:buFont typeface="Arial" panose="020B0604020202020204" pitchFamily="34" charset="0"/>
              <a:buChar char="•"/>
            </a:pPr>
            <a:r>
              <a:rPr lang="en-US" sz="1600" b="0" i="0">
                <a:solidFill>
                  <a:srgbClr val="A58255"/>
                </a:solidFill>
                <a:effectLst/>
                <a:latin typeface="ui-sans-serif"/>
              </a:rPr>
              <a:t>Utilize Power BI's DAX formulas to derive meaningful insights from survey data, highlighting significant mental health indicators such as self-harm thoughts and resource availability gaps.</a:t>
            </a:r>
          </a:p>
          <a:p>
            <a:pPr algn="l">
              <a:buFont typeface="+mj-lt"/>
              <a:buAutoNum type="arabicPeriod"/>
            </a:pPr>
            <a:r>
              <a:rPr lang="en-US" sz="1600" b="1" i="0">
                <a:solidFill>
                  <a:srgbClr val="0E5048"/>
                </a:solidFill>
                <a:effectLst/>
                <a:latin typeface="ui-sans-serif"/>
              </a:rPr>
              <a:t>Development of the MAA Application:</a:t>
            </a:r>
            <a:endParaRPr lang="en-US" sz="1600" b="0" i="0">
              <a:solidFill>
                <a:srgbClr val="0E5048"/>
              </a:solidFill>
              <a:effectLst/>
              <a:latin typeface="ui-sans-serif"/>
            </a:endParaRPr>
          </a:p>
          <a:p>
            <a:pPr marL="742950" lvl="1" indent="-285750" algn="l">
              <a:buFont typeface="Arial" panose="020B0604020202020204" pitchFamily="34" charset="0"/>
              <a:buChar char="•"/>
            </a:pPr>
            <a:r>
              <a:rPr lang="en-US" sz="1600" b="0" i="0">
                <a:solidFill>
                  <a:srgbClr val="A58255"/>
                </a:solidFill>
                <a:effectLst/>
                <a:latin typeface="ui-sans-serif"/>
              </a:rPr>
              <a:t>Design and develop the Mental Health Assistance Ally (MAA) mobile application to assist individuals in accessing mental health services.</a:t>
            </a:r>
          </a:p>
          <a:p>
            <a:pPr marL="742950" lvl="1" indent="-285750" algn="l">
              <a:buFont typeface="Arial" panose="020B0604020202020204" pitchFamily="34" charset="0"/>
              <a:buChar char="•"/>
            </a:pPr>
            <a:r>
              <a:rPr lang="en-US" sz="1600" b="0" i="0">
                <a:solidFill>
                  <a:srgbClr val="A58255"/>
                </a:solidFill>
                <a:effectLst/>
                <a:latin typeface="ui-sans-serif"/>
              </a:rPr>
              <a:t>Incorporate personality tests (GAD-7, BDI, and PSS), panic attack aids, mood tracking, journaling with sentiment analysis, and motivational resources.</a:t>
            </a:r>
          </a:p>
          <a:p>
            <a:pPr algn="l">
              <a:buFont typeface="+mj-lt"/>
              <a:buAutoNum type="arabicPeriod"/>
            </a:pPr>
            <a:r>
              <a:rPr lang="en-US" sz="1600" b="1" i="0">
                <a:solidFill>
                  <a:srgbClr val="0E5048"/>
                </a:solidFill>
                <a:effectLst/>
                <a:latin typeface="ui-sans-serif"/>
              </a:rPr>
              <a:t>Sentiment Analysis and Emotion Detection:</a:t>
            </a:r>
            <a:endParaRPr lang="en-US" sz="1600" b="0" i="0">
              <a:solidFill>
                <a:srgbClr val="0E5048"/>
              </a:solidFill>
              <a:effectLst/>
              <a:latin typeface="ui-sans-serif"/>
            </a:endParaRPr>
          </a:p>
          <a:p>
            <a:pPr marL="742950" lvl="1" indent="-285750" algn="l">
              <a:buFont typeface="Arial" panose="020B0604020202020204" pitchFamily="34" charset="0"/>
              <a:buChar char="•"/>
            </a:pPr>
            <a:r>
              <a:rPr lang="en-US" sz="1600" b="0" i="0">
                <a:solidFill>
                  <a:srgbClr val="A58255"/>
                </a:solidFill>
                <a:effectLst/>
                <a:latin typeface="ui-sans-serif"/>
              </a:rPr>
              <a:t>Implement facial emotion detection and text sentiment analysis during journaling to capture users' true emotional states, even when masked by optimistic language.</a:t>
            </a:r>
          </a:p>
          <a:p>
            <a:pPr algn="l">
              <a:buFont typeface="+mj-lt"/>
              <a:buAutoNum type="arabicPeriod"/>
            </a:pPr>
            <a:r>
              <a:rPr lang="en-US" sz="1600" b="1" i="0">
                <a:solidFill>
                  <a:srgbClr val="0E5048"/>
                </a:solidFill>
                <a:effectLst/>
                <a:latin typeface="ui-sans-serif"/>
              </a:rPr>
              <a:t>Robotic Pet Companion Concept:</a:t>
            </a:r>
            <a:endParaRPr lang="en-US" sz="1600" b="0" i="0">
              <a:solidFill>
                <a:srgbClr val="0E5048"/>
              </a:solidFill>
              <a:effectLst/>
              <a:latin typeface="ui-sans-serif"/>
            </a:endParaRPr>
          </a:p>
          <a:p>
            <a:pPr marL="742950" lvl="1" indent="-285750" algn="l">
              <a:buFont typeface="Arial" panose="020B0604020202020204" pitchFamily="34" charset="0"/>
              <a:buChar char="•"/>
            </a:pPr>
            <a:r>
              <a:rPr lang="en-US" sz="1600" b="0" i="0">
                <a:solidFill>
                  <a:srgbClr val="A58255"/>
                </a:solidFill>
                <a:effectLst/>
                <a:latin typeface="ui-sans-serif"/>
              </a:rPr>
              <a:t>Conceptualize a humanoid robotic pet as an AI-driven emotional companion to provide continuous mental health assistance and companionship.</a:t>
            </a:r>
          </a:p>
          <a:p>
            <a:pPr marL="742950" lvl="1" indent="-285750" algn="l">
              <a:buFont typeface="Arial" panose="020B0604020202020204" pitchFamily="34" charset="0"/>
              <a:buChar char="•"/>
            </a:pPr>
            <a:r>
              <a:rPr lang="en-US" sz="1600" b="0" i="0">
                <a:solidFill>
                  <a:srgbClr val="A58255"/>
                </a:solidFill>
                <a:effectLst/>
                <a:latin typeface="ui-sans-serif"/>
              </a:rPr>
              <a:t>Enhance real-time emotional tracking and interactive engagement.</a:t>
            </a:r>
          </a:p>
          <a:p>
            <a:endParaRPr lang="en-IN" sz="1600">
              <a:solidFill>
                <a:srgbClr val="A58255"/>
              </a:solidFill>
              <a:latin typeface="+mj-lt"/>
            </a:endParaRPr>
          </a:p>
        </p:txBody>
      </p:sp>
    </p:spTree>
    <p:extLst>
      <p:ext uri="{BB962C8B-B14F-4D97-AF65-F5344CB8AC3E}">
        <p14:creationId xmlns:p14="http://schemas.microsoft.com/office/powerpoint/2010/main" val="429051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DAE38464-3218-F8A5-0A4B-4A966EF038ED}"/>
            </a:ext>
          </a:extLst>
        </p:cNvPr>
        <p:cNvGrpSpPr/>
        <p:nvPr/>
      </p:nvGrpSpPr>
      <p:grpSpPr>
        <a:xfrm>
          <a:off x="0" y="0"/>
          <a:ext cx="0" cy="0"/>
          <a:chOff x="0" y="0"/>
          <a:chExt cx="0" cy="0"/>
        </a:xfrm>
      </p:grpSpPr>
      <p:sp>
        <p:nvSpPr>
          <p:cNvPr id="59" name="Google Shape;59;p4">
            <a:extLst>
              <a:ext uri="{FF2B5EF4-FFF2-40B4-BE49-F238E27FC236}">
                <a16:creationId xmlns:a16="http://schemas.microsoft.com/office/drawing/2014/main" id="{FFD553F1-0537-7C90-4955-B02A3B9BE887}"/>
              </a:ext>
            </a:extLst>
          </p:cNvPr>
          <p:cNvSpPr txBox="1"/>
          <p:nvPr/>
        </p:nvSpPr>
        <p:spPr>
          <a:xfrm>
            <a:off x="708837" y="332492"/>
            <a:ext cx="833370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367"/>
                </a:solidFill>
                <a:latin typeface="Inter"/>
                <a:ea typeface="Inter"/>
                <a:cs typeface="Inter"/>
                <a:sym typeface="Inter"/>
              </a:rPr>
              <a:t>Objectives</a:t>
            </a:r>
            <a:endParaRPr lang="en-US" sz="3600" dirty="0">
              <a:latin typeface="Inter"/>
              <a:ea typeface="Inter"/>
              <a:cs typeface="Inter"/>
              <a:sym typeface="Inter"/>
            </a:endParaRPr>
          </a:p>
        </p:txBody>
      </p:sp>
      <p:pic>
        <p:nvPicPr>
          <p:cNvPr id="3" name="Google Shape;11;p6">
            <a:extLst>
              <a:ext uri="{FF2B5EF4-FFF2-40B4-BE49-F238E27FC236}">
                <a16:creationId xmlns:a16="http://schemas.microsoft.com/office/drawing/2014/main" id="{FFDFAE92-D9B0-9475-14AD-E7DBB12B4254}"/>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6" name="Google Shape;10;p6">
            <a:extLst>
              <a:ext uri="{FF2B5EF4-FFF2-40B4-BE49-F238E27FC236}">
                <a16:creationId xmlns:a16="http://schemas.microsoft.com/office/drawing/2014/main" id="{A3440E34-CC24-0CD2-74E5-8C8497A46E2D}"/>
              </a:ext>
            </a:extLst>
          </p:cNvPr>
          <p:cNvSpPr txBox="1"/>
          <p:nvPr/>
        </p:nvSpPr>
        <p:spPr>
          <a:xfrm>
            <a:off x="434410" y="6230138"/>
            <a:ext cx="647973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panose="020B0604020202020204" charset="0"/>
                <a:ea typeface="Inter" panose="020B0604020202020204" charset="0"/>
                <a:cs typeface="Open Sans"/>
                <a:sym typeface="Open Sans"/>
              </a:rPr>
              <a:t>M.TECH : CSE – DATA SCIENCE, GST, Visakhapatnam</a:t>
            </a:r>
          </a:p>
        </p:txBody>
      </p:sp>
      <p:sp>
        <p:nvSpPr>
          <p:cNvPr id="4" name="TextBox 3">
            <a:extLst>
              <a:ext uri="{FF2B5EF4-FFF2-40B4-BE49-F238E27FC236}">
                <a16:creationId xmlns:a16="http://schemas.microsoft.com/office/drawing/2014/main" id="{6AA15715-7A13-6807-3945-C8E15AF9E36D}"/>
              </a:ext>
            </a:extLst>
          </p:cNvPr>
          <p:cNvSpPr txBox="1"/>
          <p:nvPr/>
        </p:nvSpPr>
        <p:spPr>
          <a:xfrm>
            <a:off x="708837" y="1342323"/>
            <a:ext cx="11048751" cy="4524315"/>
          </a:xfrm>
          <a:prstGeom prst="rect">
            <a:avLst/>
          </a:prstGeom>
          <a:noFill/>
        </p:spPr>
        <p:txBody>
          <a:bodyPr wrap="square">
            <a:spAutoFit/>
          </a:bodyPr>
          <a:lstStyle/>
          <a:p>
            <a:pPr algn="l"/>
            <a:r>
              <a:rPr lang="en-US" sz="1800" b="1" i="0">
                <a:solidFill>
                  <a:srgbClr val="0E5048"/>
                </a:solidFill>
                <a:effectLst/>
                <a:latin typeface="+mj-lt"/>
              </a:rPr>
              <a:t>6.Confidentiality and Security:</a:t>
            </a:r>
            <a:endParaRPr lang="en-US" sz="1800" b="0" i="0">
              <a:solidFill>
                <a:srgbClr val="0E5048"/>
              </a:solidFill>
              <a:effectLst/>
              <a:latin typeface="+mj-lt"/>
            </a:endParaRPr>
          </a:p>
          <a:p>
            <a:pPr marL="742950" lvl="1" indent="-285750" algn="l">
              <a:buFont typeface="Arial" panose="020B0604020202020204" pitchFamily="34" charset="0"/>
              <a:buChar char="•"/>
            </a:pPr>
            <a:r>
              <a:rPr lang="en-US" sz="1800" b="0" i="0">
                <a:solidFill>
                  <a:srgbClr val="A58255"/>
                </a:solidFill>
                <a:effectLst/>
                <a:latin typeface="+mj-lt"/>
              </a:rPr>
              <a:t>Ensure privacy and data security through encryption and secure access controls within the MAA application and robotic companion features.</a:t>
            </a:r>
          </a:p>
          <a:p>
            <a:pPr algn="l"/>
            <a:r>
              <a:rPr lang="en-US" sz="1800" b="1" i="0">
                <a:solidFill>
                  <a:srgbClr val="0E5048"/>
                </a:solidFill>
                <a:effectLst/>
                <a:latin typeface="+mj-lt"/>
              </a:rPr>
              <a:t>7.Addressing Barriers to Mental Health Assistance:</a:t>
            </a:r>
            <a:endParaRPr lang="en-US" sz="1800" b="0" i="0">
              <a:solidFill>
                <a:srgbClr val="0E5048"/>
              </a:solidFill>
              <a:effectLst/>
              <a:latin typeface="+mj-lt"/>
            </a:endParaRPr>
          </a:p>
          <a:p>
            <a:pPr marL="742950" lvl="1" indent="-285750" algn="l">
              <a:buFont typeface="Arial" panose="020B0604020202020204" pitchFamily="34" charset="0"/>
              <a:buChar char="•"/>
            </a:pPr>
            <a:r>
              <a:rPr lang="en-US" sz="1800" b="0" i="0">
                <a:solidFill>
                  <a:srgbClr val="A58255"/>
                </a:solidFill>
                <a:effectLst/>
                <a:latin typeface="+mj-lt"/>
              </a:rPr>
              <a:t>Explore the willingness of individuals to seek mental health support and identify challenges, including stigma and resource limitations, to enhance support mechanisms.</a:t>
            </a:r>
          </a:p>
          <a:p>
            <a:pPr algn="l"/>
            <a:r>
              <a:rPr lang="en-US" sz="1800" b="1">
                <a:solidFill>
                  <a:srgbClr val="0E5048"/>
                </a:solidFill>
                <a:latin typeface="+mj-lt"/>
              </a:rPr>
              <a:t>8.</a:t>
            </a:r>
            <a:r>
              <a:rPr lang="en-US" sz="1800" b="1" i="0">
                <a:solidFill>
                  <a:srgbClr val="0E5048"/>
                </a:solidFill>
                <a:effectLst/>
                <a:latin typeface="+mj-lt"/>
              </a:rPr>
              <a:t>Targeted Mental Health Monitoring:</a:t>
            </a:r>
            <a:endParaRPr lang="en-US" sz="1800" b="0" i="0">
              <a:solidFill>
                <a:srgbClr val="0E5048"/>
              </a:solidFill>
              <a:effectLst/>
              <a:latin typeface="+mj-lt"/>
            </a:endParaRPr>
          </a:p>
          <a:p>
            <a:pPr marL="742950" lvl="1" indent="-285750" algn="l">
              <a:buFont typeface="Arial" panose="020B0604020202020204" pitchFamily="34" charset="0"/>
              <a:buChar char="•"/>
            </a:pPr>
            <a:r>
              <a:rPr lang="en-US" sz="1800" b="0" i="0">
                <a:solidFill>
                  <a:srgbClr val="A58255"/>
                </a:solidFill>
                <a:effectLst/>
                <a:latin typeface="+mj-lt"/>
              </a:rPr>
              <a:t>Establish criteria for classifying mental health conditions (e.g., anxiety, depression, and stress levels) and generate automated alerts to guardians in critical cases.</a:t>
            </a:r>
          </a:p>
          <a:p>
            <a:pPr algn="l"/>
            <a:r>
              <a:rPr lang="en-US" sz="1800" b="1" i="0">
                <a:solidFill>
                  <a:srgbClr val="0E5048"/>
                </a:solidFill>
                <a:effectLst/>
                <a:latin typeface="+mj-lt"/>
              </a:rPr>
              <a:t>9.User-Centered Design and Iterative Improvement:</a:t>
            </a:r>
            <a:endParaRPr lang="en-US" sz="1800" b="0" i="0">
              <a:solidFill>
                <a:srgbClr val="0E5048"/>
              </a:solidFill>
              <a:effectLst/>
              <a:latin typeface="+mj-lt"/>
            </a:endParaRPr>
          </a:p>
          <a:p>
            <a:pPr marL="742950" lvl="1" indent="-285750" algn="l">
              <a:buFont typeface="Arial" panose="020B0604020202020204" pitchFamily="34" charset="0"/>
              <a:buChar char="•"/>
            </a:pPr>
            <a:r>
              <a:rPr lang="en-US" sz="1800" b="0" i="0">
                <a:solidFill>
                  <a:srgbClr val="A58255"/>
                </a:solidFill>
                <a:effectLst/>
                <a:latin typeface="+mj-lt"/>
              </a:rPr>
              <a:t>Gather user feedback to iteratively refine the design of the robotic pet and ensure its adaptability to different user requirements.</a:t>
            </a:r>
          </a:p>
          <a:p>
            <a:pPr algn="l"/>
            <a:r>
              <a:rPr lang="en-US" sz="1800" b="1" i="0">
                <a:solidFill>
                  <a:srgbClr val="0E5048"/>
                </a:solidFill>
                <a:effectLst/>
                <a:latin typeface="+mj-lt"/>
              </a:rPr>
              <a:t>10.Future Research:</a:t>
            </a:r>
          </a:p>
          <a:p>
            <a:pPr marL="285750" indent="-285750" algn="l">
              <a:buFont typeface="Arial" panose="020B0604020202020204" pitchFamily="34" charset="0"/>
              <a:buChar char="•"/>
            </a:pPr>
            <a:r>
              <a:rPr lang="en-US" sz="1800" b="0" i="0">
                <a:solidFill>
                  <a:srgbClr val="A58255"/>
                </a:solidFill>
                <a:effectLst/>
                <a:latin typeface="+mj-lt"/>
              </a:rPr>
              <a:t>	Expand research on the impact of the humanoid robot on diverse social groups and improve its functionalities to become socially intelligent and seamlessly integrated into daily life.</a:t>
            </a:r>
          </a:p>
          <a:p>
            <a:endParaRPr lang="en-IN" sz="1800">
              <a:solidFill>
                <a:srgbClr val="A58255"/>
              </a:solidFill>
              <a:latin typeface="+mj-lt"/>
            </a:endParaRPr>
          </a:p>
        </p:txBody>
      </p:sp>
    </p:spTree>
    <p:extLst>
      <p:ext uri="{BB962C8B-B14F-4D97-AF65-F5344CB8AC3E}">
        <p14:creationId xmlns:p14="http://schemas.microsoft.com/office/powerpoint/2010/main" val="169490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BF17F0-BB9E-2215-3C88-1AB4D6B9B466}"/>
              </a:ext>
            </a:extLst>
          </p:cNvPr>
          <p:cNvPicPr>
            <a:picLocks noChangeAspect="1"/>
          </p:cNvPicPr>
          <p:nvPr/>
        </p:nvPicPr>
        <p:blipFill>
          <a:blip r:embed="rId2"/>
          <a:stretch>
            <a:fillRect/>
          </a:stretch>
        </p:blipFill>
        <p:spPr>
          <a:xfrm>
            <a:off x="3350704" y="1395412"/>
            <a:ext cx="4905375" cy="4981575"/>
          </a:xfrm>
          <a:prstGeom prst="rect">
            <a:avLst/>
          </a:prstGeom>
        </p:spPr>
      </p:pic>
      <p:sp>
        <p:nvSpPr>
          <p:cNvPr id="5" name="TextBox 4">
            <a:extLst>
              <a:ext uri="{FF2B5EF4-FFF2-40B4-BE49-F238E27FC236}">
                <a16:creationId xmlns:a16="http://schemas.microsoft.com/office/drawing/2014/main" id="{83B64291-77D1-5BD3-BB86-3CAE86D4AA9A}"/>
              </a:ext>
            </a:extLst>
          </p:cNvPr>
          <p:cNvSpPr txBox="1"/>
          <p:nvPr/>
        </p:nvSpPr>
        <p:spPr>
          <a:xfrm>
            <a:off x="4144518" y="481013"/>
            <a:ext cx="6094476" cy="584775"/>
          </a:xfrm>
          <a:prstGeom prst="rect">
            <a:avLst/>
          </a:prstGeom>
          <a:noFill/>
        </p:spPr>
        <p:txBody>
          <a:bodyPr wrap="square">
            <a:spAutoFit/>
          </a:bodyPr>
          <a:lstStyle/>
          <a:p>
            <a:pPr marL="0" marR="0" lvl="0" indent="0" algn="l" rtl="0">
              <a:spcBef>
                <a:spcPts val="0"/>
              </a:spcBef>
              <a:spcAft>
                <a:spcPts val="0"/>
              </a:spcAft>
              <a:buNone/>
            </a:pPr>
            <a:r>
              <a:rPr lang="en-US" sz="3200" b="1" dirty="0">
                <a:solidFill>
                  <a:srgbClr val="007367"/>
                </a:solidFill>
                <a:latin typeface="Inter"/>
                <a:ea typeface="Inter"/>
                <a:cs typeface="Inter"/>
                <a:sym typeface="Inter"/>
              </a:rPr>
              <a:t>FLOW CHART</a:t>
            </a:r>
            <a:endParaRPr lang="en-US" sz="3200" dirty="0">
              <a:latin typeface="Inter"/>
              <a:ea typeface="Inter"/>
              <a:cs typeface="Inter"/>
              <a:sym typeface="Inter"/>
            </a:endParaRPr>
          </a:p>
        </p:txBody>
      </p:sp>
    </p:spTree>
    <p:extLst>
      <p:ext uri="{BB962C8B-B14F-4D97-AF65-F5344CB8AC3E}">
        <p14:creationId xmlns:p14="http://schemas.microsoft.com/office/powerpoint/2010/main" val="223691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4"/>
          <p:cNvSpPr txBox="1"/>
          <p:nvPr/>
        </p:nvSpPr>
        <p:spPr>
          <a:xfrm>
            <a:off x="794182" y="527157"/>
            <a:ext cx="833370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rgbClr val="007367"/>
                </a:solidFill>
                <a:latin typeface="Inter"/>
                <a:ea typeface="Inter"/>
                <a:cs typeface="Inter"/>
                <a:sym typeface="Inter"/>
              </a:rPr>
              <a:t>Requirement Analysis</a:t>
            </a:r>
            <a:endParaRPr>
              <a:latin typeface="Inter"/>
              <a:ea typeface="Inter"/>
              <a:cs typeface="Inter"/>
              <a:sym typeface="Inter"/>
            </a:endParaRPr>
          </a:p>
        </p:txBody>
      </p:sp>
      <p:sp>
        <p:nvSpPr>
          <p:cNvPr id="60" name="Google Shape;60;p4"/>
          <p:cNvSpPr txBox="1"/>
          <p:nvPr/>
        </p:nvSpPr>
        <p:spPr>
          <a:xfrm>
            <a:off x="794182" y="1133850"/>
            <a:ext cx="3500007" cy="423577"/>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1"/>
              </a:buClr>
              <a:buSzPts val="1800"/>
              <a:buFont typeface="Play"/>
              <a:buNone/>
            </a:pPr>
            <a:r>
              <a:rPr lang="en-US" sz="1800">
                <a:solidFill>
                  <a:schemeClr val="dk1"/>
                </a:solidFill>
                <a:latin typeface="Inter"/>
                <a:ea typeface="Inter"/>
                <a:cs typeface="Inter"/>
                <a:sym typeface="Inter"/>
              </a:rPr>
              <a:t>Survey Result Count in %</a:t>
            </a:r>
            <a:endParaRPr sz="1800">
              <a:solidFill>
                <a:schemeClr val="dk1"/>
              </a:solidFill>
              <a:latin typeface="Inter"/>
              <a:ea typeface="Inter"/>
              <a:cs typeface="Inter"/>
              <a:sym typeface="Inter"/>
            </a:endParaRPr>
          </a:p>
        </p:txBody>
      </p:sp>
      <p:pic>
        <p:nvPicPr>
          <p:cNvPr id="3" name="Google Shape;11;p6">
            <a:extLst>
              <a:ext uri="{FF2B5EF4-FFF2-40B4-BE49-F238E27FC236}">
                <a16:creationId xmlns:a16="http://schemas.microsoft.com/office/drawing/2014/main" id="{4A4749C8-95DD-AFC2-1874-CE799EA0993C}"/>
              </a:ext>
            </a:extLst>
          </p:cNvPr>
          <p:cNvPicPr preferRelativeResize="0"/>
          <p:nvPr/>
        </p:nvPicPr>
        <p:blipFill rotWithShape="1">
          <a:blip r:embed="rId3">
            <a:alphaModFix/>
          </a:blip>
          <a:srcRect/>
          <a:stretch/>
        </p:blipFill>
        <p:spPr>
          <a:xfrm>
            <a:off x="9685020" y="5780138"/>
            <a:ext cx="2100001" cy="900000"/>
          </a:xfrm>
          <a:prstGeom prst="rect">
            <a:avLst/>
          </a:prstGeom>
          <a:noFill/>
          <a:ln>
            <a:noFill/>
          </a:ln>
        </p:spPr>
      </p:pic>
      <p:sp>
        <p:nvSpPr>
          <p:cNvPr id="2" name="Google Shape;10;p6">
            <a:extLst>
              <a:ext uri="{FF2B5EF4-FFF2-40B4-BE49-F238E27FC236}">
                <a16:creationId xmlns:a16="http://schemas.microsoft.com/office/drawing/2014/main" id="{7C79D5A4-170B-C6AF-C51A-2264BBD4FCE6}"/>
              </a:ext>
            </a:extLst>
          </p:cNvPr>
          <p:cNvSpPr txBox="1"/>
          <p:nvPr/>
        </p:nvSpPr>
        <p:spPr>
          <a:xfrm>
            <a:off x="461842" y="6230138"/>
            <a:ext cx="787748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panose="020B0604020202020204" charset="0"/>
                <a:ea typeface="Inter" panose="020B0604020202020204" charset="0"/>
                <a:cs typeface="Open Sans"/>
                <a:sym typeface="Open Sans"/>
              </a:rPr>
              <a:t>M.TECH : CSE – DATA SCIENCE : 2023000914 , GST, Visakhapatnam</a:t>
            </a:r>
          </a:p>
        </p:txBody>
      </p:sp>
      <p:graphicFrame>
        <p:nvGraphicFramePr>
          <p:cNvPr id="28" name="Table 27">
            <a:extLst>
              <a:ext uri="{FF2B5EF4-FFF2-40B4-BE49-F238E27FC236}">
                <a16:creationId xmlns:a16="http://schemas.microsoft.com/office/drawing/2014/main" id="{42383BDC-F0E8-D92F-1642-9F181481391E}"/>
              </a:ext>
            </a:extLst>
          </p:cNvPr>
          <p:cNvGraphicFramePr>
            <a:graphicFrameLocks noGrp="1"/>
          </p:cNvGraphicFramePr>
          <p:nvPr>
            <p:extLst>
              <p:ext uri="{D42A27DB-BD31-4B8C-83A1-F6EECF244321}">
                <p14:modId xmlns:p14="http://schemas.microsoft.com/office/powerpoint/2010/main" val="2493593443"/>
              </p:ext>
            </p:extLst>
          </p:nvPr>
        </p:nvGraphicFramePr>
        <p:xfrm>
          <a:off x="794182" y="1632452"/>
          <a:ext cx="10736403" cy="4031053"/>
        </p:xfrm>
        <a:graphic>
          <a:graphicData uri="http://schemas.openxmlformats.org/drawingml/2006/table">
            <a:tbl>
              <a:tblPr firstRow="1" bandRow="1">
                <a:tableStyleId>{ED083AE6-46FA-4A59-8FB0-9F97EB10719F}</a:tableStyleId>
              </a:tblPr>
              <a:tblGrid>
                <a:gridCol w="2043036">
                  <a:extLst>
                    <a:ext uri="{9D8B030D-6E8A-4147-A177-3AD203B41FA5}">
                      <a16:colId xmlns:a16="http://schemas.microsoft.com/office/drawing/2014/main" val="256460989"/>
                    </a:ext>
                  </a:extLst>
                </a:gridCol>
                <a:gridCol w="1376943">
                  <a:extLst>
                    <a:ext uri="{9D8B030D-6E8A-4147-A177-3AD203B41FA5}">
                      <a16:colId xmlns:a16="http://schemas.microsoft.com/office/drawing/2014/main" val="2658590687"/>
                    </a:ext>
                  </a:extLst>
                </a:gridCol>
                <a:gridCol w="1181336">
                  <a:extLst>
                    <a:ext uri="{9D8B030D-6E8A-4147-A177-3AD203B41FA5}">
                      <a16:colId xmlns:a16="http://schemas.microsoft.com/office/drawing/2014/main" val="2741849848"/>
                    </a:ext>
                  </a:extLst>
                </a:gridCol>
                <a:gridCol w="1533772">
                  <a:extLst>
                    <a:ext uri="{9D8B030D-6E8A-4147-A177-3AD203B41FA5}">
                      <a16:colId xmlns:a16="http://schemas.microsoft.com/office/drawing/2014/main" val="2143967569"/>
                    </a:ext>
                  </a:extLst>
                </a:gridCol>
                <a:gridCol w="1533772">
                  <a:extLst>
                    <a:ext uri="{9D8B030D-6E8A-4147-A177-3AD203B41FA5}">
                      <a16:colId xmlns:a16="http://schemas.microsoft.com/office/drawing/2014/main" val="1631888001"/>
                    </a:ext>
                  </a:extLst>
                </a:gridCol>
                <a:gridCol w="1533772">
                  <a:extLst>
                    <a:ext uri="{9D8B030D-6E8A-4147-A177-3AD203B41FA5}">
                      <a16:colId xmlns:a16="http://schemas.microsoft.com/office/drawing/2014/main" val="685907191"/>
                    </a:ext>
                  </a:extLst>
                </a:gridCol>
                <a:gridCol w="1533772">
                  <a:extLst>
                    <a:ext uri="{9D8B030D-6E8A-4147-A177-3AD203B41FA5}">
                      <a16:colId xmlns:a16="http://schemas.microsoft.com/office/drawing/2014/main" val="2459635236"/>
                    </a:ext>
                  </a:extLst>
                </a:gridCol>
              </a:tblGrid>
              <a:tr h="373821">
                <a:tc>
                  <a:txBody>
                    <a:bodyPr/>
                    <a:lstStyle/>
                    <a:p>
                      <a:r>
                        <a:rPr lang="en-IN"/>
                        <a:t>Features Count</a:t>
                      </a:r>
                    </a:p>
                  </a:txBody>
                  <a:tcPr/>
                </a:tc>
                <a:tc>
                  <a:txBody>
                    <a:bodyPr/>
                    <a:lstStyle/>
                    <a:p>
                      <a:r>
                        <a:rPr lang="en-IN"/>
                        <a:t>Under 18</a:t>
                      </a:r>
                    </a:p>
                  </a:txBody>
                  <a:tcPr/>
                </a:tc>
                <a:tc>
                  <a:txBody>
                    <a:bodyPr/>
                    <a:lstStyle/>
                    <a:p>
                      <a:r>
                        <a:rPr lang="en-IN"/>
                        <a:t>18 – 24</a:t>
                      </a:r>
                    </a:p>
                  </a:txBody>
                  <a:tcPr/>
                </a:tc>
                <a:tc>
                  <a:txBody>
                    <a:bodyPr/>
                    <a:lstStyle/>
                    <a:p>
                      <a:r>
                        <a:rPr lang="en-IN"/>
                        <a:t>25 – 34</a:t>
                      </a:r>
                    </a:p>
                  </a:txBody>
                  <a:tcPr/>
                </a:tc>
                <a:tc>
                  <a:txBody>
                    <a:bodyPr/>
                    <a:lstStyle/>
                    <a:p>
                      <a:r>
                        <a:rPr lang="en-IN"/>
                        <a:t>35 – 44</a:t>
                      </a:r>
                    </a:p>
                  </a:txBody>
                  <a:tcPr/>
                </a:tc>
                <a:tc>
                  <a:txBody>
                    <a:bodyPr/>
                    <a:lstStyle/>
                    <a:p>
                      <a:r>
                        <a:rPr lang="en-IN"/>
                        <a:t>45 – 55</a:t>
                      </a:r>
                    </a:p>
                  </a:txBody>
                  <a:tcPr/>
                </a:tc>
                <a:tc>
                  <a:txBody>
                    <a:bodyPr/>
                    <a:lstStyle/>
                    <a:p>
                      <a:r>
                        <a:rPr lang="en-IN"/>
                        <a:t>55+</a:t>
                      </a:r>
                    </a:p>
                  </a:txBody>
                  <a:tcPr/>
                </a:tc>
                <a:extLst>
                  <a:ext uri="{0D108BD9-81ED-4DB2-BD59-A6C34878D82A}">
                    <a16:rowId xmlns:a16="http://schemas.microsoft.com/office/drawing/2014/main" val="2713018861"/>
                  </a:ext>
                </a:extLst>
              </a:tr>
              <a:tr h="373821">
                <a:tc>
                  <a:txBody>
                    <a:bodyPr/>
                    <a:lstStyle/>
                    <a:p>
                      <a:r>
                        <a:rPr lang="en-IN" b="1"/>
                        <a:t>Decision Doubt</a:t>
                      </a:r>
                    </a:p>
                  </a:txBody>
                  <a:tcPr/>
                </a:tc>
                <a:tc>
                  <a:txBody>
                    <a:bodyPr/>
                    <a:lstStyle/>
                    <a:p>
                      <a:r>
                        <a:rPr lang="en-IN"/>
                        <a:t>75 </a:t>
                      </a:r>
                    </a:p>
                  </a:txBody>
                  <a:tcPr/>
                </a:tc>
                <a:tc>
                  <a:txBody>
                    <a:bodyPr/>
                    <a:lstStyle/>
                    <a:p>
                      <a:r>
                        <a:rPr lang="en-IN"/>
                        <a:t>62.07</a:t>
                      </a:r>
                    </a:p>
                  </a:txBody>
                  <a:tcPr/>
                </a:tc>
                <a:tc>
                  <a:txBody>
                    <a:bodyPr/>
                    <a:lstStyle/>
                    <a:p>
                      <a:r>
                        <a:rPr lang="en-IN"/>
                        <a:t>60.49</a:t>
                      </a:r>
                    </a:p>
                  </a:txBody>
                  <a:tcPr/>
                </a:tc>
                <a:tc>
                  <a:txBody>
                    <a:bodyPr/>
                    <a:lstStyle/>
                    <a:p>
                      <a:r>
                        <a:rPr lang="en-IN"/>
                        <a:t>33.33</a:t>
                      </a:r>
                    </a:p>
                  </a:txBody>
                  <a:tcPr/>
                </a:tc>
                <a:tc>
                  <a:txBody>
                    <a:bodyPr/>
                    <a:lstStyle/>
                    <a:p>
                      <a:r>
                        <a:rPr lang="en-IN"/>
                        <a:t>40</a:t>
                      </a:r>
                    </a:p>
                  </a:txBody>
                  <a:tcPr/>
                </a:tc>
                <a:tc>
                  <a:txBody>
                    <a:bodyPr/>
                    <a:lstStyle/>
                    <a:p>
                      <a:r>
                        <a:rPr lang="en-IN"/>
                        <a:t>14.29</a:t>
                      </a:r>
                    </a:p>
                  </a:txBody>
                  <a:tcPr/>
                </a:tc>
                <a:extLst>
                  <a:ext uri="{0D108BD9-81ED-4DB2-BD59-A6C34878D82A}">
                    <a16:rowId xmlns:a16="http://schemas.microsoft.com/office/drawing/2014/main" val="3226994591"/>
                  </a:ext>
                </a:extLst>
              </a:tr>
              <a:tr h="373821">
                <a:tc>
                  <a:txBody>
                    <a:bodyPr/>
                    <a:lstStyle/>
                    <a:p>
                      <a:r>
                        <a:rPr lang="en-IN" b="1"/>
                        <a:t>Depression</a:t>
                      </a:r>
                    </a:p>
                  </a:txBody>
                  <a:tcPr/>
                </a:tc>
                <a:tc>
                  <a:txBody>
                    <a:bodyPr/>
                    <a:lstStyle/>
                    <a:p>
                      <a:r>
                        <a:rPr lang="en-IN"/>
                        <a:t>100</a:t>
                      </a:r>
                    </a:p>
                  </a:txBody>
                  <a:tcPr/>
                </a:tc>
                <a:tc>
                  <a:txBody>
                    <a:bodyPr/>
                    <a:lstStyle/>
                    <a:p>
                      <a:r>
                        <a:rPr lang="en-IN"/>
                        <a:t>78.45</a:t>
                      </a:r>
                    </a:p>
                  </a:txBody>
                  <a:tcPr/>
                </a:tc>
                <a:tc>
                  <a:txBody>
                    <a:bodyPr/>
                    <a:lstStyle/>
                    <a:p>
                      <a:r>
                        <a:rPr lang="en-IN"/>
                        <a:t>75.31</a:t>
                      </a:r>
                    </a:p>
                  </a:txBody>
                  <a:tcPr/>
                </a:tc>
                <a:tc>
                  <a:txBody>
                    <a:bodyPr/>
                    <a:lstStyle/>
                    <a:p>
                      <a:r>
                        <a:rPr lang="en-IN"/>
                        <a:t>55.56</a:t>
                      </a:r>
                    </a:p>
                  </a:txBody>
                  <a:tcPr/>
                </a:tc>
                <a:tc>
                  <a:txBody>
                    <a:bodyPr/>
                    <a:lstStyle/>
                    <a:p>
                      <a:r>
                        <a:rPr lang="en-IN"/>
                        <a:t>70</a:t>
                      </a:r>
                    </a:p>
                  </a:txBody>
                  <a:tcPr/>
                </a:tc>
                <a:tc>
                  <a:txBody>
                    <a:bodyPr/>
                    <a:lstStyle/>
                    <a:p>
                      <a:r>
                        <a:rPr lang="en-IN"/>
                        <a:t>42.86</a:t>
                      </a:r>
                    </a:p>
                  </a:txBody>
                  <a:tcPr/>
                </a:tc>
                <a:extLst>
                  <a:ext uri="{0D108BD9-81ED-4DB2-BD59-A6C34878D82A}">
                    <a16:rowId xmlns:a16="http://schemas.microsoft.com/office/drawing/2014/main" val="1927478528"/>
                  </a:ext>
                </a:extLst>
              </a:tr>
              <a:tr h="373821">
                <a:tc>
                  <a:txBody>
                    <a:bodyPr/>
                    <a:lstStyle/>
                    <a:p>
                      <a:r>
                        <a:rPr lang="en-IN" b="1"/>
                        <a:t>Stress</a:t>
                      </a:r>
                    </a:p>
                  </a:txBody>
                  <a:tcPr/>
                </a:tc>
                <a:tc>
                  <a:txBody>
                    <a:bodyPr/>
                    <a:lstStyle/>
                    <a:p>
                      <a:r>
                        <a:rPr lang="en-IN"/>
                        <a:t>50</a:t>
                      </a:r>
                    </a:p>
                  </a:txBody>
                  <a:tcPr/>
                </a:tc>
                <a:tc>
                  <a:txBody>
                    <a:bodyPr/>
                    <a:lstStyle/>
                    <a:p>
                      <a:r>
                        <a:rPr lang="en-IN"/>
                        <a:t>34.48</a:t>
                      </a:r>
                    </a:p>
                  </a:txBody>
                  <a:tcPr/>
                </a:tc>
                <a:tc>
                  <a:txBody>
                    <a:bodyPr/>
                    <a:lstStyle/>
                    <a:p>
                      <a:r>
                        <a:rPr lang="en-IN"/>
                        <a:t>29.75</a:t>
                      </a:r>
                    </a:p>
                  </a:txBody>
                  <a:tcPr/>
                </a:tc>
                <a:tc>
                  <a:txBody>
                    <a:bodyPr/>
                    <a:lstStyle/>
                    <a:p>
                      <a:r>
                        <a:rPr lang="en-IN"/>
                        <a:t>33.43</a:t>
                      </a:r>
                    </a:p>
                  </a:txBody>
                  <a:tcPr/>
                </a:tc>
                <a:tc>
                  <a:txBody>
                    <a:bodyPr/>
                    <a:lstStyle/>
                    <a:p>
                      <a:r>
                        <a:rPr lang="en-IN"/>
                        <a:t>35</a:t>
                      </a:r>
                    </a:p>
                  </a:txBody>
                  <a:tcPr/>
                </a:tc>
                <a:tc>
                  <a:txBody>
                    <a:bodyPr/>
                    <a:lstStyle/>
                    <a:p>
                      <a:r>
                        <a:rPr lang="en-IN"/>
                        <a:t>14.29</a:t>
                      </a:r>
                    </a:p>
                  </a:txBody>
                  <a:tcPr/>
                </a:tc>
                <a:extLst>
                  <a:ext uri="{0D108BD9-81ED-4DB2-BD59-A6C34878D82A}">
                    <a16:rowId xmlns:a16="http://schemas.microsoft.com/office/drawing/2014/main" val="4171400034"/>
                  </a:ext>
                </a:extLst>
              </a:tr>
              <a:tr h="227444">
                <a:tc>
                  <a:txBody>
                    <a:bodyPr/>
                    <a:lstStyle/>
                    <a:p>
                      <a:r>
                        <a:rPr lang="en-IN" b="1"/>
                        <a:t>Internal Pain</a:t>
                      </a:r>
                    </a:p>
                    <a:p>
                      <a:endParaRPr lang="en-IN"/>
                    </a:p>
                  </a:txBody>
                  <a:tcPr/>
                </a:tc>
                <a:tc>
                  <a:txBody>
                    <a:bodyPr/>
                    <a:lstStyle/>
                    <a:p>
                      <a:r>
                        <a:rPr lang="en-IN"/>
                        <a:t>75</a:t>
                      </a:r>
                    </a:p>
                  </a:txBody>
                  <a:tcPr/>
                </a:tc>
                <a:tc>
                  <a:txBody>
                    <a:bodyPr/>
                    <a:lstStyle/>
                    <a:p>
                      <a:r>
                        <a:rPr lang="en-IN"/>
                        <a:t>72.42</a:t>
                      </a:r>
                    </a:p>
                  </a:txBody>
                  <a:tcPr/>
                </a:tc>
                <a:tc>
                  <a:txBody>
                    <a:bodyPr/>
                    <a:lstStyle/>
                    <a:p>
                      <a:r>
                        <a:rPr lang="en-IN"/>
                        <a:t>66.67</a:t>
                      </a:r>
                    </a:p>
                  </a:txBody>
                  <a:tcPr/>
                </a:tc>
                <a:tc>
                  <a:txBody>
                    <a:bodyPr/>
                    <a:lstStyle/>
                    <a:p>
                      <a:r>
                        <a:rPr lang="en-IN"/>
                        <a:t>62.96</a:t>
                      </a:r>
                    </a:p>
                  </a:txBody>
                  <a:tcPr/>
                </a:tc>
                <a:tc>
                  <a:txBody>
                    <a:bodyPr/>
                    <a:lstStyle/>
                    <a:p>
                      <a:r>
                        <a:rPr lang="en-IN"/>
                        <a:t>55</a:t>
                      </a:r>
                    </a:p>
                  </a:txBody>
                  <a:tcPr/>
                </a:tc>
                <a:tc>
                  <a:txBody>
                    <a:bodyPr/>
                    <a:lstStyle/>
                    <a:p>
                      <a:r>
                        <a:rPr lang="en-IN"/>
                        <a:t>71.43</a:t>
                      </a:r>
                    </a:p>
                  </a:txBody>
                  <a:tcPr/>
                </a:tc>
                <a:extLst>
                  <a:ext uri="{0D108BD9-81ED-4DB2-BD59-A6C34878D82A}">
                    <a16:rowId xmlns:a16="http://schemas.microsoft.com/office/drawing/2014/main" val="3371815140"/>
                  </a:ext>
                </a:extLst>
              </a:tr>
              <a:tr h="373821">
                <a:tc>
                  <a:txBody>
                    <a:bodyPr/>
                    <a:lstStyle/>
                    <a:p>
                      <a:r>
                        <a:rPr lang="en-IN" b="1"/>
                        <a:t>Fear of Judgement</a:t>
                      </a:r>
                    </a:p>
                  </a:txBody>
                  <a:tcPr/>
                </a:tc>
                <a:tc>
                  <a:txBody>
                    <a:bodyPr/>
                    <a:lstStyle/>
                    <a:p>
                      <a:r>
                        <a:rPr lang="en-IN"/>
                        <a:t>100</a:t>
                      </a:r>
                    </a:p>
                  </a:txBody>
                  <a:tcPr/>
                </a:tc>
                <a:tc>
                  <a:txBody>
                    <a:bodyPr/>
                    <a:lstStyle/>
                    <a:p>
                      <a:r>
                        <a:rPr lang="en-IN"/>
                        <a:t>69.83</a:t>
                      </a:r>
                    </a:p>
                  </a:txBody>
                  <a:tcPr/>
                </a:tc>
                <a:tc>
                  <a:txBody>
                    <a:bodyPr/>
                    <a:lstStyle/>
                    <a:p>
                      <a:r>
                        <a:rPr lang="en-IN"/>
                        <a:t>74.07</a:t>
                      </a:r>
                    </a:p>
                  </a:txBody>
                  <a:tcPr/>
                </a:tc>
                <a:tc>
                  <a:txBody>
                    <a:bodyPr/>
                    <a:lstStyle/>
                    <a:p>
                      <a:r>
                        <a:rPr lang="en-IN"/>
                        <a:t>62.96</a:t>
                      </a:r>
                    </a:p>
                  </a:txBody>
                  <a:tcPr/>
                </a:tc>
                <a:tc>
                  <a:txBody>
                    <a:bodyPr/>
                    <a:lstStyle/>
                    <a:p>
                      <a:r>
                        <a:rPr lang="en-IN"/>
                        <a:t>75</a:t>
                      </a:r>
                    </a:p>
                  </a:txBody>
                  <a:tcPr/>
                </a:tc>
                <a:tc>
                  <a:txBody>
                    <a:bodyPr/>
                    <a:lstStyle/>
                    <a:p>
                      <a:r>
                        <a:rPr lang="en-IN"/>
                        <a:t>100</a:t>
                      </a:r>
                    </a:p>
                  </a:txBody>
                  <a:tcPr/>
                </a:tc>
                <a:extLst>
                  <a:ext uri="{0D108BD9-81ED-4DB2-BD59-A6C34878D82A}">
                    <a16:rowId xmlns:a16="http://schemas.microsoft.com/office/drawing/2014/main" val="753181018"/>
                  </a:ext>
                </a:extLst>
              </a:tr>
              <a:tr h="373821">
                <a:tc>
                  <a:txBody>
                    <a:bodyPr/>
                    <a:lstStyle/>
                    <a:p>
                      <a:r>
                        <a:rPr lang="en-IN" b="1"/>
                        <a:t>Low Confidence</a:t>
                      </a:r>
                    </a:p>
                  </a:txBody>
                  <a:tcPr/>
                </a:tc>
                <a:tc>
                  <a:txBody>
                    <a:bodyPr/>
                    <a:lstStyle/>
                    <a:p>
                      <a:r>
                        <a:rPr lang="en-IN"/>
                        <a:t>100</a:t>
                      </a:r>
                    </a:p>
                  </a:txBody>
                  <a:tcPr/>
                </a:tc>
                <a:tc>
                  <a:txBody>
                    <a:bodyPr/>
                    <a:lstStyle/>
                    <a:p>
                      <a:r>
                        <a:rPr lang="en-IN"/>
                        <a:t>81.03</a:t>
                      </a:r>
                    </a:p>
                  </a:txBody>
                  <a:tcPr/>
                </a:tc>
                <a:tc>
                  <a:txBody>
                    <a:bodyPr/>
                    <a:lstStyle/>
                    <a:p>
                      <a:r>
                        <a:rPr lang="en-IN"/>
                        <a:t>80.25</a:t>
                      </a:r>
                    </a:p>
                  </a:txBody>
                  <a:tcPr/>
                </a:tc>
                <a:tc>
                  <a:txBody>
                    <a:bodyPr/>
                    <a:lstStyle/>
                    <a:p>
                      <a:r>
                        <a:rPr lang="en-IN"/>
                        <a:t>66.67</a:t>
                      </a:r>
                    </a:p>
                  </a:txBody>
                  <a:tcPr/>
                </a:tc>
                <a:tc>
                  <a:txBody>
                    <a:bodyPr/>
                    <a:lstStyle/>
                    <a:p>
                      <a:r>
                        <a:rPr lang="en-IN"/>
                        <a:t>65</a:t>
                      </a:r>
                    </a:p>
                  </a:txBody>
                  <a:tcPr/>
                </a:tc>
                <a:tc>
                  <a:txBody>
                    <a:bodyPr/>
                    <a:lstStyle/>
                    <a:p>
                      <a:r>
                        <a:rPr lang="en-IN"/>
                        <a:t>28.58</a:t>
                      </a:r>
                    </a:p>
                  </a:txBody>
                  <a:tcPr/>
                </a:tc>
                <a:extLst>
                  <a:ext uri="{0D108BD9-81ED-4DB2-BD59-A6C34878D82A}">
                    <a16:rowId xmlns:a16="http://schemas.microsoft.com/office/drawing/2014/main" val="3130104596"/>
                  </a:ext>
                </a:extLst>
              </a:tr>
              <a:tr h="373821">
                <a:tc>
                  <a:txBody>
                    <a:bodyPr/>
                    <a:lstStyle/>
                    <a:p>
                      <a:r>
                        <a:rPr lang="en-IN" b="1"/>
                        <a:t>Self Harm</a:t>
                      </a:r>
                    </a:p>
                  </a:txBody>
                  <a:tcPr/>
                </a:tc>
                <a:tc>
                  <a:txBody>
                    <a:bodyPr/>
                    <a:lstStyle/>
                    <a:p>
                      <a:r>
                        <a:rPr lang="en-IN"/>
                        <a:t>25</a:t>
                      </a:r>
                    </a:p>
                  </a:txBody>
                  <a:tcPr/>
                </a:tc>
                <a:tc>
                  <a:txBody>
                    <a:bodyPr/>
                    <a:lstStyle/>
                    <a:p>
                      <a:r>
                        <a:rPr lang="en-IN"/>
                        <a:t>22.41</a:t>
                      </a:r>
                    </a:p>
                  </a:txBody>
                  <a:tcPr/>
                </a:tc>
                <a:tc>
                  <a:txBody>
                    <a:bodyPr/>
                    <a:lstStyle/>
                    <a:p>
                      <a:r>
                        <a:rPr lang="en-IN"/>
                        <a:t>20.99</a:t>
                      </a:r>
                    </a:p>
                  </a:txBody>
                  <a:tcPr/>
                </a:tc>
                <a:tc>
                  <a:txBody>
                    <a:bodyPr/>
                    <a:lstStyle/>
                    <a:p>
                      <a:r>
                        <a:rPr lang="en-IN"/>
                        <a:t>14.81</a:t>
                      </a:r>
                    </a:p>
                  </a:txBody>
                  <a:tcPr/>
                </a:tc>
                <a:tc>
                  <a:txBody>
                    <a:bodyPr/>
                    <a:lstStyle/>
                    <a:p>
                      <a:r>
                        <a:rPr lang="en-IN"/>
                        <a:t>15</a:t>
                      </a:r>
                    </a:p>
                  </a:txBody>
                  <a:tcPr/>
                </a:tc>
                <a:tc>
                  <a:txBody>
                    <a:bodyPr/>
                    <a:lstStyle/>
                    <a:p>
                      <a:r>
                        <a:rPr lang="en-IN"/>
                        <a:t>14.29</a:t>
                      </a:r>
                    </a:p>
                  </a:txBody>
                  <a:tcPr/>
                </a:tc>
                <a:extLst>
                  <a:ext uri="{0D108BD9-81ED-4DB2-BD59-A6C34878D82A}">
                    <a16:rowId xmlns:a16="http://schemas.microsoft.com/office/drawing/2014/main" val="1802722305"/>
                  </a:ext>
                </a:extLst>
              </a:tr>
              <a:tr h="373821">
                <a:tc>
                  <a:txBody>
                    <a:bodyPr/>
                    <a:lstStyle/>
                    <a:p>
                      <a:r>
                        <a:rPr lang="en-IN" b="1"/>
                        <a:t>Seek Help</a:t>
                      </a:r>
                    </a:p>
                  </a:txBody>
                  <a:tcPr/>
                </a:tc>
                <a:tc>
                  <a:txBody>
                    <a:bodyPr/>
                    <a:lstStyle/>
                    <a:p>
                      <a:r>
                        <a:rPr lang="en-IN"/>
                        <a:t>50</a:t>
                      </a:r>
                    </a:p>
                  </a:txBody>
                  <a:tcPr/>
                </a:tc>
                <a:tc>
                  <a:txBody>
                    <a:bodyPr/>
                    <a:lstStyle/>
                    <a:p>
                      <a:r>
                        <a:rPr lang="en-IN"/>
                        <a:t>73.27</a:t>
                      </a:r>
                    </a:p>
                  </a:txBody>
                  <a:tcPr/>
                </a:tc>
                <a:tc>
                  <a:txBody>
                    <a:bodyPr/>
                    <a:lstStyle/>
                    <a:p>
                      <a:r>
                        <a:rPr lang="en-IN"/>
                        <a:t>74.07</a:t>
                      </a:r>
                    </a:p>
                  </a:txBody>
                  <a:tcPr/>
                </a:tc>
                <a:tc>
                  <a:txBody>
                    <a:bodyPr/>
                    <a:lstStyle/>
                    <a:p>
                      <a:r>
                        <a:rPr lang="en-IN"/>
                        <a:t>70.37</a:t>
                      </a:r>
                    </a:p>
                  </a:txBody>
                  <a:tcPr/>
                </a:tc>
                <a:tc>
                  <a:txBody>
                    <a:bodyPr/>
                    <a:lstStyle/>
                    <a:p>
                      <a:r>
                        <a:rPr lang="en-IN"/>
                        <a:t>60</a:t>
                      </a:r>
                    </a:p>
                  </a:txBody>
                  <a:tcPr/>
                </a:tc>
                <a:tc>
                  <a:txBody>
                    <a:bodyPr/>
                    <a:lstStyle/>
                    <a:p>
                      <a:r>
                        <a:rPr lang="en-IN"/>
                        <a:t>57.15</a:t>
                      </a:r>
                    </a:p>
                  </a:txBody>
                  <a:tcPr/>
                </a:tc>
                <a:extLst>
                  <a:ext uri="{0D108BD9-81ED-4DB2-BD59-A6C34878D82A}">
                    <a16:rowId xmlns:a16="http://schemas.microsoft.com/office/drawing/2014/main" val="2506640648"/>
                  </a:ext>
                </a:extLst>
              </a:tr>
              <a:tr h="522325">
                <a:tc>
                  <a:txBody>
                    <a:bodyPr/>
                    <a:lstStyle/>
                    <a:p>
                      <a:r>
                        <a:rPr lang="en-IN" b="1"/>
                        <a:t>Unaware of Resource</a:t>
                      </a:r>
                    </a:p>
                  </a:txBody>
                  <a:tcPr/>
                </a:tc>
                <a:tc>
                  <a:txBody>
                    <a:bodyPr/>
                    <a:lstStyle/>
                    <a:p>
                      <a:r>
                        <a:rPr lang="en-IN"/>
                        <a:t>75</a:t>
                      </a:r>
                    </a:p>
                  </a:txBody>
                  <a:tcPr/>
                </a:tc>
                <a:tc>
                  <a:txBody>
                    <a:bodyPr/>
                    <a:lstStyle/>
                    <a:p>
                      <a:r>
                        <a:rPr lang="en-IN"/>
                        <a:t>71.33</a:t>
                      </a:r>
                    </a:p>
                  </a:txBody>
                  <a:tcPr/>
                </a:tc>
                <a:tc>
                  <a:txBody>
                    <a:bodyPr/>
                    <a:lstStyle/>
                    <a:p>
                      <a:r>
                        <a:rPr lang="en-IN"/>
                        <a:t>67.65</a:t>
                      </a:r>
                    </a:p>
                  </a:txBody>
                  <a:tcPr/>
                </a:tc>
                <a:tc>
                  <a:txBody>
                    <a:bodyPr/>
                    <a:lstStyle/>
                    <a:p>
                      <a:r>
                        <a:rPr lang="en-IN"/>
                        <a:t>68.57</a:t>
                      </a:r>
                    </a:p>
                  </a:txBody>
                  <a:tcPr/>
                </a:tc>
                <a:tc>
                  <a:txBody>
                    <a:bodyPr/>
                    <a:lstStyle/>
                    <a:p>
                      <a:r>
                        <a:rPr lang="en-IN"/>
                        <a:t>71.43</a:t>
                      </a:r>
                    </a:p>
                  </a:txBody>
                  <a:tcPr/>
                </a:tc>
                <a:tc>
                  <a:txBody>
                    <a:bodyPr/>
                    <a:lstStyle/>
                    <a:p>
                      <a:r>
                        <a:rPr lang="en-IN"/>
                        <a:t>70</a:t>
                      </a:r>
                    </a:p>
                  </a:txBody>
                  <a:tcPr/>
                </a:tc>
                <a:extLst>
                  <a:ext uri="{0D108BD9-81ED-4DB2-BD59-A6C34878D82A}">
                    <a16:rowId xmlns:a16="http://schemas.microsoft.com/office/drawing/2014/main" val="301357554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07CE196A-1048-EF62-C43B-BE25A4B4BC88}"/>
            </a:ext>
          </a:extLst>
        </p:cNvPr>
        <p:cNvGrpSpPr/>
        <p:nvPr/>
      </p:nvGrpSpPr>
      <p:grpSpPr>
        <a:xfrm>
          <a:off x="0" y="0"/>
          <a:ext cx="0" cy="0"/>
          <a:chOff x="0" y="0"/>
          <a:chExt cx="0" cy="0"/>
        </a:xfrm>
      </p:grpSpPr>
      <p:sp>
        <p:nvSpPr>
          <p:cNvPr id="59" name="Google Shape;59;p4">
            <a:extLst>
              <a:ext uri="{FF2B5EF4-FFF2-40B4-BE49-F238E27FC236}">
                <a16:creationId xmlns:a16="http://schemas.microsoft.com/office/drawing/2014/main" id="{DB174BD5-1A9E-52BC-69A9-B2EDA432468E}"/>
              </a:ext>
            </a:extLst>
          </p:cNvPr>
          <p:cNvSpPr txBox="1"/>
          <p:nvPr/>
        </p:nvSpPr>
        <p:spPr>
          <a:xfrm>
            <a:off x="766750" y="527157"/>
            <a:ext cx="833370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rgbClr val="007367"/>
                </a:solidFill>
                <a:latin typeface="Inter"/>
                <a:ea typeface="Inter"/>
                <a:cs typeface="Inter"/>
                <a:sym typeface="Inter"/>
              </a:rPr>
              <a:t>Methodology</a:t>
            </a:r>
            <a:endParaRPr>
              <a:latin typeface="Inter"/>
              <a:ea typeface="Inter"/>
              <a:cs typeface="Inter"/>
              <a:sym typeface="Inter"/>
            </a:endParaRPr>
          </a:p>
        </p:txBody>
      </p:sp>
      <p:sp>
        <p:nvSpPr>
          <p:cNvPr id="60" name="Google Shape;60;p4">
            <a:extLst>
              <a:ext uri="{FF2B5EF4-FFF2-40B4-BE49-F238E27FC236}">
                <a16:creationId xmlns:a16="http://schemas.microsoft.com/office/drawing/2014/main" id="{8943CF02-685F-0A5C-CE18-8B539D97E897}"/>
              </a:ext>
            </a:extLst>
          </p:cNvPr>
          <p:cNvSpPr txBox="1"/>
          <p:nvPr/>
        </p:nvSpPr>
        <p:spPr>
          <a:xfrm>
            <a:off x="766750" y="1168819"/>
            <a:ext cx="3500007" cy="423577"/>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1"/>
              </a:buClr>
              <a:buSzPts val="1800"/>
              <a:buFont typeface="Play"/>
              <a:buNone/>
            </a:pPr>
            <a:r>
              <a:rPr lang="en-US" sz="1800">
                <a:solidFill>
                  <a:schemeClr val="dk1"/>
                </a:solidFill>
                <a:latin typeface="Inter"/>
                <a:ea typeface="Inter"/>
                <a:cs typeface="Inter"/>
                <a:sym typeface="Inter"/>
              </a:rPr>
              <a:t>Features</a:t>
            </a:r>
            <a:endParaRPr sz="1800">
              <a:solidFill>
                <a:schemeClr val="dk1"/>
              </a:solidFill>
              <a:latin typeface="Inter"/>
              <a:ea typeface="Inter"/>
              <a:cs typeface="Inter"/>
              <a:sym typeface="Inter"/>
            </a:endParaRPr>
          </a:p>
        </p:txBody>
      </p:sp>
      <p:pic>
        <p:nvPicPr>
          <p:cNvPr id="3" name="Google Shape;11;p6">
            <a:extLst>
              <a:ext uri="{FF2B5EF4-FFF2-40B4-BE49-F238E27FC236}">
                <a16:creationId xmlns:a16="http://schemas.microsoft.com/office/drawing/2014/main" id="{20B78A4C-0802-6D84-0FA6-8DFEFF41EFB5}"/>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2" name="Google Shape;10;p6">
            <a:extLst>
              <a:ext uri="{FF2B5EF4-FFF2-40B4-BE49-F238E27FC236}">
                <a16:creationId xmlns:a16="http://schemas.microsoft.com/office/drawing/2014/main" id="{A46D2814-ABCB-D469-16A0-84A0DED9E744}"/>
              </a:ext>
            </a:extLst>
          </p:cNvPr>
          <p:cNvSpPr txBox="1"/>
          <p:nvPr/>
        </p:nvSpPr>
        <p:spPr>
          <a:xfrm>
            <a:off x="434410" y="6230138"/>
            <a:ext cx="787748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panose="020B0604020202020204" charset="0"/>
                <a:ea typeface="Inter" panose="020B0604020202020204" charset="0"/>
                <a:cs typeface="Open Sans"/>
                <a:sym typeface="Open Sans"/>
              </a:rPr>
              <a:t>M.TECH : CSE – DATA SCIENCE : 2023000914 , GST, Visakhapatnam</a:t>
            </a:r>
          </a:p>
        </p:txBody>
      </p:sp>
      <p:sp>
        <p:nvSpPr>
          <p:cNvPr id="7" name="Google Shape;87;p4">
            <a:extLst>
              <a:ext uri="{FF2B5EF4-FFF2-40B4-BE49-F238E27FC236}">
                <a16:creationId xmlns:a16="http://schemas.microsoft.com/office/drawing/2014/main" id="{581C3454-BACC-C791-BD79-25F41B552BCB}"/>
              </a:ext>
            </a:extLst>
          </p:cNvPr>
          <p:cNvSpPr txBox="1"/>
          <p:nvPr/>
        </p:nvSpPr>
        <p:spPr>
          <a:xfrm>
            <a:off x="3459473" y="4525216"/>
            <a:ext cx="2179683" cy="61786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595959"/>
              </a:buClr>
              <a:buSzPts val="1200"/>
              <a:buFont typeface="Play"/>
              <a:buNone/>
            </a:pPr>
            <a:endParaRPr sz="1200" b="1">
              <a:solidFill>
                <a:schemeClr val="dk1"/>
              </a:solidFill>
              <a:latin typeface="+mn-lt"/>
              <a:ea typeface="Inter"/>
              <a:cs typeface="Inter"/>
              <a:sym typeface="Inter"/>
            </a:endParaRPr>
          </a:p>
        </p:txBody>
      </p:sp>
      <p:graphicFrame>
        <p:nvGraphicFramePr>
          <p:cNvPr id="21" name="Table 20">
            <a:extLst>
              <a:ext uri="{FF2B5EF4-FFF2-40B4-BE49-F238E27FC236}">
                <a16:creationId xmlns:a16="http://schemas.microsoft.com/office/drawing/2014/main" id="{7512E209-914C-2DCA-76E6-CCF5F7BA83EF}"/>
              </a:ext>
            </a:extLst>
          </p:cNvPr>
          <p:cNvGraphicFramePr>
            <a:graphicFrameLocks noGrp="1"/>
          </p:cNvGraphicFramePr>
          <p:nvPr>
            <p:extLst>
              <p:ext uri="{D42A27DB-BD31-4B8C-83A1-F6EECF244321}">
                <p14:modId xmlns:p14="http://schemas.microsoft.com/office/powerpoint/2010/main" val="2569851818"/>
              </p:ext>
            </p:extLst>
          </p:nvPr>
        </p:nvGraphicFramePr>
        <p:xfrm>
          <a:off x="582915" y="1617839"/>
          <a:ext cx="11066541" cy="3535680"/>
        </p:xfrm>
        <a:graphic>
          <a:graphicData uri="http://schemas.openxmlformats.org/drawingml/2006/table">
            <a:tbl>
              <a:tblPr firstRow="1" bandRow="1">
                <a:tableStyleId>{775DCB02-9BB8-47FD-8907-85C794F793BA}</a:tableStyleId>
              </a:tblPr>
              <a:tblGrid>
                <a:gridCol w="821112">
                  <a:extLst>
                    <a:ext uri="{9D8B030D-6E8A-4147-A177-3AD203B41FA5}">
                      <a16:colId xmlns:a16="http://schemas.microsoft.com/office/drawing/2014/main" val="746999848"/>
                    </a:ext>
                  </a:extLst>
                </a:gridCol>
                <a:gridCol w="3378037">
                  <a:extLst>
                    <a:ext uri="{9D8B030D-6E8A-4147-A177-3AD203B41FA5}">
                      <a16:colId xmlns:a16="http://schemas.microsoft.com/office/drawing/2014/main" val="3535530644"/>
                    </a:ext>
                  </a:extLst>
                </a:gridCol>
                <a:gridCol w="2095761">
                  <a:extLst>
                    <a:ext uri="{9D8B030D-6E8A-4147-A177-3AD203B41FA5}">
                      <a16:colId xmlns:a16="http://schemas.microsoft.com/office/drawing/2014/main" val="2779123759"/>
                    </a:ext>
                  </a:extLst>
                </a:gridCol>
                <a:gridCol w="2095761">
                  <a:extLst>
                    <a:ext uri="{9D8B030D-6E8A-4147-A177-3AD203B41FA5}">
                      <a16:colId xmlns:a16="http://schemas.microsoft.com/office/drawing/2014/main" val="3041622829"/>
                    </a:ext>
                  </a:extLst>
                </a:gridCol>
                <a:gridCol w="1337935">
                  <a:extLst>
                    <a:ext uri="{9D8B030D-6E8A-4147-A177-3AD203B41FA5}">
                      <a16:colId xmlns:a16="http://schemas.microsoft.com/office/drawing/2014/main" val="1483284715"/>
                    </a:ext>
                  </a:extLst>
                </a:gridCol>
                <a:gridCol w="1337935">
                  <a:extLst>
                    <a:ext uri="{9D8B030D-6E8A-4147-A177-3AD203B41FA5}">
                      <a16:colId xmlns:a16="http://schemas.microsoft.com/office/drawing/2014/main" val="670029714"/>
                    </a:ext>
                  </a:extLst>
                </a:gridCol>
              </a:tblGrid>
              <a:tr h="516630">
                <a:tc>
                  <a:txBody>
                    <a:bodyPr/>
                    <a:lstStyle/>
                    <a:p>
                      <a:r>
                        <a:rPr lang="en-IN" err="1"/>
                        <a:t>F.No</a:t>
                      </a:r>
                      <a:endParaRPr lang="en-IN"/>
                    </a:p>
                  </a:txBody>
                  <a:tcPr/>
                </a:tc>
                <a:tc>
                  <a:txBody>
                    <a:bodyPr/>
                    <a:lstStyle/>
                    <a:p>
                      <a:r>
                        <a:rPr lang="en-IN"/>
                        <a:t>Feature</a:t>
                      </a:r>
                    </a:p>
                  </a:txBody>
                  <a:tcPr/>
                </a:tc>
                <a:tc>
                  <a:txBody>
                    <a:bodyPr/>
                    <a:lstStyle/>
                    <a:p>
                      <a:r>
                        <a:rPr lang="en-IN"/>
                        <a:t>Model / Method</a:t>
                      </a:r>
                    </a:p>
                  </a:txBody>
                  <a:tcPr/>
                </a:tc>
                <a:tc>
                  <a:txBody>
                    <a:bodyPr/>
                    <a:lstStyle/>
                    <a:p>
                      <a:r>
                        <a:rPr lang="en-IN"/>
                        <a:t>Dataset / Data Required</a:t>
                      </a:r>
                    </a:p>
                  </a:txBody>
                  <a:tcPr/>
                </a:tc>
                <a:tc>
                  <a:txBody>
                    <a:bodyPr/>
                    <a:lstStyle/>
                    <a:p>
                      <a:r>
                        <a:rPr lang="en-IN"/>
                        <a:t>Status</a:t>
                      </a:r>
                    </a:p>
                  </a:txBody>
                  <a:tcPr/>
                </a:tc>
                <a:tc>
                  <a:txBody>
                    <a:bodyPr/>
                    <a:lstStyle/>
                    <a:p>
                      <a:r>
                        <a:rPr lang="en-IN"/>
                        <a:t>Mobile Integration</a:t>
                      </a:r>
                    </a:p>
                  </a:txBody>
                  <a:tcPr/>
                </a:tc>
                <a:extLst>
                  <a:ext uri="{0D108BD9-81ED-4DB2-BD59-A6C34878D82A}">
                    <a16:rowId xmlns:a16="http://schemas.microsoft.com/office/drawing/2014/main" val="976878634"/>
                  </a:ext>
                </a:extLst>
              </a:tr>
              <a:tr h="516630">
                <a:tc>
                  <a:txBody>
                    <a:bodyPr/>
                    <a:lstStyle/>
                    <a:p>
                      <a:r>
                        <a:rPr lang="en-IN"/>
                        <a:t>1</a:t>
                      </a:r>
                    </a:p>
                  </a:txBody>
                  <a:tcPr/>
                </a:tc>
                <a:tc>
                  <a:txBody>
                    <a:bodyPr/>
                    <a:lstStyle/>
                    <a:p>
                      <a:r>
                        <a:rPr lang="en-IN"/>
                        <a:t>Journalling (Text + Face Emotion Detection)</a:t>
                      </a:r>
                    </a:p>
                  </a:txBody>
                  <a:tcPr/>
                </a:tc>
                <a:tc>
                  <a:txBody>
                    <a:bodyPr/>
                    <a:lstStyle/>
                    <a:p>
                      <a:r>
                        <a:rPr lang="en-IN"/>
                        <a:t>LSTM + </a:t>
                      </a:r>
                      <a:r>
                        <a:rPr lang="en-IN" err="1"/>
                        <a:t>DeepFace</a:t>
                      </a:r>
                      <a:endParaRPr lang="en-IN"/>
                    </a:p>
                  </a:txBody>
                  <a:tcPr/>
                </a:tc>
                <a:tc>
                  <a:txBody>
                    <a:bodyPr/>
                    <a:lstStyle/>
                    <a:p>
                      <a:r>
                        <a:rPr lang="en-IN"/>
                        <a:t>IMDB</a:t>
                      </a:r>
                    </a:p>
                  </a:txBody>
                  <a:tcPr/>
                </a:tc>
                <a:tc>
                  <a:txBody>
                    <a:bodyPr/>
                    <a:lstStyle/>
                    <a:p>
                      <a:r>
                        <a:rPr lang="en-IN"/>
                        <a:t>DONE</a:t>
                      </a:r>
                    </a:p>
                  </a:txBody>
                  <a:tcPr/>
                </a:tc>
                <a:tc>
                  <a:txBody>
                    <a:bodyPr/>
                    <a:lstStyle/>
                    <a:p>
                      <a:r>
                        <a:rPr lang="en-IN"/>
                        <a:t>Pending</a:t>
                      </a:r>
                    </a:p>
                  </a:txBody>
                  <a:tcPr/>
                </a:tc>
                <a:extLst>
                  <a:ext uri="{0D108BD9-81ED-4DB2-BD59-A6C34878D82A}">
                    <a16:rowId xmlns:a16="http://schemas.microsoft.com/office/drawing/2014/main" val="3943895166"/>
                  </a:ext>
                </a:extLst>
              </a:tr>
              <a:tr h="729360">
                <a:tc>
                  <a:txBody>
                    <a:bodyPr/>
                    <a:lstStyle/>
                    <a:p>
                      <a:r>
                        <a:rPr lang="en-IN"/>
                        <a:t>2</a:t>
                      </a:r>
                    </a:p>
                  </a:txBody>
                  <a:tcPr/>
                </a:tc>
                <a:tc>
                  <a:txBody>
                    <a:bodyPr/>
                    <a:lstStyle/>
                    <a:p>
                      <a:r>
                        <a:rPr lang="en-IN"/>
                        <a:t>Journal – Email (If user text contains sensitive harmful data die, kill, suicide etc)</a:t>
                      </a:r>
                    </a:p>
                  </a:txBody>
                  <a:tcPr/>
                </a:tc>
                <a:tc>
                  <a:txBody>
                    <a:bodyPr/>
                    <a:lstStyle/>
                    <a:p>
                      <a:r>
                        <a:rPr lang="en-IN"/>
                        <a:t>smtp</a:t>
                      </a:r>
                    </a:p>
                  </a:txBody>
                  <a:tcPr/>
                </a:tc>
                <a:tc>
                  <a:txBody>
                    <a:bodyPr/>
                    <a:lstStyle/>
                    <a:p>
                      <a:r>
                        <a:rPr lang="en-IN"/>
                        <a:t>Parent mail id</a:t>
                      </a:r>
                    </a:p>
                  </a:txBody>
                  <a:tcPr/>
                </a:tc>
                <a:tc>
                  <a:txBody>
                    <a:bodyPr/>
                    <a:lstStyle/>
                    <a:p>
                      <a:r>
                        <a:rPr lang="en-IN"/>
                        <a:t>DONE</a:t>
                      </a:r>
                    </a:p>
                  </a:txBody>
                  <a:tcPr/>
                </a:tc>
                <a:tc>
                  <a:txBody>
                    <a:bodyPr/>
                    <a:lstStyle/>
                    <a:p>
                      <a:r>
                        <a:rPr lang="en-IN"/>
                        <a:t>Pending</a:t>
                      </a:r>
                    </a:p>
                  </a:txBody>
                  <a:tcPr/>
                </a:tc>
                <a:extLst>
                  <a:ext uri="{0D108BD9-81ED-4DB2-BD59-A6C34878D82A}">
                    <a16:rowId xmlns:a16="http://schemas.microsoft.com/office/drawing/2014/main" val="2280932504"/>
                  </a:ext>
                </a:extLst>
              </a:tr>
              <a:tr h="516630">
                <a:tc>
                  <a:txBody>
                    <a:bodyPr/>
                    <a:lstStyle/>
                    <a:p>
                      <a:r>
                        <a:rPr lang="en-IN"/>
                        <a:t>3</a:t>
                      </a:r>
                    </a:p>
                  </a:txBody>
                  <a:tcPr/>
                </a:tc>
                <a:tc>
                  <a:txBody>
                    <a:bodyPr/>
                    <a:lstStyle/>
                    <a:p>
                      <a:r>
                        <a:rPr lang="en-IN"/>
                        <a:t>Personality Test (BDI – </a:t>
                      </a:r>
                      <a:r>
                        <a:rPr lang="en-IN" err="1"/>
                        <a:t>Depresion</a:t>
                      </a:r>
                      <a:r>
                        <a:rPr lang="en-IN"/>
                        <a:t> test, PSS – Stress, GAD - Anxiety)</a:t>
                      </a:r>
                    </a:p>
                  </a:txBody>
                  <a:tcPr/>
                </a:tc>
                <a:tc>
                  <a:txBody>
                    <a:bodyPr/>
                    <a:lstStyle/>
                    <a:p>
                      <a:r>
                        <a:rPr lang="en-IN"/>
                        <a:t>Conditional </a:t>
                      </a:r>
                    </a:p>
                  </a:txBody>
                  <a:tcPr/>
                </a:tc>
                <a:tc>
                  <a:txBody>
                    <a:bodyPr/>
                    <a:lstStyle/>
                    <a:p>
                      <a:r>
                        <a:rPr lang="en-IN"/>
                        <a:t>User input analysis </a:t>
                      </a:r>
                    </a:p>
                  </a:txBody>
                  <a:tcPr/>
                </a:tc>
                <a:tc>
                  <a:txBody>
                    <a:bodyPr/>
                    <a:lstStyle/>
                    <a:p>
                      <a:r>
                        <a:rPr lang="en-IN"/>
                        <a:t>DONE</a:t>
                      </a:r>
                    </a:p>
                  </a:txBody>
                  <a:tcPr/>
                </a:tc>
                <a:tc>
                  <a:txBody>
                    <a:bodyPr/>
                    <a:lstStyle/>
                    <a:p>
                      <a:r>
                        <a:rPr lang="en-IN"/>
                        <a:t>Pending</a:t>
                      </a:r>
                    </a:p>
                  </a:txBody>
                  <a:tcPr/>
                </a:tc>
                <a:extLst>
                  <a:ext uri="{0D108BD9-81ED-4DB2-BD59-A6C34878D82A}">
                    <a16:rowId xmlns:a16="http://schemas.microsoft.com/office/drawing/2014/main" val="140046646"/>
                  </a:ext>
                </a:extLst>
              </a:tr>
              <a:tr h="516630">
                <a:tc>
                  <a:txBody>
                    <a:bodyPr/>
                    <a:lstStyle/>
                    <a:p>
                      <a:r>
                        <a:rPr lang="en-IN"/>
                        <a:t>4</a:t>
                      </a:r>
                    </a:p>
                  </a:txBody>
                  <a:tcPr/>
                </a:tc>
                <a:tc>
                  <a:txBody>
                    <a:bodyPr/>
                    <a:lstStyle/>
                    <a:p>
                      <a:r>
                        <a:rPr lang="en-IN"/>
                        <a:t>Personality Test – Email (Moderate &amp; High level)</a:t>
                      </a:r>
                    </a:p>
                  </a:txBody>
                  <a:tcPr/>
                </a:tc>
                <a:tc>
                  <a:txBody>
                    <a:bodyPr/>
                    <a:lstStyle/>
                    <a:p>
                      <a:r>
                        <a:rPr lang="en-IN"/>
                        <a:t>Smtp </a:t>
                      </a:r>
                    </a:p>
                  </a:txBody>
                  <a:tcPr/>
                </a:tc>
                <a:tc>
                  <a:txBody>
                    <a:bodyPr/>
                    <a:lstStyle/>
                    <a:p>
                      <a:r>
                        <a:rPr lang="en-IN"/>
                        <a:t>Parent mail id</a:t>
                      </a:r>
                    </a:p>
                  </a:txBody>
                  <a:tcPr/>
                </a:tc>
                <a:tc>
                  <a:txBody>
                    <a:bodyPr/>
                    <a:lstStyle/>
                    <a:p>
                      <a:r>
                        <a:rPr lang="en-IN"/>
                        <a:t>DONE</a:t>
                      </a:r>
                    </a:p>
                  </a:txBody>
                  <a:tcPr/>
                </a:tc>
                <a:tc>
                  <a:txBody>
                    <a:bodyPr/>
                    <a:lstStyle/>
                    <a:p>
                      <a:r>
                        <a:rPr lang="en-IN"/>
                        <a:t>Pending</a:t>
                      </a:r>
                    </a:p>
                  </a:txBody>
                  <a:tcPr/>
                </a:tc>
                <a:extLst>
                  <a:ext uri="{0D108BD9-81ED-4DB2-BD59-A6C34878D82A}">
                    <a16:rowId xmlns:a16="http://schemas.microsoft.com/office/drawing/2014/main" val="3036949044"/>
                  </a:ext>
                </a:extLst>
              </a:tr>
              <a:tr h="729360">
                <a:tc>
                  <a:txBody>
                    <a:bodyPr/>
                    <a:lstStyle/>
                    <a:p>
                      <a:r>
                        <a:rPr lang="en-IN"/>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a:t>Chatbot for counselling</a:t>
                      </a:r>
                    </a:p>
                    <a:p>
                      <a:endParaRPr lang="en-IN"/>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a:t>Gemini API</a:t>
                      </a:r>
                    </a:p>
                    <a:p>
                      <a:endParaRPr lang="en-IN"/>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err="1"/>
                        <a:t>intent.json</a:t>
                      </a:r>
                      <a:r>
                        <a:rPr lang="en-IN"/>
                        <a:t> (Own dataset)</a:t>
                      </a:r>
                    </a:p>
                    <a:p>
                      <a:endParaRPr lang="en-IN"/>
                    </a:p>
                  </a:txBody>
                  <a:tcPr/>
                </a:tc>
                <a:tc>
                  <a:txBody>
                    <a:bodyPr/>
                    <a:lstStyle/>
                    <a:p>
                      <a:r>
                        <a:rPr lang="en-IN"/>
                        <a:t>DONE</a:t>
                      </a:r>
                    </a:p>
                  </a:txBody>
                  <a:tcPr/>
                </a:tc>
                <a:tc>
                  <a:txBody>
                    <a:bodyPr/>
                    <a:lstStyle/>
                    <a:p>
                      <a:r>
                        <a:rPr lang="en-IN"/>
                        <a:t>DONE</a:t>
                      </a:r>
                    </a:p>
                  </a:txBody>
                  <a:tcPr/>
                </a:tc>
                <a:extLst>
                  <a:ext uri="{0D108BD9-81ED-4DB2-BD59-A6C34878D82A}">
                    <a16:rowId xmlns:a16="http://schemas.microsoft.com/office/drawing/2014/main" val="2259060193"/>
                  </a:ext>
                </a:extLst>
              </a:tr>
            </a:tbl>
          </a:graphicData>
        </a:graphic>
      </p:graphicFrame>
      <p:sp>
        <p:nvSpPr>
          <p:cNvPr id="23" name="TextBox 22">
            <a:extLst>
              <a:ext uri="{FF2B5EF4-FFF2-40B4-BE49-F238E27FC236}">
                <a16:creationId xmlns:a16="http://schemas.microsoft.com/office/drawing/2014/main" id="{E263F3BF-34F9-A935-C580-669DF8BFC388}"/>
              </a:ext>
            </a:extLst>
          </p:cNvPr>
          <p:cNvSpPr txBox="1"/>
          <p:nvPr/>
        </p:nvSpPr>
        <p:spPr>
          <a:xfrm>
            <a:off x="582917" y="5780138"/>
            <a:ext cx="10023170" cy="307777"/>
          </a:xfrm>
          <a:prstGeom prst="rect">
            <a:avLst/>
          </a:prstGeom>
          <a:noFill/>
        </p:spPr>
        <p:txBody>
          <a:bodyPr wrap="square">
            <a:spAutoFit/>
          </a:bodyPr>
          <a:lstStyle/>
          <a:p>
            <a:r>
              <a:rPr lang="en-US">
                <a:solidFill>
                  <a:schemeClr val="dk1"/>
                </a:solidFill>
                <a:latin typeface="Inter"/>
                <a:ea typeface="Inter"/>
                <a:sym typeface="Inter"/>
              </a:rPr>
              <a:t>Ongoing work : Have to integrate all features in to the mobile app - [Flutter + Firebase]</a:t>
            </a:r>
            <a:endParaRPr lang="en-IN"/>
          </a:p>
        </p:txBody>
      </p:sp>
    </p:spTree>
    <p:extLst>
      <p:ext uri="{BB962C8B-B14F-4D97-AF65-F5344CB8AC3E}">
        <p14:creationId xmlns:p14="http://schemas.microsoft.com/office/powerpoint/2010/main" val="15465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9;p4">
            <a:extLst>
              <a:ext uri="{FF2B5EF4-FFF2-40B4-BE49-F238E27FC236}">
                <a16:creationId xmlns:a16="http://schemas.microsoft.com/office/drawing/2014/main" id="{AE165C4A-FF40-DF39-8A65-CE77897C32D5}"/>
              </a:ext>
            </a:extLst>
          </p:cNvPr>
          <p:cNvSpPr txBox="1"/>
          <p:nvPr/>
        </p:nvSpPr>
        <p:spPr>
          <a:xfrm>
            <a:off x="1333847" y="2863657"/>
            <a:ext cx="8333707"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rgbClr val="007367"/>
                </a:solidFill>
                <a:latin typeface="Inter"/>
                <a:ea typeface="Inter"/>
                <a:cs typeface="Inter"/>
                <a:sym typeface="Inter"/>
              </a:rPr>
              <a:t>RESULTS</a:t>
            </a:r>
            <a:endParaRPr lang="en-US">
              <a:latin typeface="Inter"/>
              <a:ea typeface="Inter"/>
              <a:cs typeface="Inter"/>
              <a:sym typeface="Inter"/>
            </a:endParaRPr>
          </a:p>
        </p:txBody>
      </p:sp>
      <p:pic>
        <p:nvPicPr>
          <p:cNvPr id="5" name="Picture 4">
            <a:extLst>
              <a:ext uri="{FF2B5EF4-FFF2-40B4-BE49-F238E27FC236}">
                <a16:creationId xmlns:a16="http://schemas.microsoft.com/office/drawing/2014/main" id="{5A86F12D-CC3A-674F-9C9A-15DE130E85E3}"/>
              </a:ext>
            </a:extLst>
          </p:cNvPr>
          <p:cNvPicPr>
            <a:picLocks noChangeAspect="1"/>
          </p:cNvPicPr>
          <p:nvPr/>
        </p:nvPicPr>
        <p:blipFill>
          <a:blip r:embed="rId2"/>
          <a:stretch>
            <a:fillRect/>
          </a:stretch>
        </p:blipFill>
        <p:spPr>
          <a:xfrm>
            <a:off x="4811371" y="511258"/>
            <a:ext cx="6896698" cy="5997460"/>
          </a:xfrm>
          <a:prstGeom prst="rect">
            <a:avLst/>
          </a:prstGeom>
        </p:spPr>
      </p:pic>
    </p:spTree>
    <p:extLst>
      <p:ext uri="{BB962C8B-B14F-4D97-AF65-F5344CB8AC3E}">
        <p14:creationId xmlns:p14="http://schemas.microsoft.com/office/powerpoint/2010/main" val="26073208"/>
      </p:ext>
    </p:extLst>
  </p:cSld>
  <p:clrMapOvr>
    <a:masterClrMapping/>
  </p:clrMapOvr>
</p:sld>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970</Words>
  <Application>Microsoft Office PowerPoint</Application>
  <PresentationFormat>Widescreen</PresentationFormat>
  <Paragraphs>171</Paragraphs>
  <Slides>15</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ui-sans-serif</vt:lpstr>
      <vt:lpstr>Plus Jakarta Sans</vt:lpstr>
      <vt:lpstr>Calibri</vt:lpstr>
      <vt:lpstr>Aptos</vt:lpstr>
      <vt:lpstr>Play</vt:lpstr>
      <vt:lpstr>Open Sans</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GITAM</dc:creator>
  <cp:lastModifiedBy>Sai Meghana Nallana Chakravarthula</cp:lastModifiedBy>
  <cp:revision>2</cp:revision>
  <dcterms:created xsi:type="dcterms:W3CDTF">2022-05-23T07:15:42Z</dcterms:created>
  <dcterms:modified xsi:type="dcterms:W3CDTF">2025-02-13T01:33:55Z</dcterms:modified>
</cp:coreProperties>
</file>