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60" r:id="rId5"/>
    <p:sldId id="267" r:id="rId6"/>
    <p:sldId id="261" r:id="rId7"/>
    <p:sldId id="270" r:id="rId8"/>
    <p:sldId id="271" r:id="rId9"/>
    <p:sldId id="257" r:id="rId10"/>
    <p:sldId id="264" r:id="rId11"/>
    <p:sldId id="272" r:id="rId12"/>
    <p:sldId id="273" r:id="rId13"/>
    <p:sldId id="274" r:id="rId14"/>
    <p:sldId id="275" r:id="rId15"/>
    <p:sldId id="258" r:id="rId16"/>
    <p:sldId id="259" r:id="rId17"/>
    <p:sldId id="281" r:id="rId18"/>
    <p:sldId id="282" r:id="rId19"/>
    <p:sldId id="283" r:id="rId20"/>
    <p:sldId id="284" r:id="rId21"/>
    <p:sldId id="285" r:id="rId22"/>
    <p:sldId id="262" r:id="rId23"/>
    <p:sldId id="263" r:id="rId24"/>
    <p:sldId id="265" r:id="rId25"/>
    <p:sldId id="266"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1687-7523-45AA-8A2A-FEAED6F4F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206AB7-7AC5-4C4E-977A-E7730E473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ADA424-61D3-4C38-8C83-FC9A50180D70}"/>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5" name="Footer Placeholder 4">
            <a:extLst>
              <a:ext uri="{FF2B5EF4-FFF2-40B4-BE49-F238E27FC236}">
                <a16:creationId xmlns:a16="http://schemas.microsoft.com/office/drawing/2014/main" id="{D5B41564-4868-4F36-9F80-33DB62096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124DC-0425-438E-947E-DB13F5C0DCD6}"/>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378876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9757-74BD-4DE5-97DF-2C69E22058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992725-8B10-4BDA-A019-40C4767F1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8C3F1-82FA-4982-92E8-095715BDB84A}"/>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5" name="Footer Placeholder 4">
            <a:extLst>
              <a:ext uri="{FF2B5EF4-FFF2-40B4-BE49-F238E27FC236}">
                <a16:creationId xmlns:a16="http://schemas.microsoft.com/office/drawing/2014/main" id="{568CAD7B-3C8C-42E8-A103-1A80796B8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FA459-2F1B-48B0-AE82-5053E61FA495}"/>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50891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EBB98-AFF3-49FB-90D7-709116C31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6168A4-6582-4F4E-8360-288934767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CAFB4-6F80-472A-A03F-CAD9829A8921}"/>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5" name="Footer Placeholder 4">
            <a:extLst>
              <a:ext uri="{FF2B5EF4-FFF2-40B4-BE49-F238E27FC236}">
                <a16:creationId xmlns:a16="http://schemas.microsoft.com/office/drawing/2014/main" id="{036CCA94-3604-488E-A382-6FDBA0022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9214C-F39A-400D-B055-8A32D063E58C}"/>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48975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3CB-F9C2-4350-8DA5-C28A81D7B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727E0-9CF4-49DF-9F72-82BD00052A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2E308-F719-44E7-98BE-4EDFD5B75402}"/>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5" name="Footer Placeholder 4">
            <a:extLst>
              <a:ext uri="{FF2B5EF4-FFF2-40B4-BE49-F238E27FC236}">
                <a16:creationId xmlns:a16="http://schemas.microsoft.com/office/drawing/2014/main" id="{B830459B-E6FC-44AD-89B8-9AFF5639A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0D7E1-AADD-4BE0-942E-FDFF032A7B83}"/>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357433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1123-EFE7-41B4-BCA7-B10AD8D4B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9F2E26-3514-4AD0-98C2-53A307413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02375-5A1E-49C2-9431-D84E83F34E26}"/>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5" name="Footer Placeholder 4">
            <a:extLst>
              <a:ext uri="{FF2B5EF4-FFF2-40B4-BE49-F238E27FC236}">
                <a16:creationId xmlns:a16="http://schemas.microsoft.com/office/drawing/2014/main" id="{FD7CF2BE-6F75-4CB0-9803-81A2D8CCB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42409-E221-449D-A5F1-02FFCCB83772}"/>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48338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0FBD-7BD1-46FB-9756-56530C539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1C6D8-24E1-4D48-BBCA-9894365B5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3FEAEA-1324-44B5-A54D-6F05097E1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C4659-EF19-4C33-B93C-D7A3DAD7B7B5}"/>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6" name="Footer Placeholder 5">
            <a:extLst>
              <a:ext uri="{FF2B5EF4-FFF2-40B4-BE49-F238E27FC236}">
                <a16:creationId xmlns:a16="http://schemas.microsoft.com/office/drawing/2014/main" id="{29645051-6678-4B86-B25D-5B6607D2E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0C13E-8964-45BF-8D25-783C3845FF05}"/>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238524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1228-E235-4A44-9EA5-DD815F8BC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50C655-3B2E-4611-9B0E-AE98EFD6D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9F70B-A443-4DD8-B5E9-CD4C6B6E9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792C13-ABD3-43F9-8BAE-11DF90579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33993F-BB4E-47EF-8C28-2F130AC00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609AF1-34A6-45A0-AF4F-D35042653E1B}"/>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8" name="Footer Placeholder 7">
            <a:extLst>
              <a:ext uri="{FF2B5EF4-FFF2-40B4-BE49-F238E27FC236}">
                <a16:creationId xmlns:a16="http://schemas.microsoft.com/office/drawing/2014/main" id="{75EDA9AE-381F-42B5-8CF6-203369DDDF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11BEB-4302-4B05-A4DA-DC400C7FA0A0}"/>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141764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64F2-94BF-41CB-AA80-A8ED847B1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B61E29-DA18-4298-8DB8-463DAC8D4CF4}"/>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4" name="Footer Placeholder 3">
            <a:extLst>
              <a:ext uri="{FF2B5EF4-FFF2-40B4-BE49-F238E27FC236}">
                <a16:creationId xmlns:a16="http://schemas.microsoft.com/office/drawing/2014/main" id="{50884876-08D2-4F35-943B-D1532BC50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4932A7-3FEB-4FCA-A196-9B85021F6E6C}"/>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367646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80C35-5A23-4A09-88F6-D629349DDDDE}"/>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3" name="Footer Placeholder 2">
            <a:extLst>
              <a:ext uri="{FF2B5EF4-FFF2-40B4-BE49-F238E27FC236}">
                <a16:creationId xmlns:a16="http://schemas.microsoft.com/office/drawing/2014/main" id="{B0D59993-E83C-42C0-882D-D13339B0D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78B769-8725-4916-87B4-71B732FF9932}"/>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150097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9EA4-3A13-4FC5-8F01-2D46A3315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624D6A-98CF-4480-AA26-FC418A651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9CA97A-839C-44C0-8F26-03624B581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782B8-7FE8-42E3-9DE3-8B29A7503AE2}"/>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6" name="Footer Placeholder 5">
            <a:extLst>
              <a:ext uri="{FF2B5EF4-FFF2-40B4-BE49-F238E27FC236}">
                <a16:creationId xmlns:a16="http://schemas.microsoft.com/office/drawing/2014/main" id="{2502B96F-024E-4ABB-B0BE-1AE5681BA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12C17-3D1B-4014-A73F-C99FC905F3AE}"/>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328287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D671-DF67-4AF8-9513-40781A1AB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5D6E6C-ABDF-4A1B-9DDB-C87B5E712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AB914-A930-4F98-AEE6-7B6D63880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17FFE-8698-4125-9FF8-AD1AA9C8C1BC}"/>
              </a:ext>
            </a:extLst>
          </p:cNvPr>
          <p:cNvSpPr>
            <a:spLocks noGrp="1"/>
          </p:cNvSpPr>
          <p:nvPr>
            <p:ph type="dt" sz="half" idx="10"/>
          </p:nvPr>
        </p:nvSpPr>
        <p:spPr/>
        <p:txBody>
          <a:bodyPr/>
          <a:lstStyle/>
          <a:p>
            <a:fld id="{C097A26A-AD95-44DF-B545-449DF1195499}" type="datetimeFigureOut">
              <a:rPr lang="en-US" smtClean="0"/>
              <a:t>2/12/2024</a:t>
            </a:fld>
            <a:endParaRPr lang="en-US"/>
          </a:p>
        </p:txBody>
      </p:sp>
      <p:sp>
        <p:nvSpPr>
          <p:cNvPr id="6" name="Footer Placeholder 5">
            <a:extLst>
              <a:ext uri="{FF2B5EF4-FFF2-40B4-BE49-F238E27FC236}">
                <a16:creationId xmlns:a16="http://schemas.microsoft.com/office/drawing/2014/main" id="{23369A58-8D08-4D6D-9FDE-CDAB236EB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67C58-A936-4FB0-9921-CFAF67665C35}"/>
              </a:ext>
            </a:extLst>
          </p:cNvPr>
          <p:cNvSpPr>
            <a:spLocks noGrp="1"/>
          </p:cNvSpPr>
          <p:nvPr>
            <p:ph type="sldNum" sz="quarter" idx="12"/>
          </p:nvPr>
        </p:nvSpPr>
        <p:spPr/>
        <p:txBody>
          <a:bodyPr/>
          <a:lstStyle/>
          <a:p>
            <a:fld id="{AA205B89-0305-46DE-B602-CC7906FAD9F0}" type="slidenum">
              <a:rPr lang="en-US" smtClean="0"/>
              <a:t>‹#›</a:t>
            </a:fld>
            <a:endParaRPr lang="en-US"/>
          </a:p>
        </p:txBody>
      </p:sp>
    </p:spTree>
    <p:extLst>
      <p:ext uri="{BB962C8B-B14F-4D97-AF65-F5344CB8AC3E}">
        <p14:creationId xmlns:p14="http://schemas.microsoft.com/office/powerpoint/2010/main" val="33252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A5B57-EC8C-4687-88D1-6D4914F1F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74DCE-3159-4606-BBB9-337103F69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F4CA8-7752-4108-9E53-718321E80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7A26A-AD95-44DF-B545-449DF1195499}" type="datetimeFigureOut">
              <a:rPr lang="en-US" smtClean="0"/>
              <a:t>2/12/2024</a:t>
            </a:fld>
            <a:endParaRPr lang="en-US"/>
          </a:p>
        </p:txBody>
      </p:sp>
      <p:sp>
        <p:nvSpPr>
          <p:cNvPr id="5" name="Footer Placeholder 4">
            <a:extLst>
              <a:ext uri="{FF2B5EF4-FFF2-40B4-BE49-F238E27FC236}">
                <a16:creationId xmlns:a16="http://schemas.microsoft.com/office/drawing/2014/main" id="{89D533DD-103C-4E88-BF01-C869EA885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D11F85-8E64-4F07-A399-91AF80E35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05B89-0305-46DE-B602-CC7906FAD9F0}" type="slidenum">
              <a:rPr lang="en-US" smtClean="0"/>
              <a:t>‹#›</a:t>
            </a:fld>
            <a:endParaRPr lang="en-US"/>
          </a:p>
        </p:txBody>
      </p:sp>
    </p:spTree>
    <p:extLst>
      <p:ext uri="{BB962C8B-B14F-4D97-AF65-F5344CB8AC3E}">
        <p14:creationId xmlns:p14="http://schemas.microsoft.com/office/powerpoint/2010/main" val="4088412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urses.analyticsvidhya.com/courses/convolutional-neural-networks-cnn-from-scratch?utm_source=blog&amp;utm_medium=cnn-vs-rnn-vs-mlp-analyzing-3-types-of-neural-networks-in-deep-learnin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data:image/svg+xml,%3Csvg%20xml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r/risk-assessmen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A226-6076-4952-97B2-EB55B115C833}"/>
              </a:ext>
            </a:extLst>
          </p:cNvPr>
          <p:cNvSpPr>
            <a:spLocks noGrp="1"/>
          </p:cNvSpPr>
          <p:nvPr>
            <p:ph type="ctrTitle"/>
          </p:nvPr>
        </p:nvSpPr>
        <p:spPr/>
        <p:txBody>
          <a:bodyPr/>
          <a:lstStyle/>
          <a:p>
            <a:r>
              <a:rPr lang="en-US" dirty="0"/>
              <a:t>UNIT-1</a:t>
            </a:r>
            <a:br>
              <a:rPr lang="en-US" dirty="0"/>
            </a:br>
            <a:r>
              <a:rPr lang="en-US" dirty="0"/>
              <a:t>Deep Learning-Introduction</a:t>
            </a:r>
          </a:p>
        </p:txBody>
      </p:sp>
      <p:sp>
        <p:nvSpPr>
          <p:cNvPr id="3" name="Subtitle 2">
            <a:extLst>
              <a:ext uri="{FF2B5EF4-FFF2-40B4-BE49-F238E27FC236}">
                <a16:creationId xmlns:a16="http://schemas.microsoft.com/office/drawing/2014/main" id="{4C45780E-9A78-478C-B40C-4FF64284128C}"/>
              </a:ext>
            </a:extLst>
          </p:cNvPr>
          <p:cNvSpPr>
            <a:spLocks noGrp="1"/>
          </p:cNvSpPr>
          <p:nvPr>
            <p:ph type="subTitle" idx="1"/>
          </p:nvPr>
        </p:nvSpPr>
        <p:spPr/>
        <p:txBody>
          <a:bodyPr>
            <a:normAutofit fontScale="77500" lnSpcReduction="20000"/>
          </a:bodyPr>
          <a:lstStyle/>
          <a:p>
            <a:r>
              <a:rPr lang="en-US" dirty="0"/>
              <a:t>Dr Srinivas Gorla</a:t>
            </a:r>
          </a:p>
          <a:p>
            <a:r>
              <a:rPr lang="en-US" dirty="0"/>
              <a:t>Associate Prof</a:t>
            </a:r>
          </a:p>
          <a:p>
            <a:r>
              <a:rPr lang="en-US" dirty="0"/>
              <a:t>Department of CSE</a:t>
            </a:r>
          </a:p>
          <a:p>
            <a:r>
              <a:rPr lang="en-US" dirty="0"/>
              <a:t>GITAM University</a:t>
            </a:r>
          </a:p>
          <a:p>
            <a:r>
              <a:rPr lang="en-US" dirty="0"/>
              <a:t>9963199200</a:t>
            </a:r>
          </a:p>
          <a:p>
            <a:endParaRPr lang="en-US" dirty="0"/>
          </a:p>
        </p:txBody>
      </p:sp>
    </p:spTree>
    <p:extLst>
      <p:ext uri="{BB962C8B-B14F-4D97-AF65-F5344CB8AC3E}">
        <p14:creationId xmlns:p14="http://schemas.microsoft.com/office/powerpoint/2010/main" val="305622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5B6B-491D-4254-8DBF-B3A40BA7001A}"/>
              </a:ext>
            </a:extLst>
          </p:cNvPr>
          <p:cNvSpPr>
            <a:spLocks noGrp="1"/>
          </p:cNvSpPr>
          <p:nvPr>
            <p:ph type="title"/>
          </p:nvPr>
        </p:nvSpPr>
        <p:spPr/>
        <p:txBody>
          <a:bodyPr/>
          <a:lstStyle/>
          <a:p>
            <a:r>
              <a:rPr lang="en-US" dirty="0"/>
              <a:t>Perceptron</a:t>
            </a:r>
          </a:p>
        </p:txBody>
      </p:sp>
      <p:pic>
        <p:nvPicPr>
          <p:cNvPr id="4" name="Content Placeholder 4">
            <a:extLst>
              <a:ext uri="{FF2B5EF4-FFF2-40B4-BE49-F238E27FC236}">
                <a16:creationId xmlns:a16="http://schemas.microsoft.com/office/drawing/2014/main" id="{1027F103-D793-4322-861A-FC257E34C915}"/>
              </a:ext>
            </a:extLst>
          </p:cNvPr>
          <p:cNvPicPr>
            <a:picLocks noGrp="1" noChangeAspect="1"/>
          </p:cNvPicPr>
          <p:nvPr>
            <p:ph idx="1"/>
          </p:nvPr>
        </p:nvPicPr>
        <p:blipFill>
          <a:blip r:embed="rId2"/>
          <a:stretch>
            <a:fillRect/>
          </a:stretch>
        </p:blipFill>
        <p:spPr>
          <a:xfrm>
            <a:off x="838200" y="2142302"/>
            <a:ext cx="10515600" cy="3717984"/>
          </a:xfrm>
        </p:spPr>
      </p:pic>
    </p:spTree>
    <p:extLst>
      <p:ext uri="{BB962C8B-B14F-4D97-AF65-F5344CB8AC3E}">
        <p14:creationId xmlns:p14="http://schemas.microsoft.com/office/powerpoint/2010/main" val="2558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770E5B-0CDE-59D7-E723-A3FE0830A0FD}"/>
              </a:ext>
            </a:extLst>
          </p:cNvPr>
          <p:cNvPicPr>
            <a:picLocks noChangeAspect="1"/>
          </p:cNvPicPr>
          <p:nvPr/>
        </p:nvPicPr>
        <p:blipFill>
          <a:blip r:embed="rId2"/>
          <a:stretch>
            <a:fillRect/>
          </a:stretch>
        </p:blipFill>
        <p:spPr>
          <a:xfrm>
            <a:off x="681037" y="509587"/>
            <a:ext cx="10829925" cy="5838825"/>
          </a:xfrm>
          <a:prstGeom prst="rect">
            <a:avLst/>
          </a:prstGeom>
        </p:spPr>
      </p:pic>
    </p:spTree>
    <p:extLst>
      <p:ext uri="{BB962C8B-B14F-4D97-AF65-F5344CB8AC3E}">
        <p14:creationId xmlns:p14="http://schemas.microsoft.com/office/powerpoint/2010/main" val="338024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734480-13E9-185C-6EE1-159E38A3A661}"/>
              </a:ext>
            </a:extLst>
          </p:cNvPr>
          <p:cNvPicPr>
            <a:picLocks noChangeAspect="1"/>
          </p:cNvPicPr>
          <p:nvPr/>
        </p:nvPicPr>
        <p:blipFill>
          <a:blip r:embed="rId2"/>
          <a:stretch>
            <a:fillRect/>
          </a:stretch>
        </p:blipFill>
        <p:spPr>
          <a:xfrm>
            <a:off x="785812" y="519112"/>
            <a:ext cx="10620375" cy="5819775"/>
          </a:xfrm>
          <a:prstGeom prst="rect">
            <a:avLst/>
          </a:prstGeom>
        </p:spPr>
      </p:pic>
    </p:spTree>
    <p:extLst>
      <p:ext uri="{BB962C8B-B14F-4D97-AF65-F5344CB8AC3E}">
        <p14:creationId xmlns:p14="http://schemas.microsoft.com/office/powerpoint/2010/main" val="93892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3B44E1-823B-33B0-46A0-5E7499306E12}"/>
              </a:ext>
            </a:extLst>
          </p:cNvPr>
          <p:cNvPicPr>
            <a:picLocks noChangeAspect="1"/>
          </p:cNvPicPr>
          <p:nvPr/>
        </p:nvPicPr>
        <p:blipFill>
          <a:blip r:embed="rId2"/>
          <a:stretch>
            <a:fillRect/>
          </a:stretch>
        </p:blipFill>
        <p:spPr>
          <a:xfrm>
            <a:off x="766762" y="300037"/>
            <a:ext cx="10658475" cy="6257925"/>
          </a:xfrm>
          <a:prstGeom prst="rect">
            <a:avLst/>
          </a:prstGeom>
        </p:spPr>
      </p:pic>
    </p:spTree>
    <p:extLst>
      <p:ext uri="{BB962C8B-B14F-4D97-AF65-F5344CB8AC3E}">
        <p14:creationId xmlns:p14="http://schemas.microsoft.com/office/powerpoint/2010/main" val="76196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6F8F2D-0ACD-3C18-A69D-A476737889D0}"/>
              </a:ext>
            </a:extLst>
          </p:cNvPr>
          <p:cNvPicPr>
            <a:picLocks noChangeAspect="1"/>
          </p:cNvPicPr>
          <p:nvPr/>
        </p:nvPicPr>
        <p:blipFill>
          <a:blip r:embed="rId2"/>
          <a:stretch>
            <a:fillRect/>
          </a:stretch>
        </p:blipFill>
        <p:spPr>
          <a:xfrm>
            <a:off x="136870" y="1082744"/>
            <a:ext cx="11706225" cy="5562357"/>
          </a:xfrm>
          <a:prstGeom prst="rect">
            <a:avLst/>
          </a:prstGeom>
        </p:spPr>
      </p:pic>
      <p:sp>
        <p:nvSpPr>
          <p:cNvPr id="6" name="TextBox 5">
            <a:extLst>
              <a:ext uri="{FF2B5EF4-FFF2-40B4-BE49-F238E27FC236}">
                <a16:creationId xmlns:a16="http://schemas.microsoft.com/office/drawing/2014/main" id="{AD216302-5418-6EC6-F67F-7081DEF7982B}"/>
              </a:ext>
            </a:extLst>
          </p:cNvPr>
          <p:cNvSpPr txBox="1"/>
          <p:nvPr/>
        </p:nvSpPr>
        <p:spPr>
          <a:xfrm>
            <a:off x="2941982" y="212899"/>
            <a:ext cx="8057321" cy="461665"/>
          </a:xfrm>
          <a:prstGeom prst="rect">
            <a:avLst/>
          </a:prstGeom>
          <a:noFill/>
        </p:spPr>
        <p:txBody>
          <a:bodyPr wrap="square">
            <a:spAutoFit/>
          </a:bodyPr>
          <a:lstStyle/>
          <a:p>
            <a:r>
              <a:rPr lang="en-US" altLang="zh-TW" sz="2400" dirty="0"/>
              <a:t>How to Build Prior Information into Neural Network Design</a:t>
            </a:r>
            <a:endParaRPr lang="en-US" sz="2400" dirty="0"/>
          </a:p>
        </p:txBody>
      </p:sp>
    </p:spTree>
    <p:extLst>
      <p:ext uri="{BB962C8B-B14F-4D97-AF65-F5344CB8AC3E}">
        <p14:creationId xmlns:p14="http://schemas.microsoft.com/office/powerpoint/2010/main" val="423957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10A333C-0384-48DF-A43B-B8D105339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435" y="1119187"/>
            <a:ext cx="9515061"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77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23A49-58CD-4053-AF66-EE2EB4473556}"/>
              </a:ext>
            </a:extLst>
          </p:cNvPr>
          <p:cNvSpPr>
            <a:spLocks noGrp="1"/>
          </p:cNvSpPr>
          <p:nvPr>
            <p:ph idx="1"/>
          </p:nvPr>
        </p:nvSpPr>
        <p:spPr/>
        <p:txBody>
          <a:bodyPr/>
          <a:lstStyle/>
          <a:p>
            <a:pPr marL="0" indent="0" algn="just">
              <a:buNone/>
            </a:pPr>
            <a:r>
              <a:rPr lang="en-US" b="0" i="0" dirty="0">
                <a:solidFill>
                  <a:srgbClr val="000000"/>
                </a:solidFill>
                <a:effectLst/>
                <a:latin typeface="Times New Roman" panose="02020603050405020304" pitchFamily="18" charset="0"/>
              </a:rPr>
              <a:t>In the above example, we have two hidden layers.</a:t>
            </a:r>
          </a:p>
          <a:p>
            <a:pPr marL="0" indent="0" algn="just">
              <a:buNone/>
            </a:pPr>
            <a:r>
              <a:rPr lang="en-US" b="0" i="0" dirty="0">
                <a:solidFill>
                  <a:srgbClr val="000000"/>
                </a:solidFill>
                <a:effectLst/>
                <a:latin typeface="Times New Roman" panose="02020603050405020304" pitchFamily="18" charset="0"/>
              </a:rPr>
              <a:t>The final layer is called the output layer and it is responsible for the final outcome</a:t>
            </a:r>
            <a:r>
              <a:rPr lang="en-US" dirty="0">
                <a:solidFill>
                  <a:srgbClr val="000000"/>
                </a:solidFill>
                <a:latin typeface="Times New Roman" panose="02020603050405020304" pitchFamily="18" charset="0"/>
              </a:rPr>
              <a:t>.</a:t>
            </a:r>
          </a:p>
          <a:p>
            <a:pPr marL="0" indent="0" algn="just">
              <a:buNone/>
            </a:pPr>
            <a:r>
              <a:rPr lang="en-US" b="0" i="0" dirty="0">
                <a:solidFill>
                  <a:srgbClr val="000000"/>
                </a:solidFill>
                <a:effectLst/>
                <a:latin typeface="Times New Roman" panose="02020603050405020304" pitchFamily="18" charset="0"/>
              </a:rPr>
              <a:t>If we are modeling a regression problem may have a single output neuron and the neuron may have no activation function a binary classification problem may have a single output neuron and use a sigmoid activation function to output a value between zero and one</a:t>
            </a:r>
          </a:p>
          <a:p>
            <a:pPr marL="0" indent="0" algn="just">
              <a:buNone/>
            </a:pPr>
            <a:r>
              <a:rPr lang="en-US" b="0" i="0" dirty="0">
                <a:solidFill>
                  <a:srgbClr val="000000"/>
                </a:solidFill>
                <a:effectLst/>
                <a:latin typeface="Times New Roman" panose="02020603050405020304" pitchFamily="18" charset="0"/>
              </a:rPr>
              <a:t>A multi-class classification problem may have multiple neurons in the final output layer </a:t>
            </a:r>
            <a:endParaRPr lang="en-US" dirty="0"/>
          </a:p>
        </p:txBody>
      </p:sp>
    </p:spTree>
    <p:extLst>
      <p:ext uri="{BB962C8B-B14F-4D97-AF65-F5344CB8AC3E}">
        <p14:creationId xmlns:p14="http://schemas.microsoft.com/office/powerpoint/2010/main" val="293123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328EE-6838-02F9-5072-66EFCE7B3550}"/>
              </a:ext>
            </a:extLst>
          </p:cNvPr>
          <p:cNvSpPr>
            <a:spLocks noGrp="1"/>
          </p:cNvSpPr>
          <p:nvPr>
            <p:ph idx="1"/>
          </p:nvPr>
        </p:nvSpPr>
        <p:spPr>
          <a:xfrm>
            <a:off x="436099" y="956604"/>
            <a:ext cx="11591778" cy="5536271"/>
          </a:xfrm>
        </p:spPr>
        <p:txBody>
          <a:bodyPr>
            <a:normAutofit/>
          </a:bodyPr>
          <a:lstStyle/>
          <a:p>
            <a:pPr marL="0" indent="0" algn="just">
              <a:buNone/>
            </a:pPr>
            <a:r>
              <a:rPr lang="en-US" sz="2400" b="0" i="0" dirty="0">
                <a:solidFill>
                  <a:srgbClr val="222222"/>
                </a:solidFill>
                <a:effectLst/>
                <a:latin typeface="Poppins" panose="00000500000000000000" pitchFamily="2" charset="0"/>
              </a:rPr>
              <a:t>There are many types of neural networks available or that might be in the development stage.</a:t>
            </a:r>
          </a:p>
          <a:p>
            <a:pPr marL="0" indent="0" algn="just">
              <a:buNone/>
            </a:pPr>
            <a:r>
              <a:rPr lang="en-US" sz="2400" b="0" i="0" dirty="0">
                <a:solidFill>
                  <a:srgbClr val="222222"/>
                </a:solidFill>
                <a:effectLst/>
                <a:latin typeface="Poppins" panose="00000500000000000000" pitchFamily="2" charset="0"/>
              </a:rPr>
              <a:t>Perceptron:</a:t>
            </a:r>
          </a:p>
          <a:p>
            <a:pPr marL="0" indent="0" algn="just">
              <a:buNone/>
            </a:pPr>
            <a:r>
              <a:rPr lang="en-US" sz="2400" b="0" i="0" dirty="0">
                <a:solidFill>
                  <a:srgbClr val="222222"/>
                </a:solidFill>
                <a:effectLst/>
                <a:latin typeface="Poppins" panose="00000500000000000000" pitchFamily="2" charset="0"/>
              </a:rPr>
              <a:t>one of the simplest and oldest models of Neuron. It is the smallest unit of neural network that does certain computations to detect features or business intelligence in the input data. It accepts weighted inputs, and apply the activation function to obtain the output as the final result. </a:t>
            </a:r>
          </a:p>
          <a:p>
            <a:pPr marL="0" indent="0" algn="just">
              <a:buNone/>
            </a:pPr>
            <a:endParaRPr lang="en-US" sz="2400" b="0" i="0" dirty="0">
              <a:solidFill>
                <a:srgbClr val="222222"/>
              </a:solidFill>
              <a:effectLst/>
              <a:latin typeface="Poppins" panose="00000500000000000000" pitchFamily="2" charset="0"/>
            </a:endParaRPr>
          </a:p>
          <a:p>
            <a:pPr algn="l"/>
            <a:r>
              <a:rPr lang="en-US" sz="2400" dirty="0">
                <a:solidFill>
                  <a:srgbClr val="222222"/>
                </a:solidFill>
                <a:latin typeface="Poppins" panose="00000500000000000000" pitchFamily="2" charset="0"/>
              </a:rPr>
              <a:t>Advantages of Perceptron</a:t>
            </a:r>
            <a:br>
              <a:rPr lang="en-US" sz="2400" dirty="0">
                <a:solidFill>
                  <a:srgbClr val="222222"/>
                </a:solidFill>
                <a:latin typeface="Poppins" panose="00000500000000000000" pitchFamily="2" charset="0"/>
              </a:rPr>
            </a:br>
            <a:r>
              <a:rPr lang="en-US" sz="2400" dirty="0" err="1">
                <a:solidFill>
                  <a:srgbClr val="222222"/>
                </a:solidFill>
                <a:latin typeface="Poppins" panose="00000500000000000000" pitchFamily="2" charset="0"/>
              </a:rPr>
              <a:t>Perceptrons</a:t>
            </a:r>
            <a:r>
              <a:rPr lang="en-US" sz="2400" dirty="0">
                <a:solidFill>
                  <a:srgbClr val="222222"/>
                </a:solidFill>
                <a:latin typeface="Poppins" panose="00000500000000000000" pitchFamily="2" charset="0"/>
              </a:rPr>
              <a:t> can implement Logic Gates like AND, OR, or NAND.</a:t>
            </a:r>
          </a:p>
          <a:p>
            <a:pPr algn="l"/>
            <a:r>
              <a:rPr lang="en-US" sz="2400" dirty="0">
                <a:solidFill>
                  <a:srgbClr val="222222"/>
                </a:solidFill>
                <a:latin typeface="Poppins" panose="00000500000000000000" pitchFamily="2" charset="0"/>
              </a:rPr>
              <a:t>Disadvantages of Perceptron</a:t>
            </a:r>
            <a:br>
              <a:rPr lang="en-US" sz="2400" dirty="0">
                <a:solidFill>
                  <a:srgbClr val="222222"/>
                </a:solidFill>
                <a:latin typeface="Poppins" panose="00000500000000000000" pitchFamily="2" charset="0"/>
              </a:rPr>
            </a:br>
            <a:r>
              <a:rPr lang="en-US" sz="2400" dirty="0" err="1">
                <a:solidFill>
                  <a:srgbClr val="222222"/>
                </a:solidFill>
                <a:latin typeface="Poppins" panose="00000500000000000000" pitchFamily="2" charset="0"/>
              </a:rPr>
              <a:t>Perceptrons</a:t>
            </a:r>
            <a:r>
              <a:rPr lang="en-US" sz="2400" dirty="0">
                <a:solidFill>
                  <a:srgbClr val="222222"/>
                </a:solidFill>
                <a:latin typeface="Poppins" panose="00000500000000000000" pitchFamily="2" charset="0"/>
              </a:rPr>
              <a:t> can only learn linearly separable problems such as </a:t>
            </a:r>
            <a:r>
              <a:rPr lang="en-US" sz="2400" dirty="0" err="1">
                <a:solidFill>
                  <a:srgbClr val="222222"/>
                </a:solidFill>
                <a:latin typeface="Poppins" panose="00000500000000000000" pitchFamily="2" charset="0"/>
              </a:rPr>
              <a:t>boolean</a:t>
            </a:r>
            <a:r>
              <a:rPr lang="en-US" sz="2400" dirty="0">
                <a:solidFill>
                  <a:srgbClr val="222222"/>
                </a:solidFill>
                <a:latin typeface="Poppins" panose="00000500000000000000" pitchFamily="2" charset="0"/>
              </a:rPr>
              <a:t> AND problem. For non-linear problems such as the </a:t>
            </a:r>
            <a:r>
              <a:rPr lang="en-US" sz="2400" dirty="0" err="1">
                <a:solidFill>
                  <a:srgbClr val="222222"/>
                </a:solidFill>
                <a:latin typeface="Poppins" panose="00000500000000000000" pitchFamily="2" charset="0"/>
              </a:rPr>
              <a:t>boolean</a:t>
            </a:r>
            <a:r>
              <a:rPr lang="en-US" sz="2400" dirty="0">
                <a:solidFill>
                  <a:srgbClr val="222222"/>
                </a:solidFill>
                <a:latin typeface="Poppins" panose="00000500000000000000" pitchFamily="2" charset="0"/>
              </a:rPr>
              <a:t> XOR problem, it does not work.</a:t>
            </a:r>
          </a:p>
          <a:p>
            <a:pPr marL="0" indent="0" algn="just">
              <a:buNone/>
            </a:pPr>
            <a:endParaRPr lang="en-US" sz="2400" b="1" dirty="0"/>
          </a:p>
        </p:txBody>
      </p:sp>
      <p:sp>
        <p:nvSpPr>
          <p:cNvPr id="5" name="Title 4">
            <a:extLst>
              <a:ext uri="{FF2B5EF4-FFF2-40B4-BE49-F238E27FC236}">
                <a16:creationId xmlns:a16="http://schemas.microsoft.com/office/drawing/2014/main" id="{6078C837-A374-57A9-4698-6EED575EF715}"/>
              </a:ext>
            </a:extLst>
          </p:cNvPr>
          <p:cNvSpPr>
            <a:spLocks noGrp="1"/>
          </p:cNvSpPr>
          <p:nvPr>
            <p:ph type="title"/>
          </p:nvPr>
        </p:nvSpPr>
        <p:spPr>
          <a:xfrm>
            <a:off x="838200" y="365126"/>
            <a:ext cx="10515600" cy="591478"/>
          </a:xfrm>
        </p:spPr>
        <p:txBody>
          <a:bodyPr>
            <a:normAutofit fontScale="90000"/>
          </a:bodyPr>
          <a:lstStyle/>
          <a:p>
            <a:r>
              <a:rPr lang="en-US" dirty="0"/>
              <a:t>Types of neural networks</a:t>
            </a:r>
          </a:p>
        </p:txBody>
      </p:sp>
    </p:spTree>
    <p:extLst>
      <p:ext uri="{BB962C8B-B14F-4D97-AF65-F5344CB8AC3E}">
        <p14:creationId xmlns:p14="http://schemas.microsoft.com/office/powerpoint/2010/main" val="166758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80EFF-6831-7A2F-8471-2B30A6C5B254}"/>
              </a:ext>
            </a:extLst>
          </p:cNvPr>
          <p:cNvSpPr>
            <a:spLocks noGrp="1"/>
          </p:cNvSpPr>
          <p:nvPr>
            <p:ph idx="1"/>
          </p:nvPr>
        </p:nvSpPr>
        <p:spPr>
          <a:xfrm>
            <a:off x="838200" y="436098"/>
            <a:ext cx="10515600" cy="5740865"/>
          </a:xfrm>
        </p:spPr>
        <p:txBody>
          <a:bodyPr>
            <a:normAutofit fontScale="85000" lnSpcReduction="20000"/>
          </a:bodyPr>
          <a:lstStyle/>
          <a:p>
            <a:pPr marL="0" indent="0">
              <a:buNone/>
            </a:pPr>
            <a:r>
              <a:rPr lang="en-US" b="1" i="0" dirty="0">
                <a:solidFill>
                  <a:srgbClr val="111111"/>
                </a:solidFill>
                <a:effectLst/>
                <a:latin typeface="Poppins" panose="00000500000000000000" pitchFamily="2" charset="0"/>
              </a:rPr>
              <a:t>Feed Forward Neural Networks</a:t>
            </a:r>
            <a:endParaRPr lang="en-US" b="0" i="0" dirty="0">
              <a:solidFill>
                <a:srgbClr val="111111"/>
              </a:solidFill>
              <a:effectLst/>
              <a:latin typeface="Poppins" panose="00000500000000000000" pitchFamily="2" charset="0"/>
            </a:endParaRPr>
          </a:p>
          <a:p>
            <a:pPr algn="l"/>
            <a:r>
              <a:rPr lang="en-US" sz="2400" i="0" dirty="0">
                <a:solidFill>
                  <a:srgbClr val="111111"/>
                </a:solidFill>
                <a:effectLst/>
                <a:latin typeface="Poppins" panose="00000500000000000000" pitchFamily="2" charset="0"/>
              </a:rPr>
              <a:t>Applications on Feed Forward Neural Networks:</a:t>
            </a:r>
          </a:p>
          <a:p>
            <a:pPr algn="l">
              <a:buFont typeface="Arial" panose="020B0604020202020204" pitchFamily="34" charset="0"/>
              <a:buChar char="•"/>
            </a:pPr>
            <a:r>
              <a:rPr lang="en-US" sz="2000" i="0" dirty="0">
                <a:solidFill>
                  <a:srgbClr val="222222"/>
                </a:solidFill>
                <a:effectLst/>
                <a:latin typeface="Poppins" panose="00000500000000000000" pitchFamily="2" charset="0"/>
              </a:rPr>
              <a:t>Simple classification </a:t>
            </a:r>
          </a:p>
          <a:p>
            <a:pPr algn="l">
              <a:buFont typeface="Arial" panose="020B0604020202020204" pitchFamily="34" charset="0"/>
              <a:buChar char="•"/>
            </a:pPr>
            <a:r>
              <a:rPr lang="en-US" sz="2000" i="0" dirty="0">
                <a:solidFill>
                  <a:srgbClr val="222222"/>
                </a:solidFill>
                <a:effectLst/>
                <a:latin typeface="Poppins" panose="00000500000000000000" pitchFamily="2" charset="0"/>
              </a:rPr>
              <a:t>Face recognition</a:t>
            </a:r>
          </a:p>
          <a:p>
            <a:pPr algn="l">
              <a:buFont typeface="Arial" panose="020B0604020202020204" pitchFamily="34" charset="0"/>
              <a:buChar char="•"/>
            </a:pPr>
            <a:r>
              <a:rPr lang="en-US" sz="2000" i="0" dirty="0">
                <a:solidFill>
                  <a:srgbClr val="222222"/>
                </a:solidFill>
                <a:effectLst/>
                <a:latin typeface="Poppins" panose="00000500000000000000" pitchFamily="2" charset="0"/>
              </a:rPr>
              <a:t>Computer vision</a:t>
            </a:r>
          </a:p>
          <a:p>
            <a:pPr algn="l">
              <a:buFont typeface="Arial" panose="020B0604020202020204" pitchFamily="34" charset="0"/>
              <a:buChar char="•"/>
            </a:pPr>
            <a:r>
              <a:rPr lang="en-US" sz="2000" i="0" dirty="0">
                <a:solidFill>
                  <a:srgbClr val="222222"/>
                </a:solidFill>
                <a:effectLst/>
                <a:latin typeface="Poppins" panose="00000500000000000000" pitchFamily="2" charset="0"/>
              </a:rPr>
              <a:t>Speech Recognition</a:t>
            </a:r>
            <a:br>
              <a:rPr lang="en-US" sz="2400" i="0" dirty="0">
                <a:solidFill>
                  <a:srgbClr val="222222"/>
                </a:solidFill>
                <a:effectLst/>
                <a:latin typeface="Poppins" panose="00000500000000000000" pitchFamily="2" charset="0"/>
              </a:rPr>
            </a:br>
            <a:endParaRPr lang="en-US" sz="2400" i="0" dirty="0">
              <a:solidFill>
                <a:srgbClr val="222222"/>
              </a:solidFill>
              <a:effectLst/>
              <a:latin typeface="Poppins" panose="00000500000000000000" pitchFamily="2" charset="0"/>
            </a:endParaRPr>
          </a:p>
          <a:p>
            <a:pPr algn="l"/>
            <a:r>
              <a:rPr lang="en-US" sz="2400" i="0" dirty="0">
                <a:solidFill>
                  <a:srgbClr val="222222"/>
                </a:solidFill>
                <a:effectLst/>
                <a:latin typeface="Poppins" panose="00000500000000000000" pitchFamily="2" charset="0"/>
              </a:rPr>
              <a:t>The simplest form of neural networks where input data travels in one direction only, passing through artificial neural nodes and exiting through output nodes. Where hidden layers may or may not be present, input and output layers are present there.</a:t>
            </a:r>
          </a:p>
          <a:p>
            <a:pPr algn="l"/>
            <a:r>
              <a:rPr lang="en-US" sz="2400" b="1" i="0" dirty="0">
                <a:solidFill>
                  <a:srgbClr val="111111"/>
                </a:solidFill>
                <a:effectLst/>
                <a:latin typeface="Poppins" panose="00000500000000000000" pitchFamily="2" charset="0"/>
              </a:rPr>
              <a:t>Advantages of Feed Forward Neural Networks</a:t>
            </a:r>
            <a:endParaRPr lang="en-US" sz="2400" b="0" i="0" dirty="0">
              <a:solidFill>
                <a:srgbClr val="111111"/>
              </a:solidFill>
              <a:effectLst/>
              <a:latin typeface="Poppins" panose="00000500000000000000" pitchFamily="2" charset="0"/>
            </a:endParaRPr>
          </a:p>
          <a:p>
            <a:pPr algn="l">
              <a:buFont typeface="+mj-lt"/>
              <a:buAutoNum type="arabicPeriod"/>
            </a:pPr>
            <a:r>
              <a:rPr lang="en-US" sz="2400" b="0" i="0" dirty="0">
                <a:solidFill>
                  <a:srgbClr val="222222"/>
                </a:solidFill>
                <a:effectLst/>
                <a:latin typeface="Poppins" panose="00000500000000000000" pitchFamily="2" charset="0"/>
              </a:rPr>
              <a:t>Less complex, easy to design &amp; maintain</a:t>
            </a:r>
          </a:p>
          <a:p>
            <a:pPr algn="l">
              <a:buFont typeface="+mj-lt"/>
              <a:buAutoNum type="arabicPeriod"/>
            </a:pPr>
            <a:r>
              <a:rPr lang="en-US" sz="2400" b="0" i="0" dirty="0">
                <a:solidFill>
                  <a:srgbClr val="222222"/>
                </a:solidFill>
                <a:effectLst/>
                <a:latin typeface="Poppins" panose="00000500000000000000" pitchFamily="2" charset="0"/>
              </a:rPr>
              <a:t>Fast and speedy [One-way propagation]</a:t>
            </a:r>
          </a:p>
          <a:p>
            <a:pPr algn="l">
              <a:buFont typeface="+mj-lt"/>
              <a:buAutoNum type="arabicPeriod"/>
            </a:pPr>
            <a:r>
              <a:rPr lang="en-US" sz="2400" b="0" i="0" dirty="0">
                <a:solidFill>
                  <a:srgbClr val="222222"/>
                </a:solidFill>
                <a:effectLst/>
                <a:latin typeface="Poppins" panose="00000500000000000000" pitchFamily="2" charset="0"/>
              </a:rPr>
              <a:t>Highly responsive to noisy data</a:t>
            </a:r>
          </a:p>
          <a:p>
            <a:pPr algn="l"/>
            <a:r>
              <a:rPr lang="en-US" sz="2400" b="1" i="0" dirty="0">
                <a:solidFill>
                  <a:srgbClr val="111111"/>
                </a:solidFill>
                <a:effectLst/>
                <a:latin typeface="Poppins" panose="00000500000000000000" pitchFamily="2" charset="0"/>
              </a:rPr>
              <a:t>Disadvantages of Feed Forward Neural Networks:</a:t>
            </a:r>
            <a:endParaRPr lang="en-US" sz="2400" b="0" i="0" dirty="0">
              <a:solidFill>
                <a:srgbClr val="111111"/>
              </a:solidFill>
              <a:effectLst/>
              <a:latin typeface="Poppins" panose="00000500000000000000" pitchFamily="2" charset="0"/>
            </a:endParaRPr>
          </a:p>
          <a:p>
            <a:pPr algn="l">
              <a:buFont typeface="+mj-lt"/>
              <a:buAutoNum type="arabicPeriod"/>
            </a:pPr>
            <a:r>
              <a:rPr lang="en-US" sz="2400" b="0" i="0" dirty="0">
                <a:solidFill>
                  <a:srgbClr val="222222"/>
                </a:solidFill>
                <a:effectLst/>
                <a:latin typeface="Poppins" panose="00000500000000000000" pitchFamily="2" charset="0"/>
              </a:rPr>
              <a:t>Cannot be used for deep learning [due to absence of dense layers and back propagation</a:t>
            </a:r>
          </a:p>
          <a:p>
            <a:pPr marL="0" indent="0">
              <a:buNone/>
            </a:pPr>
            <a:endParaRPr lang="en-US" dirty="0"/>
          </a:p>
        </p:txBody>
      </p:sp>
    </p:spTree>
    <p:extLst>
      <p:ext uri="{BB962C8B-B14F-4D97-AF65-F5344CB8AC3E}">
        <p14:creationId xmlns:p14="http://schemas.microsoft.com/office/powerpoint/2010/main" val="327232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neural networks">
            <a:extLst>
              <a:ext uri="{FF2B5EF4-FFF2-40B4-BE49-F238E27FC236}">
                <a16:creationId xmlns:a16="http://schemas.microsoft.com/office/drawing/2014/main" id="{AFF0CA95-8DEB-25DA-117F-B3A13C0910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5098" y="2129701"/>
            <a:ext cx="5486400" cy="3152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B5F7FF-51E7-6E0A-2EE9-A2792EBE5EB4}"/>
              </a:ext>
            </a:extLst>
          </p:cNvPr>
          <p:cNvSpPr txBox="1"/>
          <p:nvPr/>
        </p:nvSpPr>
        <p:spPr>
          <a:xfrm>
            <a:off x="980661" y="464691"/>
            <a:ext cx="6096000" cy="369332"/>
          </a:xfrm>
          <a:prstGeom prst="rect">
            <a:avLst/>
          </a:prstGeom>
          <a:noFill/>
        </p:spPr>
        <p:txBody>
          <a:bodyPr wrap="square">
            <a:spAutoFit/>
          </a:bodyPr>
          <a:lstStyle/>
          <a:p>
            <a:pPr algn="l"/>
            <a:r>
              <a:rPr lang="en-US" b="1" i="0" dirty="0">
                <a:solidFill>
                  <a:srgbClr val="111111"/>
                </a:solidFill>
                <a:effectLst/>
                <a:latin typeface="Poppins" panose="00000500000000000000" pitchFamily="2" charset="0"/>
              </a:rPr>
              <a:t>Multilayer Perceptron</a:t>
            </a:r>
            <a:endParaRPr lang="en-US" b="0" i="0" dirty="0">
              <a:solidFill>
                <a:srgbClr val="111111"/>
              </a:solidFill>
              <a:effectLst/>
              <a:latin typeface="Poppins" panose="00000500000000000000" pitchFamily="2" charset="0"/>
            </a:endParaRPr>
          </a:p>
        </p:txBody>
      </p:sp>
      <p:sp>
        <p:nvSpPr>
          <p:cNvPr id="6" name="TextBox 5">
            <a:extLst>
              <a:ext uri="{FF2B5EF4-FFF2-40B4-BE49-F238E27FC236}">
                <a16:creationId xmlns:a16="http://schemas.microsoft.com/office/drawing/2014/main" id="{A0B95061-0A30-6E0B-6647-7A5A4B70F78A}"/>
              </a:ext>
            </a:extLst>
          </p:cNvPr>
          <p:cNvSpPr txBox="1"/>
          <p:nvPr/>
        </p:nvSpPr>
        <p:spPr>
          <a:xfrm>
            <a:off x="320502" y="1575524"/>
            <a:ext cx="6096000" cy="1477328"/>
          </a:xfrm>
          <a:prstGeom prst="rect">
            <a:avLst/>
          </a:prstGeom>
          <a:noFill/>
        </p:spPr>
        <p:txBody>
          <a:bodyPr wrap="square">
            <a:spAutoFit/>
          </a:bodyPr>
          <a:lstStyle/>
          <a:p>
            <a:r>
              <a:rPr lang="en-US" b="0" i="0" dirty="0">
                <a:solidFill>
                  <a:srgbClr val="222222"/>
                </a:solidFill>
                <a:effectLst/>
                <a:latin typeface="Poppins" panose="00000500000000000000" pitchFamily="2" charset="0"/>
              </a:rPr>
              <a:t>Every single node is connected to all neurons in the next layer which makes it a fully connected neural network. Input and output layers are present having multiple hidden Layers i.e. at least three or more layers in total.</a:t>
            </a:r>
            <a:endParaRPr lang="en-US" dirty="0"/>
          </a:p>
        </p:txBody>
      </p:sp>
      <p:sp>
        <p:nvSpPr>
          <p:cNvPr id="8" name="TextBox 7">
            <a:extLst>
              <a:ext uri="{FF2B5EF4-FFF2-40B4-BE49-F238E27FC236}">
                <a16:creationId xmlns:a16="http://schemas.microsoft.com/office/drawing/2014/main" id="{CA279CC2-7284-B3EA-479E-B81E37B0853D}"/>
              </a:ext>
            </a:extLst>
          </p:cNvPr>
          <p:cNvSpPr txBox="1"/>
          <p:nvPr/>
        </p:nvSpPr>
        <p:spPr>
          <a:xfrm>
            <a:off x="289098" y="3607029"/>
            <a:ext cx="6096000" cy="1754326"/>
          </a:xfrm>
          <a:prstGeom prst="rect">
            <a:avLst/>
          </a:prstGeom>
          <a:noFill/>
        </p:spPr>
        <p:txBody>
          <a:bodyPr wrap="square">
            <a:spAutoFit/>
          </a:bodyPr>
          <a:lstStyle/>
          <a:p>
            <a:pPr algn="l"/>
            <a:r>
              <a:rPr lang="en-US" b="1" i="0" dirty="0">
                <a:solidFill>
                  <a:srgbClr val="111111"/>
                </a:solidFill>
                <a:effectLst/>
                <a:latin typeface="Poppins" panose="00000500000000000000" pitchFamily="2" charset="0"/>
              </a:rPr>
              <a:t>Advantages on Multi-Layer Perceptron</a:t>
            </a:r>
            <a:endParaRPr lang="en-US" b="0" i="0" dirty="0">
              <a:solidFill>
                <a:srgbClr val="111111"/>
              </a:solidFill>
              <a:effectLst/>
              <a:latin typeface="Poppins" panose="00000500000000000000" pitchFamily="2" charset="0"/>
            </a:endParaRPr>
          </a:p>
          <a:p>
            <a:pPr algn="l">
              <a:buFont typeface="+mj-lt"/>
              <a:buAutoNum type="arabicPeriod"/>
            </a:pPr>
            <a:r>
              <a:rPr lang="en-US" b="0" i="0" dirty="0">
                <a:solidFill>
                  <a:srgbClr val="222222"/>
                </a:solidFill>
                <a:effectLst/>
                <a:latin typeface="Poppins" panose="00000500000000000000" pitchFamily="2" charset="0"/>
              </a:rPr>
              <a:t>Used for deep learning [due to the presence of dense fully connected layers and back propagation] </a:t>
            </a:r>
          </a:p>
          <a:p>
            <a:pPr algn="l"/>
            <a:r>
              <a:rPr lang="en-US" b="1" i="0" dirty="0">
                <a:solidFill>
                  <a:srgbClr val="111111"/>
                </a:solidFill>
                <a:effectLst/>
                <a:latin typeface="Poppins" panose="00000500000000000000" pitchFamily="2" charset="0"/>
              </a:rPr>
              <a:t>Disadvantages on Multi-Layer Perceptron: </a:t>
            </a:r>
            <a:endParaRPr lang="en-US" b="0" i="0" dirty="0">
              <a:solidFill>
                <a:srgbClr val="111111"/>
              </a:solidFill>
              <a:effectLst/>
              <a:latin typeface="Poppins" panose="00000500000000000000" pitchFamily="2" charset="0"/>
            </a:endParaRPr>
          </a:p>
          <a:p>
            <a:pPr algn="l">
              <a:buFont typeface="+mj-lt"/>
              <a:buAutoNum type="arabicPeriod"/>
            </a:pPr>
            <a:r>
              <a:rPr lang="en-US" b="0" i="0" dirty="0">
                <a:solidFill>
                  <a:srgbClr val="222222"/>
                </a:solidFill>
                <a:effectLst/>
                <a:latin typeface="Poppins" panose="00000500000000000000" pitchFamily="2" charset="0"/>
              </a:rPr>
              <a:t>Comparatively complex to design and maintain</a:t>
            </a:r>
          </a:p>
        </p:txBody>
      </p:sp>
    </p:spTree>
    <p:extLst>
      <p:ext uri="{BB962C8B-B14F-4D97-AF65-F5344CB8AC3E}">
        <p14:creationId xmlns:p14="http://schemas.microsoft.com/office/powerpoint/2010/main" val="18848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409F-D9C5-0045-07E6-DBFE147CF8E6}"/>
              </a:ext>
            </a:extLst>
          </p:cNvPr>
          <p:cNvSpPr>
            <a:spLocks noGrp="1"/>
          </p:cNvSpPr>
          <p:nvPr>
            <p:ph type="title"/>
          </p:nvPr>
        </p:nvSpPr>
        <p:spPr/>
        <p:txBody>
          <a:bodyPr/>
          <a:lstStyle/>
          <a:p>
            <a:r>
              <a:rPr lang="en-US" b="0" i="0" dirty="0">
                <a:solidFill>
                  <a:srgbClr val="111111"/>
                </a:solidFill>
                <a:effectLst/>
                <a:latin typeface="Cabin-semi-bold"/>
              </a:rPr>
              <a:t>What Is a Neural Network?</a:t>
            </a:r>
            <a:br>
              <a:rPr lang="en-US" b="0" i="0" dirty="0">
                <a:solidFill>
                  <a:srgbClr val="111111"/>
                </a:solidFill>
                <a:effectLst/>
                <a:latin typeface="Cabin-semi-bold"/>
              </a:rPr>
            </a:br>
            <a:endParaRPr lang="en-US" dirty="0"/>
          </a:p>
        </p:txBody>
      </p:sp>
      <p:sp>
        <p:nvSpPr>
          <p:cNvPr id="3" name="Content Placeholder 2">
            <a:extLst>
              <a:ext uri="{FF2B5EF4-FFF2-40B4-BE49-F238E27FC236}">
                <a16:creationId xmlns:a16="http://schemas.microsoft.com/office/drawing/2014/main" id="{378D4821-0C94-D086-908B-63941ADFFF22}"/>
              </a:ext>
            </a:extLst>
          </p:cNvPr>
          <p:cNvSpPr>
            <a:spLocks noGrp="1"/>
          </p:cNvSpPr>
          <p:nvPr>
            <p:ph idx="1"/>
          </p:nvPr>
        </p:nvSpPr>
        <p:spPr/>
        <p:txBody>
          <a:bodyPr>
            <a:normAutofit fontScale="92500" lnSpcReduction="10000"/>
          </a:bodyPr>
          <a:lstStyle/>
          <a:p>
            <a:pPr algn="just"/>
            <a:r>
              <a:rPr lang="en-US"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p>
          <a:p>
            <a:pPr algn="just">
              <a:buFont typeface="Arial" panose="020B0604020202020204" pitchFamily="34" charset="0"/>
              <a:buChar char="•"/>
            </a:pPr>
            <a:r>
              <a:rPr lang="en-US" b="0" i="0" dirty="0">
                <a:solidFill>
                  <a:srgbClr val="111111"/>
                </a:solidFill>
                <a:effectLst/>
                <a:latin typeface="SourceSansPro"/>
              </a:rPr>
              <a:t>As such, they tend to resemble the connections of neurons and synapses found in the brain.</a:t>
            </a:r>
          </a:p>
          <a:p>
            <a:pPr algn="just">
              <a:buFont typeface="Arial" panose="020B0604020202020204" pitchFamily="34" charset="0"/>
              <a:buChar char="•"/>
            </a:pPr>
            <a:r>
              <a:rPr lang="en-US" b="0" i="0" dirty="0">
                <a:solidFill>
                  <a:srgbClr val="111111"/>
                </a:solidFill>
                <a:effectLst/>
                <a:latin typeface="SourceSansPro"/>
              </a:rPr>
              <a:t>They are used in a variety of applications in financial services, from forecasting and marketing research to fraud detection and risk assessment.</a:t>
            </a:r>
          </a:p>
          <a:p>
            <a:pPr algn="just">
              <a:buFont typeface="Arial" panose="020B0604020202020204" pitchFamily="34" charset="0"/>
              <a:buChar char="•"/>
            </a:pPr>
            <a:r>
              <a:rPr lang="en-US" b="0" i="0" dirty="0">
                <a:solidFill>
                  <a:srgbClr val="111111"/>
                </a:solidFill>
                <a:effectLst/>
                <a:latin typeface="SourceSansPro"/>
              </a:rPr>
              <a:t>Neural networks with several process layers are known as "deep" networks and are used for deep learning algorithms</a:t>
            </a:r>
          </a:p>
          <a:p>
            <a:pPr algn="just">
              <a:buFont typeface="Arial" panose="020B0604020202020204" pitchFamily="34" charset="0"/>
              <a:buChar char="•"/>
            </a:pPr>
            <a:r>
              <a:rPr lang="en-US" b="0" i="0" dirty="0">
                <a:solidFill>
                  <a:srgbClr val="111111"/>
                </a:solidFill>
                <a:effectLst/>
                <a:latin typeface="SourceSansPro"/>
              </a:rPr>
              <a:t>The success of neural networks for stock market price prediction varies.</a:t>
            </a:r>
          </a:p>
          <a:p>
            <a:pPr algn="just"/>
            <a:endParaRPr lang="en-US" b="0" i="0" dirty="0">
              <a:solidFill>
                <a:srgbClr val="111111"/>
              </a:solidFill>
              <a:effectLst/>
              <a:latin typeface="SourceSansPro"/>
            </a:endParaRPr>
          </a:p>
          <a:p>
            <a:pPr marL="0" indent="0">
              <a:buNone/>
            </a:pPr>
            <a:endParaRPr lang="en-US" dirty="0"/>
          </a:p>
        </p:txBody>
      </p:sp>
    </p:spTree>
    <p:extLst>
      <p:ext uri="{BB962C8B-B14F-4D97-AF65-F5344CB8AC3E}">
        <p14:creationId xmlns:p14="http://schemas.microsoft.com/office/powerpoint/2010/main" val="3171517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11BC-A916-DE08-5541-1CBDAFB27A7B}"/>
              </a:ext>
            </a:extLst>
          </p:cNvPr>
          <p:cNvSpPr>
            <a:spLocks noGrp="1"/>
          </p:cNvSpPr>
          <p:nvPr>
            <p:ph type="title"/>
          </p:nvPr>
        </p:nvSpPr>
        <p:spPr>
          <a:xfrm>
            <a:off x="838200" y="365126"/>
            <a:ext cx="10515600" cy="787814"/>
          </a:xfrm>
        </p:spPr>
        <p:txBody>
          <a:bodyPr/>
          <a:lstStyle/>
          <a:p>
            <a:r>
              <a:rPr lang="en-US" dirty="0"/>
              <a:t>Convolution Neural Networks</a:t>
            </a:r>
          </a:p>
        </p:txBody>
      </p:sp>
      <p:pic>
        <p:nvPicPr>
          <p:cNvPr id="1026" name="Picture 2" descr="types of neural networks">
            <a:extLst>
              <a:ext uri="{FF2B5EF4-FFF2-40B4-BE49-F238E27FC236}">
                <a16:creationId xmlns:a16="http://schemas.microsoft.com/office/drawing/2014/main" id="{310680E7-339D-1D7B-2953-313206F31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0285" y="2549698"/>
            <a:ext cx="7143750" cy="2124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06B201-133C-1CE1-1EA9-BE9682D261D5}"/>
              </a:ext>
            </a:extLst>
          </p:cNvPr>
          <p:cNvSpPr txBox="1"/>
          <p:nvPr/>
        </p:nvSpPr>
        <p:spPr>
          <a:xfrm>
            <a:off x="0" y="1294199"/>
            <a:ext cx="6142382" cy="1477328"/>
          </a:xfrm>
          <a:prstGeom prst="rect">
            <a:avLst/>
          </a:prstGeom>
          <a:noFill/>
        </p:spPr>
        <p:txBody>
          <a:bodyPr wrap="square">
            <a:spAutoFit/>
          </a:bodyPr>
          <a:lstStyle/>
          <a:p>
            <a:pPr algn="l">
              <a:buFont typeface="Arial" panose="020B0604020202020204" pitchFamily="34" charset="0"/>
              <a:buChar char="•"/>
            </a:pPr>
            <a:r>
              <a:rPr lang="en-US" b="0" i="0" u="none" strike="noStrike" dirty="0">
                <a:solidFill>
                  <a:srgbClr val="007BFF"/>
                </a:solidFill>
                <a:effectLst/>
                <a:latin typeface="Lato" panose="020F0502020204030203" pitchFamily="34" charset="0"/>
                <a:hlinkClick r:id="rId3"/>
              </a:rPr>
              <a:t>CNN</a:t>
            </a:r>
            <a:r>
              <a:rPr lang="en-US" b="0" i="0" dirty="0">
                <a:solidFill>
                  <a:srgbClr val="222222"/>
                </a:solidFill>
                <a:effectLst/>
                <a:latin typeface="Lato" panose="020F0502020204030203" pitchFamily="34" charset="0"/>
              </a:rPr>
              <a:t> captures the </a:t>
            </a:r>
            <a:r>
              <a:rPr lang="en-US" b="1" i="0" dirty="0">
                <a:solidFill>
                  <a:srgbClr val="222222"/>
                </a:solidFill>
                <a:effectLst/>
                <a:latin typeface="Lato" panose="020F0502020204030203" pitchFamily="34" charset="0"/>
              </a:rPr>
              <a:t>spatial features</a:t>
            </a:r>
            <a:r>
              <a:rPr lang="en-US" b="0" i="0" dirty="0">
                <a:solidFill>
                  <a:srgbClr val="222222"/>
                </a:solidFill>
                <a:effectLst/>
                <a:latin typeface="Lato" panose="020F0502020204030203" pitchFamily="34" charset="0"/>
              </a:rPr>
              <a:t> from an image. Spatial features refer to the arrangement of pixels and the relationship between them in an image. They help us in identifying the object accurately, the location of an object, as well as its relation with other objects in an image</a:t>
            </a:r>
          </a:p>
        </p:txBody>
      </p:sp>
    </p:spTree>
    <p:extLst>
      <p:ext uri="{BB962C8B-B14F-4D97-AF65-F5344CB8AC3E}">
        <p14:creationId xmlns:p14="http://schemas.microsoft.com/office/powerpoint/2010/main" val="194571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D6BC-3FA7-5309-06B8-C84E8D50DFFF}"/>
              </a:ext>
            </a:extLst>
          </p:cNvPr>
          <p:cNvSpPr>
            <a:spLocks noGrp="1"/>
          </p:cNvSpPr>
          <p:nvPr>
            <p:ph type="title"/>
          </p:nvPr>
        </p:nvSpPr>
        <p:spPr>
          <a:xfrm>
            <a:off x="838200" y="365125"/>
            <a:ext cx="10515600" cy="708301"/>
          </a:xfrm>
        </p:spPr>
        <p:txBody>
          <a:bodyPr/>
          <a:lstStyle/>
          <a:p>
            <a:r>
              <a:rPr lang="en-US" dirty="0"/>
              <a:t>Recurrent Neural Network</a:t>
            </a:r>
          </a:p>
        </p:txBody>
      </p:sp>
      <p:pic>
        <p:nvPicPr>
          <p:cNvPr id="2050" name="Picture 2" descr="architecture of Recurrent Neural network">
            <a:hlinkClick r:id="rId2"/>
            <a:extLst>
              <a:ext uri="{FF2B5EF4-FFF2-40B4-BE49-F238E27FC236}">
                <a16:creationId xmlns:a16="http://schemas.microsoft.com/office/drawing/2014/main" id="{A0E18EDF-8384-C3E0-233C-6579D5070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846" y="1519514"/>
            <a:ext cx="4105275" cy="27336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89B2F5-0272-BB41-3D01-E1B44C55FEB6}"/>
              </a:ext>
            </a:extLst>
          </p:cNvPr>
          <p:cNvSpPr txBox="1"/>
          <p:nvPr/>
        </p:nvSpPr>
        <p:spPr>
          <a:xfrm>
            <a:off x="675861" y="1222657"/>
            <a:ext cx="6096000" cy="1477328"/>
          </a:xfrm>
          <a:prstGeom prst="rect">
            <a:avLst/>
          </a:prstGeom>
          <a:noFill/>
        </p:spPr>
        <p:txBody>
          <a:bodyPr wrap="square">
            <a:spAutoFit/>
          </a:bodyPr>
          <a:lstStyle/>
          <a:p>
            <a:pPr algn="l"/>
            <a:r>
              <a:rPr lang="en-US" b="1" i="0" dirty="0">
                <a:solidFill>
                  <a:srgbClr val="111111"/>
                </a:solidFill>
                <a:effectLst/>
                <a:latin typeface="Poppins" panose="00000500000000000000" pitchFamily="2" charset="0"/>
              </a:rPr>
              <a:t>Applications of Recurrent Neural Networks</a:t>
            </a:r>
            <a:endParaRPr lang="en-US" b="0" i="0" dirty="0">
              <a:solidFill>
                <a:srgbClr val="111111"/>
              </a:solidFill>
              <a:effectLst/>
              <a:latin typeface="Poppins" panose="00000500000000000000" pitchFamily="2" charset="0"/>
            </a:endParaRPr>
          </a:p>
          <a:p>
            <a:pPr algn="l">
              <a:buFont typeface="Arial" panose="020B0604020202020204" pitchFamily="34" charset="0"/>
              <a:buChar char="•"/>
            </a:pPr>
            <a:r>
              <a:rPr lang="en-US" b="1" i="0" dirty="0">
                <a:solidFill>
                  <a:srgbClr val="222222"/>
                </a:solidFill>
                <a:effectLst/>
                <a:latin typeface="Poppins" panose="00000500000000000000" pitchFamily="2" charset="0"/>
              </a:rPr>
              <a:t>Text processing like auto suggest, grammar checks, etc.</a:t>
            </a:r>
            <a:endParaRPr lang="en-US" b="0" i="0" dirty="0">
              <a:solidFill>
                <a:srgbClr val="222222"/>
              </a:solidFill>
              <a:effectLst/>
              <a:latin typeface="Poppins" panose="00000500000000000000" pitchFamily="2" charset="0"/>
            </a:endParaRPr>
          </a:p>
          <a:p>
            <a:pPr algn="l">
              <a:buFont typeface="Arial" panose="020B0604020202020204" pitchFamily="34" charset="0"/>
              <a:buChar char="•"/>
            </a:pPr>
            <a:r>
              <a:rPr lang="en-US" b="1" i="0" dirty="0">
                <a:solidFill>
                  <a:srgbClr val="222222"/>
                </a:solidFill>
                <a:effectLst/>
                <a:latin typeface="Poppins" panose="00000500000000000000" pitchFamily="2" charset="0"/>
              </a:rPr>
              <a:t>Text to speech processing</a:t>
            </a:r>
            <a:endParaRPr lang="en-US" b="0" i="0" dirty="0">
              <a:solidFill>
                <a:srgbClr val="222222"/>
              </a:solidFill>
              <a:effectLst/>
              <a:latin typeface="Poppins" panose="00000500000000000000" pitchFamily="2" charset="0"/>
            </a:endParaRPr>
          </a:p>
          <a:p>
            <a:pPr algn="l">
              <a:buFont typeface="Arial" panose="020B0604020202020204" pitchFamily="34" charset="0"/>
              <a:buChar char="•"/>
            </a:pPr>
            <a:r>
              <a:rPr lang="en-US" b="1" i="0" dirty="0">
                <a:solidFill>
                  <a:srgbClr val="222222"/>
                </a:solidFill>
                <a:effectLst/>
                <a:latin typeface="Poppins" panose="00000500000000000000" pitchFamily="2" charset="0"/>
              </a:rPr>
              <a:t>Image tagger</a:t>
            </a:r>
            <a:endParaRPr lang="en-US" b="0" i="0" dirty="0">
              <a:solidFill>
                <a:srgbClr val="222222"/>
              </a:solidFill>
              <a:effectLst/>
              <a:latin typeface="Poppins" panose="00000500000000000000" pitchFamily="2" charset="0"/>
            </a:endParaRPr>
          </a:p>
        </p:txBody>
      </p:sp>
      <p:sp>
        <p:nvSpPr>
          <p:cNvPr id="9" name="TextBox 8">
            <a:extLst>
              <a:ext uri="{FF2B5EF4-FFF2-40B4-BE49-F238E27FC236}">
                <a16:creationId xmlns:a16="http://schemas.microsoft.com/office/drawing/2014/main" id="{3FD68B7E-34EC-9C02-288D-DB95B1AB1232}"/>
              </a:ext>
            </a:extLst>
          </p:cNvPr>
          <p:cNvSpPr txBox="1"/>
          <p:nvPr/>
        </p:nvSpPr>
        <p:spPr>
          <a:xfrm>
            <a:off x="675861" y="2699985"/>
            <a:ext cx="6096000" cy="1754326"/>
          </a:xfrm>
          <a:prstGeom prst="rect">
            <a:avLst/>
          </a:prstGeom>
          <a:noFill/>
        </p:spPr>
        <p:txBody>
          <a:bodyPr wrap="square">
            <a:spAutoFit/>
          </a:bodyPr>
          <a:lstStyle/>
          <a:p>
            <a:r>
              <a:rPr lang="en-US" b="0" i="0" dirty="0">
                <a:solidFill>
                  <a:srgbClr val="222222"/>
                </a:solidFill>
                <a:effectLst/>
                <a:latin typeface="Poppins" panose="00000500000000000000" pitchFamily="2" charset="0"/>
              </a:rPr>
              <a:t>Recurrent Neural Network is fed back to the input to help in predicting the outcome of the layer. The first layer is typically a feed forward neural network followed by recurrent neural network layer where some information it had in the previous time-step is remembered by a memory function</a:t>
            </a:r>
            <a:endParaRPr lang="en-US" dirty="0"/>
          </a:p>
        </p:txBody>
      </p:sp>
    </p:spTree>
    <p:extLst>
      <p:ext uri="{BB962C8B-B14F-4D97-AF65-F5344CB8AC3E}">
        <p14:creationId xmlns:p14="http://schemas.microsoft.com/office/powerpoint/2010/main" val="401774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AA55-9307-41B7-AD73-DA5095EDFE5F}"/>
              </a:ext>
            </a:extLst>
          </p:cNvPr>
          <p:cNvSpPr>
            <a:spLocks noGrp="1"/>
          </p:cNvSpPr>
          <p:nvPr>
            <p:ph type="title"/>
          </p:nvPr>
        </p:nvSpPr>
        <p:spPr>
          <a:xfrm>
            <a:off x="838200" y="325368"/>
            <a:ext cx="10515600" cy="695049"/>
          </a:xfrm>
        </p:spPr>
        <p:txBody>
          <a:bodyPr>
            <a:normAutofit fontScale="90000"/>
          </a:bodyPr>
          <a:lstStyle/>
          <a:p>
            <a:br>
              <a:rPr lang="en-US" dirty="0"/>
            </a:br>
            <a:r>
              <a:rPr lang="en-US" dirty="0"/>
              <a:t>Fine tuning neural network hyperparameters. </a:t>
            </a:r>
            <a:br>
              <a:rPr lang="en-US" dirty="0"/>
            </a:br>
            <a:endParaRPr lang="en-US" dirty="0"/>
          </a:p>
        </p:txBody>
      </p:sp>
      <p:sp>
        <p:nvSpPr>
          <p:cNvPr id="3" name="Content Placeholder 2">
            <a:extLst>
              <a:ext uri="{FF2B5EF4-FFF2-40B4-BE49-F238E27FC236}">
                <a16:creationId xmlns:a16="http://schemas.microsoft.com/office/drawing/2014/main" id="{A948FF89-548C-4974-B2DA-32461B2FC7F5}"/>
              </a:ext>
            </a:extLst>
          </p:cNvPr>
          <p:cNvSpPr>
            <a:spLocks noGrp="1"/>
          </p:cNvSpPr>
          <p:nvPr>
            <p:ph idx="1"/>
          </p:nvPr>
        </p:nvSpPr>
        <p:spPr>
          <a:xfrm>
            <a:off x="838200" y="1020418"/>
            <a:ext cx="10515600" cy="5156546"/>
          </a:xfrm>
        </p:spPr>
        <p:txBody>
          <a:bodyPr>
            <a:normAutofit lnSpcReduction="10000"/>
          </a:bodyPr>
          <a:lstStyle/>
          <a:p>
            <a:pPr marL="0" indent="0" algn="just">
              <a:buNone/>
            </a:pPr>
            <a:r>
              <a:rPr lang="en-US" sz="2200" b="0" i="0" dirty="0">
                <a:solidFill>
                  <a:srgbClr val="222222"/>
                </a:solidFill>
                <a:effectLst/>
                <a:latin typeface="Lato" panose="020F0502020204030203" pitchFamily="34" charset="0"/>
              </a:rPr>
              <a:t>The hyperparameters to tune are the number of neurons, activation function, optimizer, learning rate, batch size, and epochs. </a:t>
            </a:r>
          </a:p>
          <a:p>
            <a:pPr marL="0" indent="0" algn="just">
              <a:buNone/>
            </a:pPr>
            <a:r>
              <a:rPr lang="en-US" sz="2200" b="0" i="0" dirty="0">
                <a:solidFill>
                  <a:srgbClr val="222222"/>
                </a:solidFill>
                <a:effectLst/>
                <a:latin typeface="Lato" panose="020F0502020204030203" pitchFamily="34" charset="0"/>
              </a:rPr>
              <a:t>The second step is to tune the number of layers. This is what other conventional algorithms do not have. Different layers can affect the accuracy.</a:t>
            </a:r>
          </a:p>
          <a:p>
            <a:pPr marL="0" indent="0" algn="just">
              <a:buNone/>
            </a:pPr>
            <a:r>
              <a:rPr lang="en-US" sz="2200" b="0" i="0" dirty="0">
                <a:solidFill>
                  <a:srgbClr val="222222"/>
                </a:solidFill>
                <a:effectLst/>
                <a:latin typeface="Lato" panose="020F0502020204030203" pitchFamily="34" charset="0"/>
              </a:rPr>
              <a:t>The layers of a neural network are compiled and an optimizer is assigned. The optimizer is responsible to change the learning rate and weights of neurons in the neural network to reach the minimum loss function. </a:t>
            </a:r>
          </a:p>
          <a:p>
            <a:pPr marL="0" indent="0" algn="just">
              <a:buNone/>
            </a:pPr>
            <a:r>
              <a:rPr lang="en-US" sz="2200" b="0" i="0" dirty="0">
                <a:solidFill>
                  <a:srgbClr val="222222"/>
                </a:solidFill>
                <a:effectLst/>
                <a:latin typeface="Lato" panose="020F0502020204030203" pitchFamily="34" charset="0"/>
              </a:rPr>
              <a:t>Optimizer is very important to achieve the possible highest accuracy or minimum loss. There are 7 optimizers to choose from. Each has a different concept behind it. The mostly used optimizers are ADAM, RMSPROP and SGD.</a:t>
            </a:r>
          </a:p>
          <a:p>
            <a:pPr marL="0" indent="0" algn="just">
              <a:buNone/>
            </a:pPr>
            <a:r>
              <a:rPr lang="en-US" sz="2200" b="0" i="0" dirty="0">
                <a:solidFill>
                  <a:srgbClr val="222222"/>
                </a:solidFill>
                <a:effectLst/>
                <a:latin typeface="Lato" panose="020F0502020204030203" pitchFamily="34" charset="0"/>
              </a:rPr>
              <a:t> A higher learning rate makes the model learn faster, but it may miss the minimum loss function and only reach the surrounding of it. </a:t>
            </a:r>
          </a:p>
          <a:p>
            <a:pPr marL="0" indent="0" algn="just">
              <a:buNone/>
            </a:pPr>
            <a:r>
              <a:rPr lang="en-US" sz="2200" dirty="0">
                <a:solidFill>
                  <a:srgbClr val="222222"/>
                </a:solidFill>
                <a:latin typeface="Lato" panose="020F0502020204030203" pitchFamily="34" charset="0"/>
              </a:rPr>
              <a:t>The number of times a whole dataset is passed through the neural network model is called an epoch. One epoch means that the training dataset is passed forward and backward through the neural network once. </a:t>
            </a:r>
          </a:p>
        </p:txBody>
      </p:sp>
    </p:spTree>
    <p:extLst>
      <p:ext uri="{BB962C8B-B14F-4D97-AF65-F5344CB8AC3E}">
        <p14:creationId xmlns:p14="http://schemas.microsoft.com/office/powerpoint/2010/main" val="11636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5289-1744-4804-A258-D1CD7421D113}"/>
              </a:ext>
            </a:extLst>
          </p:cNvPr>
          <p:cNvSpPr>
            <a:spLocks noGrp="1"/>
          </p:cNvSpPr>
          <p:nvPr>
            <p:ph type="title"/>
          </p:nvPr>
        </p:nvSpPr>
        <p:spPr>
          <a:xfrm>
            <a:off x="838200" y="365126"/>
            <a:ext cx="10515600" cy="960092"/>
          </a:xfrm>
        </p:spPr>
        <p:txBody>
          <a:bodyPr/>
          <a:lstStyle/>
          <a:p>
            <a:r>
              <a:rPr lang="en-US" dirty="0"/>
              <a:t>Fine tuning neural network hyperparameters</a:t>
            </a:r>
          </a:p>
        </p:txBody>
      </p:sp>
      <p:sp>
        <p:nvSpPr>
          <p:cNvPr id="3" name="Content Placeholder 2">
            <a:extLst>
              <a:ext uri="{FF2B5EF4-FFF2-40B4-BE49-F238E27FC236}">
                <a16:creationId xmlns:a16="http://schemas.microsoft.com/office/drawing/2014/main" id="{8CFE863F-D24D-46DD-BFE6-5660E8AEF612}"/>
              </a:ext>
            </a:extLst>
          </p:cNvPr>
          <p:cNvSpPr>
            <a:spLocks noGrp="1"/>
          </p:cNvSpPr>
          <p:nvPr>
            <p:ph idx="1"/>
          </p:nvPr>
        </p:nvSpPr>
        <p:spPr>
          <a:xfrm>
            <a:off x="838200" y="1152939"/>
            <a:ext cx="10515600" cy="4851745"/>
          </a:xfrm>
        </p:spPr>
        <p:txBody>
          <a:bodyPr>
            <a:normAutofit/>
          </a:bodyPr>
          <a:lstStyle/>
          <a:p>
            <a:pPr algn="just"/>
            <a:r>
              <a:rPr lang="en-US" sz="2200" dirty="0">
                <a:solidFill>
                  <a:srgbClr val="222222"/>
                </a:solidFill>
                <a:latin typeface="Lato" panose="020F0502020204030203" pitchFamily="34" charset="0"/>
              </a:rPr>
              <a:t>A too-small number of epochs results in underfitting because the neural network has not learned much enough. The training dataset needs to pass multiple times or multiple epochs are required. On the other hand, too many epochs will lead to overfitting where the model can predict the data very well,</a:t>
            </a:r>
          </a:p>
          <a:p>
            <a:pPr algn="l"/>
            <a:endParaRPr lang="en-US" b="1" dirty="0">
              <a:solidFill>
                <a:srgbClr val="292929"/>
              </a:solidFill>
              <a:latin typeface="sohne"/>
            </a:endParaRPr>
          </a:p>
          <a:p>
            <a:pPr algn="l"/>
            <a:r>
              <a:rPr lang="en-US" b="1" i="0" dirty="0">
                <a:solidFill>
                  <a:srgbClr val="292929"/>
                </a:solidFill>
                <a:effectLst/>
                <a:latin typeface="sohne"/>
              </a:rPr>
              <a:t>Evaluation (Activation function)</a:t>
            </a:r>
          </a:p>
          <a:p>
            <a:pPr algn="l"/>
            <a:r>
              <a:rPr lang="en-US" b="0" i="0" dirty="0">
                <a:solidFill>
                  <a:srgbClr val="292929"/>
                </a:solidFill>
                <a:effectLst/>
                <a:latin typeface="charter"/>
              </a:rPr>
              <a:t>The output calculation is straightforward.</a:t>
            </a:r>
          </a:p>
          <a:p>
            <a:pPr algn="l">
              <a:buFont typeface="Arial" panose="020B0604020202020204" pitchFamily="34" charset="0"/>
              <a:buChar char="•"/>
            </a:pPr>
            <a:r>
              <a:rPr lang="en-US" b="0" i="0" dirty="0">
                <a:solidFill>
                  <a:srgbClr val="292929"/>
                </a:solidFill>
                <a:effectLst/>
                <a:latin typeface="charter"/>
              </a:rPr>
              <a:t>Compute the dot product of the input and weight vector</a:t>
            </a:r>
          </a:p>
          <a:p>
            <a:pPr algn="l">
              <a:buFont typeface="Arial" panose="020B0604020202020204" pitchFamily="34" charset="0"/>
              <a:buChar char="•"/>
            </a:pPr>
            <a:r>
              <a:rPr lang="en-US" b="0" i="0" dirty="0">
                <a:solidFill>
                  <a:srgbClr val="292929"/>
                </a:solidFill>
                <a:effectLst/>
                <a:latin typeface="charter"/>
              </a:rPr>
              <a:t>Add the bias</a:t>
            </a:r>
          </a:p>
          <a:p>
            <a:pPr algn="l">
              <a:buFont typeface="Arial" panose="020B0604020202020204" pitchFamily="34" charset="0"/>
              <a:buChar char="•"/>
            </a:pPr>
            <a:r>
              <a:rPr lang="en-US" b="0" i="0" dirty="0">
                <a:solidFill>
                  <a:srgbClr val="292929"/>
                </a:solidFill>
                <a:effectLst/>
                <a:latin typeface="charter"/>
              </a:rPr>
              <a:t>Apply the activation function.</a:t>
            </a:r>
          </a:p>
          <a:p>
            <a:pPr marL="0" indent="0">
              <a:buNone/>
            </a:pPr>
            <a:endParaRPr lang="en-US" dirty="0"/>
          </a:p>
        </p:txBody>
      </p:sp>
      <p:pic>
        <p:nvPicPr>
          <p:cNvPr id="1026" name="Picture 2">
            <a:extLst>
              <a:ext uri="{FF2B5EF4-FFF2-40B4-BE49-F238E27FC236}">
                <a16:creationId xmlns:a16="http://schemas.microsoft.com/office/drawing/2014/main" id="{E1430FEB-5DD4-48A9-97E5-A1E9514CD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3263" y="5533196"/>
            <a:ext cx="7172325"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34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5084-61D9-494B-8277-5B2D1169B45E}"/>
              </a:ext>
            </a:extLst>
          </p:cNvPr>
          <p:cNvSpPr>
            <a:spLocks noGrp="1"/>
          </p:cNvSpPr>
          <p:nvPr>
            <p:ph type="title"/>
          </p:nvPr>
        </p:nvSpPr>
        <p:spPr>
          <a:xfrm>
            <a:off x="838200" y="365126"/>
            <a:ext cx="10515600" cy="761310"/>
          </a:xfrm>
        </p:spPr>
        <p:txBody>
          <a:bodyPr/>
          <a:lstStyle/>
          <a:p>
            <a:r>
              <a:rPr lang="en-US" dirty="0"/>
              <a:t>Learning Rate</a:t>
            </a:r>
          </a:p>
        </p:txBody>
      </p:sp>
      <p:pic>
        <p:nvPicPr>
          <p:cNvPr id="4" name="Content Placeholder 3">
            <a:extLst>
              <a:ext uri="{FF2B5EF4-FFF2-40B4-BE49-F238E27FC236}">
                <a16:creationId xmlns:a16="http://schemas.microsoft.com/office/drawing/2014/main" id="{5C08A3B0-92C5-44C1-9B66-04796D6E2295}"/>
              </a:ext>
            </a:extLst>
          </p:cNvPr>
          <p:cNvPicPr>
            <a:picLocks noGrp="1" noChangeAspect="1"/>
          </p:cNvPicPr>
          <p:nvPr>
            <p:ph idx="1"/>
          </p:nvPr>
        </p:nvPicPr>
        <p:blipFill>
          <a:blip r:embed="rId2"/>
          <a:stretch>
            <a:fillRect/>
          </a:stretch>
        </p:blipFill>
        <p:spPr>
          <a:xfrm>
            <a:off x="838200" y="1232452"/>
            <a:ext cx="10836965" cy="4944511"/>
          </a:xfrm>
          <a:prstGeom prst="rect">
            <a:avLst/>
          </a:prstGeom>
        </p:spPr>
      </p:pic>
    </p:spTree>
    <p:extLst>
      <p:ext uri="{BB962C8B-B14F-4D97-AF65-F5344CB8AC3E}">
        <p14:creationId xmlns:p14="http://schemas.microsoft.com/office/powerpoint/2010/main" val="3610010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F6FA-9174-4AD4-97C4-E54E2168FFB1}"/>
              </a:ext>
            </a:extLst>
          </p:cNvPr>
          <p:cNvSpPr>
            <a:spLocks noGrp="1"/>
          </p:cNvSpPr>
          <p:nvPr>
            <p:ph type="title"/>
          </p:nvPr>
        </p:nvSpPr>
        <p:spPr>
          <a:xfrm>
            <a:off x="838200" y="365126"/>
            <a:ext cx="10515600" cy="774562"/>
          </a:xfrm>
        </p:spPr>
        <p:txBody>
          <a:bodyPr/>
          <a:lstStyle/>
          <a:p>
            <a:r>
              <a:rPr lang="en-US" dirty="0"/>
              <a:t>Back Propagation Algorithm</a:t>
            </a:r>
          </a:p>
        </p:txBody>
      </p:sp>
      <p:sp>
        <p:nvSpPr>
          <p:cNvPr id="3" name="Content Placeholder 2">
            <a:extLst>
              <a:ext uri="{FF2B5EF4-FFF2-40B4-BE49-F238E27FC236}">
                <a16:creationId xmlns:a16="http://schemas.microsoft.com/office/drawing/2014/main" id="{2AD05421-E16B-4C44-9CEE-EF8959BFEA55}"/>
              </a:ext>
            </a:extLst>
          </p:cNvPr>
          <p:cNvSpPr>
            <a:spLocks noGrp="1"/>
          </p:cNvSpPr>
          <p:nvPr>
            <p:ph idx="1"/>
          </p:nvPr>
        </p:nvSpPr>
        <p:spPr>
          <a:xfrm>
            <a:off x="838200" y="1245704"/>
            <a:ext cx="10515600" cy="4931259"/>
          </a:xfrm>
        </p:spPr>
        <p:txBody>
          <a:bodyPr/>
          <a:lstStyle/>
          <a:p>
            <a:pPr algn="just">
              <a:buFont typeface="Arial" panose="020B0604020202020204" pitchFamily="34" charset="0"/>
              <a:buChar char="•"/>
            </a:pPr>
            <a:r>
              <a:rPr lang="en-US" b="1" i="0" dirty="0">
                <a:solidFill>
                  <a:srgbClr val="292929"/>
                </a:solidFill>
                <a:effectLst/>
                <a:latin typeface="charter"/>
              </a:rPr>
              <a:t>Calculate the error</a:t>
            </a:r>
            <a:r>
              <a:rPr lang="en-US" b="0" i="0" dirty="0">
                <a:solidFill>
                  <a:srgbClr val="292929"/>
                </a:solidFill>
                <a:effectLst/>
                <a:latin typeface="charter"/>
              </a:rPr>
              <a:t> — How far is your model output from the actual output.</a:t>
            </a:r>
          </a:p>
          <a:p>
            <a:pPr algn="just">
              <a:buFont typeface="Arial" panose="020B0604020202020204" pitchFamily="34" charset="0"/>
              <a:buChar char="•"/>
            </a:pPr>
            <a:r>
              <a:rPr lang="en-US" b="1" i="0" dirty="0">
                <a:solidFill>
                  <a:srgbClr val="292929"/>
                </a:solidFill>
                <a:effectLst/>
                <a:latin typeface="charter"/>
              </a:rPr>
              <a:t>Error minimum</a:t>
            </a:r>
            <a:r>
              <a:rPr lang="en-US" b="0" i="0" dirty="0">
                <a:solidFill>
                  <a:srgbClr val="292929"/>
                </a:solidFill>
                <a:effectLst/>
                <a:latin typeface="charter"/>
              </a:rPr>
              <a:t> — Check whether the error is minimized or not.</a:t>
            </a:r>
          </a:p>
          <a:p>
            <a:pPr algn="just">
              <a:buFont typeface="Arial" panose="020B0604020202020204" pitchFamily="34" charset="0"/>
              <a:buChar char="•"/>
            </a:pPr>
            <a:r>
              <a:rPr lang="en-US" b="1" i="0" dirty="0">
                <a:solidFill>
                  <a:srgbClr val="292929"/>
                </a:solidFill>
                <a:effectLst/>
                <a:latin typeface="charter"/>
              </a:rPr>
              <a:t>Update the parameters</a:t>
            </a:r>
            <a:r>
              <a:rPr lang="en-US" b="0" i="0" dirty="0">
                <a:solidFill>
                  <a:srgbClr val="292929"/>
                </a:solidFill>
                <a:effectLst/>
                <a:latin typeface="charter"/>
              </a:rPr>
              <a:t> — If the error is huge then, update the parameters (weights and biases). After that again check the error.</a:t>
            </a:r>
          </a:p>
          <a:p>
            <a:pPr marL="0" indent="0" algn="just">
              <a:buNone/>
            </a:pPr>
            <a:endParaRPr lang="en-US" b="1" i="0" dirty="0">
              <a:solidFill>
                <a:srgbClr val="292929"/>
              </a:solidFill>
              <a:effectLst/>
              <a:latin typeface="charter"/>
            </a:endParaRPr>
          </a:p>
          <a:p>
            <a:pPr marL="0" indent="0" algn="just">
              <a:buNone/>
            </a:pPr>
            <a:r>
              <a:rPr lang="en-US" b="1" i="0" dirty="0">
                <a:solidFill>
                  <a:srgbClr val="292929"/>
                </a:solidFill>
                <a:effectLst/>
                <a:latin typeface="charter"/>
              </a:rPr>
              <a:t>Model is ready to make a prediction</a:t>
            </a:r>
            <a:r>
              <a:rPr lang="en-US" b="0" i="0" dirty="0">
                <a:solidFill>
                  <a:srgbClr val="292929"/>
                </a:solidFill>
                <a:effectLst/>
                <a:latin typeface="charter"/>
              </a:rPr>
              <a:t> — Once the error becomes minimum, you can feed some inputs to your model and it will produce the output.</a:t>
            </a:r>
          </a:p>
          <a:p>
            <a:pPr marL="0" indent="0">
              <a:buNone/>
            </a:pPr>
            <a:endParaRPr lang="en-US" dirty="0"/>
          </a:p>
        </p:txBody>
      </p:sp>
    </p:spTree>
    <p:extLst>
      <p:ext uri="{BB962C8B-B14F-4D97-AF65-F5344CB8AC3E}">
        <p14:creationId xmlns:p14="http://schemas.microsoft.com/office/powerpoint/2010/main" val="335891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6865403-73C8-7AEA-9EB5-47B960054872}"/>
              </a:ext>
            </a:extLst>
          </p:cNvPr>
          <p:cNvGraphicFramePr>
            <a:graphicFrameLocks noGrp="1"/>
          </p:cNvGraphicFramePr>
          <p:nvPr>
            <p:extLst>
              <p:ext uri="{D42A27DB-BD31-4B8C-83A1-F6EECF244321}">
                <p14:modId xmlns:p14="http://schemas.microsoft.com/office/powerpoint/2010/main" val="3328481197"/>
              </p:ext>
            </p:extLst>
          </p:nvPr>
        </p:nvGraphicFramePr>
        <p:xfrm>
          <a:off x="310661" y="114300"/>
          <a:ext cx="11570678" cy="6629400"/>
        </p:xfrm>
        <a:graphic>
          <a:graphicData uri="http://schemas.openxmlformats.org/drawingml/2006/table">
            <a:tbl>
              <a:tblPr firstRow="1" bandRow="1">
                <a:tableStyleId>{5C22544A-7EE6-4342-B048-85BDC9FD1C3A}</a:tableStyleId>
              </a:tblPr>
              <a:tblGrid>
                <a:gridCol w="5785339">
                  <a:extLst>
                    <a:ext uri="{9D8B030D-6E8A-4147-A177-3AD203B41FA5}">
                      <a16:colId xmlns:a16="http://schemas.microsoft.com/office/drawing/2014/main" val="3646789125"/>
                    </a:ext>
                  </a:extLst>
                </a:gridCol>
                <a:gridCol w="5785339">
                  <a:extLst>
                    <a:ext uri="{9D8B030D-6E8A-4147-A177-3AD203B41FA5}">
                      <a16:colId xmlns:a16="http://schemas.microsoft.com/office/drawing/2014/main" val="3866888981"/>
                    </a:ext>
                  </a:extLst>
                </a:gridCol>
              </a:tblGrid>
              <a:tr h="70675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Machine Learning</a:t>
                      </a:r>
                    </a:p>
                    <a:p>
                      <a:pPr algn="l" fontAlgn="t"/>
                      <a:endParaRPr lang="en-US" dirty="0">
                        <a:solidFill>
                          <a:srgbClr val="000000"/>
                        </a:solidFill>
                        <a:effectLst/>
                        <a:latin typeface="times new roman" panose="02020603050405020304" pitchFamily="18" charset="0"/>
                      </a:endParaRPr>
                    </a:p>
                  </a:txBody>
                  <a:tcPr marL="114300" marR="114300" marT="114300" marB="1143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new roman" panose="02020603050405020304" pitchFamily="18" charset="0"/>
                        </a:rPr>
                        <a:t>Deep Learning</a:t>
                      </a:r>
                    </a:p>
                    <a:p>
                      <a:endParaRPr lang="en-US" dirty="0"/>
                    </a:p>
                  </a:txBody>
                  <a:tcPr/>
                </a:tc>
                <a:extLst>
                  <a:ext uri="{0D108BD9-81ED-4DB2-BD59-A6C34878D82A}">
                    <a16:rowId xmlns:a16="http://schemas.microsoft.com/office/drawing/2014/main" val="3736334892"/>
                  </a:ext>
                </a:extLst>
              </a:tr>
              <a:tr h="886913">
                <a:tc>
                  <a:txBody>
                    <a:bodyPr/>
                    <a:lstStyle/>
                    <a:p>
                      <a:pPr algn="just" fontAlgn="t"/>
                      <a:r>
                        <a:rPr lang="en-US" dirty="0">
                          <a:solidFill>
                            <a:srgbClr val="333333"/>
                          </a:solidFill>
                          <a:effectLst/>
                          <a:latin typeface="inter-regular"/>
                        </a:rPr>
                        <a:t>Although machine learning depends on the huge amount of data, it can work with a smaller amount of data.</a:t>
                      </a:r>
                    </a:p>
                  </a:txBody>
                  <a:tcPr marL="76200" marR="76200" marT="76200" marB="76200"/>
                </a:tc>
                <a:tc>
                  <a:txBody>
                    <a:bodyPr/>
                    <a:lstStyle/>
                    <a:p>
                      <a:pPr algn="just" fontAlgn="t"/>
                      <a:r>
                        <a:rPr lang="en-US" dirty="0">
                          <a:solidFill>
                            <a:srgbClr val="333333"/>
                          </a:solidFill>
                          <a:effectLst/>
                          <a:latin typeface="inter-regular"/>
                        </a:rPr>
                        <a:t>Deep Learning algorithms highly depend on a large amount of data, so we need to feed a large amount of data for good performance.</a:t>
                      </a:r>
                    </a:p>
                  </a:txBody>
                  <a:tcPr marL="76200" marR="76200" marT="76200" marB="76200"/>
                </a:tc>
                <a:extLst>
                  <a:ext uri="{0D108BD9-81ED-4DB2-BD59-A6C34878D82A}">
                    <a16:rowId xmlns:a16="http://schemas.microsoft.com/office/drawing/2014/main" val="1215620528"/>
                  </a:ext>
                </a:extLst>
              </a:tr>
              <a:tr h="886913">
                <a:tc>
                  <a:txBody>
                    <a:bodyPr/>
                    <a:lstStyle/>
                    <a:p>
                      <a:pPr algn="just" fontAlgn="t"/>
                      <a:r>
                        <a:rPr lang="en-US" dirty="0">
                          <a:solidFill>
                            <a:srgbClr val="333333"/>
                          </a:solidFill>
                          <a:effectLst/>
                          <a:latin typeface="inter-regular"/>
                        </a:rPr>
                        <a:t>Machine learning algorithm takes less time to train the model than deep learning, but it takes a long-time duration to test the model.</a:t>
                      </a:r>
                    </a:p>
                  </a:txBody>
                  <a:tcPr marL="76200" marR="76200" marT="76200" marB="76200"/>
                </a:tc>
                <a:tc>
                  <a:txBody>
                    <a:bodyPr/>
                    <a:lstStyle/>
                    <a:p>
                      <a:pPr algn="just" fontAlgn="t"/>
                      <a:r>
                        <a:rPr lang="en-US" dirty="0">
                          <a:solidFill>
                            <a:srgbClr val="333333"/>
                          </a:solidFill>
                          <a:effectLst/>
                          <a:latin typeface="inter-regular"/>
                        </a:rPr>
                        <a:t>Deep Learning takes a long execution time to train the model, but less time to test the model.</a:t>
                      </a:r>
                    </a:p>
                  </a:txBody>
                  <a:tcPr marL="76200" marR="76200" marT="76200" marB="76200"/>
                </a:tc>
                <a:extLst>
                  <a:ext uri="{0D108BD9-81ED-4DB2-BD59-A6C34878D82A}">
                    <a16:rowId xmlns:a16="http://schemas.microsoft.com/office/drawing/2014/main" val="3621331370"/>
                  </a:ext>
                </a:extLst>
              </a:tr>
              <a:tr h="886913">
                <a:tc>
                  <a:txBody>
                    <a:bodyPr/>
                    <a:lstStyle/>
                    <a:p>
                      <a:pPr algn="just" fontAlgn="t"/>
                      <a:r>
                        <a:rPr lang="en-US" dirty="0">
                          <a:solidFill>
                            <a:srgbClr val="333333"/>
                          </a:solidFill>
                          <a:effectLst/>
                          <a:latin typeface="inter-regular"/>
                        </a:rPr>
                        <a:t>Since machine learning models do not need much amount of data, so they can work on low-end machines.</a:t>
                      </a:r>
                    </a:p>
                  </a:txBody>
                  <a:tcPr marL="76200" marR="76200" marT="76200" marB="76200"/>
                </a:tc>
                <a:tc>
                  <a:txBody>
                    <a:bodyPr/>
                    <a:lstStyle/>
                    <a:p>
                      <a:pPr algn="just" fontAlgn="t"/>
                      <a:r>
                        <a:rPr lang="en-US" dirty="0">
                          <a:solidFill>
                            <a:srgbClr val="333333"/>
                          </a:solidFill>
                          <a:effectLst/>
                          <a:latin typeface="inter-regular"/>
                        </a:rPr>
                        <a:t>The deep learning model needs a huge amount of data to work efficiently, so they need GPU's and hence the high-end machine.</a:t>
                      </a:r>
                    </a:p>
                  </a:txBody>
                  <a:tcPr marL="76200" marR="76200" marT="76200" marB="76200"/>
                </a:tc>
                <a:extLst>
                  <a:ext uri="{0D108BD9-81ED-4DB2-BD59-A6C34878D82A}">
                    <a16:rowId xmlns:a16="http://schemas.microsoft.com/office/drawing/2014/main" val="2761244846"/>
                  </a:ext>
                </a:extLst>
              </a:tr>
              <a:tr h="1136358">
                <a:tc>
                  <a:txBody>
                    <a:bodyPr/>
                    <a:lstStyle/>
                    <a:p>
                      <a:pPr algn="just" fontAlgn="t"/>
                      <a:r>
                        <a:rPr lang="en-US" dirty="0">
                          <a:solidFill>
                            <a:srgbClr val="333333"/>
                          </a:solidFill>
                          <a:effectLst/>
                          <a:latin typeface="inter-regular"/>
                        </a:rPr>
                        <a:t>To solve a given problem, the traditional ML model breaks the problem in sub-parts, and after solving each part, produces the final result.</a:t>
                      </a:r>
                    </a:p>
                  </a:txBody>
                  <a:tcPr marL="76200" marR="76200" marT="76200" marB="76200"/>
                </a:tc>
                <a:tc>
                  <a:txBody>
                    <a:bodyPr/>
                    <a:lstStyle/>
                    <a:p>
                      <a:pPr algn="just" fontAlgn="t"/>
                      <a:r>
                        <a:rPr lang="en-US" dirty="0">
                          <a:solidFill>
                            <a:srgbClr val="333333"/>
                          </a:solidFill>
                          <a:effectLst/>
                          <a:latin typeface="inter-regular"/>
                        </a:rPr>
                        <a:t>The problem-solving approach of a deep learning model is different from the traditional ML model, as it takes input for a given problem, and produce the end result. Hence it follows the end-to-end approach.</a:t>
                      </a:r>
                    </a:p>
                  </a:txBody>
                  <a:tcPr marL="76200" marR="76200" marT="76200" marB="76200"/>
                </a:tc>
                <a:extLst>
                  <a:ext uri="{0D108BD9-81ED-4DB2-BD59-A6C34878D82A}">
                    <a16:rowId xmlns:a16="http://schemas.microsoft.com/office/drawing/2014/main" val="1959762260"/>
                  </a:ext>
                </a:extLst>
              </a:tr>
              <a:tr h="886913">
                <a:tc>
                  <a:txBody>
                    <a:bodyPr/>
                    <a:lstStyle/>
                    <a:p>
                      <a:pPr algn="just" fontAlgn="t"/>
                      <a:r>
                        <a:rPr lang="en-US" dirty="0">
                          <a:solidFill>
                            <a:srgbClr val="333333"/>
                          </a:solidFill>
                          <a:effectLst/>
                          <a:latin typeface="inter-regular"/>
                        </a:rPr>
                        <a:t>Machine learning models mostly require data in a structured form.</a:t>
                      </a:r>
                    </a:p>
                  </a:txBody>
                  <a:tcPr marL="76200" marR="76200" marT="76200" marB="76200"/>
                </a:tc>
                <a:tc>
                  <a:txBody>
                    <a:bodyPr/>
                    <a:lstStyle/>
                    <a:p>
                      <a:pPr algn="just" fontAlgn="t"/>
                      <a:r>
                        <a:rPr lang="en-US" dirty="0">
                          <a:solidFill>
                            <a:srgbClr val="333333"/>
                          </a:solidFill>
                          <a:effectLst/>
                          <a:latin typeface="inter-regular"/>
                        </a:rPr>
                        <a:t>Deep Learning models can work with structured and unstructured data both as they rely on the layers of the Artificial neural network.</a:t>
                      </a:r>
                    </a:p>
                  </a:txBody>
                  <a:tcPr marL="76200" marR="76200" marT="76200" marB="76200"/>
                </a:tc>
                <a:extLst>
                  <a:ext uri="{0D108BD9-81ED-4DB2-BD59-A6C34878D82A}">
                    <a16:rowId xmlns:a16="http://schemas.microsoft.com/office/drawing/2014/main" val="2290454505"/>
                  </a:ext>
                </a:extLst>
              </a:tr>
              <a:tr h="655406">
                <a:tc>
                  <a:txBody>
                    <a:bodyPr/>
                    <a:lstStyle/>
                    <a:p>
                      <a:pPr algn="just" fontAlgn="t"/>
                      <a:r>
                        <a:rPr lang="en-US" dirty="0">
                          <a:solidFill>
                            <a:srgbClr val="333333"/>
                          </a:solidFill>
                          <a:effectLst/>
                          <a:latin typeface="inter-regular"/>
                        </a:rPr>
                        <a:t>Machine learning models are suitable for solving simple or bit-complex problems.</a:t>
                      </a:r>
                    </a:p>
                  </a:txBody>
                  <a:tcPr marL="76200" marR="76200" marT="76200" marB="76200"/>
                </a:tc>
                <a:tc>
                  <a:txBody>
                    <a:bodyPr/>
                    <a:lstStyle/>
                    <a:p>
                      <a:pPr algn="just" fontAlgn="t"/>
                      <a:r>
                        <a:rPr lang="en-US" dirty="0">
                          <a:solidFill>
                            <a:srgbClr val="333333"/>
                          </a:solidFill>
                          <a:effectLst/>
                          <a:latin typeface="inter-regular"/>
                        </a:rPr>
                        <a:t>Deep learning models are suitable for solving complex problems.</a:t>
                      </a:r>
                    </a:p>
                  </a:txBody>
                  <a:tcPr marL="76200" marR="76200" marT="76200" marB="76200"/>
                </a:tc>
                <a:extLst>
                  <a:ext uri="{0D108BD9-81ED-4DB2-BD59-A6C34878D82A}">
                    <a16:rowId xmlns:a16="http://schemas.microsoft.com/office/drawing/2014/main" val="2498680336"/>
                  </a:ext>
                </a:extLst>
              </a:tr>
            </a:tbl>
          </a:graphicData>
        </a:graphic>
      </p:graphicFrame>
    </p:spTree>
    <p:extLst>
      <p:ext uri="{BB962C8B-B14F-4D97-AF65-F5344CB8AC3E}">
        <p14:creationId xmlns:p14="http://schemas.microsoft.com/office/powerpoint/2010/main" val="75162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811EF-8D3F-7415-478C-37E4FCB53130}"/>
              </a:ext>
            </a:extLst>
          </p:cNvPr>
          <p:cNvSpPr>
            <a:spLocks noGrp="1"/>
          </p:cNvSpPr>
          <p:nvPr>
            <p:ph idx="1"/>
          </p:nvPr>
        </p:nvSpPr>
        <p:spPr>
          <a:xfrm>
            <a:off x="838200" y="1219200"/>
            <a:ext cx="10515600" cy="4957763"/>
          </a:xfrm>
        </p:spPr>
        <p:txBody>
          <a:bodyPr/>
          <a:lstStyle/>
          <a:p>
            <a:pPr algn="l"/>
            <a:r>
              <a:rPr lang="en-US" b="0" i="0" dirty="0">
                <a:solidFill>
                  <a:srgbClr val="111111"/>
                </a:solidFill>
                <a:effectLst/>
                <a:latin typeface="Cabin-semi-bold"/>
              </a:rPr>
              <a:t>Application of Neural Networks</a:t>
            </a:r>
          </a:p>
          <a:p>
            <a:pPr algn="just"/>
            <a:r>
              <a:rPr lang="en-US" b="0" i="0" dirty="0">
                <a:solidFill>
                  <a:srgbClr val="111111"/>
                </a:solidFill>
                <a:effectLst/>
                <a:latin typeface="SourceSansPro"/>
              </a:rPr>
              <a:t>Neural networks are broadly used, with applications for financial operations, enterprise planning, trading, business analytics, and product maintenance. Neural networks have also gained widespread adoption in business applications such as forecasting and marketing research solutions, fraud detection, and </a:t>
            </a:r>
            <a:r>
              <a:rPr lang="en-US" b="0" i="0" u="sng" dirty="0">
                <a:solidFill>
                  <a:srgbClr val="2C40D0"/>
                </a:solidFill>
                <a:effectLst/>
                <a:latin typeface="SourceSansPro"/>
                <a:hlinkClick r:id="rId2"/>
              </a:rPr>
              <a:t>risk assessment</a:t>
            </a:r>
            <a:r>
              <a:rPr lang="en-US" b="0" i="0" dirty="0">
                <a:solidFill>
                  <a:srgbClr val="111111"/>
                </a:solidFill>
                <a:effectLst/>
                <a:latin typeface="SourceSansPro"/>
              </a:rPr>
              <a:t>.</a:t>
            </a:r>
          </a:p>
          <a:p>
            <a:pPr marL="0" indent="0">
              <a:buNone/>
            </a:pPr>
            <a:endParaRPr lang="en-US" dirty="0"/>
          </a:p>
        </p:txBody>
      </p:sp>
    </p:spTree>
    <p:extLst>
      <p:ext uri="{BB962C8B-B14F-4D97-AF65-F5344CB8AC3E}">
        <p14:creationId xmlns:p14="http://schemas.microsoft.com/office/powerpoint/2010/main" val="187299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C64A-5612-4521-994A-FD5F7B03BEDC}"/>
              </a:ext>
            </a:extLst>
          </p:cNvPr>
          <p:cNvSpPr>
            <a:spLocks noGrp="1"/>
          </p:cNvSpPr>
          <p:nvPr>
            <p:ph type="title"/>
          </p:nvPr>
        </p:nvSpPr>
        <p:spPr>
          <a:xfrm>
            <a:off x="665922" y="379895"/>
            <a:ext cx="10515600" cy="602284"/>
          </a:xfrm>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Biological Neurons Vs Artificial Neurons</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75E63463-F76B-43B9-B69C-717D2B83B8DF}"/>
              </a:ext>
            </a:extLst>
          </p:cNvPr>
          <p:cNvSpPr>
            <a:spLocks noGrp="1"/>
          </p:cNvSpPr>
          <p:nvPr>
            <p:ph idx="1"/>
          </p:nvPr>
        </p:nvSpPr>
        <p:spPr>
          <a:xfrm>
            <a:off x="665922" y="1182327"/>
            <a:ext cx="11194774" cy="3071621"/>
          </a:xfrm>
        </p:spPr>
        <p:txBody>
          <a:bodyPr>
            <a:normAutofit lnSpcReduction="10000"/>
          </a:bodyPr>
          <a:lstStyle/>
          <a:p>
            <a:pPr algn="l"/>
            <a:r>
              <a:rPr lang="en-US" sz="2200" b="1" i="0" dirty="0">
                <a:solidFill>
                  <a:srgbClr val="292929"/>
                </a:solidFill>
                <a:effectLst/>
                <a:latin typeface="sohne"/>
              </a:rPr>
              <a:t>Biological Neurons</a:t>
            </a:r>
          </a:p>
          <a:p>
            <a:pPr marL="0" indent="0" algn="l">
              <a:buNone/>
            </a:pPr>
            <a:r>
              <a:rPr lang="en-US" sz="2200" b="0" i="0" dirty="0">
                <a:solidFill>
                  <a:srgbClr val="292929"/>
                </a:solidFill>
                <a:effectLst/>
                <a:latin typeface="charter"/>
              </a:rPr>
              <a:t>Neurons are the basic functional units of the nervous system, and they generate electrical signals called </a:t>
            </a:r>
            <a:r>
              <a:rPr lang="en-US" sz="2200" b="1" i="0" dirty="0">
                <a:solidFill>
                  <a:srgbClr val="292929"/>
                </a:solidFill>
                <a:effectLst/>
                <a:latin typeface="charter"/>
              </a:rPr>
              <a:t>action potentials</a:t>
            </a:r>
            <a:r>
              <a:rPr lang="en-US" sz="2200" b="0" i="0" dirty="0">
                <a:solidFill>
                  <a:srgbClr val="292929"/>
                </a:solidFill>
                <a:effectLst/>
                <a:latin typeface="charter"/>
              </a:rPr>
              <a:t>, which allows them to quickly transmit information over long distances.</a:t>
            </a:r>
            <a:br>
              <a:rPr lang="en-US" sz="2200" b="0" i="0" dirty="0">
                <a:solidFill>
                  <a:srgbClr val="292929"/>
                </a:solidFill>
                <a:effectLst/>
                <a:latin typeface="charter"/>
              </a:rPr>
            </a:br>
            <a:r>
              <a:rPr lang="en-US" sz="2200" b="0" i="0" dirty="0">
                <a:solidFill>
                  <a:srgbClr val="292929"/>
                </a:solidFill>
                <a:effectLst/>
                <a:latin typeface="charter"/>
              </a:rPr>
              <a:t>Almost all the neurons have three basic functions essential for the normal functioning of all the cells in the body. </a:t>
            </a:r>
            <a:r>
              <a:rPr lang="en-US" sz="1000" b="0" i="0" dirty="0">
                <a:solidFill>
                  <a:srgbClr val="292929"/>
                </a:solidFill>
                <a:effectLst/>
                <a:latin typeface="charter"/>
              </a:rPr>
              <a:t>[Source: https://smhatre59.medium.com/what-is-the-relation-between-artificial-and-biological-neuron-18b05831036]</a:t>
            </a:r>
          </a:p>
          <a:p>
            <a:r>
              <a:rPr lang="en-US" sz="2200" b="0" i="0" dirty="0">
                <a:solidFill>
                  <a:srgbClr val="292929"/>
                </a:solidFill>
                <a:effectLst/>
                <a:latin typeface="charter"/>
              </a:rPr>
              <a:t>These are to:</a:t>
            </a:r>
            <a:br>
              <a:rPr lang="en-US" sz="2200" dirty="0"/>
            </a:br>
            <a:r>
              <a:rPr lang="en-US" sz="2200" b="0" i="0" dirty="0">
                <a:solidFill>
                  <a:srgbClr val="292929"/>
                </a:solidFill>
                <a:effectLst/>
                <a:latin typeface="charter"/>
              </a:rPr>
              <a:t>1. Receive signals (or information) from outside.</a:t>
            </a:r>
            <a:br>
              <a:rPr lang="en-US" sz="2200" dirty="0"/>
            </a:br>
            <a:r>
              <a:rPr lang="en-US" sz="2200" b="0" i="0" dirty="0">
                <a:solidFill>
                  <a:srgbClr val="292929"/>
                </a:solidFill>
                <a:effectLst/>
                <a:latin typeface="charter"/>
              </a:rPr>
              <a:t>2. Process the incoming signals and determine whether or not the information should be passed along.</a:t>
            </a:r>
            <a:br>
              <a:rPr lang="en-US" sz="2200" dirty="0"/>
            </a:br>
            <a:r>
              <a:rPr lang="en-US" sz="2200" b="0" i="0" dirty="0">
                <a:solidFill>
                  <a:srgbClr val="292929"/>
                </a:solidFill>
                <a:effectLst/>
                <a:latin typeface="charter"/>
              </a:rPr>
              <a:t>3. Communicate signals to target cells which might be other neurons or muscles or glands.</a:t>
            </a:r>
            <a:endParaRPr lang="en-US" sz="2200" dirty="0"/>
          </a:p>
        </p:txBody>
      </p:sp>
      <p:pic>
        <p:nvPicPr>
          <p:cNvPr id="2050" name="Picture 2">
            <a:extLst>
              <a:ext uri="{FF2B5EF4-FFF2-40B4-BE49-F238E27FC236}">
                <a16:creationId xmlns:a16="http://schemas.microsoft.com/office/drawing/2014/main" id="{9F76FEAE-3937-40FD-80B5-4ADAF9A90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991421"/>
            <a:ext cx="9753600" cy="171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77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85BBA-32B6-4047-BF6E-98DF75A4D004}"/>
              </a:ext>
            </a:extLst>
          </p:cNvPr>
          <p:cNvSpPr>
            <a:spLocks noGrp="1"/>
          </p:cNvSpPr>
          <p:nvPr>
            <p:ph idx="1"/>
          </p:nvPr>
        </p:nvSpPr>
        <p:spPr>
          <a:xfrm>
            <a:off x="838200" y="715617"/>
            <a:ext cx="10515600" cy="5461346"/>
          </a:xfrm>
        </p:spPr>
        <p:txBody>
          <a:bodyPr/>
          <a:lstStyle/>
          <a:p>
            <a:pPr algn="just">
              <a:buFont typeface="+mj-lt"/>
              <a:buAutoNum type="arabicPeriod"/>
            </a:pPr>
            <a:r>
              <a:rPr lang="en-US" b="1" i="0" dirty="0">
                <a:solidFill>
                  <a:srgbClr val="292929"/>
                </a:solidFill>
                <a:effectLst/>
                <a:latin typeface="charter"/>
              </a:rPr>
              <a:t>Dendrite</a:t>
            </a:r>
            <a:endParaRPr lang="en-US" b="0" i="0" dirty="0">
              <a:solidFill>
                <a:srgbClr val="292929"/>
              </a:solidFill>
              <a:effectLst/>
              <a:latin typeface="charter"/>
            </a:endParaRPr>
          </a:p>
          <a:p>
            <a:pPr algn="just"/>
            <a:r>
              <a:rPr lang="en-US" b="0" i="0" dirty="0">
                <a:solidFill>
                  <a:srgbClr val="292929"/>
                </a:solidFill>
                <a:effectLst/>
                <a:latin typeface="charter"/>
              </a:rPr>
              <a:t>Dendrites are responsible for getting incoming signals from outside</a:t>
            </a:r>
          </a:p>
          <a:p>
            <a:pPr algn="just"/>
            <a:r>
              <a:rPr lang="en-US" b="1" i="0" dirty="0">
                <a:solidFill>
                  <a:srgbClr val="292929"/>
                </a:solidFill>
                <a:effectLst/>
                <a:latin typeface="charter"/>
              </a:rPr>
              <a:t>2. Soma</a:t>
            </a:r>
            <a:endParaRPr lang="en-US" b="0" i="0" dirty="0">
              <a:solidFill>
                <a:srgbClr val="292929"/>
              </a:solidFill>
              <a:effectLst/>
              <a:latin typeface="charter"/>
            </a:endParaRPr>
          </a:p>
          <a:p>
            <a:pPr algn="just"/>
            <a:r>
              <a:rPr lang="en-US" b="0" i="0" dirty="0">
                <a:solidFill>
                  <a:srgbClr val="292929"/>
                </a:solidFill>
                <a:effectLst/>
                <a:latin typeface="charter"/>
              </a:rPr>
              <a:t>Soma is the cell body responsible for the processing of input signals and deciding whether a neuron should fire an output signal</a:t>
            </a:r>
          </a:p>
          <a:p>
            <a:pPr algn="just"/>
            <a:r>
              <a:rPr lang="en-US" b="1" i="0" dirty="0">
                <a:solidFill>
                  <a:srgbClr val="292929"/>
                </a:solidFill>
                <a:effectLst/>
                <a:latin typeface="charter"/>
              </a:rPr>
              <a:t>3. Axon</a:t>
            </a:r>
            <a:endParaRPr lang="en-US" b="0" i="0" dirty="0">
              <a:solidFill>
                <a:srgbClr val="292929"/>
              </a:solidFill>
              <a:effectLst/>
              <a:latin typeface="charter"/>
            </a:endParaRPr>
          </a:p>
          <a:p>
            <a:pPr algn="just"/>
            <a:r>
              <a:rPr lang="en-US" b="0" i="0" dirty="0">
                <a:solidFill>
                  <a:srgbClr val="292929"/>
                </a:solidFill>
                <a:effectLst/>
                <a:latin typeface="charter"/>
              </a:rPr>
              <a:t>Axon is responsible for getting processed signals from neuron to relevant cells</a:t>
            </a:r>
          </a:p>
          <a:p>
            <a:pPr algn="just"/>
            <a:r>
              <a:rPr lang="en-US" b="1" i="0" dirty="0">
                <a:solidFill>
                  <a:srgbClr val="292929"/>
                </a:solidFill>
                <a:effectLst/>
                <a:latin typeface="charter"/>
              </a:rPr>
              <a:t>4. Synapse</a:t>
            </a:r>
            <a:endParaRPr lang="en-US" b="0" i="0" dirty="0">
              <a:solidFill>
                <a:srgbClr val="292929"/>
              </a:solidFill>
              <a:effectLst/>
              <a:latin typeface="charter"/>
            </a:endParaRPr>
          </a:p>
          <a:p>
            <a:pPr algn="just"/>
            <a:r>
              <a:rPr lang="en-US" b="0" i="0" dirty="0">
                <a:solidFill>
                  <a:srgbClr val="292929"/>
                </a:solidFill>
                <a:effectLst/>
                <a:latin typeface="charter"/>
              </a:rPr>
              <a:t>Synapse is the connection between an axon and other neuron dendrites</a:t>
            </a:r>
          </a:p>
          <a:p>
            <a:pPr marL="0" indent="0">
              <a:buNone/>
            </a:pPr>
            <a:endParaRPr lang="en-US" dirty="0"/>
          </a:p>
        </p:txBody>
      </p:sp>
    </p:spTree>
    <p:extLst>
      <p:ext uri="{BB962C8B-B14F-4D97-AF65-F5344CB8AC3E}">
        <p14:creationId xmlns:p14="http://schemas.microsoft.com/office/powerpoint/2010/main" val="245905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DF00-6903-4D71-AAE9-D2FB94A3479E}"/>
              </a:ext>
            </a:extLst>
          </p:cNvPr>
          <p:cNvSpPr>
            <a:spLocks noGrp="1"/>
          </p:cNvSpPr>
          <p:nvPr>
            <p:ph idx="1"/>
          </p:nvPr>
        </p:nvSpPr>
        <p:spPr>
          <a:xfrm>
            <a:off x="838200" y="572431"/>
            <a:ext cx="10515600" cy="3403221"/>
          </a:xfrm>
        </p:spPr>
        <p:txBody>
          <a:bodyPr>
            <a:normAutofit lnSpcReduction="10000"/>
          </a:bodyPr>
          <a:lstStyle/>
          <a:p>
            <a:pPr algn="l"/>
            <a:r>
              <a:rPr lang="en-US" sz="2200" b="1" i="0" dirty="0">
                <a:solidFill>
                  <a:srgbClr val="292929"/>
                </a:solidFill>
                <a:effectLst/>
                <a:latin typeface="sohne"/>
              </a:rPr>
              <a:t>Artificial Neurons</a:t>
            </a:r>
          </a:p>
          <a:p>
            <a:pPr algn="l"/>
            <a:r>
              <a:rPr lang="en-US" sz="2200" b="0" i="0" dirty="0">
                <a:solidFill>
                  <a:srgbClr val="292929"/>
                </a:solidFill>
                <a:effectLst/>
                <a:latin typeface="charter"/>
              </a:rPr>
              <a:t>Artificial neuron also known as perceptron is the basic unit of the neural network. In simple terms, it is a mathematical function based on a model of biological neurons. It can also be seen as a simple logic gate with binary outputs. They are sometimes also called </a:t>
            </a:r>
            <a:r>
              <a:rPr lang="en-US" sz="2200" b="1" i="0" dirty="0">
                <a:solidFill>
                  <a:srgbClr val="292929"/>
                </a:solidFill>
                <a:effectLst/>
                <a:latin typeface="charter"/>
              </a:rPr>
              <a:t>perceptron's.</a:t>
            </a:r>
            <a:endParaRPr lang="en-US" sz="2200" b="0" i="0" dirty="0">
              <a:solidFill>
                <a:srgbClr val="292929"/>
              </a:solidFill>
              <a:effectLst/>
              <a:latin typeface="charter"/>
            </a:endParaRPr>
          </a:p>
          <a:p>
            <a:pPr algn="l"/>
            <a:r>
              <a:rPr lang="en-US" sz="2200" b="0" i="0" dirty="0">
                <a:solidFill>
                  <a:srgbClr val="292929"/>
                </a:solidFill>
                <a:effectLst/>
                <a:latin typeface="charter"/>
              </a:rPr>
              <a:t>Each artificial neuron has the following main functions:</a:t>
            </a:r>
          </a:p>
          <a:p>
            <a:pPr algn="l">
              <a:buFont typeface="+mj-lt"/>
              <a:buAutoNum type="arabicPeriod"/>
            </a:pPr>
            <a:r>
              <a:rPr lang="en-US" sz="2200" b="0" i="0" dirty="0">
                <a:solidFill>
                  <a:srgbClr val="292929"/>
                </a:solidFill>
                <a:effectLst/>
                <a:latin typeface="charter"/>
              </a:rPr>
              <a:t>Takes inputs from the input layer</a:t>
            </a:r>
          </a:p>
          <a:p>
            <a:pPr algn="l">
              <a:buFont typeface="+mj-lt"/>
              <a:buAutoNum type="arabicPeriod"/>
            </a:pPr>
            <a:r>
              <a:rPr lang="en-US" sz="2200" b="0" i="0" dirty="0">
                <a:solidFill>
                  <a:srgbClr val="292929"/>
                </a:solidFill>
                <a:effectLst/>
                <a:latin typeface="charter"/>
              </a:rPr>
              <a:t>Weighs them separately and sums them up</a:t>
            </a:r>
          </a:p>
          <a:p>
            <a:pPr algn="l">
              <a:buFont typeface="+mj-lt"/>
              <a:buAutoNum type="arabicPeriod"/>
            </a:pPr>
            <a:r>
              <a:rPr lang="en-US" sz="2200" b="0" i="0" dirty="0">
                <a:solidFill>
                  <a:srgbClr val="292929"/>
                </a:solidFill>
                <a:effectLst/>
                <a:latin typeface="charter"/>
              </a:rPr>
              <a:t>Pass this sum through a nonlinear function to produce output.</a:t>
            </a:r>
          </a:p>
          <a:p>
            <a:pPr marL="0" indent="0">
              <a:buNone/>
            </a:pPr>
            <a:endParaRPr lang="en-US" dirty="0"/>
          </a:p>
        </p:txBody>
      </p:sp>
      <p:pic>
        <p:nvPicPr>
          <p:cNvPr id="3074" name="Picture 2">
            <a:extLst>
              <a:ext uri="{FF2B5EF4-FFF2-40B4-BE49-F238E27FC236}">
                <a16:creationId xmlns:a16="http://schemas.microsoft.com/office/drawing/2014/main" id="{ACDC0297-8B74-4C1A-98B1-DE6B1254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331" y="3750366"/>
            <a:ext cx="8322366" cy="300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62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3262-198E-CC00-8E7F-7AB82EA1B34B}"/>
              </a:ext>
            </a:extLst>
          </p:cNvPr>
          <p:cNvSpPr>
            <a:spLocks noGrp="1"/>
          </p:cNvSpPr>
          <p:nvPr>
            <p:ph type="title"/>
          </p:nvPr>
        </p:nvSpPr>
        <p:spPr>
          <a:xfrm>
            <a:off x="838200" y="365125"/>
            <a:ext cx="10515600" cy="695049"/>
          </a:xfrm>
        </p:spPr>
        <p:txBody>
          <a:bodyPr/>
          <a:lstStyle/>
          <a:p>
            <a:r>
              <a:rPr lang="en-US" dirty="0"/>
              <a:t>Activation Functions</a:t>
            </a:r>
          </a:p>
        </p:txBody>
      </p:sp>
      <p:pic>
        <p:nvPicPr>
          <p:cNvPr id="1028" name="Picture 4">
            <a:extLst>
              <a:ext uri="{FF2B5EF4-FFF2-40B4-BE49-F238E27FC236}">
                <a16:creationId xmlns:a16="http://schemas.microsoft.com/office/drawing/2014/main" id="{19EA7F4E-9C6F-3287-2EF0-10B78CDADF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483" y="967238"/>
            <a:ext cx="3091691" cy="20590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C22E76-8984-0786-CC6A-C2BA81CDD3A8}"/>
              </a:ext>
            </a:extLst>
          </p:cNvPr>
          <p:cNvSpPr txBox="1"/>
          <p:nvPr/>
        </p:nvSpPr>
        <p:spPr>
          <a:xfrm>
            <a:off x="1166191" y="1350408"/>
            <a:ext cx="6096000" cy="646331"/>
          </a:xfrm>
          <a:prstGeom prst="rect">
            <a:avLst/>
          </a:prstGeom>
          <a:noFill/>
        </p:spPr>
        <p:txBody>
          <a:bodyPr wrap="square">
            <a:spAutoFit/>
          </a:bodyPr>
          <a:lstStyle/>
          <a:p>
            <a:pPr algn="l"/>
            <a:r>
              <a:rPr lang="en-US" b="1" i="0" dirty="0">
                <a:solidFill>
                  <a:srgbClr val="292929"/>
                </a:solidFill>
                <a:effectLst/>
                <a:latin typeface="sohne"/>
              </a:rPr>
              <a:t>Sigmoid or Logistic Activation Function</a:t>
            </a:r>
          </a:p>
          <a:p>
            <a:pPr algn="l"/>
            <a:r>
              <a:rPr lang="en-US" b="0" i="0" dirty="0">
                <a:solidFill>
                  <a:srgbClr val="292929"/>
                </a:solidFill>
                <a:effectLst/>
                <a:latin typeface="charter"/>
              </a:rPr>
              <a:t>The Sigmoid Function curve looks like a S-shape.</a:t>
            </a:r>
          </a:p>
        </p:txBody>
      </p:sp>
      <p:sp>
        <p:nvSpPr>
          <p:cNvPr id="10" name="TextBox 9">
            <a:extLst>
              <a:ext uri="{FF2B5EF4-FFF2-40B4-BE49-F238E27FC236}">
                <a16:creationId xmlns:a16="http://schemas.microsoft.com/office/drawing/2014/main" id="{D1B55121-D42F-3700-7E84-AA3C91BE0E8F}"/>
              </a:ext>
            </a:extLst>
          </p:cNvPr>
          <p:cNvSpPr txBox="1"/>
          <p:nvPr/>
        </p:nvSpPr>
        <p:spPr>
          <a:xfrm>
            <a:off x="927342" y="1996739"/>
            <a:ext cx="6096000" cy="1200329"/>
          </a:xfrm>
          <a:prstGeom prst="rect">
            <a:avLst/>
          </a:prstGeom>
          <a:noFill/>
        </p:spPr>
        <p:txBody>
          <a:bodyPr wrap="square">
            <a:spAutoFit/>
          </a:bodyPr>
          <a:lstStyle/>
          <a:p>
            <a:pPr algn="just"/>
            <a:r>
              <a:rPr lang="en-US" b="1" i="0" dirty="0">
                <a:solidFill>
                  <a:srgbClr val="292929"/>
                </a:solidFill>
                <a:effectLst/>
                <a:latin typeface="charter"/>
              </a:rPr>
              <a:t> </a:t>
            </a:r>
            <a:r>
              <a:rPr lang="en-US" dirty="0"/>
              <a:t>Therefore, it is especially used for models where we have to </a:t>
            </a:r>
            <a:r>
              <a:rPr lang="en-US" b="1" dirty="0">
                <a:effectLst/>
                <a:latin typeface="charter"/>
              </a:rPr>
              <a:t>predict the probability</a:t>
            </a:r>
            <a:r>
              <a:rPr lang="en-US" dirty="0"/>
              <a:t> as an </a:t>
            </a:r>
            <a:r>
              <a:rPr lang="en-US" dirty="0" err="1"/>
              <a:t>output.Since</a:t>
            </a:r>
            <a:r>
              <a:rPr lang="en-US" dirty="0"/>
              <a:t> probability of anything exists only between the range of </a:t>
            </a:r>
            <a:r>
              <a:rPr lang="en-US" b="1" dirty="0">
                <a:effectLst/>
                <a:latin typeface="charter"/>
              </a:rPr>
              <a:t>0 and 1,</a:t>
            </a:r>
            <a:r>
              <a:rPr lang="en-US" dirty="0"/>
              <a:t> sigmoid is the right choice.</a:t>
            </a:r>
          </a:p>
        </p:txBody>
      </p:sp>
      <p:pic>
        <p:nvPicPr>
          <p:cNvPr id="1030" name="Picture 6">
            <a:extLst>
              <a:ext uri="{FF2B5EF4-FFF2-40B4-BE49-F238E27FC236}">
                <a16:creationId xmlns:a16="http://schemas.microsoft.com/office/drawing/2014/main" id="{E4885A3C-06F9-2C8A-5471-BA71B0809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235" y="3197067"/>
            <a:ext cx="5475696" cy="30977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B5CE077-B72B-0BBC-EE9E-48BDF4592C78}"/>
              </a:ext>
            </a:extLst>
          </p:cNvPr>
          <p:cNvSpPr txBox="1"/>
          <p:nvPr/>
        </p:nvSpPr>
        <p:spPr>
          <a:xfrm>
            <a:off x="465069" y="4514688"/>
            <a:ext cx="6096000" cy="923330"/>
          </a:xfrm>
          <a:prstGeom prst="rect">
            <a:avLst/>
          </a:prstGeom>
          <a:noFill/>
        </p:spPr>
        <p:txBody>
          <a:bodyPr wrap="square">
            <a:spAutoFit/>
          </a:bodyPr>
          <a:lstStyle/>
          <a:p>
            <a:r>
              <a:rPr lang="en-US" b="0" i="0" dirty="0">
                <a:solidFill>
                  <a:srgbClr val="292929"/>
                </a:solidFill>
                <a:effectLst/>
                <a:latin typeface="charter"/>
              </a:rPr>
              <a:t>The </a:t>
            </a:r>
            <a:r>
              <a:rPr lang="en-US" b="0" i="0" dirty="0" err="1">
                <a:solidFill>
                  <a:srgbClr val="292929"/>
                </a:solidFill>
                <a:effectLst/>
                <a:latin typeface="charter"/>
              </a:rPr>
              <a:t>ReLU</a:t>
            </a:r>
            <a:r>
              <a:rPr lang="en-US" b="0" i="0" dirty="0">
                <a:solidFill>
                  <a:srgbClr val="292929"/>
                </a:solidFill>
                <a:effectLst/>
                <a:latin typeface="charter"/>
              </a:rPr>
              <a:t> (</a:t>
            </a:r>
            <a:r>
              <a:rPr lang="en-US" b="1" i="0" dirty="0">
                <a:solidFill>
                  <a:srgbClr val="292929"/>
                </a:solidFill>
                <a:effectLst/>
                <a:latin typeface="sohne"/>
              </a:rPr>
              <a:t>Rectified Linear Unit) </a:t>
            </a:r>
            <a:r>
              <a:rPr lang="en-US" b="0" i="0" dirty="0">
                <a:solidFill>
                  <a:srgbClr val="292929"/>
                </a:solidFill>
                <a:effectLst/>
                <a:latin typeface="charter"/>
              </a:rPr>
              <a:t>is the most used activation function in the world right now. Since, it is used in almost all the convolutional neural networks or deep learning.</a:t>
            </a:r>
            <a:endParaRPr lang="en-US" dirty="0"/>
          </a:p>
        </p:txBody>
      </p:sp>
    </p:spTree>
    <p:extLst>
      <p:ext uri="{BB962C8B-B14F-4D97-AF65-F5344CB8AC3E}">
        <p14:creationId xmlns:p14="http://schemas.microsoft.com/office/powerpoint/2010/main" val="188580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ftMax Activation formula">
            <a:extLst>
              <a:ext uri="{FF2B5EF4-FFF2-40B4-BE49-F238E27FC236}">
                <a16:creationId xmlns:a16="http://schemas.microsoft.com/office/drawing/2014/main" id="{6B027A97-115F-AA49-646D-2ADE0DBA07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6287" y="2398643"/>
            <a:ext cx="3019425" cy="15066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61BEF4-126F-FE20-D6A0-3B0F8F137850}"/>
              </a:ext>
            </a:extLst>
          </p:cNvPr>
          <p:cNvSpPr txBox="1"/>
          <p:nvPr/>
        </p:nvSpPr>
        <p:spPr>
          <a:xfrm>
            <a:off x="662609" y="1128596"/>
            <a:ext cx="10323443" cy="646331"/>
          </a:xfrm>
          <a:prstGeom prst="rect">
            <a:avLst/>
          </a:prstGeom>
          <a:noFill/>
        </p:spPr>
        <p:txBody>
          <a:bodyPr wrap="square">
            <a:spAutoFit/>
          </a:bodyPr>
          <a:lstStyle/>
          <a:p>
            <a:r>
              <a:rPr lang="en-US" b="0" i="0" dirty="0">
                <a:solidFill>
                  <a:srgbClr val="222222"/>
                </a:solidFill>
                <a:effectLst/>
                <a:latin typeface="Lato" panose="020F0502020204030203" pitchFamily="34" charset="0"/>
              </a:rPr>
              <a:t>Similar to the sigmoid activation function the SoftMax function returns the probability of each class. Here is the equation for the SoftMax activation function.</a:t>
            </a:r>
            <a:endParaRPr lang="en-US" dirty="0"/>
          </a:p>
        </p:txBody>
      </p:sp>
    </p:spTree>
    <p:extLst>
      <p:ext uri="{BB962C8B-B14F-4D97-AF65-F5344CB8AC3E}">
        <p14:creationId xmlns:p14="http://schemas.microsoft.com/office/powerpoint/2010/main" val="71608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47B0-6A18-49A2-A898-A0C00D66A451}"/>
              </a:ext>
            </a:extLst>
          </p:cNvPr>
          <p:cNvSpPr>
            <a:spLocks noGrp="1"/>
          </p:cNvSpPr>
          <p:nvPr>
            <p:ph type="title"/>
          </p:nvPr>
        </p:nvSpPr>
        <p:spPr>
          <a:xfrm>
            <a:off x="838200" y="365126"/>
            <a:ext cx="10515600" cy="761310"/>
          </a:xfrm>
        </p:spPr>
        <p:txBody>
          <a:bodyPr/>
          <a:lstStyle/>
          <a:p>
            <a:r>
              <a:rPr lang="en-US" b="1" i="0" dirty="0">
                <a:solidFill>
                  <a:srgbClr val="000000"/>
                </a:solidFill>
                <a:effectLst/>
                <a:latin typeface="Times New Roman" panose="02020603050405020304" pitchFamily="18" charset="0"/>
              </a:rPr>
              <a:t>what is multi-layer perception?</a:t>
            </a:r>
            <a:endParaRPr lang="en-US" dirty="0"/>
          </a:p>
        </p:txBody>
      </p:sp>
      <p:sp>
        <p:nvSpPr>
          <p:cNvPr id="3" name="Content Placeholder 2">
            <a:extLst>
              <a:ext uri="{FF2B5EF4-FFF2-40B4-BE49-F238E27FC236}">
                <a16:creationId xmlns:a16="http://schemas.microsoft.com/office/drawing/2014/main" id="{11C654E4-6C82-4079-91D5-E4A305396E33}"/>
              </a:ext>
            </a:extLst>
          </p:cNvPr>
          <p:cNvSpPr>
            <a:spLocks noGrp="1"/>
          </p:cNvSpPr>
          <p:nvPr>
            <p:ph idx="1"/>
          </p:nvPr>
        </p:nvSpPr>
        <p:spPr>
          <a:xfrm>
            <a:off x="838200" y="1126436"/>
            <a:ext cx="10515600" cy="5050527"/>
          </a:xfrm>
        </p:spPr>
        <p:txBody>
          <a:bodyPr>
            <a:normAutofit fontScale="92500" lnSpcReduction="10000"/>
          </a:bodyPr>
          <a:lstStyle/>
          <a:p>
            <a:pPr marL="457200" indent="-457200" algn="just">
              <a:buFont typeface="+mj-lt"/>
              <a:buAutoNum type="arabicPeriod"/>
            </a:pPr>
            <a:r>
              <a:rPr lang="en-US" sz="2400" b="0" i="0" dirty="0">
                <a:solidFill>
                  <a:srgbClr val="000000"/>
                </a:solidFill>
                <a:effectLst/>
                <a:latin typeface="Times New Roman" panose="02020603050405020304" pitchFamily="18" charset="0"/>
              </a:rPr>
              <a:t>Multi-layer perception is the basic type of algorithm used in deep learning it is also known as an artificial neural network and they are the most useful type of neural network.</a:t>
            </a:r>
          </a:p>
          <a:p>
            <a:pPr marL="457200" indent="-457200" algn="just">
              <a:buFont typeface="+mj-lt"/>
              <a:buAutoNum type="arabicPeriod"/>
            </a:pPr>
            <a:r>
              <a:rPr lang="en-US" sz="2400" b="0" i="0" dirty="0">
                <a:solidFill>
                  <a:srgbClr val="000000"/>
                </a:solidFill>
                <a:effectLst/>
                <a:latin typeface="Times New Roman" panose="02020603050405020304" pitchFamily="18" charset="0"/>
              </a:rPr>
              <a:t>They are connected to multiple layers in a directed graph a perceptron is a single neuron model that was a precursor to large neural Nets it is a field of study that investigates how simple models of the biological brain can be used to solve different computational tasks.</a:t>
            </a:r>
          </a:p>
          <a:p>
            <a:pPr marL="457200" indent="-457200" algn="just">
              <a:buFont typeface="+mj-lt"/>
              <a:buAutoNum type="arabicPeriod"/>
            </a:pPr>
            <a:r>
              <a:rPr lang="en-US" sz="2400" b="0" i="0" dirty="0">
                <a:solidFill>
                  <a:srgbClr val="000000"/>
                </a:solidFill>
                <a:effectLst/>
                <a:latin typeface="Times New Roman" panose="02020603050405020304" pitchFamily="18" charset="0"/>
              </a:rPr>
              <a:t>The goal is to create robust algorithms and data structures that can be used to model difficult problems MLP utilizes a supervised learning technique called backpropagation.</a:t>
            </a:r>
            <a:endParaRPr lang="en-US" sz="2400" dirty="0">
              <a:solidFill>
                <a:srgbClr val="000000"/>
              </a:solidFill>
              <a:latin typeface="Times New Roman" panose="02020603050405020304" pitchFamily="18" charset="0"/>
            </a:endParaRPr>
          </a:p>
          <a:p>
            <a:pPr marL="457200" indent="-457200" algn="just">
              <a:buFont typeface="+mj-lt"/>
              <a:buAutoNum type="arabicPeriod"/>
            </a:pPr>
            <a:r>
              <a:rPr lang="en-US" sz="2400" b="0" i="0" dirty="0">
                <a:solidFill>
                  <a:srgbClr val="000000"/>
                </a:solidFill>
                <a:effectLst/>
                <a:latin typeface="Times New Roman" panose="02020603050405020304" pitchFamily="18" charset="0"/>
              </a:rPr>
              <a:t>MLP is used to solve regression and classification problems we use MLP in speech and image processing computer vision time series prediction and machine translation.</a:t>
            </a:r>
          </a:p>
          <a:p>
            <a:pPr marL="457200" indent="-457200" algn="just">
              <a:lnSpc>
                <a:spcPct val="100000"/>
              </a:lnSpc>
              <a:buFont typeface="+mj-lt"/>
              <a:buAutoNum type="arabicPeriod"/>
            </a:pPr>
            <a:r>
              <a:rPr lang="en-US" sz="2400" dirty="0">
                <a:solidFill>
                  <a:srgbClr val="000000"/>
                </a:solidFill>
                <a:latin typeface="Times New Roman" panose="02020603050405020304" pitchFamily="18" charset="0"/>
              </a:rPr>
              <a:t>In MLP neurons are arranged into networks a row of neurons is called a layer and one network can have multiple layers any network model starts with an input layer that takes input from the data set layers after the input layer are called hidden layers.</a:t>
            </a:r>
          </a:p>
          <a:p>
            <a:pPr marL="0" indent="0">
              <a:buNone/>
            </a:pPr>
            <a:r>
              <a:rPr lang="en-US" sz="1200" dirty="0"/>
              <a:t>[Source: http://www.dwbiadda.com/how-to-implement-mlp-multilayer-perceptron-in-keras/]</a:t>
            </a:r>
            <a:br>
              <a:rPr lang="en-US" sz="1600" dirty="0"/>
            </a:br>
            <a:endParaRPr lang="en-US" sz="2200" dirty="0"/>
          </a:p>
        </p:txBody>
      </p:sp>
    </p:spTree>
    <p:extLst>
      <p:ext uri="{BB962C8B-B14F-4D97-AF65-F5344CB8AC3E}">
        <p14:creationId xmlns:p14="http://schemas.microsoft.com/office/powerpoint/2010/main" val="1240224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7818</TotalTime>
  <Words>1977</Words>
  <Application>Microsoft Office PowerPoint</Application>
  <PresentationFormat>Widescreen</PresentationFormat>
  <Paragraphs>121</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Cabin-semi-bold</vt:lpstr>
      <vt:lpstr>Calibri</vt:lpstr>
      <vt:lpstr>Calibri Light</vt:lpstr>
      <vt:lpstr>charter</vt:lpstr>
      <vt:lpstr>inter-regular</vt:lpstr>
      <vt:lpstr>Lato</vt:lpstr>
      <vt:lpstr>Poppins</vt:lpstr>
      <vt:lpstr>sohne</vt:lpstr>
      <vt:lpstr>SourceSansPro</vt:lpstr>
      <vt:lpstr>Times New Roman</vt:lpstr>
      <vt:lpstr>Times New Roman</vt:lpstr>
      <vt:lpstr>Office Theme</vt:lpstr>
      <vt:lpstr>UNIT-1 Deep Learning-Introduction</vt:lpstr>
      <vt:lpstr>What Is a Neural Network? </vt:lpstr>
      <vt:lpstr>PowerPoint Presentation</vt:lpstr>
      <vt:lpstr> Biological Neurons Vs Artificial Neurons </vt:lpstr>
      <vt:lpstr>PowerPoint Presentation</vt:lpstr>
      <vt:lpstr>PowerPoint Presentation</vt:lpstr>
      <vt:lpstr>Activation Functions</vt:lpstr>
      <vt:lpstr>PowerPoint Presentation</vt:lpstr>
      <vt:lpstr>what is multi-layer perception?</vt:lpstr>
      <vt:lpstr>Perceptron</vt:lpstr>
      <vt:lpstr>PowerPoint Presentation</vt:lpstr>
      <vt:lpstr>PowerPoint Presentation</vt:lpstr>
      <vt:lpstr>PowerPoint Presentation</vt:lpstr>
      <vt:lpstr>PowerPoint Presentation</vt:lpstr>
      <vt:lpstr>PowerPoint Presentation</vt:lpstr>
      <vt:lpstr>PowerPoint Presentation</vt:lpstr>
      <vt:lpstr>Types of neural networks</vt:lpstr>
      <vt:lpstr>PowerPoint Presentation</vt:lpstr>
      <vt:lpstr>PowerPoint Presentation</vt:lpstr>
      <vt:lpstr>Convolution Neural Networks</vt:lpstr>
      <vt:lpstr>Recurrent Neural Network</vt:lpstr>
      <vt:lpstr> Fine tuning neural network hyperparameters.  </vt:lpstr>
      <vt:lpstr>Fine tuning neural network hyperparameters</vt:lpstr>
      <vt:lpstr>Learning Rate</vt:lpstr>
      <vt:lpstr>Back Propagation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Deep Learning</dc:title>
  <dc:creator>srinivas gorla</dc:creator>
  <cp:lastModifiedBy>Dr G S</cp:lastModifiedBy>
  <cp:revision>12</cp:revision>
  <dcterms:created xsi:type="dcterms:W3CDTF">2022-04-03T14:08:13Z</dcterms:created>
  <dcterms:modified xsi:type="dcterms:W3CDTF">2024-02-12T02:46:50Z</dcterms:modified>
</cp:coreProperties>
</file>