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0"/>
  </p:notesMasterIdLst>
  <p:sldIdLst>
    <p:sldId id="256" r:id="rId2"/>
    <p:sldId id="257" r:id="rId3"/>
    <p:sldId id="258" r:id="rId4"/>
    <p:sldId id="261" r:id="rId5"/>
    <p:sldId id="262" r:id="rId6"/>
    <p:sldId id="317" r:id="rId7"/>
    <p:sldId id="304" r:id="rId8"/>
    <p:sldId id="303" r:id="rId9"/>
    <p:sldId id="318" r:id="rId10"/>
    <p:sldId id="319" r:id="rId11"/>
    <p:sldId id="309" r:id="rId12"/>
    <p:sldId id="310" r:id="rId13"/>
    <p:sldId id="320" r:id="rId14"/>
    <p:sldId id="321" r:id="rId15"/>
    <p:sldId id="323" r:id="rId16"/>
    <p:sldId id="322" r:id="rId17"/>
    <p:sldId id="315" r:id="rId18"/>
    <p:sldId id="26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FBDDA2-3D87-4BAE-8E71-560C2E7DD7FC}">
  <a:tblStyle styleId="{A4FBDDA2-3D87-4BAE-8E71-560C2E7DD7F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26B08A7-8CE0-44DD-AFB2-05F32876942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83" autoAdjust="0"/>
  </p:normalViewPr>
  <p:slideViewPr>
    <p:cSldViewPr snapToGrid="0">
      <p:cViewPr>
        <p:scale>
          <a:sx n="121" d="100"/>
          <a:sy n="121" d="100"/>
        </p:scale>
        <p:origin x="34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377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316267" y="304925"/>
            <a:ext cx="4511142" cy="4526109"/>
            <a:chOff x="2316267" y="304925"/>
            <a:chExt cx="4511142" cy="4526109"/>
          </a:xfrm>
        </p:grpSpPr>
        <p:sp>
          <p:nvSpPr>
            <p:cNvPr id="11" name="Google Shape;11;p2"/>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13" name="Google Shape;13;p2"/>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14" name="Google Shape;14;p2"/>
            <p:cNvPicPr preferRelativeResize="0"/>
            <p:nvPr/>
          </p:nvPicPr>
          <p:blipFill>
            <a:blip r:embed="rId2">
              <a:alphaModFix/>
            </a:blip>
            <a:stretch>
              <a:fillRect/>
            </a:stretch>
          </p:blipFill>
          <p:spPr>
            <a:xfrm rot="-2700000">
              <a:off x="2700667" y="3795246"/>
              <a:ext cx="152400" cy="1150374"/>
            </a:xfrm>
            <a:prstGeom prst="rect">
              <a:avLst/>
            </a:prstGeom>
            <a:noFill/>
            <a:ln>
              <a:noFill/>
            </a:ln>
          </p:spPr>
        </p:pic>
        <p:pic>
          <p:nvPicPr>
            <p:cNvPr id="15" name="Google Shape;15;p2"/>
            <p:cNvPicPr preferRelativeResize="0"/>
            <p:nvPr/>
          </p:nvPicPr>
          <p:blipFill>
            <a:blip r:embed="rId2">
              <a:alphaModFix/>
            </a:blip>
            <a:stretch>
              <a:fillRect/>
            </a:stretch>
          </p:blipFill>
          <p:spPr>
            <a:xfrm rot="8100000">
              <a:off x="6290608" y="190338"/>
              <a:ext cx="152400" cy="1150374"/>
            </a:xfrm>
            <a:prstGeom prst="rect">
              <a:avLst/>
            </a:prstGeom>
            <a:noFill/>
            <a:ln>
              <a:noFill/>
            </a:ln>
          </p:spPr>
        </p:pic>
      </p:grpSp>
      <p:sp>
        <p:nvSpPr>
          <p:cNvPr id="16" name="Google Shape;16;p2"/>
          <p:cNvSpPr txBox="1">
            <a:spLocks noGrp="1"/>
          </p:cNvSpPr>
          <p:nvPr>
            <p:ph type="ctrTitle"/>
          </p:nvPr>
        </p:nvSpPr>
        <p:spPr>
          <a:xfrm>
            <a:off x="2787625" y="1991825"/>
            <a:ext cx="3572100" cy="1159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grpSp>
        <p:nvGrpSpPr>
          <p:cNvPr id="17" name="Google Shape;17;p2"/>
          <p:cNvGrpSpPr/>
          <p:nvPr/>
        </p:nvGrpSpPr>
        <p:grpSpPr>
          <a:xfrm>
            <a:off x="4357664" y="3735189"/>
            <a:ext cx="428350" cy="428530"/>
            <a:chOff x="1191725" y="238125"/>
            <a:chExt cx="5236550" cy="5238750"/>
          </a:xfrm>
        </p:grpSpPr>
        <p:sp>
          <p:nvSpPr>
            <p:cNvPr id="18" name="Google Shape;18;p2"/>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9" name="Google Shape;19;p2"/>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20" name="Google Shape;20;p2"/>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21" name="Google Shape;21;p2"/>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22" name="Google Shape;22;p2"/>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5"/>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312475" y="304925"/>
            <a:ext cx="8519109" cy="4526109"/>
            <a:chOff x="312475" y="304925"/>
            <a:chExt cx="8519109" cy="4526109"/>
          </a:xfrm>
        </p:grpSpPr>
        <p:sp>
          <p:nvSpPr>
            <p:cNvPr id="52" name="Google Shape;52;p5"/>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54" name="Google Shape;54;p5"/>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55" name="Google Shape;55;p5"/>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56" name="Google Shape;56;p5"/>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grpSp>
        <p:nvGrpSpPr>
          <p:cNvPr id="57" name="Google Shape;57;p5"/>
          <p:cNvGrpSpPr/>
          <p:nvPr/>
        </p:nvGrpSpPr>
        <p:grpSpPr>
          <a:xfrm>
            <a:off x="4433231" y="1195444"/>
            <a:ext cx="277537" cy="277654"/>
            <a:chOff x="1191725" y="238125"/>
            <a:chExt cx="5236550" cy="5238750"/>
          </a:xfrm>
        </p:grpSpPr>
        <p:sp>
          <p:nvSpPr>
            <p:cNvPr id="58" name="Google Shape;58;p5"/>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59" name="Google Shape;59;p5"/>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60" name="Google Shape;60;p5"/>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61" name="Google Shape;61;p5"/>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62" name="Google Shape;62;p5"/>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
        <p:nvSpPr>
          <p:cNvPr id="63" name="Google Shape;63;p5"/>
          <p:cNvSpPr txBox="1">
            <a:spLocks noGrp="1"/>
          </p:cNvSpPr>
          <p:nvPr>
            <p:ph type="title"/>
          </p:nvPr>
        </p:nvSpPr>
        <p:spPr>
          <a:xfrm>
            <a:off x="1003200" y="617375"/>
            <a:ext cx="7137600" cy="548700"/>
          </a:xfrm>
          <a:prstGeom prst="rect">
            <a:avLst/>
          </a:prstGeom>
        </p:spPr>
        <p:txBody>
          <a:bodyPr spcFirstLastPara="1" wrap="square" lIns="0" tIns="0" rIns="0" bIns="0"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4" name="Google Shape;64;p5"/>
          <p:cNvSpPr txBox="1">
            <a:spLocks noGrp="1"/>
          </p:cNvSpPr>
          <p:nvPr>
            <p:ph type="body" idx="1"/>
          </p:nvPr>
        </p:nvSpPr>
        <p:spPr>
          <a:xfrm>
            <a:off x="1003200" y="1563725"/>
            <a:ext cx="7137600" cy="27603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65" name="Google Shape;65;p5"/>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background">
  <p:cSld name="TITLE_AND_BODY_1">
    <p:bg>
      <p:bgPr>
        <a:blipFill>
          <a:blip r:embed="rId2">
            <a:alphaModFix/>
          </a:blip>
          <a:stretch>
            <a:fillRect/>
          </a:stretch>
        </a:blipFill>
        <a:effectLst/>
      </p:bgPr>
    </p:bg>
    <p:spTree>
      <p:nvGrpSpPr>
        <p:cNvPr id="1" name="Shape 66"/>
        <p:cNvGrpSpPr/>
        <p:nvPr/>
      </p:nvGrpSpPr>
      <p:grpSpPr>
        <a:xfrm>
          <a:off x="0" y="0"/>
          <a:ext cx="0" cy="0"/>
          <a:chOff x="0" y="0"/>
          <a:chExt cx="0" cy="0"/>
        </a:xfrm>
      </p:grpSpPr>
      <p:grpSp>
        <p:nvGrpSpPr>
          <p:cNvPr id="67" name="Google Shape;67;p6"/>
          <p:cNvGrpSpPr/>
          <p:nvPr/>
        </p:nvGrpSpPr>
        <p:grpSpPr>
          <a:xfrm>
            <a:off x="325492" y="304925"/>
            <a:ext cx="4511142" cy="4526109"/>
            <a:chOff x="2316267" y="304925"/>
            <a:chExt cx="4511142" cy="4526109"/>
          </a:xfrm>
        </p:grpSpPr>
        <p:sp>
          <p:nvSpPr>
            <p:cNvPr id="68" name="Google Shape;68;p6"/>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70" name="Google Shape;70;p6"/>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71" name="Google Shape;71;p6"/>
            <p:cNvPicPr preferRelativeResize="0"/>
            <p:nvPr/>
          </p:nvPicPr>
          <p:blipFill>
            <a:blip r:embed="rId3">
              <a:alphaModFix/>
            </a:blip>
            <a:stretch>
              <a:fillRect/>
            </a:stretch>
          </p:blipFill>
          <p:spPr>
            <a:xfrm rot="-2700000">
              <a:off x="2700667" y="3795246"/>
              <a:ext cx="152400" cy="1150374"/>
            </a:xfrm>
            <a:prstGeom prst="rect">
              <a:avLst/>
            </a:prstGeom>
            <a:noFill/>
            <a:ln>
              <a:noFill/>
            </a:ln>
          </p:spPr>
        </p:pic>
        <p:pic>
          <p:nvPicPr>
            <p:cNvPr id="72" name="Google Shape;72;p6"/>
            <p:cNvPicPr preferRelativeResize="0"/>
            <p:nvPr/>
          </p:nvPicPr>
          <p:blipFill>
            <a:blip r:embed="rId3">
              <a:alphaModFix/>
            </a:blip>
            <a:stretch>
              <a:fillRect/>
            </a:stretch>
          </p:blipFill>
          <p:spPr>
            <a:xfrm rot="8100000">
              <a:off x="6290608" y="190338"/>
              <a:ext cx="152400" cy="1150374"/>
            </a:xfrm>
            <a:prstGeom prst="rect">
              <a:avLst/>
            </a:prstGeom>
            <a:noFill/>
            <a:ln>
              <a:noFill/>
            </a:ln>
          </p:spPr>
        </p:pic>
      </p:grpSp>
      <p:grpSp>
        <p:nvGrpSpPr>
          <p:cNvPr id="73" name="Google Shape;73;p6"/>
          <p:cNvGrpSpPr/>
          <p:nvPr/>
        </p:nvGrpSpPr>
        <p:grpSpPr>
          <a:xfrm>
            <a:off x="796444" y="1424044"/>
            <a:ext cx="277537" cy="277654"/>
            <a:chOff x="1191725" y="238125"/>
            <a:chExt cx="5236550" cy="5238750"/>
          </a:xfrm>
        </p:grpSpPr>
        <p:sp>
          <p:nvSpPr>
            <p:cNvPr id="74" name="Google Shape;74;p6"/>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75" name="Google Shape;75;p6"/>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76" name="Google Shape;76;p6"/>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77" name="Google Shape;77;p6"/>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78" name="Google Shape;78;p6"/>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
        <p:nvSpPr>
          <p:cNvPr id="79" name="Google Shape;79;p6"/>
          <p:cNvSpPr txBox="1">
            <a:spLocks noGrp="1"/>
          </p:cNvSpPr>
          <p:nvPr>
            <p:ph type="title"/>
          </p:nvPr>
        </p:nvSpPr>
        <p:spPr>
          <a:xfrm>
            <a:off x="796450" y="845975"/>
            <a:ext cx="3553500" cy="548700"/>
          </a:xfrm>
          <a:prstGeom prst="rect">
            <a:avLst/>
          </a:prstGeom>
        </p:spPr>
        <p:txBody>
          <a:bodyPr spcFirstLastPara="1" wrap="square" lIns="0" tIns="0" rIns="0" bIns="0"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80" name="Google Shape;80;p6"/>
          <p:cNvSpPr txBox="1">
            <a:spLocks noGrp="1"/>
          </p:cNvSpPr>
          <p:nvPr>
            <p:ph type="body" idx="1"/>
          </p:nvPr>
        </p:nvSpPr>
        <p:spPr>
          <a:xfrm>
            <a:off x="796450" y="1792325"/>
            <a:ext cx="3553500" cy="24045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1" name="Google Shape;81;p6"/>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7"/>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7"/>
          <p:cNvGrpSpPr/>
          <p:nvPr/>
        </p:nvGrpSpPr>
        <p:grpSpPr>
          <a:xfrm>
            <a:off x="312475" y="304925"/>
            <a:ext cx="8519109" cy="4526109"/>
            <a:chOff x="312475" y="304925"/>
            <a:chExt cx="8519109" cy="4526109"/>
          </a:xfrm>
        </p:grpSpPr>
        <p:sp>
          <p:nvSpPr>
            <p:cNvPr id="85" name="Google Shape;85;p7"/>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87" name="Google Shape;87;p7"/>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88" name="Google Shape;88;p7"/>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89" name="Google Shape;89;p7"/>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grpSp>
        <p:nvGrpSpPr>
          <p:cNvPr id="90" name="Google Shape;90;p7"/>
          <p:cNvGrpSpPr/>
          <p:nvPr/>
        </p:nvGrpSpPr>
        <p:grpSpPr>
          <a:xfrm>
            <a:off x="4433231" y="1195444"/>
            <a:ext cx="277537" cy="277654"/>
            <a:chOff x="1191725" y="238125"/>
            <a:chExt cx="5236550" cy="5238750"/>
          </a:xfrm>
        </p:grpSpPr>
        <p:sp>
          <p:nvSpPr>
            <p:cNvPr id="91" name="Google Shape;91;p7"/>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2" name="Google Shape;92;p7"/>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3" name="Google Shape;93;p7"/>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4" name="Google Shape;94;p7"/>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5" name="Google Shape;95;p7"/>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
        <p:nvSpPr>
          <p:cNvPr id="96" name="Google Shape;96;p7"/>
          <p:cNvSpPr txBox="1">
            <a:spLocks noGrp="1"/>
          </p:cNvSpPr>
          <p:nvPr>
            <p:ph type="title"/>
          </p:nvPr>
        </p:nvSpPr>
        <p:spPr>
          <a:xfrm>
            <a:off x="1003200" y="617375"/>
            <a:ext cx="7137600" cy="548700"/>
          </a:xfrm>
          <a:prstGeom prst="rect">
            <a:avLst/>
          </a:prstGeom>
        </p:spPr>
        <p:txBody>
          <a:bodyPr spcFirstLastPara="1" wrap="square" lIns="0" tIns="0" rIns="0" bIns="0"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97" name="Google Shape;97;p7"/>
          <p:cNvSpPr txBox="1">
            <a:spLocks noGrp="1"/>
          </p:cNvSpPr>
          <p:nvPr>
            <p:ph type="body" idx="1"/>
          </p:nvPr>
        </p:nvSpPr>
        <p:spPr>
          <a:xfrm>
            <a:off x="1003200" y="1563725"/>
            <a:ext cx="3356700" cy="2801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98" name="Google Shape;98;p7"/>
          <p:cNvSpPr txBox="1">
            <a:spLocks noGrp="1"/>
          </p:cNvSpPr>
          <p:nvPr>
            <p:ph type="body" idx="2"/>
          </p:nvPr>
        </p:nvSpPr>
        <p:spPr>
          <a:xfrm>
            <a:off x="4784110" y="1563725"/>
            <a:ext cx="3356700" cy="2801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99" name="Google Shape;99;p7"/>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9"/>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9"/>
          <p:cNvGrpSpPr/>
          <p:nvPr/>
        </p:nvGrpSpPr>
        <p:grpSpPr>
          <a:xfrm>
            <a:off x="312475" y="304925"/>
            <a:ext cx="8519109" cy="4526109"/>
            <a:chOff x="312475" y="304925"/>
            <a:chExt cx="8519109" cy="4526109"/>
          </a:xfrm>
        </p:grpSpPr>
        <p:sp>
          <p:nvSpPr>
            <p:cNvPr id="122" name="Google Shape;122;p9"/>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124" name="Google Shape;124;p9"/>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125" name="Google Shape;125;p9"/>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126" name="Google Shape;126;p9"/>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grpSp>
        <p:nvGrpSpPr>
          <p:cNvPr id="127" name="Google Shape;127;p9"/>
          <p:cNvGrpSpPr/>
          <p:nvPr/>
        </p:nvGrpSpPr>
        <p:grpSpPr>
          <a:xfrm>
            <a:off x="4433231" y="1195444"/>
            <a:ext cx="277537" cy="277654"/>
            <a:chOff x="1191725" y="238125"/>
            <a:chExt cx="5236550" cy="5238750"/>
          </a:xfrm>
        </p:grpSpPr>
        <p:sp>
          <p:nvSpPr>
            <p:cNvPr id="128" name="Google Shape;128;p9"/>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29" name="Google Shape;129;p9"/>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30" name="Google Shape;130;p9"/>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31" name="Google Shape;131;p9"/>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32" name="Google Shape;132;p9"/>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
        <p:nvSpPr>
          <p:cNvPr id="133" name="Google Shape;133;p9"/>
          <p:cNvSpPr txBox="1">
            <a:spLocks noGrp="1"/>
          </p:cNvSpPr>
          <p:nvPr>
            <p:ph type="title"/>
          </p:nvPr>
        </p:nvSpPr>
        <p:spPr>
          <a:xfrm>
            <a:off x="1003200" y="617375"/>
            <a:ext cx="7137600" cy="548700"/>
          </a:xfrm>
          <a:prstGeom prst="rect">
            <a:avLst/>
          </a:prstGeom>
        </p:spPr>
        <p:txBody>
          <a:bodyPr spcFirstLastPara="1" wrap="square" lIns="0" tIns="0" rIns="0" bIns="0"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34" name="Google Shape;134;p9"/>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51"/>
        <p:cNvGrpSpPr/>
        <p:nvPr/>
      </p:nvGrpSpPr>
      <p:grpSpPr>
        <a:xfrm>
          <a:off x="0" y="0"/>
          <a:ext cx="0" cy="0"/>
          <a:chOff x="0" y="0"/>
          <a:chExt cx="0" cy="0"/>
        </a:xfrm>
      </p:grpSpPr>
      <p:sp>
        <p:nvSpPr>
          <p:cNvPr id="152" name="Google Shape;152;p11"/>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1"/>
          <p:cNvGrpSpPr/>
          <p:nvPr/>
        </p:nvGrpSpPr>
        <p:grpSpPr>
          <a:xfrm>
            <a:off x="312475" y="304925"/>
            <a:ext cx="8519109" cy="4526109"/>
            <a:chOff x="312475" y="304925"/>
            <a:chExt cx="8519109" cy="4526109"/>
          </a:xfrm>
        </p:grpSpPr>
        <p:sp>
          <p:nvSpPr>
            <p:cNvPr id="154" name="Google Shape;154;p11"/>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156" name="Google Shape;156;p11"/>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157" name="Google Shape;157;p11"/>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158" name="Google Shape;158;p11"/>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sp>
        <p:nvSpPr>
          <p:cNvPr id="159" name="Google Shape;159;p11"/>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1pPr>
            <a:lvl2pPr lvl="1"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2pPr>
            <a:lvl3pPr lvl="2"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3pPr>
            <a:lvl4pPr lvl="3"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4pPr>
            <a:lvl5pPr lvl="4"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5pPr>
            <a:lvl6pPr lvl="5"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6pPr>
            <a:lvl7pPr lvl="6"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7pPr>
            <a:lvl8pPr lvl="7"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8pPr>
            <a:lvl9pPr lvl="8"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9pPr>
          </a:lstStyle>
          <a:p>
            <a:endParaRPr/>
          </a:p>
        </p:txBody>
      </p:sp>
      <p:sp>
        <p:nvSpPr>
          <p:cNvPr id="7" name="Google Shape;7;p1"/>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1pPr>
            <a:lvl2pPr marL="914400" lvl="1"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2pPr>
            <a:lvl3pPr marL="1371600" lvl="2"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3pPr>
            <a:lvl4pPr marL="1828800" lvl="3"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4pPr>
            <a:lvl5pPr marL="2286000" lvl="4"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5pPr>
            <a:lvl6pPr marL="2743200" lvl="5"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6pPr>
            <a:lvl7pPr marL="3200400" lvl="6"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7pPr>
            <a:lvl8pPr marL="3657600" lvl="7"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8pPr>
            <a:lvl9pPr marL="4114800" lvl="8"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9pPr>
          </a:lstStyle>
          <a:p>
            <a:endParaRPr/>
          </a:p>
        </p:txBody>
      </p:sp>
      <p:sp>
        <p:nvSpPr>
          <p:cNvPr id="8" name="Google Shape;8;p1"/>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lvl="0" algn="ctr">
              <a:buNone/>
              <a:defRPr sz="1200">
                <a:solidFill>
                  <a:srgbClr val="FFFFFF"/>
                </a:solidFill>
                <a:latin typeface="Frank Ruhl Libre"/>
                <a:ea typeface="Frank Ruhl Libre"/>
                <a:cs typeface="Frank Ruhl Libre"/>
                <a:sym typeface="Frank Ruhl Libre"/>
              </a:defRPr>
            </a:lvl1pPr>
            <a:lvl2pPr lvl="1" algn="ctr">
              <a:buNone/>
              <a:defRPr sz="1200">
                <a:solidFill>
                  <a:srgbClr val="FFFFFF"/>
                </a:solidFill>
                <a:latin typeface="Frank Ruhl Libre"/>
                <a:ea typeface="Frank Ruhl Libre"/>
                <a:cs typeface="Frank Ruhl Libre"/>
                <a:sym typeface="Frank Ruhl Libre"/>
              </a:defRPr>
            </a:lvl2pPr>
            <a:lvl3pPr lvl="2" algn="ctr">
              <a:buNone/>
              <a:defRPr sz="1200">
                <a:solidFill>
                  <a:srgbClr val="FFFFFF"/>
                </a:solidFill>
                <a:latin typeface="Frank Ruhl Libre"/>
                <a:ea typeface="Frank Ruhl Libre"/>
                <a:cs typeface="Frank Ruhl Libre"/>
                <a:sym typeface="Frank Ruhl Libre"/>
              </a:defRPr>
            </a:lvl3pPr>
            <a:lvl4pPr lvl="3" algn="ctr">
              <a:buNone/>
              <a:defRPr sz="1200">
                <a:solidFill>
                  <a:srgbClr val="FFFFFF"/>
                </a:solidFill>
                <a:latin typeface="Frank Ruhl Libre"/>
                <a:ea typeface="Frank Ruhl Libre"/>
                <a:cs typeface="Frank Ruhl Libre"/>
                <a:sym typeface="Frank Ruhl Libre"/>
              </a:defRPr>
            </a:lvl4pPr>
            <a:lvl5pPr lvl="4" algn="ctr">
              <a:buNone/>
              <a:defRPr sz="1200">
                <a:solidFill>
                  <a:srgbClr val="FFFFFF"/>
                </a:solidFill>
                <a:latin typeface="Frank Ruhl Libre"/>
                <a:ea typeface="Frank Ruhl Libre"/>
                <a:cs typeface="Frank Ruhl Libre"/>
                <a:sym typeface="Frank Ruhl Libre"/>
              </a:defRPr>
            </a:lvl5pPr>
            <a:lvl6pPr lvl="5" algn="ctr">
              <a:buNone/>
              <a:defRPr sz="1200">
                <a:solidFill>
                  <a:srgbClr val="FFFFFF"/>
                </a:solidFill>
                <a:latin typeface="Frank Ruhl Libre"/>
                <a:ea typeface="Frank Ruhl Libre"/>
                <a:cs typeface="Frank Ruhl Libre"/>
                <a:sym typeface="Frank Ruhl Libre"/>
              </a:defRPr>
            </a:lvl6pPr>
            <a:lvl7pPr lvl="6" algn="ctr">
              <a:buNone/>
              <a:defRPr sz="1200">
                <a:solidFill>
                  <a:srgbClr val="FFFFFF"/>
                </a:solidFill>
                <a:latin typeface="Frank Ruhl Libre"/>
                <a:ea typeface="Frank Ruhl Libre"/>
                <a:cs typeface="Frank Ruhl Libre"/>
                <a:sym typeface="Frank Ruhl Libre"/>
              </a:defRPr>
            </a:lvl7pPr>
            <a:lvl8pPr lvl="7" algn="ctr">
              <a:buNone/>
              <a:defRPr sz="1200">
                <a:solidFill>
                  <a:srgbClr val="FFFFFF"/>
                </a:solidFill>
                <a:latin typeface="Frank Ruhl Libre"/>
                <a:ea typeface="Frank Ruhl Libre"/>
                <a:cs typeface="Frank Ruhl Libre"/>
                <a:sym typeface="Frank Ruhl Libre"/>
              </a:defRPr>
            </a:lvl8pPr>
            <a:lvl9pPr lvl="8" algn="ctr">
              <a:buNone/>
              <a:defRPr sz="1200">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ctrTitle"/>
          </p:nvPr>
        </p:nvSpPr>
        <p:spPr>
          <a:xfrm>
            <a:off x="2682240" y="633168"/>
            <a:ext cx="3779520" cy="375513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br>
              <a:rPr lang="en" dirty="0"/>
            </a:br>
            <a:r>
              <a:rPr lang="en" dirty="0"/>
              <a:t>CUSTOMER SEGMENTATION</a:t>
            </a:r>
            <a:br>
              <a:rPr lang="en" sz="2400" dirty="0"/>
            </a:br>
            <a:br>
              <a:rPr lang="en" sz="2400" dirty="0"/>
            </a:br>
            <a:endParaRPr sz="2400" dirty="0"/>
          </a:p>
        </p:txBody>
      </p:sp>
      <p:sp>
        <p:nvSpPr>
          <p:cNvPr id="10" name="Rectangle: Rounded Corners 9">
            <a:extLst>
              <a:ext uri="{FF2B5EF4-FFF2-40B4-BE49-F238E27FC236}">
                <a16:creationId xmlns:a16="http://schemas.microsoft.com/office/drawing/2014/main" id="{530B85F1-D02D-0989-D8B5-50D70405E889}"/>
              </a:ext>
            </a:extLst>
          </p:cNvPr>
          <p:cNvSpPr/>
          <p:nvPr/>
        </p:nvSpPr>
        <p:spPr>
          <a:xfrm>
            <a:off x="6834038" y="3386478"/>
            <a:ext cx="2017777" cy="1639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DFFA7F7-134F-3D2A-85AD-3E9834D9CC4E}"/>
              </a:ext>
            </a:extLst>
          </p:cNvPr>
          <p:cNvSpPr txBox="1"/>
          <p:nvPr/>
        </p:nvSpPr>
        <p:spPr>
          <a:xfrm>
            <a:off x="6927003" y="4280391"/>
            <a:ext cx="1572768" cy="523220"/>
          </a:xfrm>
          <a:prstGeom prst="rect">
            <a:avLst/>
          </a:prstGeom>
          <a:noFill/>
        </p:spPr>
        <p:txBody>
          <a:bodyPr wrap="square" rtlCol="0">
            <a:spAutoFit/>
          </a:bodyPr>
          <a:lstStyle/>
          <a:p>
            <a:r>
              <a:rPr lang="en-US" b="1" dirty="0"/>
              <a:t>Date </a:t>
            </a:r>
            <a:r>
              <a:rPr lang="en-US" dirty="0"/>
              <a:t>:</a:t>
            </a:r>
          </a:p>
          <a:p>
            <a:r>
              <a:rPr lang="en-US" dirty="0"/>
              <a:t>16-07-2023</a:t>
            </a:r>
          </a:p>
        </p:txBody>
      </p:sp>
      <p:sp>
        <p:nvSpPr>
          <p:cNvPr id="12" name="TextBox 11">
            <a:extLst>
              <a:ext uri="{FF2B5EF4-FFF2-40B4-BE49-F238E27FC236}">
                <a16:creationId xmlns:a16="http://schemas.microsoft.com/office/drawing/2014/main" id="{50A47BB1-D019-8231-F4A5-25D1C1F69641}"/>
              </a:ext>
            </a:extLst>
          </p:cNvPr>
          <p:cNvSpPr txBox="1"/>
          <p:nvPr/>
        </p:nvSpPr>
        <p:spPr>
          <a:xfrm>
            <a:off x="6927001" y="3682760"/>
            <a:ext cx="1831849" cy="523220"/>
          </a:xfrm>
          <a:prstGeom prst="rect">
            <a:avLst/>
          </a:prstGeom>
          <a:noFill/>
        </p:spPr>
        <p:txBody>
          <a:bodyPr wrap="square" rtlCol="0">
            <a:spAutoFit/>
          </a:bodyPr>
          <a:lstStyle/>
          <a:p>
            <a:r>
              <a:rPr lang="en-US" b="1" dirty="0"/>
              <a:t>Done By</a:t>
            </a:r>
            <a:r>
              <a:rPr lang="en-US" dirty="0"/>
              <a:t>:</a:t>
            </a:r>
          </a:p>
          <a:p>
            <a:r>
              <a:rPr lang="en-IN" dirty="0"/>
              <a:t>SAI MOHAN P</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AA77-E260-C5EC-8581-8E2EDB2904DE}"/>
              </a:ext>
            </a:extLst>
          </p:cNvPr>
          <p:cNvSpPr>
            <a:spLocks noGrp="1"/>
          </p:cNvSpPr>
          <p:nvPr>
            <p:ph type="title"/>
          </p:nvPr>
        </p:nvSpPr>
        <p:spPr>
          <a:xfrm>
            <a:off x="1003200" y="355594"/>
            <a:ext cx="7137600" cy="548700"/>
          </a:xfrm>
        </p:spPr>
        <p:txBody>
          <a:bodyPr/>
          <a:lstStyle/>
          <a:p>
            <a:r>
              <a:rPr lang="en-IN" b="1" dirty="0">
                <a:latin typeface="+mj-lt"/>
              </a:rPr>
              <a:t>Region Wise Product Categories Ordered</a:t>
            </a:r>
          </a:p>
        </p:txBody>
      </p:sp>
      <p:sp>
        <p:nvSpPr>
          <p:cNvPr id="3" name="Slide Number Placeholder 2">
            <a:extLst>
              <a:ext uri="{FF2B5EF4-FFF2-40B4-BE49-F238E27FC236}">
                <a16:creationId xmlns:a16="http://schemas.microsoft.com/office/drawing/2014/main" id="{88D50910-C1D4-CF15-1F88-9494ED7A21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pic>
        <p:nvPicPr>
          <p:cNvPr id="5" name="Picture 4">
            <a:extLst>
              <a:ext uri="{FF2B5EF4-FFF2-40B4-BE49-F238E27FC236}">
                <a16:creationId xmlns:a16="http://schemas.microsoft.com/office/drawing/2014/main" id="{880E8AF1-D799-4896-2CB9-BF10558199E1}"/>
              </a:ext>
            </a:extLst>
          </p:cNvPr>
          <p:cNvPicPr>
            <a:picLocks noChangeAspect="1"/>
          </p:cNvPicPr>
          <p:nvPr/>
        </p:nvPicPr>
        <p:blipFill>
          <a:blip r:embed="rId2"/>
          <a:srcRect/>
          <a:stretch/>
        </p:blipFill>
        <p:spPr>
          <a:xfrm>
            <a:off x="4119184" y="1028579"/>
            <a:ext cx="4265864" cy="3441910"/>
          </a:xfrm>
          <a:prstGeom prst="rect">
            <a:avLst/>
          </a:prstGeom>
        </p:spPr>
      </p:pic>
      <p:sp>
        <p:nvSpPr>
          <p:cNvPr id="4" name="TextBox 3">
            <a:extLst>
              <a:ext uri="{FF2B5EF4-FFF2-40B4-BE49-F238E27FC236}">
                <a16:creationId xmlns:a16="http://schemas.microsoft.com/office/drawing/2014/main" id="{4DA45821-F841-3B3D-61F9-37AB121B07C4}"/>
              </a:ext>
            </a:extLst>
          </p:cNvPr>
          <p:cNvSpPr txBox="1"/>
          <p:nvPr/>
        </p:nvSpPr>
        <p:spPr>
          <a:xfrm>
            <a:off x="1003200" y="1028579"/>
            <a:ext cx="2609795" cy="3354765"/>
          </a:xfrm>
          <a:prstGeom prst="rect">
            <a:avLst/>
          </a:prstGeom>
          <a:noFill/>
        </p:spPr>
        <p:txBody>
          <a:bodyPr wrap="square" rtlCol="0">
            <a:spAutoFit/>
          </a:bodyPr>
          <a:lstStyle/>
          <a:p>
            <a:r>
              <a:rPr lang="en-IN" b="1" dirty="0">
                <a:solidFill>
                  <a:schemeClr val="tx2">
                    <a:lumMod val="25000"/>
                  </a:schemeClr>
                </a:solidFill>
              </a:rPr>
              <a:t>Region wise Product category Ordered:</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sz="1000" b="1" dirty="0"/>
              <a:t>West region got higher orders in office supplies category orders.</a:t>
            </a:r>
          </a:p>
          <a:p>
            <a:pPr marL="285750" indent="-285750">
              <a:buFont typeface="Wingdings" panose="05000000000000000000" pitchFamily="2" charset="2"/>
              <a:buChar char="Ø"/>
            </a:pPr>
            <a:endParaRPr lang="en-IN" sz="1000" dirty="0"/>
          </a:p>
          <a:p>
            <a:pPr marL="285750" indent="-285750">
              <a:buFont typeface="Wingdings" panose="05000000000000000000" pitchFamily="2" charset="2"/>
              <a:buChar char="Ø"/>
            </a:pPr>
            <a:r>
              <a:rPr lang="en-IN" sz="1000" b="1" dirty="0" err="1"/>
              <a:t>Prarie</a:t>
            </a:r>
            <a:r>
              <a:rPr lang="en-IN" sz="1000" b="1" dirty="0"/>
              <a:t> and Ontario got maximum number of orders in each category in same size a little bit difference between order </a:t>
            </a:r>
            <a:r>
              <a:rPr lang="en-IN" sz="1000" b="1" dirty="0" err="1"/>
              <a:t>frequencies.this</a:t>
            </a:r>
            <a:r>
              <a:rPr lang="en-IN" sz="1000" b="1" dirty="0"/>
              <a:t> two regions got </a:t>
            </a:r>
            <a:r>
              <a:rPr lang="en-IN" sz="1000" b="1" dirty="0" err="1"/>
              <a:t>secont</a:t>
            </a:r>
            <a:r>
              <a:rPr lang="en-IN" sz="1000" b="1" dirty="0"/>
              <a:t> highest orders count.</a:t>
            </a:r>
          </a:p>
          <a:p>
            <a:pPr marL="285750" indent="-285750">
              <a:buFont typeface="Wingdings" panose="05000000000000000000" pitchFamily="2" charset="2"/>
              <a:buChar char="Ø"/>
            </a:pPr>
            <a:endParaRPr lang="en-IN" sz="1000" b="1" dirty="0"/>
          </a:p>
          <a:p>
            <a:pPr marL="285750" indent="-285750">
              <a:buFont typeface="Wingdings" panose="05000000000000000000" pitchFamily="2" charset="2"/>
              <a:buChar char="Ø"/>
            </a:pPr>
            <a:r>
              <a:rPr lang="en-IN" sz="1000" b="1" dirty="0" err="1"/>
              <a:t>Nunavut,Northwest</a:t>
            </a:r>
            <a:r>
              <a:rPr lang="en-IN" sz="1000" b="1" dirty="0"/>
              <a:t> territories and Yukon are the least number of orders count among the other regions compare to those Northwest and Yukon Nunavut is very less frequency of orders got in each category.</a:t>
            </a:r>
            <a:endParaRPr lang="en-IN" sz="1000" dirty="0"/>
          </a:p>
        </p:txBody>
      </p:sp>
    </p:spTree>
    <p:extLst>
      <p:ext uri="{BB962C8B-B14F-4D97-AF65-F5344CB8AC3E}">
        <p14:creationId xmlns:p14="http://schemas.microsoft.com/office/powerpoint/2010/main" val="396952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AD54-0BCF-8050-6197-18F980DBD0AB}"/>
              </a:ext>
            </a:extLst>
          </p:cNvPr>
          <p:cNvSpPr>
            <a:spLocks noGrp="1"/>
          </p:cNvSpPr>
          <p:nvPr>
            <p:ph type="title"/>
          </p:nvPr>
        </p:nvSpPr>
        <p:spPr>
          <a:xfrm>
            <a:off x="1022935" y="439758"/>
            <a:ext cx="7137600" cy="548700"/>
          </a:xfrm>
        </p:spPr>
        <p:txBody>
          <a:bodyPr/>
          <a:lstStyle/>
          <a:p>
            <a:r>
              <a:rPr lang="en-US" b="1" dirty="0">
                <a:latin typeface="+mj-lt"/>
                <a:ea typeface="Calibri" panose="020F0502020204030204" pitchFamily="34" charset="0"/>
                <a:cs typeface="Calibri" panose="020F0502020204030204" pitchFamily="34" charset="0"/>
              </a:rPr>
              <a:t>Feature Engineering</a:t>
            </a:r>
            <a:endParaRPr lang="en-IN" b="1" dirty="0">
              <a:latin typeface="+mj-lt"/>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285A57A2-3501-8AD4-D7DF-B40BA1DEB8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
        <p:nvSpPr>
          <p:cNvPr id="4" name="TextBox 3">
            <a:extLst>
              <a:ext uri="{FF2B5EF4-FFF2-40B4-BE49-F238E27FC236}">
                <a16:creationId xmlns:a16="http://schemas.microsoft.com/office/drawing/2014/main" id="{86473119-C69D-ED84-7AE9-1158FF9BE63C}"/>
              </a:ext>
            </a:extLst>
          </p:cNvPr>
          <p:cNvSpPr txBox="1"/>
          <p:nvPr/>
        </p:nvSpPr>
        <p:spPr>
          <a:xfrm>
            <a:off x="579863" y="1161810"/>
            <a:ext cx="9158869" cy="1908215"/>
          </a:xfrm>
          <a:prstGeom prst="rect">
            <a:avLst/>
          </a:prstGeom>
          <a:noFill/>
        </p:spPr>
        <p:txBody>
          <a:bodyPr wrap="square" rtlCol="0">
            <a:spAutoFit/>
          </a:bodyPr>
          <a:lstStyle/>
          <a:p>
            <a:r>
              <a:rPr lang="en-US" sz="1000" b="1" dirty="0"/>
              <a:t>Customer Year wise Order </a:t>
            </a:r>
            <a:r>
              <a:rPr lang="en-US" sz="1000" b="1" dirty="0" err="1"/>
              <a:t>Behaviour</a:t>
            </a:r>
            <a:r>
              <a:rPr lang="en-US" sz="1000" b="1" dirty="0"/>
              <a:t>:	Resulted Feature:                                          Each Customers Order Count Every Year </a:t>
            </a:r>
          </a:p>
          <a:p>
            <a:endParaRPr lang="en-US" sz="1000" b="1" dirty="0"/>
          </a:p>
          <a:p>
            <a:endParaRPr lang="en-US" sz="1000" b="1" dirty="0"/>
          </a:p>
          <a:p>
            <a:endParaRPr lang="en-US" sz="1000" b="1" dirty="0"/>
          </a:p>
          <a:p>
            <a:endParaRPr lang="en-US" sz="1000" b="1" dirty="0"/>
          </a:p>
          <a:p>
            <a:endParaRPr lang="en-US" sz="1000" b="1" dirty="0"/>
          </a:p>
          <a:p>
            <a:endParaRPr lang="en-US" sz="1000" b="1" dirty="0"/>
          </a:p>
          <a:p>
            <a:endParaRPr lang="en-US" sz="1000" b="1" dirty="0"/>
          </a:p>
          <a:p>
            <a:endParaRPr lang="en-US" sz="1000" b="1" dirty="0"/>
          </a:p>
          <a:p>
            <a:endParaRPr lang="en-US" sz="1000" b="1" dirty="0"/>
          </a:p>
          <a:p>
            <a:pPr algn="just"/>
            <a:r>
              <a:rPr lang="en-US" sz="1000" dirty="0"/>
              <a:t>         </a:t>
            </a:r>
          </a:p>
          <a:p>
            <a:pPr algn="just"/>
            <a:endParaRPr lang="en-US" sz="800" b="1" dirty="0"/>
          </a:p>
        </p:txBody>
      </p:sp>
      <p:pic>
        <p:nvPicPr>
          <p:cNvPr id="1026" name="Picture 2"/>
          <p:cNvPicPr>
            <a:picLocks noChangeAspect="1" noChangeArrowheads="1"/>
          </p:cNvPicPr>
          <p:nvPr/>
        </p:nvPicPr>
        <p:blipFill rotWithShape="1">
          <a:blip r:embed="rId2"/>
          <a:srcRect l="272" t="25116" r="61384" b="5689"/>
          <a:stretch/>
        </p:blipFill>
        <p:spPr bwMode="auto">
          <a:xfrm>
            <a:off x="698810" y="1521618"/>
            <a:ext cx="2580298" cy="2619202"/>
          </a:xfrm>
          <a:prstGeom prst="rect">
            <a:avLst/>
          </a:prstGeom>
          <a:noFill/>
        </p:spPr>
      </p:pic>
      <p:pic>
        <p:nvPicPr>
          <p:cNvPr id="1028" name="Picture 4"/>
          <p:cNvPicPr>
            <a:picLocks noChangeAspect="1" noChangeArrowheads="1"/>
          </p:cNvPicPr>
          <p:nvPr/>
        </p:nvPicPr>
        <p:blipFill rotWithShape="1">
          <a:blip r:embed="rId3"/>
          <a:srcRect l="8897" t="32351" r="62541" b="4909"/>
          <a:stretch/>
        </p:blipFill>
        <p:spPr bwMode="auto">
          <a:xfrm>
            <a:off x="6145747" y="1397619"/>
            <a:ext cx="2220071" cy="2743201"/>
          </a:xfrm>
          <a:prstGeom prst="rect">
            <a:avLst/>
          </a:prstGeom>
          <a:noFill/>
        </p:spPr>
      </p:pic>
      <p:pic>
        <p:nvPicPr>
          <p:cNvPr id="6" name="Picture 5">
            <a:extLst>
              <a:ext uri="{FF2B5EF4-FFF2-40B4-BE49-F238E27FC236}">
                <a16:creationId xmlns:a16="http://schemas.microsoft.com/office/drawing/2014/main" id="{B602041A-EBAE-46CC-72FC-591CEE93C8DF}"/>
              </a:ext>
            </a:extLst>
          </p:cNvPr>
          <p:cNvPicPr>
            <a:picLocks noChangeAspect="1"/>
          </p:cNvPicPr>
          <p:nvPr/>
        </p:nvPicPr>
        <p:blipFill>
          <a:blip r:embed="rId4"/>
          <a:stretch>
            <a:fillRect/>
          </a:stretch>
        </p:blipFill>
        <p:spPr>
          <a:xfrm>
            <a:off x="3279107" y="1521618"/>
            <a:ext cx="2683077" cy="2830327"/>
          </a:xfrm>
          <a:prstGeom prst="rect">
            <a:avLst/>
          </a:prstGeom>
        </p:spPr>
      </p:pic>
    </p:spTree>
    <p:extLst>
      <p:ext uri="{BB962C8B-B14F-4D97-AF65-F5344CB8AC3E}">
        <p14:creationId xmlns:p14="http://schemas.microsoft.com/office/powerpoint/2010/main" val="59715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5A57A2-3501-8AD4-D7DF-B40BA1DEB8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pic>
        <p:nvPicPr>
          <p:cNvPr id="7170" name="Picture 2"/>
          <p:cNvPicPr>
            <a:picLocks noChangeAspect="1" noChangeArrowheads="1"/>
          </p:cNvPicPr>
          <p:nvPr/>
        </p:nvPicPr>
        <p:blipFill>
          <a:blip r:embed="rId2"/>
          <a:srcRect/>
          <a:stretch/>
        </p:blipFill>
        <p:spPr bwMode="auto">
          <a:xfrm>
            <a:off x="776868" y="974680"/>
            <a:ext cx="7590264" cy="3558311"/>
          </a:xfrm>
          <a:prstGeom prst="rect">
            <a:avLst/>
          </a:prstGeom>
          <a:noFill/>
        </p:spPr>
      </p:pic>
      <p:sp>
        <p:nvSpPr>
          <p:cNvPr id="9" name="Title 8">
            <a:extLst>
              <a:ext uri="{FF2B5EF4-FFF2-40B4-BE49-F238E27FC236}">
                <a16:creationId xmlns:a16="http://schemas.microsoft.com/office/drawing/2014/main" id="{E0B1E30B-5343-3AA8-82C7-5FA603514AA3}"/>
              </a:ext>
            </a:extLst>
          </p:cNvPr>
          <p:cNvSpPr>
            <a:spLocks noGrp="1"/>
          </p:cNvSpPr>
          <p:nvPr>
            <p:ph type="title"/>
          </p:nvPr>
        </p:nvSpPr>
        <p:spPr>
          <a:xfrm>
            <a:off x="1003200" y="396244"/>
            <a:ext cx="7137600" cy="548700"/>
          </a:xfrm>
        </p:spPr>
        <p:txBody>
          <a:bodyPr/>
          <a:lstStyle/>
          <a:p>
            <a:r>
              <a:rPr lang="en-IN" b="1" dirty="0">
                <a:solidFill>
                  <a:schemeClr val="tx2">
                    <a:lumMod val="75000"/>
                  </a:schemeClr>
                </a:solidFill>
                <a:latin typeface="+mj-lt"/>
              </a:rPr>
              <a:t>New Feature Contribution on Each Categorical Features</a:t>
            </a:r>
            <a:endParaRPr lang="en-IN" dirty="0">
              <a:solidFill>
                <a:schemeClr val="tx2">
                  <a:lumMod val="75000"/>
                </a:schemeClr>
              </a:solidFill>
            </a:endParaRPr>
          </a:p>
        </p:txBody>
      </p:sp>
    </p:spTree>
    <p:extLst>
      <p:ext uri="{BB962C8B-B14F-4D97-AF65-F5344CB8AC3E}">
        <p14:creationId xmlns:p14="http://schemas.microsoft.com/office/powerpoint/2010/main" val="597153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2E18-2705-64D8-4381-4DC87FE7BBD6}"/>
              </a:ext>
            </a:extLst>
          </p:cNvPr>
          <p:cNvSpPr>
            <a:spLocks noGrp="1"/>
          </p:cNvSpPr>
          <p:nvPr>
            <p:ph type="title"/>
          </p:nvPr>
        </p:nvSpPr>
        <p:spPr>
          <a:xfrm>
            <a:off x="1003200" y="303159"/>
            <a:ext cx="7137600" cy="548700"/>
          </a:xfrm>
        </p:spPr>
        <p:txBody>
          <a:bodyPr/>
          <a:lstStyle/>
          <a:p>
            <a:r>
              <a:rPr lang="en-IN" b="1" dirty="0">
                <a:latin typeface="+mj-lt"/>
              </a:rPr>
              <a:t>Problem Facing For Clustering</a:t>
            </a:r>
          </a:p>
        </p:txBody>
      </p:sp>
      <p:sp>
        <p:nvSpPr>
          <p:cNvPr id="3" name="Text Placeholder 2">
            <a:extLst>
              <a:ext uri="{FF2B5EF4-FFF2-40B4-BE49-F238E27FC236}">
                <a16:creationId xmlns:a16="http://schemas.microsoft.com/office/drawing/2014/main" id="{66579B55-5DCD-D5FA-D019-7F2600FF511D}"/>
              </a:ext>
            </a:extLst>
          </p:cNvPr>
          <p:cNvSpPr>
            <a:spLocks noGrp="1"/>
          </p:cNvSpPr>
          <p:nvPr>
            <p:ph type="body" idx="1"/>
          </p:nvPr>
        </p:nvSpPr>
        <p:spPr>
          <a:xfrm>
            <a:off x="996479" y="1605718"/>
            <a:ext cx="7137600" cy="1739887"/>
          </a:xfrm>
        </p:spPr>
        <p:txBody>
          <a:bodyPr/>
          <a:lstStyle/>
          <a:p>
            <a:endParaRPr lang="en-IN" dirty="0"/>
          </a:p>
          <a:p>
            <a:endParaRPr lang="en-IN" dirty="0"/>
          </a:p>
          <a:p>
            <a:endParaRPr lang="en-IN" dirty="0"/>
          </a:p>
          <a:p>
            <a:pPr marL="101600" indent="0">
              <a:buNone/>
            </a:pPr>
            <a:r>
              <a:rPr lang="en-US" sz="1200" b="1" dirty="0">
                <a:solidFill>
                  <a:schemeClr val="tx2">
                    <a:lumMod val="25000"/>
                  </a:schemeClr>
                </a:solidFill>
                <a:latin typeface="Arial" panose="020B0604020202020204" pitchFamily="34" charset="0"/>
                <a:cs typeface="Arial" panose="020B0604020202020204" pitchFamily="34" charset="0"/>
              </a:rPr>
              <a:t>Based On the above two scatter plots:</a:t>
            </a:r>
          </a:p>
          <a:p>
            <a:pPr marL="101600" indent="0">
              <a:buNone/>
            </a:pPr>
            <a:r>
              <a:rPr lang="en-US" sz="1050" b="1" dirty="0">
                <a:solidFill>
                  <a:srgbClr val="000000"/>
                </a:solidFill>
                <a:latin typeface="Arial" panose="020B0604020202020204" pitchFamily="34" charset="0"/>
                <a:cs typeface="Arial" panose="020B0604020202020204" pitchFamily="34" charset="0"/>
              </a:rPr>
              <a:t>In this dataset only three numerical features are </a:t>
            </a:r>
            <a:r>
              <a:rPr lang="en-US" sz="1050" b="1" dirty="0" err="1">
                <a:solidFill>
                  <a:srgbClr val="000000"/>
                </a:solidFill>
                <a:latin typeface="Arial" panose="020B0604020202020204" pitchFamily="34" charset="0"/>
                <a:cs typeface="Arial" panose="020B0604020202020204" pitchFamily="34" charset="0"/>
              </a:rPr>
              <a:t>available.While,it's</a:t>
            </a:r>
            <a:r>
              <a:rPr lang="en-US" sz="1050" b="1" dirty="0">
                <a:solidFill>
                  <a:srgbClr val="000000"/>
                </a:solidFill>
                <a:latin typeface="Arial" panose="020B0604020202020204" pitchFamily="34" charset="0"/>
                <a:cs typeface="Arial" panose="020B0604020202020204" pitchFamily="34" charset="0"/>
              </a:rPr>
              <a:t> clearly able to see there is no pattern or shape like a </a:t>
            </a:r>
            <a:r>
              <a:rPr lang="en-US" sz="1050" b="1" dirty="0" err="1">
                <a:solidFill>
                  <a:srgbClr val="000000"/>
                </a:solidFill>
                <a:latin typeface="Arial" panose="020B0604020202020204" pitchFamily="34" charset="0"/>
                <a:cs typeface="Arial" panose="020B0604020202020204" pitchFamily="34" charset="0"/>
              </a:rPr>
              <a:t>clusters.so,it's</a:t>
            </a:r>
            <a:r>
              <a:rPr lang="en-US" sz="1050" b="1" dirty="0">
                <a:solidFill>
                  <a:srgbClr val="000000"/>
                </a:solidFill>
                <a:latin typeface="Arial" panose="020B0604020202020204" pitchFamily="34" charset="0"/>
                <a:cs typeface="Arial" panose="020B0604020202020204" pitchFamily="34" charset="0"/>
              </a:rPr>
              <a:t> hard to make clusters using this numerical </a:t>
            </a:r>
            <a:r>
              <a:rPr lang="en-US" sz="1050" b="1" dirty="0" err="1">
                <a:solidFill>
                  <a:srgbClr val="000000"/>
                </a:solidFill>
                <a:latin typeface="Arial" panose="020B0604020202020204" pitchFamily="34" charset="0"/>
                <a:cs typeface="Arial" panose="020B0604020202020204" pitchFamily="34" charset="0"/>
              </a:rPr>
              <a:t>features.Defalutly</a:t>
            </a:r>
            <a:r>
              <a:rPr lang="en-US" sz="1050" b="1" dirty="0">
                <a:solidFill>
                  <a:srgbClr val="000000"/>
                </a:solidFill>
                <a:latin typeface="Arial" panose="020B0604020202020204" pitchFamily="34" charset="0"/>
                <a:cs typeface="Arial" panose="020B0604020202020204" pitchFamily="34" charset="0"/>
              </a:rPr>
              <a:t> if numerical features are available K means is good ML algorithm to find clusters or </a:t>
            </a:r>
            <a:r>
              <a:rPr lang="en-US" sz="1050" b="1" dirty="0" err="1">
                <a:solidFill>
                  <a:srgbClr val="000000"/>
                </a:solidFill>
                <a:latin typeface="Arial" panose="020B0604020202020204" pitchFamily="34" charset="0"/>
                <a:cs typeface="Arial" panose="020B0604020202020204" pitchFamily="34" charset="0"/>
              </a:rPr>
              <a:t>Aggloramative</a:t>
            </a:r>
            <a:r>
              <a:rPr lang="en-US" sz="1050" b="1" dirty="0">
                <a:solidFill>
                  <a:srgbClr val="000000"/>
                </a:solidFill>
                <a:latin typeface="Arial" panose="020B0604020202020204" pitchFamily="34" charset="0"/>
                <a:cs typeface="Arial" panose="020B0604020202020204" pitchFamily="34" charset="0"/>
              </a:rPr>
              <a:t> clustering technique .But, In this dataset three types of approach can be use.</a:t>
            </a:r>
          </a:p>
          <a:p>
            <a:r>
              <a:rPr lang="en-US" sz="1050" b="1" dirty="0">
                <a:latin typeface="Arial" panose="020B0604020202020204" pitchFamily="34" charset="0"/>
                <a:cs typeface="Arial" panose="020B0604020202020204" pitchFamily="34" charset="0"/>
              </a:rPr>
              <a:t>Default : </a:t>
            </a:r>
            <a:r>
              <a:rPr lang="en-US" sz="1050" b="1" dirty="0">
                <a:solidFill>
                  <a:srgbClr val="000000"/>
                </a:solidFill>
                <a:latin typeface="Arial" panose="020B0604020202020204" pitchFamily="34" charset="0"/>
                <a:cs typeface="Arial" panose="020B0604020202020204" pitchFamily="34" charset="0"/>
              </a:rPr>
              <a:t>K means</a:t>
            </a:r>
            <a:r>
              <a:rPr lang="en-US" sz="1050" b="1" dirty="0">
                <a:latin typeface="Arial" panose="020B0604020202020204" pitchFamily="34" charset="0"/>
                <a:cs typeface="Arial" panose="020B0604020202020204" pitchFamily="34" charset="0"/>
              </a:rPr>
              <a:t>  </a:t>
            </a:r>
          </a:p>
          <a:p>
            <a:r>
              <a:rPr lang="en-US" sz="1050" b="1" dirty="0">
                <a:latin typeface="Arial" panose="020B0604020202020204" pitchFamily="34" charset="0"/>
                <a:cs typeface="Arial" panose="020B0604020202020204" pitchFamily="34" charset="0"/>
              </a:rPr>
              <a:t>RFM Analysis </a:t>
            </a:r>
          </a:p>
          <a:p>
            <a:r>
              <a:rPr lang="en-US" sz="1050" b="1" dirty="0">
                <a:latin typeface="Arial" panose="020B0604020202020204" pitchFamily="34" charset="0"/>
                <a:cs typeface="Arial" panose="020B0604020202020204" pitchFamily="34" charset="0"/>
              </a:rPr>
              <a:t>K modes : </a:t>
            </a:r>
            <a:r>
              <a:rPr lang="en-US" sz="1050" b="1" dirty="0">
                <a:solidFill>
                  <a:srgbClr val="000000"/>
                </a:solidFill>
                <a:latin typeface="Arial" panose="020B0604020202020204" pitchFamily="34" charset="0"/>
                <a:cs typeface="Arial" panose="020B0604020202020204" pitchFamily="34" charset="0"/>
              </a:rPr>
              <a:t>Particularly for Categorical clustering algorithm</a:t>
            </a:r>
            <a:endParaRPr lang="en-IN" sz="1050" b="1" dirty="0">
              <a:solidFill>
                <a:srgbClr val="000000"/>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166497CE-B534-8109-5AAC-B2FBD1850C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pic>
        <p:nvPicPr>
          <p:cNvPr id="7" name="Picture 6">
            <a:extLst>
              <a:ext uri="{FF2B5EF4-FFF2-40B4-BE49-F238E27FC236}">
                <a16:creationId xmlns:a16="http://schemas.microsoft.com/office/drawing/2014/main" id="{3A0167A7-3EAD-8106-6AE2-261CA07399B9}"/>
              </a:ext>
            </a:extLst>
          </p:cNvPr>
          <p:cNvPicPr>
            <a:picLocks noChangeAspect="1"/>
          </p:cNvPicPr>
          <p:nvPr/>
        </p:nvPicPr>
        <p:blipFill>
          <a:blip r:embed="rId2"/>
          <a:stretch>
            <a:fillRect/>
          </a:stretch>
        </p:blipFill>
        <p:spPr>
          <a:xfrm>
            <a:off x="1076828" y="912155"/>
            <a:ext cx="2439523" cy="1952281"/>
          </a:xfrm>
          <a:prstGeom prst="rect">
            <a:avLst/>
          </a:prstGeom>
        </p:spPr>
      </p:pic>
      <p:pic>
        <p:nvPicPr>
          <p:cNvPr id="9" name="Picture 8">
            <a:extLst>
              <a:ext uri="{FF2B5EF4-FFF2-40B4-BE49-F238E27FC236}">
                <a16:creationId xmlns:a16="http://schemas.microsoft.com/office/drawing/2014/main" id="{EF51F1FB-B2F4-245E-D71C-DF676655F7B9}"/>
              </a:ext>
            </a:extLst>
          </p:cNvPr>
          <p:cNvPicPr>
            <a:picLocks noChangeAspect="1"/>
          </p:cNvPicPr>
          <p:nvPr/>
        </p:nvPicPr>
        <p:blipFill>
          <a:blip r:embed="rId3"/>
          <a:stretch>
            <a:fillRect/>
          </a:stretch>
        </p:blipFill>
        <p:spPr>
          <a:xfrm>
            <a:off x="5192980" y="848240"/>
            <a:ext cx="2423475" cy="2016196"/>
          </a:xfrm>
          <a:prstGeom prst="rect">
            <a:avLst/>
          </a:prstGeom>
        </p:spPr>
      </p:pic>
    </p:spTree>
    <p:extLst>
      <p:ext uri="{BB962C8B-B14F-4D97-AF65-F5344CB8AC3E}">
        <p14:creationId xmlns:p14="http://schemas.microsoft.com/office/powerpoint/2010/main" val="353298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1047-DBC5-1816-D108-4B31D96B050D}"/>
              </a:ext>
            </a:extLst>
          </p:cNvPr>
          <p:cNvSpPr>
            <a:spLocks noGrp="1"/>
          </p:cNvSpPr>
          <p:nvPr>
            <p:ph type="title"/>
          </p:nvPr>
        </p:nvSpPr>
        <p:spPr>
          <a:xfrm>
            <a:off x="1003200" y="323991"/>
            <a:ext cx="7137600" cy="630816"/>
          </a:xfrm>
        </p:spPr>
        <p:txBody>
          <a:bodyPr/>
          <a:lstStyle/>
          <a:p>
            <a:r>
              <a:rPr lang="en-IN" b="1" dirty="0">
                <a:latin typeface="+mj-lt"/>
              </a:rPr>
              <a:t>Final Cluster From K-means ML Model (BI)</a:t>
            </a:r>
          </a:p>
        </p:txBody>
      </p:sp>
      <p:sp>
        <p:nvSpPr>
          <p:cNvPr id="3" name="Text Placeholder 2">
            <a:extLst>
              <a:ext uri="{FF2B5EF4-FFF2-40B4-BE49-F238E27FC236}">
                <a16:creationId xmlns:a16="http://schemas.microsoft.com/office/drawing/2014/main" id="{D784F04E-2246-6FDE-8DDF-4FBFEB1E65FB}"/>
              </a:ext>
            </a:extLst>
          </p:cNvPr>
          <p:cNvSpPr>
            <a:spLocks noGrp="1"/>
          </p:cNvSpPr>
          <p:nvPr>
            <p:ph type="body" idx="1"/>
          </p:nvPr>
        </p:nvSpPr>
        <p:spPr>
          <a:xfrm>
            <a:off x="609600" y="954807"/>
            <a:ext cx="3562719" cy="2760300"/>
          </a:xfrm>
        </p:spPr>
        <p:txBody>
          <a:bodyPr/>
          <a:lstStyle/>
          <a:p>
            <a:r>
              <a:rPr lang="en-IN" sz="1100" b="1" dirty="0">
                <a:solidFill>
                  <a:schemeClr val="tx2">
                    <a:lumMod val="25000"/>
                  </a:schemeClr>
                </a:solidFill>
                <a:latin typeface="Arial" panose="020B0604020202020204" pitchFamily="34" charset="0"/>
                <a:cs typeface="Arial" panose="020B0604020202020204" pitchFamily="34" charset="0"/>
              </a:rPr>
              <a:t>0 - </a:t>
            </a:r>
            <a:r>
              <a:rPr lang="en-IN" sz="1000" b="1" dirty="0">
                <a:latin typeface="Arial" panose="020B0604020202020204" pitchFamily="34" charset="0"/>
                <a:cs typeface="Arial" panose="020B0604020202020204" pitchFamily="34" charset="0"/>
              </a:rPr>
              <a:t>These are the </a:t>
            </a:r>
            <a:r>
              <a:rPr lang="en-IN" sz="1000" b="1" dirty="0" err="1">
                <a:latin typeface="Arial" panose="020B0604020202020204" pitchFamily="34" charset="0"/>
                <a:cs typeface="Arial" panose="020B0604020202020204" pitchFamily="34" charset="0"/>
              </a:rPr>
              <a:t>customers.who</a:t>
            </a:r>
            <a:r>
              <a:rPr lang="en-IN" sz="1000" b="1" dirty="0">
                <a:latin typeface="Arial" panose="020B0604020202020204" pitchFamily="34" charset="0"/>
                <a:cs typeface="Arial" panose="020B0604020202020204" pitchFamily="34" charset="0"/>
              </a:rPr>
              <a:t> bought most often and spend highest </a:t>
            </a:r>
            <a:r>
              <a:rPr lang="en-IN" sz="1000" b="1" dirty="0" err="1">
                <a:latin typeface="Arial" panose="020B0604020202020204" pitchFamily="34" charset="0"/>
                <a:cs typeface="Arial" panose="020B0604020202020204" pitchFamily="34" charset="0"/>
              </a:rPr>
              <a:t>money.they</a:t>
            </a:r>
            <a:r>
              <a:rPr lang="en-IN" sz="1000" b="1" dirty="0">
                <a:latin typeface="Arial" panose="020B0604020202020204" pitchFamily="34" charset="0"/>
                <a:cs typeface="Arial" panose="020B0604020202020204" pitchFamily="34" charset="0"/>
              </a:rPr>
              <a:t> are providing most </a:t>
            </a:r>
            <a:r>
              <a:rPr lang="en-IN" sz="1000" b="1" dirty="0" err="1">
                <a:latin typeface="Arial" panose="020B0604020202020204" pitchFamily="34" charset="0"/>
                <a:cs typeface="Arial" panose="020B0604020202020204" pitchFamily="34" charset="0"/>
              </a:rPr>
              <a:t>revenew</a:t>
            </a:r>
            <a:r>
              <a:rPr lang="en-IN" sz="1000" b="1" dirty="0">
                <a:latin typeface="Arial" panose="020B0604020202020204" pitchFamily="34" charset="0"/>
                <a:cs typeface="Arial" panose="020B0604020202020204" pitchFamily="34" charset="0"/>
              </a:rPr>
              <a:t> like they are big organization like It companies or government organization they spend more </a:t>
            </a:r>
            <a:r>
              <a:rPr lang="en-IN" sz="1000" b="1" dirty="0" err="1">
                <a:latin typeface="Arial" panose="020B0604020202020204" pitchFamily="34" charset="0"/>
                <a:cs typeface="Arial" panose="020B0604020202020204" pitchFamily="34" charset="0"/>
              </a:rPr>
              <a:t>mony</a:t>
            </a:r>
            <a:r>
              <a:rPr lang="en-IN" sz="1000" b="1" dirty="0">
                <a:latin typeface="Arial" panose="020B0604020202020204" pitchFamily="34" charset="0"/>
                <a:cs typeface="Arial" panose="020B0604020202020204" pitchFamily="34" charset="0"/>
              </a:rPr>
              <a:t> with demand high orders with high </a:t>
            </a:r>
            <a:r>
              <a:rPr lang="en-IN" sz="1000" b="1" dirty="0" err="1">
                <a:latin typeface="Arial" panose="020B0604020202020204" pitchFamily="34" charset="0"/>
                <a:cs typeface="Arial" panose="020B0604020202020204" pitchFamily="34" charset="0"/>
              </a:rPr>
              <a:t>quantity.So,they</a:t>
            </a:r>
            <a:r>
              <a:rPr lang="en-IN" sz="1000" b="1" dirty="0">
                <a:latin typeface="Arial" panose="020B0604020202020204" pitchFamily="34" charset="0"/>
                <a:cs typeface="Arial" panose="020B0604020202020204" pitchFamily="34" charset="0"/>
              </a:rPr>
              <a:t> are like super customers of the store.</a:t>
            </a:r>
          </a:p>
          <a:p>
            <a:r>
              <a:rPr lang="en-IN" sz="1100" b="1" dirty="0">
                <a:solidFill>
                  <a:schemeClr val="tx2">
                    <a:lumMod val="25000"/>
                  </a:schemeClr>
                </a:solidFill>
                <a:latin typeface="Arial" panose="020B0604020202020204" pitchFamily="34" charset="0"/>
                <a:cs typeface="Arial" panose="020B0604020202020204" pitchFamily="34" charset="0"/>
              </a:rPr>
              <a:t>2 - </a:t>
            </a:r>
            <a:r>
              <a:rPr lang="en-IN" sz="1000" b="1" dirty="0">
                <a:latin typeface="Arial" panose="020B0604020202020204" pitchFamily="34" charset="0"/>
                <a:cs typeface="Arial" panose="020B0604020202020204" pitchFamily="34" charset="0"/>
              </a:rPr>
              <a:t>These are the </a:t>
            </a:r>
            <a:r>
              <a:rPr lang="en-IN" sz="1000" b="1" dirty="0" err="1">
                <a:latin typeface="Arial" panose="020B0604020202020204" pitchFamily="34" charset="0"/>
                <a:cs typeface="Arial" panose="020B0604020202020204" pitchFamily="34" charset="0"/>
              </a:rPr>
              <a:t>customer,who</a:t>
            </a:r>
            <a:r>
              <a:rPr lang="en-IN" sz="1000" b="1" dirty="0">
                <a:latin typeface="Arial" panose="020B0604020202020204" pitchFamily="34" charset="0"/>
                <a:cs typeface="Arial" panose="020B0604020202020204" pitchFamily="34" charset="0"/>
              </a:rPr>
              <a:t> spend </a:t>
            </a:r>
            <a:r>
              <a:rPr lang="en-IN" sz="1000" b="1" dirty="0" err="1">
                <a:latin typeface="Arial" panose="020B0604020202020204" pitchFamily="34" charset="0"/>
                <a:cs typeface="Arial" panose="020B0604020202020204" pitchFamily="34" charset="0"/>
              </a:rPr>
              <a:t>resonabale</a:t>
            </a:r>
            <a:r>
              <a:rPr lang="en-IN" sz="1000" b="1" dirty="0">
                <a:latin typeface="Arial" panose="020B0604020202020204" pitchFamily="34" charset="0"/>
                <a:cs typeface="Arial" panose="020B0604020202020204" pitchFamily="34" charset="0"/>
              </a:rPr>
              <a:t> amount with medium </a:t>
            </a:r>
            <a:r>
              <a:rPr lang="en-IN" sz="1000" b="1" dirty="0" err="1">
                <a:latin typeface="Arial" panose="020B0604020202020204" pitchFamily="34" charset="0"/>
                <a:cs typeface="Arial" panose="020B0604020202020204" pitchFamily="34" charset="0"/>
              </a:rPr>
              <a:t>quantity.like</a:t>
            </a:r>
            <a:r>
              <a:rPr lang="en-IN" sz="1000" b="1" dirty="0">
                <a:latin typeface="Arial" panose="020B0604020202020204" pitchFamily="34" charset="0"/>
                <a:cs typeface="Arial" panose="020B0604020202020204" pitchFamily="34" charset="0"/>
              </a:rPr>
              <a:t> they have enough money to spend but they spend in the limited </a:t>
            </a:r>
            <a:r>
              <a:rPr lang="en-IN" sz="1000" b="1" dirty="0" err="1">
                <a:latin typeface="Arial" panose="020B0604020202020204" pitchFamily="34" charset="0"/>
                <a:cs typeface="Arial" panose="020B0604020202020204" pitchFamily="34" charset="0"/>
              </a:rPr>
              <a:t>way.they</a:t>
            </a:r>
            <a:r>
              <a:rPr lang="en-IN" sz="1000" b="1" dirty="0">
                <a:latin typeface="Arial" panose="020B0604020202020204" pitchFamily="34" charset="0"/>
                <a:cs typeface="Arial" panose="020B0604020202020204" pitchFamily="34" charset="0"/>
              </a:rPr>
              <a:t> like small organization </a:t>
            </a:r>
            <a:r>
              <a:rPr lang="en-IN" sz="1000" b="1" dirty="0" err="1">
                <a:latin typeface="Arial" panose="020B0604020202020204" pitchFamily="34" charset="0"/>
                <a:cs typeface="Arial" panose="020B0604020202020204" pitchFamily="34" charset="0"/>
              </a:rPr>
              <a:t>so,orders</a:t>
            </a:r>
            <a:r>
              <a:rPr lang="en-IN" sz="1000" b="1" dirty="0">
                <a:latin typeface="Arial" panose="020B0604020202020204" pitchFamily="34" charset="0"/>
                <a:cs typeface="Arial" panose="020B0604020202020204" pitchFamily="34" charset="0"/>
              </a:rPr>
              <a:t> were </a:t>
            </a:r>
            <a:r>
              <a:rPr lang="en-IN" sz="1000" b="1" dirty="0" err="1">
                <a:latin typeface="Arial" panose="020B0604020202020204" pitchFamily="34" charset="0"/>
                <a:cs typeface="Arial" panose="020B0604020202020204" pitchFamily="34" charset="0"/>
              </a:rPr>
              <a:t>limited.they</a:t>
            </a:r>
            <a:r>
              <a:rPr lang="en-IN" sz="1000" b="1" dirty="0">
                <a:latin typeface="Arial" panose="020B0604020202020204" pitchFamily="34" charset="0"/>
                <a:cs typeface="Arial" panose="020B0604020202020204" pitchFamily="34" charset="0"/>
              </a:rPr>
              <a:t> look for offers and </a:t>
            </a:r>
            <a:r>
              <a:rPr lang="en-IN" sz="1000" b="1" dirty="0" err="1">
                <a:latin typeface="Arial" panose="020B0604020202020204" pitchFamily="34" charset="0"/>
                <a:cs typeface="Arial" panose="020B0604020202020204" pitchFamily="34" charset="0"/>
              </a:rPr>
              <a:t>discounts.we</a:t>
            </a:r>
            <a:r>
              <a:rPr lang="en-IN" sz="1000" b="1" dirty="0">
                <a:latin typeface="Arial" panose="020B0604020202020204" pitchFamily="34" charset="0"/>
                <a:cs typeface="Arial" panose="020B0604020202020204" pitchFamily="34" charset="0"/>
              </a:rPr>
              <a:t> can offer customer a special cards like to get discounts by using this in next purchase if only purchase above some certain amount.</a:t>
            </a:r>
          </a:p>
          <a:p>
            <a:r>
              <a:rPr lang="en-IN" sz="1100" b="1" dirty="0">
                <a:solidFill>
                  <a:schemeClr val="tx2">
                    <a:lumMod val="25000"/>
                  </a:schemeClr>
                </a:solidFill>
                <a:latin typeface="Arial" panose="020B0604020202020204" pitchFamily="34" charset="0"/>
                <a:cs typeface="Arial" panose="020B0604020202020204" pitchFamily="34" charset="0"/>
              </a:rPr>
              <a:t>1 - </a:t>
            </a:r>
            <a:r>
              <a:rPr lang="en-IN" sz="1000" b="1" dirty="0">
                <a:latin typeface="Arial" panose="020B0604020202020204" pitchFamily="34" charset="0"/>
                <a:cs typeface="Arial" panose="020B0604020202020204" pitchFamily="34" charset="0"/>
              </a:rPr>
              <a:t>These customers are like they spend for there personal products or some temporary purpose like retail stores or small </a:t>
            </a:r>
            <a:r>
              <a:rPr lang="en-IN" sz="1000" b="1" dirty="0" err="1">
                <a:latin typeface="Arial" panose="020B0604020202020204" pitchFamily="34" charset="0"/>
                <a:cs typeface="Arial" panose="020B0604020202020204" pitchFamily="34" charset="0"/>
              </a:rPr>
              <a:t>business.they</a:t>
            </a:r>
            <a:r>
              <a:rPr lang="en-IN" sz="1000" b="1" dirty="0">
                <a:latin typeface="Arial" panose="020B0604020202020204" pitchFamily="34" charset="0"/>
                <a:cs typeface="Arial" panose="020B0604020202020204" pitchFamily="34" charset="0"/>
              </a:rPr>
              <a:t> spend less money with less demand in </a:t>
            </a:r>
            <a:r>
              <a:rPr lang="en-IN" sz="1000" b="1" dirty="0" err="1">
                <a:latin typeface="Arial" panose="020B0604020202020204" pitchFamily="34" charset="0"/>
                <a:cs typeface="Arial" panose="020B0604020202020204" pitchFamily="34" charset="0"/>
              </a:rPr>
              <a:t>quanties</a:t>
            </a:r>
            <a:r>
              <a:rPr lang="en-IN" sz="1000" b="1" dirty="0">
                <a:latin typeface="Arial" panose="020B0604020202020204" pitchFamily="34" charset="0"/>
                <a:cs typeface="Arial" panose="020B0604020202020204" pitchFamily="34" charset="0"/>
              </a:rPr>
              <a:t> and </a:t>
            </a:r>
            <a:r>
              <a:rPr lang="en-IN" sz="1000" b="1" dirty="0" err="1">
                <a:latin typeface="Arial" panose="020B0604020202020204" pitchFamily="34" charset="0"/>
                <a:cs typeface="Arial" panose="020B0604020202020204" pitchFamily="34" charset="0"/>
              </a:rPr>
              <a:t>orders.we</a:t>
            </a:r>
            <a:r>
              <a:rPr lang="en-IN" sz="1000" b="1" dirty="0">
                <a:latin typeface="Arial" panose="020B0604020202020204" pitchFamily="34" charset="0"/>
                <a:cs typeface="Arial" panose="020B0604020202020204" pitchFamily="34" charset="0"/>
              </a:rPr>
              <a:t> can provide some packages of products based on there needs with some profitable budget.</a:t>
            </a:r>
          </a:p>
          <a:p>
            <a:endParaRPr lang="en-IN" sz="1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4010968-7B9F-2705-1061-F3ABD29C39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pic>
        <p:nvPicPr>
          <p:cNvPr id="6" name="Picture 5">
            <a:extLst>
              <a:ext uri="{FF2B5EF4-FFF2-40B4-BE49-F238E27FC236}">
                <a16:creationId xmlns:a16="http://schemas.microsoft.com/office/drawing/2014/main" id="{F4F363D1-D780-232E-6B6A-A57CE6F2CC97}"/>
              </a:ext>
            </a:extLst>
          </p:cNvPr>
          <p:cNvPicPr>
            <a:picLocks noChangeAspect="1"/>
          </p:cNvPicPr>
          <p:nvPr/>
        </p:nvPicPr>
        <p:blipFill>
          <a:blip r:embed="rId2"/>
          <a:stretch>
            <a:fillRect/>
          </a:stretch>
        </p:blipFill>
        <p:spPr>
          <a:xfrm>
            <a:off x="4172319" y="1067611"/>
            <a:ext cx="3968481" cy="3301556"/>
          </a:xfrm>
          <a:prstGeom prst="rect">
            <a:avLst/>
          </a:prstGeom>
        </p:spPr>
      </p:pic>
    </p:spTree>
    <p:extLst>
      <p:ext uri="{BB962C8B-B14F-4D97-AF65-F5344CB8AC3E}">
        <p14:creationId xmlns:p14="http://schemas.microsoft.com/office/powerpoint/2010/main" val="3934350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7F1D-6A55-4620-D710-9BDA56EAFCA8}"/>
              </a:ext>
            </a:extLst>
          </p:cNvPr>
          <p:cNvSpPr>
            <a:spLocks noGrp="1"/>
          </p:cNvSpPr>
          <p:nvPr>
            <p:ph type="title"/>
          </p:nvPr>
        </p:nvSpPr>
        <p:spPr>
          <a:xfrm>
            <a:off x="1003200" y="390692"/>
            <a:ext cx="7137600" cy="548700"/>
          </a:xfrm>
        </p:spPr>
        <p:txBody>
          <a:bodyPr/>
          <a:lstStyle/>
          <a:p>
            <a:r>
              <a:rPr lang="en-IN" b="1" dirty="0">
                <a:latin typeface="+mj-lt"/>
              </a:rPr>
              <a:t>K-Modes Final Clusters (BI)</a:t>
            </a:r>
          </a:p>
        </p:txBody>
      </p:sp>
      <p:sp>
        <p:nvSpPr>
          <p:cNvPr id="3" name="Text Placeholder 2">
            <a:extLst>
              <a:ext uri="{FF2B5EF4-FFF2-40B4-BE49-F238E27FC236}">
                <a16:creationId xmlns:a16="http://schemas.microsoft.com/office/drawing/2014/main" id="{6C69F9A3-9206-6C24-D98F-BD62B01D5FD0}"/>
              </a:ext>
            </a:extLst>
          </p:cNvPr>
          <p:cNvSpPr>
            <a:spLocks noGrp="1"/>
          </p:cNvSpPr>
          <p:nvPr>
            <p:ph type="body" idx="1"/>
          </p:nvPr>
        </p:nvSpPr>
        <p:spPr>
          <a:xfrm>
            <a:off x="1003200" y="1340700"/>
            <a:ext cx="3100449" cy="1922889"/>
          </a:xfrm>
        </p:spPr>
        <p:txBody>
          <a:bodyPr/>
          <a:lstStyle/>
          <a:p>
            <a:pPr marL="76200" indent="0">
              <a:buNone/>
            </a:pPr>
            <a:r>
              <a:rPr lang="en-IN" sz="1400" b="1" dirty="0">
                <a:latin typeface="+mn-lt"/>
              </a:rPr>
              <a:t>This method of clustering is </a:t>
            </a:r>
            <a:r>
              <a:rPr lang="en-IN" sz="1400" b="1" dirty="0" err="1">
                <a:latin typeface="+mn-lt"/>
              </a:rPr>
              <a:t>new.which</a:t>
            </a:r>
            <a:r>
              <a:rPr lang="en-IN" sz="1400" b="1" dirty="0">
                <a:latin typeface="+mn-lt"/>
              </a:rPr>
              <a:t> is use to make clusters with only the categorical features in the dataset.by this scatter plot is hard to classify the customers and it looks bad in </a:t>
            </a:r>
            <a:r>
              <a:rPr lang="en-IN" sz="1400" b="1" dirty="0" err="1">
                <a:latin typeface="+mn-lt"/>
              </a:rPr>
              <a:t>visual.But,I</a:t>
            </a:r>
            <a:r>
              <a:rPr lang="en-IN" sz="1400" b="1" dirty="0">
                <a:latin typeface="+mn-lt"/>
              </a:rPr>
              <a:t> tried this method may be it will work if the parameter tuning is done.</a:t>
            </a:r>
          </a:p>
        </p:txBody>
      </p:sp>
      <p:sp>
        <p:nvSpPr>
          <p:cNvPr id="4" name="Slide Number Placeholder 3">
            <a:extLst>
              <a:ext uri="{FF2B5EF4-FFF2-40B4-BE49-F238E27FC236}">
                <a16:creationId xmlns:a16="http://schemas.microsoft.com/office/drawing/2014/main" id="{AE43542C-96DD-E677-2D13-9D02BF1F96D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pic>
        <p:nvPicPr>
          <p:cNvPr id="6" name="Picture 5">
            <a:extLst>
              <a:ext uri="{FF2B5EF4-FFF2-40B4-BE49-F238E27FC236}">
                <a16:creationId xmlns:a16="http://schemas.microsoft.com/office/drawing/2014/main" id="{1F95DDEA-0F13-884C-C35A-C49D151DDA8E}"/>
              </a:ext>
            </a:extLst>
          </p:cNvPr>
          <p:cNvPicPr>
            <a:picLocks noChangeAspect="1"/>
          </p:cNvPicPr>
          <p:nvPr/>
        </p:nvPicPr>
        <p:blipFill>
          <a:blip r:embed="rId2"/>
          <a:stretch>
            <a:fillRect/>
          </a:stretch>
        </p:blipFill>
        <p:spPr>
          <a:xfrm>
            <a:off x="4205814" y="1017392"/>
            <a:ext cx="4166127" cy="3465986"/>
          </a:xfrm>
          <a:prstGeom prst="rect">
            <a:avLst/>
          </a:prstGeom>
        </p:spPr>
      </p:pic>
    </p:spTree>
    <p:extLst>
      <p:ext uri="{BB962C8B-B14F-4D97-AF65-F5344CB8AC3E}">
        <p14:creationId xmlns:p14="http://schemas.microsoft.com/office/powerpoint/2010/main" val="1179744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498F-A1B7-FC55-F63C-77ADEAB31503}"/>
              </a:ext>
            </a:extLst>
          </p:cNvPr>
          <p:cNvSpPr>
            <a:spLocks noGrp="1"/>
          </p:cNvSpPr>
          <p:nvPr>
            <p:ph type="title"/>
          </p:nvPr>
        </p:nvSpPr>
        <p:spPr>
          <a:xfrm>
            <a:off x="1003200" y="388331"/>
            <a:ext cx="7137600" cy="548700"/>
          </a:xfrm>
        </p:spPr>
        <p:txBody>
          <a:bodyPr/>
          <a:lstStyle/>
          <a:p>
            <a:r>
              <a:rPr lang="en-IN" b="1" dirty="0">
                <a:latin typeface="+mj-lt"/>
              </a:rPr>
              <a:t>RFM Analysis Clusters (BI)</a:t>
            </a:r>
          </a:p>
        </p:txBody>
      </p:sp>
      <p:sp>
        <p:nvSpPr>
          <p:cNvPr id="3" name="Text Placeholder 2">
            <a:extLst>
              <a:ext uri="{FF2B5EF4-FFF2-40B4-BE49-F238E27FC236}">
                <a16:creationId xmlns:a16="http://schemas.microsoft.com/office/drawing/2014/main" id="{0DEEDECE-FCE5-7A10-87D5-6E6786AF84CE}"/>
              </a:ext>
            </a:extLst>
          </p:cNvPr>
          <p:cNvSpPr>
            <a:spLocks noGrp="1"/>
          </p:cNvSpPr>
          <p:nvPr>
            <p:ph type="body" idx="1"/>
          </p:nvPr>
        </p:nvSpPr>
        <p:spPr>
          <a:xfrm>
            <a:off x="650086" y="927600"/>
            <a:ext cx="3595525" cy="3288299"/>
          </a:xfrm>
        </p:spPr>
        <p:txBody>
          <a:bodyPr/>
          <a:lstStyle/>
          <a:p>
            <a:r>
              <a:rPr lang="en-US" sz="1100" b="1" dirty="0">
                <a:latin typeface="Arial" panose="020B0604020202020204" pitchFamily="34" charset="0"/>
                <a:cs typeface="Arial" panose="020B0604020202020204" pitchFamily="34" charset="0"/>
              </a:rPr>
              <a:t>Top Customers: </a:t>
            </a:r>
            <a:r>
              <a:rPr lang="en-US" sz="800" b="1" dirty="0">
                <a:latin typeface="Arial" panose="020B0604020202020204" pitchFamily="34" charset="0"/>
                <a:cs typeface="Arial" panose="020B0604020202020204" pitchFamily="34" charset="0"/>
              </a:rPr>
              <a:t>These are your best customers, who bought most recently, most often, and are heavy spenders. Reward these customers. They can become early adopters for new products and will help promote your brand.</a:t>
            </a:r>
          </a:p>
          <a:p>
            <a:r>
              <a:rPr lang="en-US" sz="1100" b="1" dirty="0">
                <a:latin typeface="Arial" panose="020B0604020202020204" pitchFamily="34" charset="0"/>
                <a:cs typeface="Arial" panose="020B0604020202020204" pitchFamily="34" charset="0"/>
              </a:rPr>
              <a:t>Highly Value Customers: </a:t>
            </a:r>
            <a:r>
              <a:rPr lang="en-US" sz="800" b="1" dirty="0">
                <a:latin typeface="Arial" panose="020B0604020202020204" pitchFamily="34" charset="0"/>
                <a:cs typeface="Arial" panose="020B0604020202020204" pitchFamily="34" charset="0"/>
              </a:rPr>
              <a:t>These are your recent customers with lesser than top customers and greater than medium ones  frequency and who spent a good amount. Offer membership or loyalty programs or recommend related products to upsell them and help them become your Loyalists or Champions.</a:t>
            </a:r>
          </a:p>
          <a:p>
            <a:r>
              <a:rPr lang="en-US" sz="1100" b="1" dirty="0">
                <a:latin typeface="Arial" panose="020B0604020202020204" pitchFamily="34" charset="0"/>
                <a:cs typeface="Arial" panose="020B0604020202020204" pitchFamily="34" charset="0"/>
              </a:rPr>
              <a:t>Medium Value Customers: </a:t>
            </a:r>
            <a:r>
              <a:rPr lang="en-US" sz="800" b="1" dirty="0">
                <a:latin typeface="Arial" panose="020B0604020202020204" pitchFamily="34" charset="0"/>
                <a:cs typeface="Arial" panose="020B0604020202020204" pitchFamily="34" charset="0"/>
              </a:rPr>
              <a:t>These are your customers who have a high overall RFM score but are not frequent shoppers but medium spenders. Start building relationships with these customers by providing onboarding support and special offers to increase their visits.</a:t>
            </a:r>
          </a:p>
          <a:p>
            <a:r>
              <a:rPr lang="en-US" sz="1100" b="1" dirty="0">
                <a:latin typeface="Arial" panose="020B0604020202020204" pitchFamily="34" charset="0"/>
                <a:cs typeface="Arial" panose="020B0604020202020204" pitchFamily="34" charset="0"/>
              </a:rPr>
              <a:t>Low Value Customers: </a:t>
            </a:r>
            <a:r>
              <a:rPr lang="en-US" sz="800" b="1" dirty="0">
                <a:latin typeface="Arial" panose="020B0604020202020204" pitchFamily="34" charset="0"/>
                <a:cs typeface="Arial" panose="020B0604020202020204" pitchFamily="34" charset="0"/>
              </a:rPr>
              <a:t>These are your customers who purchased often and spent medium amounts, but haven’t purchased recently. Send them personalized reactivation campaigns to reconnect, and offer renewals and helpful products to encourage another purchase</a:t>
            </a:r>
            <a:r>
              <a:rPr lang="en-US" sz="800" dirty="0">
                <a:latin typeface="Arial" panose="020B0604020202020204" pitchFamily="34" charset="0"/>
                <a:cs typeface="Arial" panose="020B0604020202020204" pitchFamily="34" charset="0"/>
              </a:rPr>
              <a:t>.</a:t>
            </a:r>
          </a:p>
          <a:p>
            <a:r>
              <a:rPr lang="en-US" sz="1100" b="1" dirty="0">
                <a:latin typeface="Arial" panose="020B0604020202020204" pitchFamily="34" charset="0"/>
                <a:cs typeface="Arial" panose="020B0604020202020204" pitchFamily="34" charset="0"/>
              </a:rPr>
              <a:t>Lost Customers: </a:t>
            </a:r>
            <a:r>
              <a:rPr lang="en-US" sz="800" b="1" dirty="0">
                <a:latin typeface="Arial" panose="020B0604020202020204" pitchFamily="34" charset="0"/>
                <a:cs typeface="Arial" panose="020B0604020202020204" pitchFamily="34" charset="0"/>
              </a:rPr>
              <a:t>These are customers who used to visit and purchase quite often, but haven’t been visiting recently. Bring them back with relevant promotions, and run surveys to find out what went wrong and avoid losing them to a competitor.</a:t>
            </a:r>
            <a:endParaRPr lang="en-IN" sz="800" b="1" dirty="0">
              <a:latin typeface="Arial" panose="020B0604020202020204" pitchFamily="34" charset="0"/>
              <a:cs typeface="Arial" panose="020B0604020202020204" pitchFamily="34" charset="0"/>
            </a:endParaRPr>
          </a:p>
          <a:p>
            <a:pPr marL="76200" indent="0">
              <a:buNone/>
            </a:pPr>
            <a:endParaRPr lang="en-IN" sz="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2E5D7C1-836B-D865-7024-E375398B8C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pic>
        <p:nvPicPr>
          <p:cNvPr id="6" name="Picture 5">
            <a:extLst>
              <a:ext uri="{FF2B5EF4-FFF2-40B4-BE49-F238E27FC236}">
                <a16:creationId xmlns:a16="http://schemas.microsoft.com/office/drawing/2014/main" id="{A190C1C1-D957-F049-D4AA-382ADEC90C30}"/>
              </a:ext>
            </a:extLst>
          </p:cNvPr>
          <p:cNvPicPr>
            <a:picLocks noChangeAspect="1"/>
          </p:cNvPicPr>
          <p:nvPr/>
        </p:nvPicPr>
        <p:blipFill>
          <a:blip r:embed="rId2"/>
          <a:stretch>
            <a:fillRect/>
          </a:stretch>
        </p:blipFill>
        <p:spPr>
          <a:xfrm>
            <a:off x="4245611" y="937031"/>
            <a:ext cx="4248303" cy="3575495"/>
          </a:xfrm>
          <a:prstGeom prst="rect">
            <a:avLst/>
          </a:prstGeom>
        </p:spPr>
      </p:pic>
    </p:spTree>
    <p:extLst>
      <p:ext uri="{BB962C8B-B14F-4D97-AF65-F5344CB8AC3E}">
        <p14:creationId xmlns:p14="http://schemas.microsoft.com/office/powerpoint/2010/main" val="1375032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5A57A2-3501-8AD4-D7DF-B40BA1DEB8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sp>
        <p:nvSpPr>
          <p:cNvPr id="5" name="Rectangle 4"/>
          <p:cNvSpPr/>
          <p:nvPr/>
        </p:nvSpPr>
        <p:spPr>
          <a:xfrm>
            <a:off x="766383" y="1011230"/>
            <a:ext cx="7160609" cy="1284967"/>
          </a:xfrm>
          <a:prstGeom prst="rect">
            <a:avLst/>
          </a:prstGeom>
        </p:spPr>
        <p:txBody>
          <a:bodyPr wrap="square">
            <a:spAutoFit/>
          </a:bodyPr>
          <a:lstStyle/>
          <a:p>
            <a:endParaRPr lang="en-IN" sz="1100" dirty="0"/>
          </a:p>
          <a:p>
            <a:r>
              <a:rPr lang="en-IN" sz="1200" b="1" dirty="0">
                <a:solidFill>
                  <a:schemeClr val="tx2">
                    <a:lumMod val="25000"/>
                  </a:schemeClr>
                </a:solidFill>
                <a:latin typeface="+mj-lt"/>
              </a:rPr>
              <a:t>Challenges </a:t>
            </a:r>
          </a:p>
          <a:p>
            <a:endParaRPr lang="en-IN" sz="1050" dirty="0"/>
          </a:p>
          <a:p>
            <a:pPr marL="342900" indent="-342900">
              <a:buFont typeface="Wingdings" panose="05000000000000000000" pitchFamily="2" charset="2"/>
              <a:buChar char="Ø"/>
            </a:pPr>
            <a:r>
              <a:rPr lang="en-IN" sz="1100" dirty="0">
                <a:solidFill>
                  <a:schemeClr val="tx1">
                    <a:lumMod val="75000"/>
                  </a:schemeClr>
                </a:solidFill>
              </a:rPr>
              <a:t>Understanding the Dataset</a:t>
            </a:r>
          </a:p>
          <a:p>
            <a:pPr marL="342900" indent="-342900">
              <a:buFont typeface="Wingdings" panose="05000000000000000000" pitchFamily="2" charset="2"/>
              <a:buChar char="Ø"/>
            </a:pPr>
            <a:r>
              <a:rPr lang="en-IN" sz="1100" dirty="0">
                <a:solidFill>
                  <a:schemeClr val="tx1">
                    <a:lumMod val="75000"/>
                  </a:schemeClr>
                </a:solidFill>
              </a:rPr>
              <a:t>Understanding the Features  </a:t>
            </a:r>
          </a:p>
          <a:p>
            <a:pPr marL="342900" indent="-342900">
              <a:buFont typeface="Wingdings" panose="05000000000000000000" pitchFamily="2" charset="2"/>
              <a:buChar char="Ø"/>
            </a:pPr>
            <a:r>
              <a:rPr lang="en-IN" sz="1100" dirty="0">
                <a:solidFill>
                  <a:schemeClr val="tx1">
                    <a:lumMod val="75000"/>
                  </a:schemeClr>
                </a:solidFill>
              </a:rPr>
              <a:t>Exploratory Data Analysis (which include Data </a:t>
            </a:r>
            <a:r>
              <a:rPr lang="en-IN" sz="1100" dirty="0" err="1">
                <a:solidFill>
                  <a:schemeClr val="tx1">
                    <a:lumMod val="75000"/>
                  </a:schemeClr>
                </a:solidFill>
              </a:rPr>
              <a:t>Cleaning,Visualizing.Feature</a:t>
            </a:r>
            <a:r>
              <a:rPr lang="en-IN" sz="1100" dirty="0">
                <a:solidFill>
                  <a:schemeClr val="tx1">
                    <a:lumMod val="75000"/>
                  </a:schemeClr>
                </a:solidFill>
              </a:rPr>
              <a:t> Engineering) </a:t>
            </a:r>
          </a:p>
          <a:p>
            <a:pPr marL="342900" indent="-342900">
              <a:buFont typeface="Wingdings" panose="05000000000000000000" pitchFamily="2" charset="2"/>
              <a:buChar char="Ø"/>
            </a:pPr>
            <a:r>
              <a:rPr lang="en-IN" sz="1100" dirty="0">
                <a:solidFill>
                  <a:schemeClr val="tx1">
                    <a:lumMod val="75000"/>
                  </a:schemeClr>
                </a:solidFill>
              </a:rPr>
              <a:t>Finding the Best Cluster Model</a:t>
            </a:r>
          </a:p>
        </p:txBody>
      </p:sp>
      <p:sp>
        <p:nvSpPr>
          <p:cNvPr id="6" name="Rectangle 5"/>
          <p:cNvSpPr/>
          <p:nvPr/>
        </p:nvSpPr>
        <p:spPr>
          <a:xfrm>
            <a:off x="766383" y="2847303"/>
            <a:ext cx="7140872" cy="1046440"/>
          </a:xfrm>
          <a:prstGeom prst="rect">
            <a:avLst/>
          </a:prstGeom>
        </p:spPr>
        <p:txBody>
          <a:bodyPr wrap="square">
            <a:spAutoFit/>
          </a:bodyPr>
          <a:lstStyle/>
          <a:p>
            <a:r>
              <a:rPr lang="en-US" sz="1200" b="1" dirty="0">
                <a:solidFill>
                  <a:schemeClr val="tx2">
                    <a:lumMod val="25000"/>
                  </a:schemeClr>
                </a:solidFill>
              </a:rPr>
              <a:t>Conclusion</a:t>
            </a:r>
          </a:p>
          <a:p>
            <a:endParaRPr lang="en-US" sz="1000" dirty="0">
              <a:solidFill>
                <a:schemeClr val="tx1">
                  <a:lumMod val="50000"/>
                </a:schemeClr>
              </a:solidFill>
            </a:endParaRPr>
          </a:p>
          <a:p>
            <a:r>
              <a:rPr lang="en-US" sz="1000" b="1" dirty="0">
                <a:solidFill>
                  <a:schemeClr val="tx1">
                    <a:lumMod val="50000"/>
                  </a:schemeClr>
                </a:solidFill>
              </a:rPr>
              <a:t>In Clustering project , We cannot assure the cluster are all correctly </a:t>
            </a:r>
            <a:r>
              <a:rPr lang="en-US" sz="1000" b="1" dirty="0" err="1">
                <a:solidFill>
                  <a:schemeClr val="tx1">
                    <a:lumMod val="50000"/>
                  </a:schemeClr>
                </a:solidFill>
              </a:rPr>
              <a:t>assigned.But,In</a:t>
            </a:r>
            <a:r>
              <a:rPr lang="en-US" sz="1000" b="1" dirty="0">
                <a:solidFill>
                  <a:schemeClr val="tx1">
                    <a:lumMod val="50000"/>
                  </a:schemeClr>
                </a:solidFill>
              </a:rPr>
              <a:t> these three types of </a:t>
            </a:r>
            <a:r>
              <a:rPr lang="en-US" sz="1000" b="1" dirty="0" err="1">
                <a:solidFill>
                  <a:schemeClr val="tx1">
                    <a:lumMod val="50000"/>
                  </a:schemeClr>
                </a:solidFill>
              </a:rPr>
              <a:t>approach.I</a:t>
            </a:r>
            <a:r>
              <a:rPr lang="en-US" sz="1000" b="1" dirty="0">
                <a:solidFill>
                  <a:schemeClr val="tx1">
                    <a:lumMod val="50000"/>
                  </a:schemeClr>
                </a:solidFill>
              </a:rPr>
              <a:t> conclude with choosing one method of cluster that is RFM Analysis </a:t>
            </a:r>
            <a:r>
              <a:rPr lang="en-US" sz="1000" b="1" dirty="0" err="1">
                <a:solidFill>
                  <a:schemeClr val="tx1">
                    <a:lumMod val="50000"/>
                  </a:schemeClr>
                </a:solidFill>
              </a:rPr>
              <a:t>cluster.Because,It</a:t>
            </a:r>
            <a:r>
              <a:rPr lang="en-US" sz="1000" b="1" dirty="0">
                <a:solidFill>
                  <a:schemeClr val="tx1">
                    <a:lumMod val="50000"/>
                  </a:schemeClr>
                </a:solidFill>
              </a:rPr>
              <a:t> cluster in a way of each customer total </a:t>
            </a:r>
            <a:r>
              <a:rPr lang="en-US" sz="1000" b="1" dirty="0" err="1">
                <a:solidFill>
                  <a:schemeClr val="tx1">
                    <a:lumMod val="50000"/>
                  </a:schemeClr>
                </a:solidFill>
              </a:rPr>
              <a:t>behaviour</a:t>
            </a:r>
            <a:r>
              <a:rPr lang="en-US" sz="1000" b="1" dirty="0">
                <a:solidFill>
                  <a:schemeClr val="tx1">
                    <a:lumMod val="50000"/>
                  </a:schemeClr>
                </a:solidFill>
              </a:rPr>
              <a:t> in the record of four years by features like over all orders and the total </a:t>
            </a:r>
            <a:r>
              <a:rPr lang="en-US" sz="1000" b="1" dirty="0" err="1">
                <a:solidFill>
                  <a:schemeClr val="tx1">
                    <a:lumMod val="50000"/>
                  </a:schemeClr>
                </a:solidFill>
              </a:rPr>
              <a:t>revenew</a:t>
            </a:r>
            <a:r>
              <a:rPr lang="en-US" sz="1000" b="1" dirty="0">
                <a:solidFill>
                  <a:schemeClr val="tx1">
                    <a:lumMod val="50000"/>
                  </a:schemeClr>
                </a:solidFill>
              </a:rPr>
              <a:t> build by each customer.it clustered in a acceptable </a:t>
            </a:r>
            <a:r>
              <a:rPr lang="en-US" sz="1000" b="1" dirty="0" err="1">
                <a:solidFill>
                  <a:schemeClr val="tx1">
                    <a:lumMod val="50000"/>
                  </a:schemeClr>
                </a:solidFill>
              </a:rPr>
              <a:t>way.So,The</a:t>
            </a:r>
            <a:r>
              <a:rPr lang="en-US" sz="1000" b="1" dirty="0">
                <a:solidFill>
                  <a:schemeClr val="tx1">
                    <a:lumMod val="50000"/>
                  </a:schemeClr>
                </a:solidFill>
              </a:rPr>
              <a:t> best Clusters are assigned by RFM Analysis. </a:t>
            </a:r>
          </a:p>
        </p:txBody>
      </p:sp>
      <p:pic>
        <p:nvPicPr>
          <p:cNvPr id="6146" name="Picture 2" descr="C:\Users\akash inc\Downloads\323-3234605_transparent-conclusion-clipart-png.png"/>
          <p:cNvPicPr>
            <a:picLocks noChangeAspect="1" noChangeArrowheads="1"/>
          </p:cNvPicPr>
          <p:nvPr/>
        </p:nvPicPr>
        <p:blipFill>
          <a:blip r:embed="rId2"/>
          <a:srcRect/>
          <a:stretch>
            <a:fillRect/>
          </a:stretch>
        </p:blipFill>
        <p:spPr bwMode="auto">
          <a:xfrm>
            <a:off x="7015511" y="1069073"/>
            <a:ext cx="1350307" cy="1282792"/>
          </a:xfrm>
          <a:prstGeom prst="rect">
            <a:avLst/>
          </a:prstGeom>
          <a:noFill/>
        </p:spPr>
      </p:pic>
    </p:spTree>
    <p:extLst>
      <p:ext uri="{BB962C8B-B14F-4D97-AF65-F5344CB8AC3E}">
        <p14:creationId xmlns:p14="http://schemas.microsoft.com/office/powerpoint/2010/main" val="597153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5"/>
        <p:cNvGrpSpPr/>
        <p:nvPr/>
      </p:nvGrpSpPr>
      <p:grpSpPr>
        <a:xfrm>
          <a:off x="0" y="0"/>
          <a:ext cx="0" cy="0"/>
          <a:chOff x="0" y="0"/>
          <a:chExt cx="0" cy="0"/>
        </a:xfrm>
      </p:grpSpPr>
      <p:sp>
        <p:nvSpPr>
          <p:cNvPr id="258" name="Google Shape;258;p23"/>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18</a:t>
            </a:fld>
            <a:endParaRPr/>
          </a:p>
        </p:txBody>
      </p:sp>
      <p:sp>
        <p:nvSpPr>
          <p:cNvPr id="2" name="TextBox 1">
            <a:extLst>
              <a:ext uri="{FF2B5EF4-FFF2-40B4-BE49-F238E27FC236}">
                <a16:creationId xmlns:a16="http://schemas.microsoft.com/office/drawing/2014/main" id="{0A006EF2-C691-D89B-C3E7-D581EEFDF3CC}"/>
              </a:ext>
            </a:extLst>
          </p:cNvPr>
          <p:cNvSpPr txBox="1"/>
          <p:nvPr/>
        </p:nvSpPr>
        <p:spPr>
          <a:xfrm>
            <a:off x="772733" y="1423116"/>
            <a:ext cx="386366" cy="307777"/>
          </a:xfrm>
          <a:prstGeom prst="rect">
            <a:avLst/>
          </a:prstGeom>
          <a:solidFill>
            <a:schemeClr val="bg1"/>
          </a:solidFill>
        </p:spPr>
        <p:txBody>
          <a:bodyPr wrap="square" rtlCol="0">
            <a:spAutoFit/>
          </a:bodyPr>
          <a:lstStyle/>
          <a:p>
            <a:endParaRPr lang="en-IN" dirty="0"/>
          </a:p>
        </p:txBody>
      </p:sp>
      <p:pic>
        <p:nvPicPr>
          <p:cNvPr id="9" name="Picture 8">
            <a:extLst>
              <a:ext uri="{FF2B5EF4-FFF2-40B4-BE49-F238E27FC236}">
                <a16:creationId xmlns:a16="http://schemas.microsoft.com/office/drawing/2014/main" id="{7B14C258-043F-CCB5-1472-F15D7A8E3958}"/>
              </a:ext>
            </a:extLst>
          </p:cNvPr>
          <p:cNvPicPr>
            <a:picLocks noChangeAspect="1"/>
          </p:cNvPicPr>
          <p:nvPr/>
        </p:nvPicPr>
        <p:blipFill>
          <a:blip r:embed="rId4"/>
          <a:stretch>
            <a:fillRect/>
          </a:stretch>
        </p:blipFill>
        <p:spPr>
          <a:xfrm>
            <a:off x="866204" y="1330245"/>
            <a:ext cx="3274973" cy="26559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1003200" y="951669"/>
            <a:ext cx="3002130" cy="57933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000" b="1" dirty="0">
                <a:latin typeface="+mj-lt"/>
              </a:rPr>
              <a:t>OVERVIEW</a:t>
            </a:r>
            <a:endParaRPr sz="2000" b="1" dirty="0">
              <a:latin typeface="+mj-lt"/>
            </a:endParaRPr>
          </a:p>
        </p:txBody>
      </p:sp>
      <p:sp>
        <p:nvSpPr>
          <p:cNvPr id="184" name="Google Shape;184;p15"/>
          <p:cNvSpPr txBox="1">
            <a:spLocks noGrp="1"/>
          </p:cNvSpPr>
          <p:nvPr>
            <p:ph type="body" idx="2"/>
          </p:nvPr>
        </p:nvSpPr>
        <p:spPr>
          <a:xfrm>
            <a:off x="833250" y="1531000"/>
            <a:ext cx="3464400" cy="1695300"/>
          </a:xfrm>
          <a:prstGeom prst="rect">
            <a:avLst/>
          </a:prstGeom>
        </p:spPr>
        <p:txBody>
          <a:bodyPr spcFirstLastPara="1" wrap="square" lIns="0" tIns="0" rIns="0" bIns="0" anchor="t" anchorCtr="0">
            <a:noAutofit/>
          </a:bodyPr>
          <a:lstStyle/>
          <a:p>
            <a:pPr>
              <a:spcBef>
                <a:spcPts val="1000"/>
              </a:spcBef>
            </a:pPr>
            <a:r>
              <a:rPr lang="en-US" sz="1050" i="0" dirty="0">
                <a:solidFill>
                  <a:srgbClr val="000000"/>
                </a:solidFill>
                <a:effectLst/>
                <a:latin typeface="Arial" panose="020B0604020202020204" pitchFamily="34" charset="0"/>
                <a:cs typeface="Arial" panose="020B0604020202020204" pitchFamily="34" charset="0"/>
              </a:rPr>
              <a:t>With </a:t>
            </a:r>
            <a:r>
              <a:rPr lang="en-US" sz="1050" i="0" dirty="0">
                <a:solidFill>
                  <a:srgbClr val="000000"/>
                </a:solidFill>
                <a:effectLst/>
                <a:latin typeface="Arial" panose="020B0604020202020204" pitchFamily="34" charset="0"/>
                <a:ea typeface="Calibri" panose="020F0502020204030204" pitchFamily="34" charset="0"/>
                <a:cs typeface="Arial" panose="020B0604020202020204" pitchFamily="34" charset="0"/>
              </a:rPr>
              <a:t>growing</a:t>
            </a:r>
            <a:r>
              <a:rPr lang="en-US" sz="1050" i="0" dirty="0">
                <a:solidFill>
                  <a:srgbClr val="000000"/>
                </a:solidFill>
                <a:effectLst/>
                <a:latin typeface="Arial" panose="020B0604020202020204" pitchFamily="34" charset="0"/>
                <a:cs typeface="Arial" panose="020B0604020202020204" pitchFamily="34" charset="0"/>
              </a:rPr>
              <a:t> demands and cut-throat competitions in the market, a Superstore is seeking your knowledge in understanding what works best for them. They would like to understand which products, regions, categories and customer segments they should target or avoid.</a:t>
            </a:r>
            <a:r>
              <a:rPr lang="en-IN" sz="1050" dirty="0">
                <a:solidFill>
                  <a:srgbClr val="000000"/>
                </a:solidFill>
                <a:effectLst/>
                <a:latin typeface="Arial" panose="020B0604020202020204" pitchFamily="34" charset="0"/>
                <a:ea typeface="Proxima Nova"/>
                <a:cs typeface="Arial" panose="020B0604020202020204" pitchFamily="34" charset="0"/>
              </a:rPr>
              <a:t> </a:t>
            </a:r>
          </a:p>
          <a:p>
            <a:pPr marL="0" lvl="0" indent="0" algn="l" rtl="0">
              <a:spcBef>
                <a:spcPts val="600"/>
              </a:spcBef>
              <a:spcAft>
                <a:spcPts val="0"/>
              </a:spcAft>
              <a:buClr>
                <a:schemeClr val="dk1"/>
              </a:buClr>
              <a:buSzPts val="1100"/>
              <a:buFont typeface="Arial"/>
              <a:buNone/>
            </a:pPr>
            <a:endParaRPr sz="1050" b="1" dirty="0">
              <a:latin typeface="Arial" panose="020B0604020202020204" pitchFamily="34" charset="0"/>
              <a:cs typeface="Arial" panose="020B0604020202020204" pitchFamily="34" charset="0"/>
            </a:endParaRPr>
          </a:p>
        </p:txBody>
      </p:sp>
      <p:sp>
        <p:nvSpPr>
          <p:cNvPr id="185" name="Google Shape;185;p15"/>
          <p:cNvSpPr txBox="1">
            <a:spLocks noGrp="1"/>
          </p:cNvSpPr>
          <p:nvPr>
            <p:ph type="body" idx="1"/>
          </p:nvPr>
        </p:nvSpPr>
        <p:spPr>
          <a:xfrm rot="5876321">
            <a:off x="-488622" y="3089866"/>
            <a:ext cx="339550" cy="272866"/>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dirty="0"/>
              <a:t>  </a:t>
            </a:r>
            <a:endParaRPr dirty="0"/>
          </a:p>
        </p:txBody>
      </p:sp>
      <p:sp>
        <p:nvSpPr>
          <p:cNvPr id="186" name="Google Shape;186;p15"/>
          <p:cNvSpPr txBox="1">
            <a:spLocks noGrp="1"/>
          </p:cNvSpPr>
          <p:nvPr>
            <p:ph type="body" idx="2"/>
          </p:nvPr>
        </p:nvSpPr>
        <p:spPr>
          <a:xfrm>
            <a:off x="1003200" y="3371456"/>
            <a:ext cx="7137600" cy="11412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endParaRPr sz="1200" dirty="0">
              <a:solidFill>
                <a:srgbClr val="8A9BA6"/>
              </a:solidFill>
            </a:endParaRPr>
          </a:p>
          <a:p>
            <a:pPr marL="0" lvl="0" indent="0" algn="l" rtl="0">
              <a:spcBef>
                <a:spcPts val="1000"/>
              </a:spcBef>
              <a:spcAft>
                <a:spcPts val="1000"/>
              </a:spcAft>
              <a:buNone/>
            </a:pPr>
            <a:endParaRPr sz="1200" dirty="0">
              <a:solidFill>
                <a:srgbClr val="8A9BA6"/>
              </a:solidFill>
            </a:endParaRPr>
          </a:p>
        </p:txBody>
      </p:sp>
      <p:sp>
        <p:nvSpPr>
          <p:cNvPr id="187" name="Google Shape;187;p15"/>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2" name="Google Shape;183;p15">
            <a:extLst>
              <a:ext uri="{FF2B5EF4-FFF2-40B4-BE49-F238E27FC236}">
                <a16:creationId xmlns:a16="http://schemas.microsoft.com/office/drawing/2014/main" id="{5ACF6118-FAA1-1F5E-02D0-093E79289522}"/>
              </a:ext>
            </a:extLst>
          </p:cNvPr>
          <p:cNvSpPr txBox="1">
            <a:spLocks/>
          </p:cNvSpPr>
          <p:nvPr/>
        </p:nvSpPr>
        <p:spPr>
          <a:xfrm>
            <a:off x="5022879" y="982300"/>
            <a:ext cx="3294450" cy="5487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1pPr>
            <a:lvl2pPr marR="0" lvl="1"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2pPr>
            <a:lvl3pPr marR="0" lvl="2"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3pPr>
            <a:lvl4pPr marR="0" lvl="3"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4pPr>
            <a:lvl5pPr marR="0" lvl="4"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5pPr>
            <a:lvl6pPr marR="0" lvl="5"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6pPr>
            <a:lvl7pPr marR="0" lvl="6"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7pPr>
            <a:lvl8pPr marR="0" lvl="7"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8pPr>
            <a:lvl9pPr marR="0" lvl="8"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9pPr>
          </a:lstStyle>
          <a:p>
            <a:endParaRPr lang="en-US" sz="2000" b="1" dirty="0">
              <a:latin typeface="+mj-lt"/>
            </a:endParaRPr>
          </a:p>
          <a:p>
            <a:endParaRPr lang="en-US" sz="2000" b="1" dirty="0">
              <a:latin typeface="+mj-lt"/>
            </a:endParaRPr>
          </a:p>
          <a:p>
            <a:r>
              <a:rPr lang="en-US" sz="2000" b="1" dirty="0">
                <a:latin typeface="+mj-lt"/>
              </a:rPr>
              <a:t>PROBLEM STATEMENT</a:t>
            </a:r>
          </a:p>
        </p:txBody>
      </p:sp>
      <p:sp>
        <p:nvSpPr>
          <p:cNvPr id="3" name="TextBox 2">
            <a:extLst>
              <a:ext uri="{FF2B5EF4-FFF2-40B4-BE49-F238E27FC236}">
                <a16:creationId xmlns:a16="http://schemas.microsoft.com/office/drawing/2014/main" id="{CDB1F303-36B4-F1F6-5EC7-43583740BA4E}"/>
              </a:ext>
            </a:extLst>
          </p:cNvPr>
          <p:cNvSpPr txBox="1"/>
          <p:nvPr/>
        </p:nvSpPr>
        <p:spPr>
          <a:xfrm>
            <a:off x="4990407" y="1589697"/>
            <a:ext cx="3150393" cy="1546577"/>
          </a:xfrm>
          <a:prstGeom prst="rect">
            <a:avLst/>
          </a:prstGeom>
          <a:noFill/>
        </p:spPr>
        <p:txBody>
          <a:bodyPr wrap="square" rtlCol="0">
            <a:spAutoFit/>
          </a:bodyPr>
          <a:lstStyle/>
          <a:p>
            <a:r>
              <a:rPr lang="en-US" sz="1050" b="0" i="0" dirty="0">
                <a:effectLst/>
                <a:latin typeface="Arial" panose="020B0604020202020204" pitchFamily="34" charset="0"/>
                <a:cs typeface="Arial" panose="020B0604020202020204" pitchFamily="34" charset="0"/>
              </a:rPr>
              <a:t>The problem at hand is to perform customer segmentation for a superstore in order to gain a deeper understanding of the customer base and optimize various aspects of the business. By segmenting customers into distinct groups based on their purchasing behavior, demographics, and preferences, the superstore aims to enhance customer targeting, personalize marketing efforts, and improve overall business performance.</a:t>
            </a:r>
            <a:endParaRPr lang="en-IN" sz="105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D333816-4E8F-505E-3533-55C7E676FAFC}"/>
              </a:ext>
            </a:extLst>
          </p:cNvPr>
          <p:cNvPicPr>
            <a:picLocks noChangeAspect="1"/>
          </p:cNvPicPr>
          <p:nvPr/>
        </p:nvPicPr>
        <p:blipFill>
          <a:blip r:embed="rId3"/>
          <a:stretch>
            <a:fillRect/>
          </a:stretch>
        </p:blipFill>
        <p:spPr>
          <a:xfrm>
            <a:off x="6307448" y="3136274"/>
            <a:ext cx="1571356" cy="13119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a:spLocks noGrp="1"/>
          </p:cNvSpPr>
          <p:nvPr>
            <p:ph type="ctrTitle" idx="4294967295"/>
          </p:nvPr>
        </p:nvSpPr>
        <p:spPr>
          <a:xfrm>
            <a:off x="639356" y="585788"/>
            <a:ext cx="7763485" cy="48504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000" b="1" dirty="0">
                <a:latin typeface="+mj-lt"/>
              </a:rPr>
              <a:t>Importance of Customer Segmentation</a:t>
            </a:r>
            <a:endParaRPr sz="2000" b="1" dirty="0">
              <a:latin typeface="+mj-lt"/>
            </a:endParaRPr>
          </a:p>
        </p:txBody>
      </p:sp>
      <p:sp>
        <p:nvSpPr>
          <p:cNvPr id="193" name="Google Shape;193;p16"/>
          <p:cNvSpPr txBox="1">
            <a:spLocks noGrp="1"/>
          </p:cNvSpPr>
          <p:nvPr>
            <p:ph type="subTitle" idx="4294967295"/>
          </p:nvPr>
        </p:nvSpPr>
        <p:spPr>
          <a:xfrm>
            <a:off x="741159" y="1181574"/>
            <a:ext cx="7661682" cy="3145099"/>
          </a:xfrm>
          <a:prstGeom prst="rect">
            <a:avLst/>
          </a:prstGeom>
        </p:spPr>
        <p:txBody>
          <a:bodyPr spcFirstLastPara="1" wrap="square" lIns="0" tIns="0" rIns="0" bIns="0" anchor="t" anchorCtr="0">
            <a:noAutofit/>
          </a:bodyPr>
          <a:lstStyle/>
          <a:p>
            <a:pPr marL="285750" indent="-285750"/>
            <a:r>
              <a:rPr lang="en-US" sz="1050" b="1" dirty="0">
                <a:solidFill>
                  <a:srgbClr val="000000"/>
                </a:solidFill>
                <a:latin typeface="Arial" panose="020B0604020202020204" pitchFamily="34" charset="0"/>
                <a:cs typeface="Arial" panose="020B0604020202020204" pitchFamily="34" charset="0"/>
              </a:rPr>
              <a:t>Targeted Marketing: </a:t>
            </a:r>
            <a:r>
              <a:rPr lang="en-US" sz="1050" dirty="0">
                <a:solidFill>
                  <a:srgbClr val="000000"/>
                </a:solidFill>
                <a:latin typeface="Arial" panose="020B0604020202020204" pitchFamily="34" charset="0"/>
                <a:cs typeface="Arial" panose="020B0604020202020204" pitchFamily="34" charset="0"/>
              </a:rPr>
              <a:t>Customer segmentation enables targeted marketing efforts by dividing the customer base into distinct groups based on their characteristics, preferences, and behavior. This allows businesses to tailor marketing messages, promotions, and campaigns to specific segments, resulting in higher response rates and improved customer engagement.</a:t>
            </a:r>
          </a:p>
          <a:p>
            <a:pPr marL="285750" indent="-285750"/>
            <a:r>
              <a:rPr lang="en-US" sz="1050" b="1" dirty="0">
                <a:solidFill>
                  <a:srgbClr val="000000"/>
                </a:solidFill>
                <a:latin typeface="Arial" panose="020B0604020202020204" pitchFamily="34" charset="0"/>
                <a:cs typeface="Arial" panose="020B0604020202020204" pitchFamily="34" charset="0"/>
              </a:rPr>
              <a:t>Personalized Customer Experiences: </a:t>
            </a:r>
            <a:r>
              <a:rPr lang="en-US" sz="1050" dirty="0">
                <a:solidFill>
                  <a:srgbClr val="000000"/>
                </a:solidFill>
                <a:latin typeface="Arial" panose="020B0604020202020204" pitchFamily="34" charset="0"/>
                <a:cs typeface="Arial" panose="020B0604020202020204" pitchFamily="34" charset="0"/>
              </a:rPr>
              <a:t>Customer segmentation allows businesses to create personalized experiences for their customers. By understanding the unique needs and preferences of different segments, businesses can deliver customized products, services, and recommendations, fostering stronger connections and enhancing customer satisfaction.</a:t>
            </a:r>
          </a:p>
          <a:p>
            <a:pPr marL="285750" indent="-285750"/>
            <a:r>
              <a:rPr lang="en-US" sz="1050" b="1" dirty="0">
                <a:solidFill>
                  <a:srgbClr val="000000"/>
                </a:solidFill>
                <a:latin typeface="Arial" panose="020B0604020202020204" pitchFamily="34" charset="0"/>
                <a:cs typeface="Arial" panose="020B0604020202020204" pitchFamily="34" charset="0"/>
              </a:rPr>
              <a:t>Efficient Resource Allocation: </a:t>
            </a:r>
            <a:r>
              <a:rPr lang="en-US" sz="1050" dirty="0">
                <a:solidFill>
                  <a:srgbClr val="000000"/>
                </a:solidFill>
                <a:latin typeface="Arial" panose="020B0604020202020204" pitchFamily="34" charset="0"/>
                <a:cs typeface="Arial" panose="020B0604020202020204" pitchFamily="34" charset="0"/>
              </a:rPr>
              <a:t>With customer segmentation, businesses can allocate their resources more efficiently. By focusing marketing efforts and resources on high-value customer segments, businesses can optimize their return on investment, minimize wasteful spending, and maximize the impact of their marketing initiatives</a:t>
            </a:r>
          </a:p>
          <a:p>
            <a:pPr marL="285750" indent="-285750"/>
            <a:r>
              <a:rPr lang="en-US" sz="1050" b="1" dirty="0">
                <a:solidFill>
                  <a:srgbClr val="000000"/>
                </a:solidFill>
                <a:latin typeface="Arial" panose="020B0604020202020204" pitchFamily="34" charset="0"/>
                <a:cs typeface="Arial" panose="020B0604020202020204" pitchFamily="34" charset="0"/>
              </a:rPr>
              <a:t>Improved Customer Retention: </a:t>
            </a:r>
            <a:r>
              <a:rPr lang="en-US" sz="1050" dirty="0">
                <a:solidFill>
                  <a:srgbClr val="000000"/>
                </a:solidFill>
                <a:latin typeface="Arial" panose="020B0604020202020204" pitchFamily="34" charset="0"/>
                <a:cs typeface="Arial" panose="020B0604020202020204" pitchFamily="34" charset="0"/>
              </a:rPr>
              <a:t>Customer segmentation helps businesses identify at-risk customers and implement targeted retention strategies. By recognizing the specific needs and pain points of different segments, businesses can proactively address customer concerns, deliver tailored solutions, and build long-term customer loyalty.</a:t>
            </a:r>
          </a:p>
          <a:p>
            <a:pPr marL="285750" indent="-285750"/>
            <a:r>
              <a:rPr lang="en-US" sz="1050" b="1" dirty="0">
                <a:solidFill>
                  <a:srgbClr val="000000"/>
                </a:solidFill>
                <a:latin typeface="Arial" panose="020B0604020202020204" pitchFamily="34" charset="0"/>
                <a:cs typeface="Arial" panose="020B0604020202020204" pitchFamily="34" charset="0"/>
              </a:rPr>
              <a:t>Business Growth and Profitability: </a:t>
            </a:r>
            <a:r>
              <a:rPr lang="en-US" sz="1050" dirty="0">
                <a:solidFill>
                  <a:srgbClr val="000000"/>
                </a:solidFill>
                <a:latin typeface="Arial" panose="020B0604020202020204" pitchFamily="34" charset="0"/>
                <a:cs typeface="Arial" panose="020B0604020202020204" pitchFamily="34" charset="0"/>
              </a:rPr>
              <a:t>Effective customer segmentation directly impacts business growth and profitability. By understanding customer segments and their unique characteristics, businesses can identify new market opportunities, develop targeted product offerings, and tailor pricing strategies to maximize revenue and profitability.</a:t>
            </a:r>
            <a:endParaRPr lang="en-US" sz="1050" b="1" dirty="0">
              <a:solidFill>
                <a:srgbClr val="000000"/>
              </a:solidFill>
              <a:latin typeface="Arial" panose="020B0604020202020204" pitchFamily="34" charset="0"/>
              <a:cs typeface="Arial" panose="020B0604020202020204" pitchFamily="34" charset="0"/>
            </a:endParaRPr>
          </a:p>
        </p:txBody>
      </p:sp>
      <p:sp>
        <p:nvSpPr>
          <p:cNvPr id="195" name="Google Shape;195;p16"/>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title"/>
          </p:nvPr>
        </p:nvSpPr>
        <p:spPr>
          <a:xfrm>
            <a:off x="253106" y="710243"/>
            <a:ext cx="4318894" cy="68993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000" b="1" dirty="0">
                <a:latin typeface="+mj-lt"/>
              </a:rPr>
              <a:t>DATASET INFORMATION</a:t>
            </a:r>
            <a:endParaRPr sz="2000" b="1" dirty="0">
              <a:latin typeface="+mj-lt"/>
            </a:endParaRPr>
          </a:p>
        </p:txBody>
      </p:sp>
      <p:sp>
        <p:nvSpPr>
          <p:cNvPr id="214" name="Google Shape;214;p19"/>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graphicFrame>
        <p:nvGraphicFramePr>
          <p:cNvPr id="4" name="Table 4">
            <a:extLst>
              <a:ext uri="{FF2B5EF4-FFF2-40B4-BE49-F238E27FC236}">
                <a16:creationId xmlns:a16="http://schemas.microsoft.com/office/drawing/2014/main" id="{CC76B943-D1C2-C098-ABD5-A42A413809EE}"/>
              </a:ext>
            </a:extLst>
          </p:cNvPr>
          <p:cNvGraphicFramePr>
            <a:graphicFrameLocks noGrp="1"/>
          </p:cNvGraphicFramePr>
          <p:nvPr>
            <p:extLst>
              <p:ext uri="{D42A27DB-BD31-4B8C-83A1-F6EECF244321}">
                <p14:modId xmlns:p14="http://schemas.microsoft.com/office/powerpoint/2010/main" val="1287553222"/>
              </p:ext>
            </p:extLst>
          </p:nvPr>
        </p:nvGraphicFramePr>
        <p:xfrm>
          <a:off x="962373" y="1791687"/>
          <a:ext cx="7219254" cy="1951640"/>
        </p:xfrm>
        <a:graphic>
          <a:graphicData uri="http://schemas.openxmlformats.org/drawingml/2006/table">
            <a:tbl>
              <a:tblPr firstRow="1" bandRow="1">
                <a:tableStyleId>{A4FBDDA2-3D87-4BAE-8E71-560C2E7DD7FC}</a:tableStyleId>
              </a:tblPr>
              <a:tblGrid>
                <a:gridCol w="3609627">
                  <a:extLst>
                    <a:ext uri="{9D8B030D-6E8A-4147-A177-3AD203B41FA5}">
                      <a16:colId xmlns:a16="http://schemas.microsoft.com/office/drawing/2014/main" val="3204748771"/>
                    </a:ext>
                  </a:extLst>
                </a:gridCol>
                <a:gridCol w="3609627">
                  <a:extLst>
                    <a:ext uri="{9D8B030D-6E8A-4147-A177-3AD203B41FA5}">
                      <a16:colId xmlns:a16="http://schemas.microsoft.com/office/drawing/2014/main" val="2560320410"/>
                    </a:ext>
                  </a:extLst>
                </a:gridCol>
              </a:tblGrid>
              <a:tr h="462495">
                <a:tc>
                  <a:txBody>
                    <a:bodyPr/>
                    <a:lstStyle/>
                    <a:p>
                      <a:r>
                        <a:rPr lang="en-US" dirty="0"/>
                        <a:t>Dataset Name</a:t>
                      </a:r>
                      <a:endParaRPr lang="en-IN" dirty="0"/>
                    </a:p>
                  </a:txBody>
                  <a:tcPr/>
                </a:tc>
                <a:tc>
                  <a:txBody>
                    <a:bodyPr/>
                    <a:lstStyle/>
                    <a:p>
                      <a:r>
                        <a:rPr lang="en-US" dirty="0"/>
                        <a:t>Superstore Sales Dataset</a:t>
                      </a:r>
                      <a:endParaRPr lang="en-IN" dirty="0"/>
                    </a:p>
                  </a:txBody>
                  <a:tcPr/>
                </a:tc>
                <a:extLst>
                  <a:ext uri="{0D108BD9-81ED-4DB2-BD59-A6C34878D82A}">
                    <a16:rowId xmlns:a16="http://schemas.microsoft.com/office/drawing/2014/main" val="896364657"/>
                  </a:ext>
                </a:extLst>
              </a:tr>
              <a:tr h="462495">
                <a:tc>
                  <a:txBody>
                    <a:bodyPr/>
                    <a:lstStyle/>
                    <a:p>
                      <a:r>
                        <a:rPr lang="en-US" dirty="0"/>
                        <a:t>Number of Instances</a:t>
                      </a:r>
                      <a:endParaRPr lang="en-IN" dirty="0"/>
                    </a:p>
                  </a:txBody>
                  <a:tcPr/>
                </a:tc>
                <a:tc>
                  <a:txBody>
                    <a:bodyPr/>
                    <a:lstStyle/>
                    <a:p>
                      <a:r>
                        <a:rPr lang="en-US" dirty="0"/>
                        <a:t>8399</a:t>
                      </a:r>
                      <a:endParaRPr lang="en-IN" dirty="0"/>
                    </a:p>
                  </a:txBody>
                  <a:tcPr/>
                </a:tc>
                <a:extLst>
                  <a:ext uri="{0D108BD9-81ED-4DB2-BD59-A6C34878D82A}">
                    <a16:rowId xmlns:a16="http://schemas.microsoft.com/office/drawing/2014/main" val="1672191589"/>
                  </a:ext>
                </a:extLst>
              </a:tr>
              <a:tr h="462495">
                <a:tc>
                  <a:txBody>
                    <a:bodyPr/>
                    <a:lstStyle/>
                    <a:p>
                      <a:r>
                        <a:rPr lang="en-US" dirty="0"/>
                        <a:t>Number of Attributes</a:t>
                      </a:r>
                      <a:endParaRPr lang="en-IN" dirty="0"/>
                    </a:p>
                  </a:txBody>
                  <a:tcPr/>
                </a:tc>
                <a:tc>
                  <a:txBody>
                    <a:bodyPr/>
                    <a:lstStyle/>
                    <a:p>
                      <a:r>
                        <a:rPr lang="en-IN" sz="1400" b="0" i="0" u="none" strike="noStrike" cap="none" dirty="0">
                          <a:solidFill>
                            <a:srgbClr val="000000"/>
                          </a:solidFill>
                          <a:effectLst/>
                          <a:latin typeface="Arial"/>
                          <a:cs typeface="Arial"/>
                          <a:sym typeface="Arial"/>
                        </a:rPr>
                        <a:t>13</a:t>
                      </a:r>
                      <a:endParaRPr lang="en-IN" dirty="0"/>
                    </a:p>
                  </a:txBody>
                  <a:tcPr/>
                </a:tc>
                <a:extLst>
                  <a:ext uri="{0D108BD9-81ED-4DB2-BD59-A6C34878D82A}">
                    <a16:rowId xmlns:a16="http://schemas.microsoft.com/office/drawing/2014/main" val="3374721519"/>
                  </a:ext>
                </a:extLst>
              </a:tr>
              <a:tr h="564155">
                <a:tc>
                  <a:txBody>
                    <a:bodyPr/>
                    <a:lstStyle/>
                    <a:p>
                      <a:r>
                        <a:rPr lang="en-US" dirty="0"/>
                        <a:t>Missing Values?</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234626789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ctrTitle" idx="4294967295"/>
          </p:nvPr>
        </p:nvSpPr>
        <p:spPr>
          <a:xfrm>
            <a:off x="1013375" y="1677600"/>
            <a:ext cx="4301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 </a:t>
            </a:r>
            <a:endParaRPr sz="6000" dirty="0"/>
          </a:p>
        </p:txBody>
      </p:sp>
      <p:sp>
        <p:nvSpPr>
          <p:cNvPr id="234" name="Google Shape;234;p20"/>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
        <p:nvSpPr>
          <p:cNvPr id="4" name="Google Shape;192;p16">
            <a:extLst>
              <a:ext uri="{FF2B5EF4-FFF2-40B4-BE49-F238E27FC236}">
                <a16:creationId xmlns:a16="http://schemas.microsoft.com/office/drawing/2014/main" id="{482607F7-16BB-F5F9-3C02-7207C4160B77}"/>
              </a:ext>
            </a:extLst>
          </p:cNvPr>
          <p:cNvSpPr txBox="1">
            <a:spLocks/>
          </p:cNvSpPr>
          <p:nvPr/>
        </p:nvSpPr>
        <p:spPr>
          <a:xfrm>
            <a:off x="675074" y="684463"/>
            <a:ext cx="4639401" cy="48504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1pPr>
            <a:lvl2pPr marR="0" lvl="1"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2pPr>
            <a:lvl3pPr marR="0" lvl="2"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3pPr>
            <a:lvl4pPr marR="0" lvl="3"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4pPr>
            <a:lvl5pPr marR="0" lvl="4"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5pPr>
            <a:lvl6pPr marR="0" lvl="5"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6pPr>
            <a:lvl7pPr marR="0" lvl="6"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7pPr>
            <a:lvl8pPr marR="0" lvl="7"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8pPr>
            <a:lvl9pPr marR="0" lvl="8"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9pPr>
          </a:lstStyle>
          <a:p>
            <a:r>
              <a:rPr lang="en-US" sz="2000" b="1" dirty="0">
                <a:latin typeface="+mj-lt"/>
              </a:rPr>
              <a:t>Univariate Analysis(Numerical)</a:t>
            </a:r>
            <a:r>
              <a:rPr lang="en-US" sz="2000" b="1" dirty="0"/>
              <a:t>:</a:t>
            </a:r>
          </a:p>
        </p:txBody>
      </p:sp>
      <p:sp>
        <p:nvSpPr>
          <p:cNvPr id="6" name="TextBox 5"/>
          <p:cNvSpPr txBox="1"/>
          <p:nvPr/>
        </p:nvSpPr>
        <p:spPr>
          <a:xfrm>
            <a:off x="5701990" y="1411745"/>
            <a:ext cx="2706029" cy="2677656"/>
          </a:xfrm>
          <a:prstGeom prst="rect">
            <a:avLst/>
          </a:prstGeom>
          <a:noFill/>
        </p:spPr>
        <p:txBody>
          <a:bodyPr wrap="square" rtlCol="0">
            <a:spAutoFit/>
          </a:bodyPr>
          <a:lstStyle/>
          <a:p>
            <a:r>
              <a:rPr lang="en-US" b="1" dirty="0">
                <a:solidFill>
                  <a:schemeClr val="tx2">
                    <a:lumMod val="25000"/>
                  </a:schemeClr>
                </a:solidFill>
              </a:rPr>
              <a:t>Based on the Numerical columns violin plot:</a:t>
            </a:r>
          </a:p>
          <a:p>
            <a:endParaRPr lang="en-US" sz="1000" b="1" dirty="0">
              <a:solidFill>
                <a:schemeClr val="bg1">
                  <a:lumMod val="50000"/>
                </a:schemeClr>
              </a:solidFill>
            </a:endParaRPr>
          </a:p>
          <a:p>
            <a:pPr marL="285750" indent="-285750">
              <a:buFont typeface="Arial" panose="020B0604020202020204" pitchFamily="34" charset="0"/>
              <a:buChar char="•"/>
            </a:pPr>
            <a:r>
              <a:rPr lang="en-US" sz="1000" b="1" dirty="0"/>
              <a:t>Order quantity feature has no outlier values maximum order quantity range is in between 15 to 35.</a:t>
            </a:r>
          </a:p>
          <a:p>
            <a:pPr marL="285750" indent="-285750">
              <a:buFont typeface="Arial" panose="020B0604020202020204" pitchFamily="34" charset="0"/>
              <a:buChar char="•"/>
            </a:pPr>
            <a:endParaRPr lang="en-US" sz="1000" b="1" dirty="0"/>
          </a:p>
          <a:p>
            <a:pPr marL="285750" indent="-285750">
              <a:buFont typeface="Arial" panose="020B0604020202020204" pitchFamily="34" charset="0"/>
              <a:buChar char="•"/>
            </a:pPr>
            <a:r>
              <a:rPr lang="en-US" sz="1000" b="1" dirty="0"/>
              <a:t>Sales feature is highly right skewed which shows only limited no of customers sales are higher.</a:t>
            </a:r>
          </a:p>
          <a:p>
            <a:pPr marL="285750" indent="-285750">
              <a:buFont typeface="Arial" panose="020B0604020202020204" pitchFamily="34" charset="0"/>
              <a:buChar char="•"/>
            </a:pPr>
            <a:endParaRPr lang="en-US" sz="1000" b="1" dirty="0"/>
          </a:p>
          <a:p>
            <a:pPr marL="285750" indent="-285750">
              <a:buFont typeface="Arial" panose="020B0604020202020204" pitchFamily="34" charset="0"/>
              <a:buChar char="•"/>
            </a:pPr>
            <a:r>
              <a:rPr lang="en-US" sz="1000" b="1" dirty="0"/>
              <a:t>Total is a calculated column which means multiplication of order quantity with sales . </a:t>
            </a:r>
            <a:r>
              <a:rPr lang="en-US" sz="1000" b="1" dirty="0" err="1"/>
              <a:t>So,Total</a:t>
            </a:r>
            <a:r>
              <a:rPr lang="en-US" sz="1000" b="1" dirty="0"/>
              <a:t> also skewed because of Sales feature  influence. </a:t>
            </a:r>
          </a:p>
        </p:txBody>
      </p:sp>
      <p:pic>
        <p:nvPicPr>
          <p:cNvPr id="9" name="Picture 8">
            <a:extLst>
              <a:ext uri="{FF2B5EF4-FFF2-40B4-BE49-F238E27FC236}">
                <a16:creationId xmlns:a16="http://schemas.microsoft.com/office/drawing/2014/main" id="{1D6AADB6-8405-2F1D-789C-B521BD6A885D}"/>
              </a:ext>
            </a:extLst>
          </p:cNvPr>
          <p:cNvPicPr>
            <a:picLocks noChangeAspect="1"/>
          </p:cNvPicPr>
          <p:nvPr/>
        </p:nvPicPr>
        <p:blipFill rotWithShape="1">
          <a:blip r:embed="rId3"/>
          <a:srcRect l="14041" t="11496" r="9703" b="7123"/>
          <a:stretch/>
        </p:blipFill>
        <p:spPr>
          <a:xfrm>
            <a:off x="735980" y="1346853"/>
            <a:ext cx="4966011" cy="29810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ctrTitle" idx="4294967295"/>
          </p:nvPr>
        </p:nvSpPr>
        <p:spPr>
          <a:xfrm>
            <a:off x="1013375" y="1677600"/>
            <a:ext cx="4301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 </a:t>
            </a:r>
            <a:endParaRPr sz="6000" dirty="0"/>
          </a:p>
        </p:txBody>
      </p:sp>
      <p:sp>
        <p:nvSpPr>
          <p:cNvPr id="234" name="Google Shape;234;p20"/>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
        <p:nvSpPr>
          <p:cNvPr id="4" name="Google Shape;192;p16">
            <a:extLst>
              <a:ext uri="{FF2B5EF4-FFF2-40B4-BE49-F238E27FC236}">
                <a16:creationId xmlns:a16="http://schemas.microsoft.com/office/drawing/2014/main" id="{482607F7-16BB-F5F9-3C02-7207C4160B77}"/>
              </a:ext>
            </a:extLst>
          </p:cNvPr>
          <p:cNvSpPr txBox="1">
            <a:spLocks/>
          </p:cNvSpPr>
          <p:nvPr/>
        </p:nvSpPr>
        <p:spPr>
          <a:xfrm>
            <a:off x="675074" y="533275"/>
            <a:ext cx="4639401" cy="48504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1pPr>
            <a:lvl2pPr marR="0" lvl="1"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2pPr>
            <a:lvl3pPr marR="0" lvl="2"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3pPr>
            <a:lvl4pPr marR="0" lvl="3"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4pPr>
            <a:lvl5pPr marR="0" lvl="4"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5pPr>
            <a:lvl6pPr marR="0" lvl="5"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6pPr>
            <a:lvl7pPr marR="0" lvl="6"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7pPr>
            <a:lvl8pPr marR="0" lvl="7"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8pPr>
            <a:lvl9pPr marR="0" lvl="8" algn="ctr" rtl="0">
              <a:lnSpc>
                <a:spcPct val="100000"/>
              </a:lnSpc>
              <a:spcBef>
                <a:spcPts val="0"/>
              </a:spcBef>
              <a:spcAft>
                <a:spcPts val="0"/>
              </a:spcAft>
              <a:buClr>
                <a:schemeClr val="dk2"/>
              </a:buClr>
              <a:buSzPts val="1600"/>
              <a:buFont typeface="Frank Ruhl Libre"/>
              <a:buNone/>
              <a:defRPr sz="1600" b="0" i="0" u="none" strike="noStrike" cap="none">
                <a:solidFill>
                  <a:schemeClr val="dk2"/>
                </a:solidFill>
                <a:latin typeface="Frank Ruhl Libre"/>
                <a:ea typeface="Frank Ruhl Libre"/>
                <a:cs typeface="Frank Ruhl Libre"/>
                <a:sym typeface="Frank Ruhl Libre"/>
              </a:defRPr>
            </a:lvl9pPr>
          </a:lstStyle>
          <a:p>
            <a:r>
              <a:rPr lang="en-US" sz="2000" b="1" dirty="0">
                <a:latin typeface="+mn-lt"/>
              </a:rPr>
              <a:t>Univariate Analysis(Categorical):</a:t>
            </a:r>
          </a:p>
        </p:txBody>
      </p:sp>
      <p:sp>
        <p:nvSpPr>
          <p:cNvPr id="6" name="TextBox 5"/>
          <p:cNvSpPr txBox="1"/>
          <p:nvPr/>
        </p:nvSpPr>
        <p:spPr>
          <a:xfrm>
            <a:off x="5716858" y="1218457"/>
            <a:ext cx="2706029" cy="2985433"/>
          </a:xfrm>
          <a:prstGeom prst="rect">
            <a:avLst/>
          </a:prstGeom>
          <a:noFill/>
        </p:spPr>
        <p:txBody>
          <a:bodyPr wrap="square" rtlCol="0">
            <a:spAutoFit/>
          </a:bodyPr>
          <a:lstStyle/>
          <a:p>
            <a:r>
              <a:rPr lang="en-US" b="1" dirty="0">
                <a:solidFill>
                  <a:schemeClr val="tx2">
                    <a:lumMod val="25000"/>
                  </a:schemeClr>
                </a:solidFill>
              </a:rPr>
              <a:t>Based on the Categorical columns count plots:</a:t>
            </a:r>
          </a:p>
          <a:p>
            <a:endParaRPr lang="en-US" sz="1000" b="1" dirty="0">
              <a:solidFill>
                <a:schemeClr val="bg1">
                  <a:lumMod val="50000"/>
                </a:schemeClr>
              </a:solidFill>
            </a:endParaRPr>
          </a:p>
          <a:p>
            <a:pPr marL="285750" indent="-285750">
              <a:buFont typeface="Arial" panose="020B0604020202020204" pitchFamily="34" charset="0"/>
              <a:buChar char="•"/>
            </a:pPr>
            <a:r>
              <a:rPr lang="en-US" sz="1000" b="1" dirty="0"/>
              <a:t>Order priority shows in each priority most records are in dataset </a:t>
            </a:r>
            <a:r>
              <a:rPr lang="en-US" sz="1000" b="1" dirty="0" err="1"/>
              <a:t>whih</a:t>
            </a:r>
            <a:r>
              <a:rPr lang="en-US" sz="1000" b="1" dirty="0"/>
              <a:t> explains all category of priority is important.</a:t>
            </a:r>
          </a:p>
          <a:p>
            <a:endParaRPr lang="en-US" sz="1000" b="1" dirty="0"/>
          </a:p>
          <a:p>
            <a:pPr marL="285750" indent="-285750">
              <a:buFont typeface="Arial" panose="020B0604020202020204" pitchFamily="34" charset="0"/>
              <a:buChar char="•"/>
            </a:pPr>
            <a:r>
              <a:rPr lang="en-US" sz="1000" b="1" dirty="0"/>
              <a:t>In both Province and Region features Ontario got higher records west , Atlantic , </a:t>
            </a:r>
            <a:r>
              <a:rPr lang="en-US" sz="1000" b="1" dirty="0" err="1"/>
              <a:t>prarie</a:t>
            </a:r>
            <a:r>
              <a:rPr lang="en-US" sz="1000" b="1" dirty="0"/>
              <a:t> regions are similar change in count of records in this dataset</a:t>
            </a:r>
          </a:p>
          <a:p>
            <a:pPr marL="285750" indent="-285750">
              <a:buFont typeface="Arial" panose="020B0604020202020204" pitchFamily="34" charset="0"/>
              <a:buChar char="•"/>
            </a:pPr>
            <a:endParaRPr lang="en-US" sz="1000" b="1" dirty="0"/>
          </a:p>
          <a:p>
            <a:pPr marL="285750" indent="-285750">
              <a:buFont typeface="Arial" panose="020B0604020202020204" pitchFamily="34" charset="0"/>
              <a:buChar char="•"/>
            </a:pPr>
            <a:r>
              <a:rPr lang="en-US" sz="1000" b="1" dirty="0"/>
              <a:t>Product sub category is looks like a bin of product category. It shows that most of the records or orders are in the office supply category.</a:t>
            </a:r>
          </a:p>
        </p:txBody>
      </p:sp>
      <p:pic>
        <p:nvPicPr>
          <p:cNvPr id="9" name="Picture 8">
            <a:extLst>
              <a:ext uri="{FF2B5EF4-FFF2-40B4-BE49-F238E27FC236}">
                <a16:creationId xmlns:a16="http://schemas.microsoft.com/office/drawing/2014/main" id="{1D6AADB6-8405-2F1D-789C-B521BD6A885D}"/>
              </a:ext>
            </a:extLst>
          </p:cNvPr>
          <p:cNvPicPr>
            <a:picLocks noChangeAspect="1"/>
          </p:cNvPicPr>
          <p:nvPr/>
        </p:nvPicPr>
        <p:blipFill rotWithShape="1">
          <a:blip r:embed="rId3"/>
          <a:srcRect t="-1571" r="-309" b="-195"/>
          <a:stretch/>
        </p:blipFill>
        <p:spPr>
          <a:xfrm>
            <a:off x="1013376" y="1018317"/>
            <a:ext cx="4138488" cy="3492345"/>
          </a:xfrm>
          <a:prstGeom prst="rect">
            <a:avLst/>
          </a:prstGeom>
        </p:spPr>
      </p:pic>
    </p:spTree>
    <p:extLst>
      <p:ext uri="{BB962C8B-B14F-4D97-AF65-F5344CB8AC3E}">
        <p14:creationId xmlns:p14="http://schemas.microsoft.com/office/powerpoint/2010/main" val="58404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5E4D-E69B-CEA8-1971-9646E8A950AD}"/>
              </a:ext>
            </a:extLst>
          </p:cNvPr>
          <p:cNvSpPr>
            <a:spLocks noGrp="1"/>
          </p:cNvSpPr>
          <p:nvPr>
            <p:ph type="title"/>
          </p:nvPr>
        </p:nvSpPr>
        <p:spPr>
          <a:xfrm>
            <a:off x="546000" y="548724"/>
            <a:ext cx="3034179" cy="1257386"/>
          </a:xfrm>
        </p:spPr>
        <p:txBody>
          <a:bodyPr/>
          <a:lstStyle/>
          <a:p>
            <a:r>
              <a:rPr lang="en-US" b="1" dirty="0">
                <a:latin typeface="+mj-lt"/>
              </a:rPr>
              <a:t>Bivariate analysis relationship </a:t>
            </a:r>
            <a:br>
              <a:rPr lang="en-US" b="1" dirty="0">
                <a:latin typeface="+mj-lt"/>
              </a:rPr>
            </a:br>
            <a:r>
              <a:rPr lang="en-US" b="1" dirty="0">
                <a:latin typeface="+mj-lt"/>
              </a:rPr>
              <a:t>between </a:t>
            </a:r>
            <a:br>
              <a:rPr lang="en-US" b="1" dirty="0">
                <a:latin typeface="+mj-lt"/>
              </a:rPr>
            </a:br>
            <a:r>
              <a:rPr lang="en-US" b="1" dirty="0">
                <a:latin typeface="+mj-lt"/>
              </a:rPr>
              <a:t>Numerical and Categorical variable</a:t>
            </a:r>
            <a:endParaRPr lang="en-IN" b="1" dirty="0">
              <a:latin typeface="+mj-lt"/>
            </a:endParaRPr>
          </a:p>
        </p:txBody>
      </p:sp>
      <p:sp>
        <p:nvSpPr>
          <p:cNvPr id="3" name="Slide Number Placeholder 2">
            <a:extLst>
              <a:ext uri="{FF2B5EF4-FFF2-40B4-BE49-F238E27FC236}">
                <a16:creationId xmlns:a16="http://schemas.microsoft.com/office/drawing/2014/main" id="{5896D75A-DE5B-367D-AD78-6778BE85B0D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pic>
        <p:nvPicPr>
          <p:cNvPr id="5" name="Picture 4">
            <a:extLst>
              <a:ext uri="{FF2B5EF4-FFF2-40B4-BE49-F238E27FC236}">
                <a16:creationId xmlns:a16="http://schemas.microsoft.com/office/drawing/2014/main" id="{0A1D9546-8E22-33C3-89A0-24514836E8BD}"/>
              </a:ext>
            </a:extLst>
          </p:cNvPr>
          <p:cNvPicPr>
            <a:picLocks noChangeAspect="1"/>
          </p:cNvPicPr>
          <p:nvPr/>
        </p:nvPicPr>
        <p:blipFill>
          <a:blip r:embed="rId2"/>
          <a:srcRect/>
          <a:stretch/>
        </p:blipFill>
        <p:spPr>
          <a:xfrm>
            <a:off x="3580179" y="834087"/>
            <a:ext cx="4356540" cy="3594272"/>
          </a:xfrm>
          <a:prstGeom prst="rect">
            <a:avLst/>
          </a:prstGeom>
        </p:spPr>
      </p:pic>
      <p:sp>
        <p:nvSpPr>
          <p:cNvPr id="6" name="TextBox 5">
            <a:extLst>
              <a:ext uri="{FF2B5EF4-FFF2-40B4-BE49-F238E27FC236}">
                <a16:creationId xmlns:a16="http://schemas.microsoft.com/office/drawing/2014/main" id="{4604E79E-14EF-7E5A-928C-943B5199FEFC}"/>
              </a:ext>
            </a:extLst>
          </p:cNvPr>
          <p:cNvSpPr txBox="1"/>
          <p:nvPr/>
        </p:nvSpPr>
        <p:spPr>
          <a:xfrm>
            <a:off x="816040" y="2174503"/>
            <a:ext cx="2494099" cy="1271823"/>
          </a:xfrm>
          <a:prstGeom prst="rect">
            <a:avLst/>
          </a:prstGeom>
          <a:noFill/>
        </p:spPr>
        <p:txBody>
          <a:bodyPr wrap="square" rtlCol="0">
            <a:spAutoFit/>
          </a:bodyPr>
          <a:lstStyle/>
          <a:p>
            <a:pPr>
              <a:lnSpc>
                <a:spcPct val="130000"/>
              </a:lnSpc>
              <a:spcBef>
                <a:spcPts val="1000"/>
              </a:spcBef>
            </a:pPr>
            <a:r>
              <a:rPr lang="en-US" sz="1000" b="1" dirty="0">
                <a:effectLst/>
                <a:latin typeface="Arial" panose="020B0604020202020204" pitchFamily="34" charset="0"/>
                <a:ea typeface="Proxima Nova"/>
                <a:cs typeface="Proxima Nova"/>
              </a:rPr>
              <a:t>From the scatterplots we can see that there isn’t much difference between order priority feature . </a:t>
            </a:r>
            <a:r>
              <a:rPr lang="en-US" sz="1000" b="1" dirty="0" err="1">
                <a:effectLst/>
                <a:latin typeface="Arial" panose="020B0604020202020204" pitchFamily="34" charset="0"/>
                <a:ea typeface="Proxima Nova"/>
                <a:cs typeface="Proxima Nova"/>
              </a:rPr>
              <a:t>But</a:t>
            </a:r>
            <a:r>
              <a:rPr lang="en-US" sz="1000" b="1" dirty="0" err="1">
                <a:latin typeface="Arial" panose="020B0604020202020204" pitchFamily="34" charset="0"/>
                <a:ea typeface="Proxima Nova"/>
                <a:cs typeface="Proxima Nova"/>
              </a:rPr>
              <a:t>,Rest</a:t>
            </a:r>
            <a:r>
              <a:rPr lang="en-US" sz="1000" b="1" dirty="0">
                <a:latin typeface="Arial" panose="020B0604020202020204" pitchFamily="34" charset="0"/>
                <a:ea typeface="Proxima Nova"/>
                <a:cs typeface="Proxima Nova"/>
              </a:rPr>
              <a:t> of the categorical features got some significance difference between each categories total sales</a:t>
            </a:r>
            <a:r>
              <a:rPr lang="en-US" sz="1000" b="1" dirty="0">
                <a:latin typeface="Arial" panose="020B0604020202020204" pitchFamily="34" charset="0"/>
              </a:rPr>
              <a:t>.</a:t>
            </a:r>
            <a:endParaRPr lang="en-IN" sz="1000" b="1" dirty="0">
              <a:latin typeface="Arial" panose="020B0604020202020204" pitchFamily="34" charset="0"/>
            </a:endParaRPr>
          </a:p>
        </p:txBody>
      </p:sp>
    </p:spTree>
    <p:extLst>
      <p:ext uri="{BB962C8B-B14F-4D97-AF65-F5344CB8AC3E}">
        <p14:creationId xmlns:p14="http://schemas.microsoft.com/office/powerpoint/2010/main" val="401568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5E4D-E69B-CEA8-1971-9646E8A950AD}"/>
              </a:ext>
            </a:extLst>
          </p:cNvPr>
          <p:cNvSpPr>
            <a:spLocks noGrp="1"/>
          </p:cNvSpPr>
          <p:nvPr>
            <p:ph type="title"/>
          </p:nvPr>
        </p:nvSpPr>
        <p:spPr>
          <a:xfrm>
            <a:off x="944460" y="1022764"/>
            <a:ext cx="2560740" cy="803486"/>
          </a:xfrm>
        </p:spPr>
        <p:txBody>
          <a:bodyPr/>
          <a:lstStyle/>
          <a:p>
            <a:r>
              <a:rPr lang="en-US" b="1" dirty="0">
                <a:latin typeface="+mj-lt"/>
              </a:rPr>
              <a:t>Bivariate analysis relationship between Categorical and Categorical Features</a:t>
            </a:r>
            <a:endParaRPr lang="en-IN" b="1" dirty="0">
              <a:latin typeface="+mj-lt"/>
            </a:endParaRPr>
          </a:p>
        </p:txBody>
      </p:sp>
      <p:sp>
        <p:nvSpPr>
          <p:cNvPr id="3" name="Slide Number Placeholder 2">
            <a:extLst>
              <a:ext uri="{FF2B5EF4-FFF2-40B4-BE49-F238E27FC236}">
                <a16:creationId xmlns:a16="http://schemas.microsoft.com/office/drawing/2014/main" id="{5896D75A-DE5B-367D-AD78-6778BE85B0D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pic>
        <p:nvPicPr>
          <p:cNvPr id="8" name="Picture 7">
            <a:extLst>
              <a:ext uri="{FF2B5EF4-FFF2-40B4-BE49-F238E27FC236}">
                <a16:creationId xmlns:a16="http://schemas.microsoft.com/office/drawing/2014/main" id="{EB06A299-28D4-889A-3132-D01CD83192BB}"/>
              </a:ext>
            </a:extLst>
          </p:cNvPr>
          <p:cNvPicPr>
            <a:picLocks noChangeAspect="1"/>
          </p:cNvPicPr>
          <p:nvPr/>
        </p:nvPicPr>
        <p:blipFill>
          <a:blip r:embed="rId2"/>
          <a:stretch>
            <a:fillRect/>
          </a:stretch>
        </p:blipFill>
        <p:spPr>
          <a:xfrm>
            <a:off x="4152900" y="633076"/>
            <a:ext cx="4046640" cy="3906946"/>
          </a:xfrm>
          <a:prstGeom prst="rect">
            <a:avLst/>
          </a:prstGeom>
        </p:spPr>
      </p:pic>
      <p:sp>
        <p:nvSpPr>
          <p:cNvPr id="10" name="TextBox 9">
            <a:extLst>
              <a:ext uri="{FF2B5EF4-FFF2-40B4-BE49-F238E27FC236}">
                <a16:creationId xmlns:a16="http://schemas.microsoft.com/office/drawing/2014/main" id="{E0594C27-7AFA-4D6D-61D9-7EB613B27866}"/>
              </a:ext>
            </a:extLst>
          </p:cNvPr>
          <p:cNvSpPr txBox="1"/>
          <p:nvPr/>
        </p:nvSpPr>
        <p:spPr>
          <a:xfrm>
            <a:off x="884987" y="2251258"/>
            <a:ext cx="3025374" cy="1384995"/>
          </a:xfrm>
          <a:prstGeom prst="rect">
            <a:avLst/>
          </a:prstGeom>
          <a:noFill/>
        </p:spPr>
        <p:txBody>
          <a:bodyPr wrap="square" rtlCol="0">
            <a:spAutoFit/>
          </a:bodyPr>
          <a:lstStyle/>
          <a:p>
            <a:r>
              <a:rPr lang="en-IN" b="1" dirty="0">
                <a:solidFill>
                  <a:schemeClr val="tx2">
                    <a:lumMod val="25000"/>
                  </a:schemeClr>
                </a:solidFill>
              </a:rPr>
              <a:t>Province wise orders assigned:</a:t>
            </a:r>
            <a:endParaRPr lang="en-IN" dirty="0">
              <a:solidFill>
                <a:schemeClr val="tx2">
                  <a:lumMod val="25000"/>
                </a:schemeClr>
              </a:solidFill>
            </a:endParaRPr>
          </a:p>
          <a:p>
            <a:r>
              <a:rPr lang="en-IN" sz="1000" b="1" dirty="0"/>
              <a:t>Based on the pie chart around 22 percentage of orders were from Ontario and least count of orders were from Nunavut. </a:t>
            </a:r>
            <a:r>
              <a:rPr lang="en-IN" sz="1000" b="1" dirty="0" err="1"/>
              <a:t>Saskachewan</a:t>
            </a:r>
            <a:r>
              <a:rPr lang="en-IN" sz="1000" b="1" dirty="0"/>
              <a:t> , Alberta , Manitoba and Quebec these province getting almost same frequency of </a:t>
            </a:r>
            <a:r>
              <a:rPr lang="en-IN" sz="1000" b="1" dirty="0" err="1"/>
              <a:t>orders.the</a:t>
            </a:r>
            <a:r>
              <a:rPr lang="en-IN" sz="1000" b="1" dirty="0"/>
              <a:t> second least number of orders got province is Newfoundland.</a:t>
            </a:r>
          </a:p>
        </p:txBody>
      </p:sp>
    </p:spTree>
    <p:extLst>
      <p:ext uri="{BB962C8B-B14F-4D97-AF65-F5344CB8AC3E}">
        <p14:creationId xmlns:p14="http://schemas.microsoft.com/office/powerpoint/2010/main" val="265403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AA77-E260-C5EC-8581-8E2EDB2904DE}"/>
              </a:ext>
            </a:extLst>
          </p:cNvPr>
          <p:cNvSpPr>
            <a:spLocks noGrp="1"/>
          </p:cNvSpPr>
          <p:nvPr>
            <p:ph type="title"/>
          </p:nvPr>
        </p:nvSpPr>
        <p:spPr>
          <a:xfrm>
            <a:off x="1003200" y="355594"/>
            <a:ext cx="7137600" cy="548700"/>
          </a:xfrm>
        </p:spPr>
        <p:txBody>
          <a:bodyPr/>
          <a:lstStyle/>
          <a:p>
            <a:r>
              <a:rPr lang="en-IN" b="1" dirty="0">
                <a:latin typeface="+mj-lt"/>
              </a:rPr>
              <a:t>Top 20 Customers based on their average amount paid for the Orders</a:t>
            </a:r>
          </a:p>
        </p:txBody>
      </p:sp>
      <p:sp>
        <p:nvSpPr>
          <p:cNvPr id="3" name="Slide Number Placeholder 2">
            <a:extLst>
              <a:ext uri="{FF2B5EF4-FFF2-40B4-BE49-F238E27FC236}">
                <a16:creationId xmlns:a16="http://schemas.microsoft.com/office/drawing/2014/main" id="{88D50910-C1D4-CF15-1F88-9494ED7A21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pic>
        <p:nvPicPr>
          <p:cNvPr id="5" name="Picture 4">
            <a:extLst>
              <a:ext uri="{FF2B5EF4-FFF2-40B4-BE49-F238E27FC236}">
                <a16:creationId xmlns:a16="http://schemas.microsoft.com/office/drawing/2014/main" id="{880E8AF1-D799-4896-2CB9-BF10558199E1}"/>
              </a:ext>
            </a:extLst>
          </p:cNvPr>
          <p:cNvPicPr>
            <a:picLocks noChangeAspect="1"/>
          </p:cNvPicPr>
          <p:nvPr/>
        </p:nvPicPr>
        <p:blipFill>
          <a:blip r:embed="rId2"/>
          <a:stretch>
            <a:fillRect/>
          </a:stretch>
        </p:blipFill>
        <p:spPr>
          <a:xfrm>
            <a:off x="2024461" y="1003711"/>
            <a:ext cx="4946394" cy="3441910"/>
          </a:xfrm>
          <a:prstGeom prst="rect">
            <a:avLst/>
          </a:prstGeom>
        </p:spPr>
      </p:pic>
    </p:spTree>
    <p:extLst>
      <p:ext uri="{BB962C8B-B14F-4D97-AF65-F5344CB8AC3E}">
        <p14:creationId xmlns:p14="http://schemas.microsoft.com/office/powerpoint/2010/main" val="2325903848"/>
      </p:ext>
    </p:extLst>
  </p:cSld>
  <p:clrMapOvr>
    <a:masterClrMapping/>
  </p:clrMapOvr>
</p:sld>
</file>

<file path=ppt/theme/theme1.xml><?xml version="1.0" encoding="utf-8"?>
<a:theme xmlns:a="http://schemas.openxmlformats.org/drawingml/2006/main" name="Dion template">
  <a:themeElements>
    <a:clrScheme name="Custom 347">
      <a:dk1>
        <a:srgbClr val="434343"/>
      </a:dk1>
      <a:lt1>
        <a:srgbClr val="FFFFFF"/>
      </a:lt1>
      <a:dk2>
        <a:srgbClr val="8A9BA6"/>
      </a:dk2>
      <a:lt2>
        <a:srgbClr val="D8DEE2"/>
      </a:lt2>
      <a:accent1>
        <a:srgbClr val="99BAB6"/>
      </a:accent1>
      <a:accent2>
        <a:srgbClr val="6B93A0"/>
      </a:accent2>
      <a:accent3>
        <a:srgbClr val="C0C99A"/>
      </a:accent3>
      <a:accent4>
        <a:srgbClr val="96B079"/>
      </a:accent4>
      <a:accent5>
        <a:srgbClr val="F3EDD7"/>
      </a:accent5>
      <a:accent6>
        <a:srgbClr val="C3B3A3"/>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1529</TotalTime>
  <Words>1484</Words>
  <Application>Microsoft Office PowerPoint</Application>
  <PresentationFormat>On-screen Show (16:9)</PresentationFormat>
  <Paragraphs>120</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Frank Ruhl Libre</vt:lpstr>
      <vt:lpstr>Wingdings</vt:lpstr>
      <vt:lpstr>Dion template</vt:lpstr>
      <vt:lpstr> CUSTOMER SEGMENTATION  </vt:lpstr>
      <vt:lpstr>OVERVIEW</vt:lpstr>
      <vt:lpstr>Importance of Customer Segmentation</vt:lpstr>
      <vt:lpstr>DATASET INFORMATION</vt:lpstr>
      <vt:lpstr> </vt:lpstr>
      <vt:lpstr> </vt:lpstr>
      <vt:lpstr>Bivariate analysis relationship  between  Numerical and Categorical variable</vt:lpstr>
      <vt:lpstr>Bivariate analysis relationship between Categorical and Categorical Features</vt:lpstr>
      <vt:lpstr>Top 20 Customers based on their average amount paid for the Orders</vt:lpstr>
      <vt:lpstr>Region Wise Product Categories Ordered</vt:lpstr>
      <vt:lpstr>Feature Engineering</vt:lpstr>
      <vt:lpstr>New Feature Contribution on Each Categorical Features</vt:lpstr>
      <vt:lpstr>Problem Facing For Clustering</vt:lpstr>
      <vt:lpstr>Final Cluster From K-means ML Model (BI)</vt:lpstr>
      <vt:lpstr>K-Modes Final Clusters (BI)</vt:lpstr>
      <vt:lpstr>RFM Analysis Clusters (BI)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HOST OPTIMAL RENT PRICE PREDICTION Interim Report – GROUP 7</dc:title>
  <dc:creator>Akash inc</dc:creator>
  <cp:lastModifiedBy>Sai Mohan P</cp:lastModifiedBy>
  <cp:revision>41</cp:revision>
  <dcterms:modified xsi:type="dcterms:W3CDTF">2023-12-18T13:22:09Z</dcterms:modified>
</cp:coreProperties>
</file>