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86" r:id="rId7"/>
    <p:sldId id="287" r:id="rId8"/>
    <p:sldId id="272" r:id="rId9"/>
    <p:sldId id="273" r:id="rId10"/>
    <p:sldId id="274" r:id="rId11"/>
    <p:sldId id="270" r:id="rId12"/>
    <p:sldId id="276" r:id="rId13"/>
    <p:sldId id="278" r:id="rId14"/>
    <p:sldId id="279" r:id="rId15"/>
    <p:sldId id="263" r:id="rId16"/>
    <p:sldId id="267" r:id="rId17"/>
    <p:sldId id="275" r:id="rId18"/>
    <p:sldId id="28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mohit" userId="6499d784d9f539ff" providerId="LiveId" clId="{76DE7809-9D44-493D-9EFB-A5368909618D}"/>
    <pc:docChg chg="modSld">
      <pc:chgData name="Sai mohit" userId="6499d784d9f539ff" providerId="LiveId" clId="{76DE7809-9D44-493D-9EFB-A5368909618D}" dt="2023-02-08T08:24:01.052" v="20" actId="5793"/>
      <pc:docMkLst>
        <pc:docMk/>
      </pc:docMkLst>
      <pc:sldChg chg="modSp mod">
        <pc:chgData name="Sai mohit" userId="6499d784d9f539ff" providerId="LiveId" clId="{76DE7809-9D44-493D-9EFB-A5368909618D}" dt="2023-02-08T08:24:01.052" v="20" actId="5793"/>
        <pc:sldMkLst>
          <pc:docMk/>
          <pc:sldMk cId="977026327" sldId="270"/>
        </pc:sldMkLst>
        <pc:spChg chg="mod">
          <ac:chgData name="Sai mohit" userId="6499d784d9f539ff" providerId="LiveId" clId="{76DE7809-9D44-493D-9EFB-A5368909618D}" dt="2023-02-08T08:24:01.052" v="20" actId="5793"/>
          <ac:spMkLst>
            <pc:docMk/>
            <pc:sldMk cId="977026327" sldId="270"/>
            <ac:spMk id="3" creationId="{67CFE715-B6C6-88E1-AF4C-4D9B75C2143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BEF2C0-1A8E-4C91-8A9C-64A67C703932}"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D9B43-82D9-46D8-B1D5-50F07AECDC51}" type="slidenum">
              <a:rPr lang="en-IN" smtClean="0"/>
              <a:t>‹#›</a:t>
            </a:fld>
            <a:endParaRPr lang="en-IN"/>
          </a:p>
        </p:txBody>
      </p:sp>
    </p:spTree>
    <p:extLst>
      <p:ext uri="{BB962C8B-B14F-4D97-AF65-F5344CB8AC3E}">
        <p14:creationId xmlns:p14="http://schemas.microsoft.com/office/powerpoint/2010/main" val="12631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BEF2C0-1A8E-4C91-8A9C-64A67C703932}"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1D9B43-82D9-46D8-B1D5-50F07AECDC51}" type="slidenum">
              <a:rPr lang="en-IN" smtClean="0"/>
              <a:t>‹#›</a:t>
            </a:fld>
            <a:endParaRPr lang="en-IN"/>
          </a:p>
        </p:txBody>
      </p:sp>
    </p:spTree>
    <p:extLst>
      <p:ext uri="{BB962C8B-B14F-4D97-AF65-F5344CB8AC3E}">
        <p14:creationId xmlns:p14="http://schemas.microsoft.com/office/powerpoint/2010/main" val="30040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0BEF2C0-1A8E-4C91-8A9C-64A67C703932}"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D9B43-82D9-46D8-B1D5-50F07AECDC51}" type="slidenum">
              <a:rPr lang="en-IN" smtClean="0"/>
              <a:t>‹#›</a:t>
            </a:fld>
            <a:endParaRPr lang="en-IN"/>
          </a:p>
        </p:txBody>
      </p:sp>
    </p:spTree>
    <p:extLst>
      <p:ext uri="{BB962C8B-B14F-4D97-AF65-F5344CB8AC3E}">
        <p14:creationId xmlns:p14="http://schemas.microsoft.com/office/powerpoint/2010/main" val="2131674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0BEF2C0-1A8E-4C91-8A9C-64A67C703932}"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D9B43-82D9-46D8-B1D5-50F07AECDC5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46264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BEF2C0-1A8E-4C91-8A9C-64A67C703932}"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D9B43-82D9-46D8-B1D5-50F07AECDC51}" type="slidenum">
              <a:rPr lang="en-IN" smtClean="0"/>
              <a:t>‹#›</a:t>
            </a:fld>
            <a:endParaRPr lang="en-IN"/>
          </a:p>
        </p:txBody>
      </p:sp>
    </p:spTree>
    <p:extLst>
      <p:ext uri="{BB962C8B-B14F-4D97-AF65-F5344CB8AC3E}">
        <p14:creationId xmlns:p14="http://schemas.microsoft.com/office/powerpoint/2010/main" val="3522392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BEF2C0-1A8E-4C91-8A9C-64A67C703932}" type="datetimeFigureOut">
              <a:rPr lang="en-IN" smtClean="0"/>
              <a:t>08-02-2023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D9B43-82D9-46D8-B1D5-50F07AECDC51}" type="slidenum">
              <a:rPr lang="en-IN" smtClean="0"/>
              <a:t>‹#›</a:t>
            </a:fld>
            <a:endParaRPr lang="en-IN"/>
          </a:p>
        </p:txBody>
      </p:sp>
    </p:spTree>
    <p:extLst>
      <p:ext uri="{BB962C8B-B14F-4D97-AF65-F5344CB8AC3E}">
        <p14:creationId xmlns:p14="http://schemas.microsoft.com/office/powerpoint/2010/main" val="519724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BEF2C0-1A8E-4C91-8A9C-64A67C703932}" type="datetimeFigureOut">
              <a:rPr lang="en-IN" smtClean="0"/>
              <a:t>08-02-2023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D9B43-82D9-46D8-B1D5-50F07AECDC51}" type="slidenum">
              <a:rPr lang="en-IN" smtClean="0"/>
              <a:t>‹#›</a:t>
            </a:fld>
            <a:endParaRPr lang="en-IN"/>
          </a:p>
        </p:txBody>
      </p:sp>
    </p:spTree>
    <p:extLst>
      <p:ext uri="{BB962C8B-B14F-4D97-AF65-F5344CB8AC3E}">
        <p14:creationId xmlns:p14="http://schemas.microsoft.com/office/powerpoint/2010/main" val="443267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EF2C0-1A8E-4C91-8A9C-64A67C703932}"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D9B43-82D9-46D8-B1D5-50F07AECDC51}" type="slidenum">
              <a:rPr lang="en-IN" smtClean="0"/>
              <a:t>‹#›</a:t>
            </a:fld>
            <a:endParaRPr lang="en-IN"/>
          </a:p>
        </p:txBody>
      </p:sp>
    </p:spTree>
    <p:extLst>
      <p:ext uri="{BB962C8B-B14F-4D97-AF65-F5344CB8AC3E}">
        <p14:creationId xmlns:p14="http://schemas.microsoft.com/office/powerpoint/2010/main" val="3098322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EF2C0-1A8E-4C91-8A9C-64A67C703932}"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D9B43-82D9-46D8-B1D5-50F07AECDC51}" type="slidenum">
              <a:rPr lang="en-IN" smtClean="0"/>
              <a:t>‹#›</a:t>
            </a:fld>
            <a:endParaRPr lang="en-IN"/>
          </a:p>
        </p:txBody>
      </p:sp>
    </p:spTree>
    <p:extLst>
      <p:ext uri="{BB962C8B-B14F-4D97-AF65-F5344CB8AC3E}">
        <p14:creationId xmlns:p14="http://schemas.microsoft.com/office/powerpoint/2010/main" val="162333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0BEF2C0-1A8E-4C91-8A9C-64A67C703932}"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D9B43-82D9-46D8-B1D5-50F07AECDC51}" type="slidenum">
              <a:rPr lang="en-IN" smtClean="0"/>
              <a:t>‹#›</a:t>
            </a:fld>
            <a:endParaRPr lang="en-IN"/>
          </a:p>
        </p:txBody>
      </p:sp>
    </p:spTree>
    <p:extLst>
      <p:ext uri="{BB962C8B-B14F-4D97-AF65-F5344CB8AC3E}">
        <p14:creationId xmlns:p14="http://schemas.microsoft.com/office/powerpoint/2010/main" val="1774641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BEF2C0-1A8E-4C91-8A9C-64A67C703932}"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D9B43-82D9-46D8-B1D5-50F07AECDC51}" type="slidenum">
              <a:rPr lang="en-IN" smtClean="0"/>
              <a:t>‹#›</a:t>
            </a:fld>
            <a:endParaRPr lang="en-IN"/>
          </a:p>
        </p:txBody>
      </p:sp>
    </p:spTree>
    <p:extLst>
      <p:ext uri="{BB962C8B-B14F-4D97-AF65-F5344CB8AC3E}">
        <p14:creationId xmlns:p14="http://schemas.microsoft.com/office/powerpoint/2010/main" val="1093863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BEF2C0-1A8E-4C91-8A9C-64A67C703932}"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1D9B43-82D9-46D8-B1D5-50F07AECDC51}" type="slidenum">
              <a:rPr lang="en-IN" smtClean="0"/>
              <a:t>‹#›</a:t>
            </a:fld>
            <a:endParaRPr lang="en-IN"/>
          </a:p>
        </p:txBody>
      </p:sp>
    </p:spTree>
    <p:extLst>
      <p:ext uri="{BB962C8B-B14F-4D97-AF65-F5344CB8AC3E}">
        <p14:creationId xmlns:p14="http://schemas.microsoft.com/office/powerpoint/2010/main" val="312595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BEF2C0-1A8E-4C91-8A9C-64A67C703932}" type="datetimeFigureOut">
              <a:rPr lang="en-IN" smtClean="0"/>
              <a:t>08-02-2023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1D9B43-82D9-46D8-B1D5-50F07AECDC51}" type="slidenum">
              <a:rPr lang="en-IN" smtClean="0"/>
              <a:t>‹#›</a:t>
            </a:fld>
            <a:endParaRPr lang="en-IN"/>
          </a:p>
        </p:txBody>
      </p:sp>
    </p:spTree>
    <p:extLst>
      <p:ext uri="{BB962C8B-B14F-4D97-AF65-F5344CB8AC3E}">
        <p14:creationId xmlns:p14="http://schemas.microsoft.com/office/powerpoint/2010/main" val="165834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0BEF2C0-1A8E-4C91-8A9C-64A67C703932}" type="datetimeFigureOut">
              <a:rPr lang="en-IN" smtClean="0"/>
              <a:t>08-02-2023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E1D9B43-82D9-46D8-B1D5-50F07AECDC51}" type="slidenum">
              <a:rPr lang="en-IN" smtClean="0"/>
              <a:t>‹#›</a:t>
            </a:fld>
            <a:endParaRPr lang="en-IN"/>
          </a:p>
        </p:txBody>
      </p:sp>
    </p:spTree>
    <p:extLst>
      <p:ext uri="{BB962C8B-B14F-4D97-AF65-F5344CB8AC3E}">
        <p14:creationId xmlns:p14="http://schemas.microsoft.com/office/powerpoint/2010/main" val="95055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0BEF2C0-1A8E-4C91-8A9C-64A67C703932}" type="datetimeFigureOut">
              <a:rPr lang="en-IN" smtClean="0"/>
              <a:t>08-02-2023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E1D9B43-82D9-46D8-B1D5-50F07AECDC51}" type="slidenum">
              <a:rPr lang="en-IN" smtClean="0"/>
              <a:t>‹#›</a:t>
            </a:fld>
            <a:endParaRPr lang="en-IN"/>
          </a:p>
        </p:txBody>
      </p:sp>
    </p:spTree>
    <p:extLst>
      <p:ext uri="{BB962C8B-B14F-4D97-AF65-F5344CB8AC3E}">
        <p14:creationId xmlns:p14="http://schemas.microsoft.com/office/powerpoint/2010/main" val="2601641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0BEF2C0-1A8E-4C91-8A9C-64A67C703932}" type="datetimeFigureOut">
              <a:rPr lang="en-IN" smtClean="0"/>
              <a:t>08-02-2023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E1D9B43-82D9-46D8-B1D5-50F07AECDC51}" type="slidenum">
              <a:rPr lang="en-IN" smtClean="0"/>
              <a:t>‹#›</a:t>
            </a:fld>
            <a:endParaRPr lang="en-IN"/>
          </a:p>
        </p:txBody>
      </p:sp>
    </p:spTree>
    <p:extLst>
      <p:ext uri="{BB962C8B-B14F-4D97-AF65-F5344CB8AC3E}">
        <p14:creationId xmlns:p14="http://schemas.microsoft.com/office/powerpoint/2010/main" val="78103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BEF2C0-1A8E-4C91-8A9C-64A67C703932}"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1D9B43-82D9-46D8-B1D5-50F07AECDC51}" type="slidenum">
              <a:rPr lang="en-IN" smtClean="0"/>
              <a:t>‹#›</a:t>
            </a:fld>
            <a:endParaRPr lang="en-IN"/>
          </a:p>
        </p:txBody>
      </p:sp>
    </p:spTree>
    <p:extLst>
      <p:ext uri="{BB962C8B-B14F-4D97-AF65-F5344CB8AC3E}">
        <p14:creationId xmlns:p14="http://schemas.microsoft.com/office/powerpoint/2010/main" val="6532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0BEF2C0-1A8E-4C91-8A9C-64A67C703932}" type="datetimeFigureOut">
              <a:rPr lang="en-IN" smtClean="0"/>
              <a:t>08-02-2023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E1D9B43-82D9-46D8-B1D5-50F07AECDC51}" type="slidenum">
              <a:rPr lang="en-IN" smtClean="0"/>
              <a:t>‹#›</a:t>
            </a:fld>
            <a:endParaRPr lang="en-IN"/>
          </a:p>
        </p:txBody>
      </p:sp>
    </p:spTree>
    <p:extLst>
      <p:ext uri="{BB962C8B-B14F-4D97-AF65-F5344CB8AC3E}">
        <p14:creationId xmlns:p14="http://schemas.microsoft.com/office/powerpoint/2010/main" val="12925488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818F-F611-AAE4-D9DC-0678E145D889}"/>
              </a:ext>
            </a:extLst>
          </p:cNvPr>
          <p:cNvSpPr>
            <a:spLocks noGrp="1"/>
          </p:cNvSpPr>
          <p:nvPr>
            <p:ph type="ctrTitle"/>
          </p:nvPr>
        </p:nvSpPr>
        <p:spPr>
          <a:xfrm>
            <a:off x="1048141" y="669690"/>
            <a:ext cx="9122227" cy="1345723"/>
          </a:xfrm>
        </p:spPr>
        <p:txBody>
          <a:bodyPr>
            <a:noAutofit/>
          </a:bodyPr>
          <a:lstStyle/>
          <a:p>
            <a:pPr algn="ct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GrowSmart</a:t>
            </a:r>
            <a:endParaRPr lang="en-IN" sz="8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34967D7-A1E1-AC90-CDB4-A05FE3B49A60}"/>
              </a:ext>
            </a:extLst>
          </p:cNvPr>
          <p:cNvSpPr>
            <a:spLocks noGrp="1"/>
          </p:cNvSpPr>
          <p:nvPr>
            <p:ph type="subTitle" idx="1"/>
          </p:nvPr>
        </p:nvSpPr>
        <p:spPr>
          <a:xfrm>
            <a:off x="3909523" y="3000377"/>
            <a:ext cx="4189445" cy="857246"/>
          </a:xfrm>
        </p:spPr>
        <p:txBody>
          <a:bodyPr>
            <a:normAutofit/>
          </a:bodyPr>
          <a:lstStyle/>
          <a:p>
            <a:pPr algn="ctr"/>
            <a:r>
              <a:rPr lang="en-US" cap="none" dirty="0">
                <a:solidFill>
                  <a:schemeClr val="tx1"/>
                </a:solidFill>
                <a:latin typeface="Times New Roman" panose="02020603050405020304" pitchFamily="18" charset="0"/>
                <a:cs typeface="Times New Roman" panose="02020603050405020304" pitchFamily="18" charset="0"/>
              </a:rPr>
              <a:t>Under the Guidance of</a:t>
            </a:r>
          </a:p>
          <a:p>
            <a:pPr algn="ctr"/>
            <a:r>
              <a:rPr lang="en-US" cap="none" dirty="0">
                <a:solidFill>
                  <a:schemeClr val="tx1"/>
                </a:solidFill>
                <a:latin typeface="Times New Roman" panose="02020603050405020304" pitchFamily="18" charset="0"/>
                <a:cs typeface="Times New Roman" panose="02020603050405020304" pitchFamily="18" charset="0"/>
              </a:rPr>
              <a:t>Mrs. S. Kusuma</a:t>
            </a:r>
            <a:r>
              <a:rPr lang="en-US" dirty="0">
                <a:solidFill>
                  <a:schemeClr val="tx1"/>
                </a:solidFill>
                <a:latin typeface="Times New Roman" panose="02020603050405020304" pitchFamily="18" charset="0"/>
                <a:cs typeface="Times New Roman" panose="02020603050405020304" pitchFamily="18" charset="0"/>
              </a:rPr>
              <a:t>           </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FDAA19C-25AE-0EDA-E439-4CB9907F270E}"/>
              </a:ext>
            </a:extLst>
          </p:cNvPr>
          <p:cNvSpPr txBox="1"/>
          <p:nvPr/>
        </p:nvSpPr>
        <p:spPr>
          <a:xfrm>
            <a:off x="7184571" y="4618650"/>
            <a:ext cx="4456924" cy="1569660"/>
          </a:xfrm>
          <a:prstGeom prst="rect">
            <a:avLst/>
          </a:prstGeom>
          <a:noFill/>
        </p:spPr>
        <p:txBody>
          <a:bodyPr wrap="square" rtlCol="0">
            <a:spAutoFit/>
          </a:bodyPr>
          <a:lstStyle/>
          <a:p>
            <a:pPr algn="r"/>
            <a:r>
              <a:rPr lang="en-IN" sz="1600" dirty="0">
                <a:latin typeface="Times New Roman" panose="02020603050405020304" pitchFamily="18" charset="0"/>
                <a:cs typeface="Times New Roman" panose="02020603050405020304" pitchFamily="18" charset="0"/>
              </a:rPr>
              <a:t>By</a:t>
            </a:r>
          </a:p>
          <a:p>
            <a:pPr algn="r"/>
            <a:endParaRPr lang="en-IN" sz="1600" dirty="0">
              <a:latin typeface="Times New Roman" panose="02020603050405020304" pitchFamily="18" charset="0"/>
              <a:cs typeface="Times New Roman" panose="02020603050405020304" pitchFamily="18" charset="0"/>
            </a:endParaRPr>
          </a:p>
          <a:p>
            <a:pPr algn="r"/>
            <a:r>
              <a:rPr lang="en-IN" sz="1600" dirty="0">
                <a:latin typeface="Times New Roman" panose="02020603050405020304" pitchFamily="18" charset="0"/>
                <a:cs typeface="Times New Roman" panose="02020603050405020304" pitchFamily="18" charset="0"/>
              </a:rPr>
              <a:t>R M Sai Mohit (19699A0544)</a:t>
            </a:r>
          </a:p>
          <a:p>
            <a:pPr algn="r"/>
            <a:r>
              <a:rPr lang="en-IN" sz="1600" dirty="0">
                <a:latin typeface="Times New Roman" panose="02020603050405020304" pitchFamily="18" charset="0"/>
                <a:cs typeface="Times New Roman" panose="02020603050405020304" pitchFamily="18" charset="0"/>
              </a:rPr>
              <a:t>M </a:t>
            </a:r>
            <a:r>
              <a:rPr lang="en-IN" sz="1600" dirty="0" err="1">
                <a:latin typeface="Times New Roman" panose="02020603050405020304" pitchFamily="18" charset="0"/>
                <a:cs typeface="Times New Roman" panose="02020603050405020304" pitchFamily="18" charset="0"/>
              </a:rPr>
              <a:t>Madhusudhan</a:t>
            </a:r>
            <a:r>
              <a:rPr lang="en-IN" sz="1600" dirty="0">
                <a:latin typeface="Times New Roman" panose="02020603050405020304" pitchFamily="18" charset="0"/>
                <a:cs typeface="Times New Roman" panose="02020603050405020304" pitchFamily="18" charset="0"/>
              </a:rPr>
              <a:t> (19699A0524)</a:t>
            </a:r>
          </a:p>
          <a:p>
            <a:pPr algn="r"/>
            <a:r>
              <a:rPr lang="en-IN" sz="1600" dirty="0">
                <a:latin typeface="Times New Roman" panose="02020603050405020304" pitchFamily="18" charset="0"/>
                <a:cs typeface="Times New Roman" panose="02020603050405020304" pitchFamily="18" charset="0"/>
              </a:rPr>
              <a:t>B Jagadeesh (19699A0517)</a:t>
            </a:r>
          </a:p>
          <a:p>
            <a:pPr algn="r"/>
            <a:r>
              <a:rPr lang="en-IN" sz="1600" dirty="0">
                <a:latin typeface="Times New Roman" panose="02020603050405020304" pitchFamily="18" charset="0"/>
                <a:cs typeface="Times New Roman" panose="02020603050405020304" pitchFamily="18" charset="0"/>
              </a:rPr>
              <a:t>K V Hari Prasad (19699A0513)</a:t>
            </a:r>
          </a:p>
        </p:txBody>
      </p:sp>
      <p:sp>
        <p:nvSpPr>
          <p:cNvPr id="5" name="TextBox 4">
            <a:extLst>
              <a:ext uri="{FF2B5EF4-FFF2-40B4-BE49-F238E27FC236}">
                <a16:creationId xmlns:a16="http://schemas.microsoft.com/office/drawing/2014/main" id="{3307C9D1-2CDA-2A65-81BB-5454E796121C}"/>
              </a:ext>
            </a:extLst>
          </p:cNvPr>
          <p:cNvSpPr txBox="1"/>
          <p:nvPr/>
        </p:nvSpPr>
        <p:spPr>
          <a:xfrm>
            <a:off x="550505" y="5100833"/>
            <a:ext cx="4907903" cy="1087477"/>
          </a:xfrm>
          <a:prstGeom prst="rect">
            <a:avLst/>
          </a:prstGeom>
          <a:noFill/>
        </p:spPr>
        <p:txBody>
          <a:bodyPr wrap="square" rtlCol="0">
            <a:spAutoFit/>
          </a:bodyPr>
          <a:lstStyle/>
          <a:p>
            <a:pPr marL="0" marR="0" lvl="0" indent="0"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IN" sz="16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Computer Science and Engineering </a:t>
            </a:r>
          </a:p>
          <a:p>
            <a:pPr marL="0" marR="0" lvl="0" indent="0"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lang="en-IN" sz="1600" dirty="0">
                <a:latin typeface="Times New Roman" panose="02020603050405020304" pitchFamily="18" charset="0"/>
                <a:cs typeface="Times New Roman" panose="02020603050405020304" pitchFamily="18" charset="0"/>
              </a:rPr>
              <a:t>Madanapalle Institute of Technology and Science</a:t>
            </a:r>
          </a:p>
          <a:p>
            <a:pPr marL="0" marR="0" lvl="0" indent="0"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lang="en-IN" sz="1600" dirty="0">
                <a:latin typeface="Times New Roman" panose="02020603050405020304" pitchFamily="18" charset="0"/>
                <a:cs typeface="Times New Roman" panose="02020603050405020304" pitchFamily="18" charset="0"/>
              </a:rPr>
              <a:t>Andhra Pradesh</a:t>
            </a:r>
          </a:p>
        </p:txBody>
      </p:sp>
      <p:sp>
        <p:nvSpPr>
          <p:cNvPr id="6" name="TextBox 5">
            <a:extLst>
              <a:ext uri="{FF2B5EF4-FFF2-40B4-BE49-F238E27FC236}">
                <a16:creationId xmlns:a16="http://schemas.microsoft.com/office/drawing/2014/main" id="{47E84482-103E-024D-B59B-346DDEA46ED0}"/>
              </a:ext>
            </a:extLst>
          </p:cNvPr>
          <p:cNvSpPr txBox="1"/>
          <p:nvPr/>
        </p:nvSpPr>
        <p:spPr>
          <a:xfrm>
            <a:off x="2299993" y="2191923"/>
            <a:ext cx="7408507" cy="369332"/>
          </a:xfrm>
          <a:prstGeom prst="rect">
            <a:avLst/>
          </a:prstGeom>
          <a:noFill/>
        </p:spPr>
        <p:txBody>
          <a:bodyPr wrap="square" rtlCol="0">
            <a:spAutoFit/>
          </a:bodyPr>
          <a:lstStyle/>
          <a:p>
            <a:r>
              <a:rPr lang="en-US" cap="none" dirty="0">
                <a:solidFill>
                  <a:schemeClr val="tx1"/>
                </a:solidFill>
                <a:latin typeface="Times New Roman" panose="02020603050405020304" pitchFamily="18" charset="0"/>
                <a:cs typeface="Times New Roman" panose="02020603050405020304" pitchFamily="18" charset="0"/>
              </a:rPr>
              <a:t>An ML based Intelligent recommendation system for crops and fertilizers</a:t>
            </a:r>
            <a:endParaRPr lang="en-IN"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120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1FCF-CD99-CE5F-1F19-C3315A6F39D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ARCHITECTURE</a:t>
            </a:r>
          </a:p>
        </p:txBody>
      </p:sp>
      <p:pic>
        <p:nvPicPr>
          <p:cNvPr id="9" name="Content Placeholder 8">
            <a:extLst>
              <a:ext uri="{FF2B5EF4-FFF2-40B4-BE49-F238E27FC236}">
                <a16:creationId xmlns:a16="http://schemas.microsoft.com/office/drawing/2014/main" id="{01EEFE6B-9F6F-6ACB-57F1-83F3AA57084E}"/>
              </a:ext>
            </a:extLst>
          </p:cNvPr>
          <p:cNvPicPr>
            <a:picLocks noGrp="1" noChangeAspect="1"/>
          </p:cNvPicPr>
          <p:nvPr>
            <p:ph idx="1"/>
          </p:nvPr>
        </p:nvPicPr>
        <p:blipFill>
          <a:blip r:embed="rId2"/>
          <a:stretch>
            <a:fillRect/>
          </a:stretch>
        </p:blipFill>
        <p:spPr>
          <a:xfrm>
            <a:off x="1399592" y="1744824"/>
            <a:ext cx="9246637" cy="4051757"/>
          </a:xfrm>
        </p:spPr>
      </p:pic>
    </p:spTree>
    <p:extLst>
      <p:ext uri="{BB962C8B-B14F-4D97-AF65-F5344CB8AC3E}">
        <p14:creationId xmlns:p14="http://schemas.microsoft.com/office/powerpoint/2010/main" val="2762708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7636-B622-0097-1CD7-DBD1ECA52206}"/>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ALGORITHMS USED</a:t>
            </a:r>
          </a:p>
        </p:txBody>
      </p:sp>
      <p:sp>
        <p:nvSpPr>
          <p:cNvPr id="3" name="Content Placeholder 2">
            <a:extLst>
              <a:ext uri="{FF2B5EF4-FFF2-40B4-BE49-F238E27FC236}">
                <a16:creationId xmlns:a16="http://schemas.microsoft.com/office/drawing/2014/main" id="{67CFE715-B6C6-88E1-AF4C-4D9B75C21438}"/>
              </a:ext>
            </a:extLst>
          </p:cNvPr>
          <p:cNvSpPr>
            <a:spLocks noGrp="1"/>
          </p:cNvSpPr>
          <p:nvPr>
            <p:ph idx="1"/>
          </p:nvPr>
        </p:nvSpPr>
        <p:spPr>
          <a:xfrm>
            <a:off x="1103312" y="2183363"/>
            <a:ext cx="9197684" cy="3620278"/>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Logistic Regression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K Nearest Neighbours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Random Forest</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Support Vector Machine</a:t>
            </a:r>
          </a:p>
          <a:p>
            <a:pPr>
              <a:buFont typeface="Wingdings" panose="05000000000000000000" pitchFamily="2" charset="2"/>
              <a:buChar char="Ø"/>
            </a:pPr>
            <a:r>
              <a:rPr lang="en-IN" sz="2400" dirty="0" err="1">
                <a:latin typeface="Times New Roman" panose="02020603050405020304" pitchFamily="18" charset="0"/>
                <a:cs typeface="Times New Roman" panose="02020603050405020304" pitchFamily="18" charset="0"/>
              </a:rPr>
              <a:t>Naive’s</a:t>
            </a:r>
            <a:r>
              <a:rPr lang="en-IN" sz="2400" dirty="0">
                <a:latin typeface="Times New Roman" panose="02020603050405020304" pitchFamily="18" charset="0"/>
                <a:cs typeface="Times New Roman" panose="02020603050405020304" pitchFamily="18" charset="0"/>
              </a:rPr>
              <a:t> Bayes Algorithm</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Decision Tree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Gradient Boosting</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026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1E2D-585F-BF20-571A-1DB6C7595060}"/>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FEASIBILITY</a:t>
            </a:r>
            <a:endParaRPr lang="en-IN" sz="44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A8CFACB-2EE5-498C-DA11-52B3A2AFDD38}"/>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N: ratio of Nitrogen content in soil </a:t>
            </a:r>
          </a:p>
          <a:p>
            <a:r>
              <a:rPr lang="en-IN" sz="2400" dirty="0">
                <a:latin typeface="Times New Roman" panose="02020603050405020304" pitchFamily="18" charset="0"/>
                <a:cs typeface="Times New Roman" panose="02020603050405020304" pitchFamily="18" charset="0"/>
              </a:rPr>
              <a:t>P: ratio of Phosphorous content in soil </a:t>
            </a:r>
          </a:p>
          <a:p>
            <a:r>
              <a:rPr lang="en-IN" sz="2400" dirty="0">
                <a:latin typeface="Times New Roman" panose="02020603050405020304" pitchFamily="18" charset="0"/>
                <a:cs typeface="Times New Roman" panose="02020603050405020304" pitchFamily="18" charset="0"/>
              </a:rPr>
              <a:t>K: ratio of Potassium content in soil </a:t>
            </a:r>
          </a:p>
          <a:p>
            <a:r>
              <a:rPr lang="en-IN" sz="2400" dirty="0">
                <a:latin typeface="Times New Roman" panose="02020603050405020304" pitchFamily="18" charset="0"/>
                <a:cs typeface="Times New Roman" panose="02020603050405020304" pitchFamily="18" charset="0"/>
              </a:rPr>
              <a:t>Temperature: temperature in degree Celsius </a:t>
            </a:r>
          </a:p>
          <a:p>
            <a:r>
              <a:rPr lang="en-IN" sz="2400" dirty="0">
                <a:latin typeface="Times New Roman" panose="02020603050405020304" pitchFamily="18" charset="0"/>
                <a:cs typeface="Times New Roman" panose="02020603050405020304" pitchFamily="18" charset="0"/>
              </a:rPr>
              <a:t>Humidity: relative humidity in % </a:t>
            </a:r>
          </a:p>
          <a:p>
            <a:r>
              <a:rPr lang="en-IN" sz="2400" dirty="0">
                <a:latin typeface="Times New Roman" panose="02020603050405020304" pitchFamily="18" charset="0"/>
                <a:cs typeface="Times New Roman" panose="02020603050405020304" pitchFamily="18" charset="0"/>
              </a:rPr>
              <a:t>pH: pH value of the </a:t>
            </a:r>
            <a:r>
              <a:rPr lang="en-IN" sz="2400">
                <a:latin typeface="Times New Roman" panose="02020603050405020304" pitchFamily="18" charset="0"/>
                <a:cs typeface="Times New Roman" panose="02020603050405020304" pitchFamily="18" charset="0"/>
              </a:rPr>
              <a:t>soil </a:t>
            </a:r>
          </a:p>
          <a:p>
            <a:r>
              <a:rPr lang="en-IN" sz="2400">
                <a:latin typeface="Times New Roman" panose="02020603050405020304" pitchFamily="18" charset="0"/>
                <a:cs typeface="Times New Roman" panose="02020603050405020304" pitchFamily="18" charset="0"/>
              </a:rPr>
              <a:t>rainfall</a:t>
            </a:r>
            <a:r>
              <a:rPr lang="en-IN" sz="2400" dirty="0">
                <a:latin typeface="Times New Roman" panose="02020603050405020304" pitchFamily="18" charset="0"/>
                <a:cs typeface="Times New Roman" panose="02020603050405020304" pitchFamily="18" charset="0"/>
              </a:rPr>
              <a:t>: rainfall in mm</a:t>
            </a:r>
          </a:p>
        </p:txBody>
      </p:sp>
    </p:spTree>
    <p:extLst>
      <p:ext uri="{BB962C8B-B14F-4D97-AF65-F5344CB8AC3E}">
        <p14:creationId xmlns:p14="http://schemas.microsoft.com/office/powerpoint/2010/main" val="205238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3DC29D-DBEE-A48F-C80A-06D07A5BC129}"/>
              </a:ext>
            </a:extLst>
          </p:cNvPr>
          <p:cNvPicPr>
            <a:picLocks noGrp="1" noChangeAspect="1"/>
          </p:cNvPicPr>
          <p:nvPr>
            <p:ph idx="1"/>
          </p:nvPr>
        </p:nvPicPr>
        <p:blipFill rotWithShape="1">
          <a:blip r:embed="rId2"/>
          <a:srcRect t="65351"/>
          <a:stretch/>
        </p:blipFill>
        <p:spPr>
          <a:xfrm>
            <a:off x="2508379" y="3989862"/>
            <a:ext cx="7175241" cy="737119"/>
          </a:xfrm>
        </p:spPr>
      </p:pic>
      <p:pic>
        <p:nvPicPr>
          <p:cNvPr id="6" name="Picture 5">
            <a:extLst>
              <a:ext uri="{FF2B5EF4-FFF2-40B4-BE49-F238E27FC236}">
                <a16:creationId xmlns:a16="http://schemas.microsoft.com/office/drawing/2014/main" id="{70E2693B-D874-8046-ADEE-A191EE42BF88}"/>
              </a:ext>
            </a:extLst>
          </p:cNvPr>
          <p:cNvPicPr>
            <a:picLocks noChangeAspect="1"/>
          </p:cNvPicPr>
          <p:nvPr/>
        </p:nvPicPr>
        <p:blipFill rotWithShape="1">
          <a:blip r:embed="rId3"/>
          <a:srcRect l="902"/>
          <a:stretch/>
        </p:blipFill>
        <p:spPr>
          <a:xfrm>
            <a:off x="2508379" y="2401810"/>
            <a:ext cx="7175241" cy="944221"/>
          </a:xfrm>
          <a:prstGeom prst="rect">
            <a:avLst/>
          </a:prstGeom>
        </p:spPr>
      </p:pic>
      <p:pic>
        <p:nvPicPr>
          <p:cNvPr id="8" name="Picture 7">
            <a:extLst>
              <a:ext uri="{FF2B5EF4-FFF2-40B4-BE49-F238E27FC236}">
                <a16:creationId xmlns:a16="http://schemas.microsoft.com/office/drawing/2014/main" id="{26F6A689-8429-7D99-AB84-4C96780A4ED7}"/>
              </a:ext>
            </a:extLst>
          </p:cNvPr>
          <p:cNvPicPr>
            <a:picLocks noChangeAspect="1"/>
          </p:cNvPicPr>
          <p:nvPr/>
        </p:nvPicPr>
        <p:blipFill>
          <a:blip r:embed="rId4"/>
          <a:stretch>
            <a:fillRect/>
          </a:stretch>
        </p:blipFill>
        <p:spPr>
          <a:xfrm>
            <a:off x="2508380" y="3346031"/>
            <a:ext cx="7175240" cy="643832"/>
          </a:xfrm>
          <a:prstGeom prst="rect">
            <a:avLst/>
          </a:prstGeom>
        </p:spPr>
      </p:pic>
      <p:sp>
        <p:nvSpPr>
          <p:cNvPr id="9" name="TextBox 8">
            <a:extLst>
              <a:ext uri="{FF2B5EF4-FFF2-40B4-BE49-F238E27FC236}">
                <a16:creationId xmlns:a16="http://schemas.microsoft.com/office/drawing/2014/main" id="{34C10513-A4BA-55AE-21FD-051A7EC551B0}"/>
              </a:ext>
            </a:extLst>
          </p:cNvPr>
          <p:cNvSpPr txBox="1"/>
          <p:nvPr/>
        </p:nvSpPr>
        <p:spPr>
          <a:xfrm>
            <a:off x="597159" y="729500"/>
            <a:ext cx="9881118" cy="1323439"/>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CROP RESPONSE AND NUTRIENT RATIO POLICY </a:t>
            </a:r>
          </a:p>
        </p:txBody>
      </p:sp>
      <p:sp>
        <p:nvSpPr>
          <p:cNvPr id="13" name="TextBox 12">
            <a:extLst>
              <a:ext uri="{FF2B5EF4-FFF2-40B4-BE49-F238E27FC236}">
                <a16:creationId xmlns:a16="http://schemas.microsoft.com/office/drawing/2014/main" id="{8CE97CD1-CE86-3026-F650-C0682065C8D8}"/>
              </a:ext>
            </a:extLst>
          </p:cNvPr>
          <p:cNvSpPr txBox="1"/>
          <p:nvPr/>
        </p:nvSpPr>
        <p:spPr>
          <a:xfrm>
            <a:off x="1558212" y="5075853"/>
            <a:ext cx="8985380"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NAAS(National academy of agricultural sciences) published a policy containing the NPK ratio for various crops across the India.</a:t>
            </a:r>
          </a:p>
        </p:txBody>
      </p:sp>
    </p:spTree>
    <p:extLst>
      <p:ext uri="{BB962C8B-B14F-4D97-AF65-F5344CB8AC3E}">
        <p14:creationId xmlns:p14="http://schemas.microsoft.com/office/powerpoint/2010/main" val="630051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C10513-A4BA-55AE-21FD-051A7EC551B0}"/>
              </a:ext>
            </a:extLst>
          </p:cNvPr>
          <p:cNvSpPr txBox="1"/>
          <p:nvPr/>
        </p:nvSpPr>
        <p:spPr>
          <a:xfrm>
            <a:off x="597159" y="729500"/>
            <a:ext cx="9881118" cy="1323439"/>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CROP RESPONSE AND NUTRIENT RATIO POLICY </a:t>
            </a:r>
          </a:p>
        </p:txBody>
      </p:sp>
      <p:pic>
        <p:nvPicPr>
          <p:cNvPr id="4" name="Content Placeholder 4">
            <a:extLst>
              <a:ext uri="{FF2B5EF4-FFF2-40B4-BE49-F238E27FC236}">
                <a16:creationId xmlns:a16="http://schemas.microsoft.com/office/drawing/2014/main" id="{D2F2CC1A-2CAE-C802-BAD5-AFB80DB23FDF}"/>
              </a:ext>
            </a:extLst>
          </p:cNvPr>
          <p:cNvPicPr>
            <a:picLocks noChangeAspect="1"/>
          </p:cNvPicPr>
          <p:nvPr/>
        </p:nvPicPr>
        <p:blipFill>
          <a:blip r:embed="rId2"/>
          <a:stretch>
            <a:fillRect/>
          </a:stretch>
        </p:blipFill>
        <p:spPr>
          <a:xfrm>
            <a:off x="2988908" y="2978720"/>
            <a:ext cx="6214185" cy="3454499"/>
          </a:xfrm>
          <a:prstGeom prst="rect">
            <a:avLst/>
          </a:prstGeom>
        </p:spPr>
      </p:pic>
      <p:pic>
        <p:nvPicPr>
          <p:cNvPr id="7" name="Picture 6">
            <a:extLst>
              <a:ext uri="{FF2B5EF4-FFF2-40B4-BE49-F238E27FC236}">
                <a16:creationId xmlns:a16="http://schemas.microsoft.com/office/drawing/2014/main" id="{FCC5133C-21F5-27E8-A53B-F91DB1D54660}"/>
              </a:ext>
            </a:extLst>
          </p:cNvPr>
          <p:cNvPicPr>
            <a:picLocks noChangeAspect="1"/>
          </p:cNvPicPr>
          <p:nvPr/>
        </p:nvPicPr>
        <p:blipFill rotWithShape="1">
          <a:blip r:embed="rId3"/>
          <a:srcRect l="902"/>
          <a:stretch/>
        </p:blipFill>
        <p:spPr>
          <a:xfrm>
            <a:off x="2988907" y="2160968"/>
            <a:ext cx="6214186" cy="817752"/>
          </a:xfrm>
          <a:prstGeom prst="rect">
            <a:avLst/>
          </a:prstGeom>
        </p:spPr>
      </p:pic>
    </p:spTree>
    <p:extLst>
      <p:ext uri="{BB962C8B-B14F-4D97-AF65-F5344CB8AC3E}">
        <p14:creationId xmlns:p14="http://schemas.microsoft.com/office/powerpoint/2010/main" val="3072054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37E8-EEEC-AB31-8510-CF23F244FF6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REQUIREMENT SPECIFICATION</a:t>
            </a:r>
          </a:p>
        </p:txBody>
      </p:sp>
      <p:sp>
        <p:nvSpPr>
          <p:cNvPr id="3" name="Content Placeholder 2">
            <a:extLst>
              <a:ext uri="{FF2B5EF4-FFF2-40B4-BE49-F238E27FC236}">
                <a16:creationId xmlns:a16="http://schemas.microsoft.com/office/drawing/2014/main" id="{1AC3855E-43FB-68A5-D339-D23BDB9C592E}"/>
              </a:ext>
            </a:extLst>
          </p:cNvPr>
          <p:cNvSpPr>
            <a:spLocks noGrp="1"/>
          </p:cNvSpPr>
          <p:nvPr>
            <p:ph sz="half" idx="1"/>
          </p:nvPr>
        </p:nvSpPr>
        <p:spPr>
          <a:xfrm>
            <a:off x="1172886" y="1853248"/>
            <a:ext cx="4396339" cy="4195763"/>
          </a:xfrm>
        </p:spPr>
        <p:txBody>
          <a:bodyPr>
            <a:normAutofit fontScale="92500" lnSpcReduction="20000"/>
          </a:bodyPr>
          <a:lstStyle/>
          <a:p>
            <a:pPr marL="0" indent="0">
              <a:buNone/>
            </a:pPr>
            <a:r>
              <a:rPr lang="en-IN" sz="3000" b="1" dirty="0">
                <a:latin typeface="Times New Roman" panose="02020603050405020304" pitchFamily="18" charset="0"/>
                <a:cs typeface="Times New Roman" panose="02020603050405020304" pitchFamily="18" charset="0"/>
              </a:rPr>
              <a:t>HARDWARE REQUIREMENTS</a:t>
            </a:r>
          </a:p>
          <a:p>
            <a:pPr marL="0" indent="0">
              <a:buNone/>
            </a:pPr>
            <a:endParaRPr lang="en-IN"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RAM:  8GB/16GB for faster output</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Hard Disk: 1TB </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Micro Processor: 2.0 GHz </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Micro Processor: Core i5/core i7</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Any Desktop or Laptop systems with high level configuration</a:t>
            </a:r>
            <a:endParaRPr lang="en-IN" sz="24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7016502-7651-E1AA-010E-A1017FB84616}"/>
              </a:ext>
            </a:extLst>
          </p:cNvPr>
          <p:cNvSpPr>
            <a:spLocks noGrp="1"/>
          </p:cNvSpPr>
          <p:nvPr>
            <p:ph sz="half" idx="2"/>
          </p:nvPr>
        </p:nvSpPr>
        <p:spPr>
          <a:xfrm>
            <a:off x="6096000" y="1853248"/>
            <a:ext cx="4643534" cy="4323617"/>
          </a:xfrm>
        </p:spPr>
        <p:txBody>
          <a:bodyPr>
            <a:normAutofit fontScale="92500" lnSpcReduction="20000"/>
          </a:bodyPr>
          <a:lstStyle/>
          <a:p>
            <a:pPr marL="0" indent="0">
              <a:buNone/>
            </a:pPr>
            <a:r>
              <a:rPr lang="en-IN" sz="3000" b="1" dirty="0">
                <a:latin typeface="Times New Roman" panose="02020603050405020304" pitchFamily="18" charset="0"/>
                <a:cs typeface="Times New Roman" panose="02020603050405020304" pitchFamily="18" charset="0"/>
              </a:rPr>
              <a:t>SOFTWARE REQUIREMENTS</a:t>
            </a:r>
          </a:p>
          <a:p>
            <a:endParaRPr lang="en-IN" sz="2200" dirty="0"/>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OS (Operating Systems): Windows 10/11</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Programming Language: Python, HTML, CSS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Platform: </a:t>
            </a:r>
            <a:r>
              <a:rPr lang="en-IN" sz="2400" dirty="0" err="1">
                <a:latin typeface="Times New Roman" panose="02020603050405020304" pitchFamily="18" charset="0"/>
                <a:cs typeface="Times New Roman" panose="02020603050405020304" pitchFamily="18" charset="0"/>
              </a:rPr>
              <a:t>Pycharm</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Jupyter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NoteBook</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Libraries:  NumPy, Pandas, </a:t>
            </a:r>
            <a:r>
              <a:rPr lang="en-IN" sz="2400" dirty="0" err="1">
                <a:latin typeface="Times New Roman" panose="02020603050405020304" pitchFamily="18" charset="0"/>
                <a:cs typeface="Times New Roman" panose="02020603050405020304" pitchFamily="18" charset="0"/>
              </a:rPr>
              <a:t>Sklearn</a:t>
            </a:r>
            <a:r>
              <a:rPr lang="en-IN" sz="2400" dirty="0">
                <a:latin typeface="Times New Roman" panose="02020603050405020304" pitchFamily="18" charset="0"/>
                <a:cs typeface="Times New Roman" panose="02020603050405020304" pitchFamily="18" charset="0"/>
              </a:rPr>
              <a:t>,  Flask</a:t>
            </a:r>
          </a:p>
          <a:p>
            <a:pPr>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Database: MySQL</a:t>
            </a:r>
          </a:p>
        </p:txBody>
      </p:sp>
    </p:spTree>
    <p:extLst>
      <p:ext uri="{BB962C8B-B14F-4D97-AF65-F5344CB8AC3E}">
        <p14:creationId xmlns:p14="http://schemas.microsoft.com/office/powerpoint/2010/main" val="1729948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EBB9-5A04-455A-11C7-37122FD9C58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B2DF34E-AA69-5C73-F84B-1D98E25203F9}"/>
              </a:ext>
            </a:extLst>
          </p:cNvPr>
          <p:cNvSpPr>
            <a:spLocks noGrp="1"/>
          </p:cNvSpPr>
          <p:nvPr>
            <p:ph idx="1"/>
          </p:nvPr>
        </p:nvSpPr>
        <p:spPr>
          <a:xfrm>
            <a:off x="1108787" y="1853248"/>
            <a:ext cx="9974425" cy="4152555"/>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[1] </a:t>
            </a:r>
            <a:r>
              <a:rPr lang="en-IN" sz="2400" b="0" i="0" u="none" strike="noStrike" kern="1200" dirty="0">
                <a:effectLst/>
                <a:latin typeface="Times New Roman" panose="02020603050405020304" pitchFamily="18" charset="0"/>
                <a:ea typeface="+mn-ea"/>
                <a:cs typeface="Times New Roman" panose="02020603050405020304" pitchFamily="18" charset="0"/>
              </a:rPr>
              <a:t>Aditya, Param Patil</a:t>
            </a:r>
            <a:r>
              <a:rPr lang="en-IN" sz="2400" dirty="0">
                <a:latin typeface="Times New Roman" panose="02020603050405020304" pitchFamily="18" charset="0"/>
                <a:ea typeface="+mn-ea"/>
                <a:cs typeface="Times New Roman" panose="02020603050405020304" pitchFamily="18" charset="0"/>
              </a:rPr>
              <a:t>, </a:t>
            </a:r>
            <a:r>
              <a:rPr lang="en-IN" sz="2400" b="0" i="0" u="none" strike="noStrike" kern="1200" dirty="0" err="1">
                <a:effectLst/>
                <a:latin typeface="Times New Roman" panose="02020603050405020304" pitchFamily="18" charset="0"/>
                <a:ea typeface="+mn-ea"/>
                <a:cs typeface="Times New Roman" panose="02020603050405020304" pitchFamily="18" charset="0"/>
              </a:rPr>
              <a:t>Vatsa</a:t>
            </a:r>
            <a:r>
              <a:rPr lang="en-IN" sz="2400" b="0" i="0" u="none" strike="noStrike" kern="1200" dirty="0">
                <a:effectLst/>
                <a:latin typeface="Times New Roman" panose="02020603050405020304" pitchFamily="18" charset="0"/>
                <a:ea typeface="+mn-ea"/>
                <a:cs typeface="Times New Roman" panose="02020603050405020304" pitchFamily="18" charset="0"/>
              </a:rPr>
              <a:t> </a:t>
            </a:r>
            <a:r>
              <a:rPr lang="en-IN" sz="2400" b="0" i="0" u="none" strike="noStrike" kern="1200" dirty="0" err="1">
                <a:effectLst/>
                <a:latin typeface="Times New Roman" panose="02020603050405020304" pitchFamily="18" charset="0"/>
                <a:ea typeface="+mn-ea"/>
                <a:cs typeface="Times New Roman" panose="02020603050405020304" pitchFamily="18" charset="0"/>
              </a:rPr>
              <a:t>Nagaria</a:t>
            </a:r>
            <a:r>
              <a:rPr lang="en-IN" sz="2400" dirty="0">
                <a:latin typeface="Times New Roman" panose="02020603050405020304" pitchFamily="18" charset="0"/>
                <a:ea typeface="+mn-ea"/>
                <a:cs typeface="Times New Roman" panose="02020603050405020304" pitchFamily="18" charset="0"/>
              </a:rPr>
              <a:t>, </a:t>
            </a:r>
            <a:r>
              <a:rPr lang="en-IN" sz="2400" b="0" i="0" u="none" strike="noStrike" kern="1200" dirty="0" err="1">
                <a:effectLst/>
                <a:latin typeface="Times New Roman" panose="02020603050405020304" pitchFamily="18" charset="0"/>
                <a:ea typeface="+mn-ea"/>
                <a:cs typeface="Times New Roman" panose="02020603050405020304" pitchFamily="18" charset="0"/>
              </a:rPr>
              <a:t>Shobhit</a:t>
            </a:r>
            <a:r>
              <a:rPr lang="en-IN" sz="2400" b="0" i="0" u="none" strike="noStrike" kern="1200" dirty="0">
                <a:effectLst/>
                <a:latin typeface="Times New Roman" panose="02020603050405020304" pitchFamily="18" charset="0"/>
                <a:ea typeface="+mn-ea"/>
                <a:cs typeface="Times New Roman" panose="02020603050405020304" pitchFamily="18" charset="0"/>
              </a:rPr>
              <a:t> , Sunil </a:t>
            </a:r>
            <a:r>
              <a:rPr lang="en-IN" sz="2400" b="0" i="0" u="none" strike="noStrike" kern="1200" dirty="0" err="1">
                <a:effectLst/>
                <a:latin typeface="Times New Roman" panose="02020603050405020304" pitchFamily="18" charset="0"/>
                <a:ea typeface="+mn-ea"/>
                <a:cs typeface="Times New Roman" panose="02020603050405020304" pitchFamily="18" charset="0"/>
              </a:rPr>
              <a:t>Ghane’s</a:t>
            </a:r>
            <a:r>
              <a:rPr lang="en-IN" sz="2400" b="0" i="0" u="none" strike="noStrike" kern="1200" dirty="0">
                <a:effectLst/>
                <a:latin typeface="Times New Roman" panose="02020603050405020304" pitchFamily="18" charset="0"/>
                <a:ea typeface="+mn-ea"/>
                <a:cs typeface="Times New Roman" panose="02020603050405020304" pitchFamily="18" charset="0"/>
              </a:rPr>
              <a:t> “</a:t>
            </a:r>
            <a:r>
              <a:rPr lang="en-US" sz="2400" b="0" i="0" kern="1200" dirty="0">
                <a:solidFill>
                  <a:srgbClr val="FFFF00"/>
                </a:solidFill>
                <a:effectLst/>
                <a:latin typeface="Times New Roman" panose="02020603050405020304" pitchFamily="18" charset="0"/>
                <a:ea typeface="+mn-ea"/>
                <a:cs typeface="Times New Roman" panose="02020603050405020304" pitchFamily="18" charset="0"/>
              </a:rPr>
              <a:t>Soil Analysis and Crop Recommendation using Machine Learning</a:t>
            </a:r>
            <a:r>
              <a:rPr lang="en-US" sz="2400" b="0" i="0" kern="1200" dirty="0">
                <a:effectLst/>
                <a:latin typeface="Times New Roman" panose="02020603050405020304" pitchFamily="18" charset="0"/>
                <a:ea typeface="+mn-ea"/>
                <a:cs typeface="Times New Roman" panose="02020603050405020304" pitchFamily="18" charset="0"/>
              </a:rPr>
              <a:t>”  in Institute of Electrical and Electronics Engineers(IEEE) in 2022.</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0" i="0" kern="1200" dirty="0">
                <a:effectLst/>
                <a:latin typeface="Times New Roman" panose="02020603050405020304" pitchFamily="18" charset="0"/>
                <a:ea typeface="+mn-ea"/>
                <a:cs typeface="Times New Roman" panose="02020603050405020304" pitchFamily="18" charset="0"/>
              </a:rPr>
              <a:t>[2] </a:t>
            </a:r>
            <a:r>
              <a:rPr lang="en-IN" sz="2400" b="0" i="0" u="none" strike="noStrike" kern="1200" dirty="0" err="1">
                <a:effectLst/>
                <a:latin typeface="Times New Roman" panose="02020603050405020304" pitchFamily="18" charset="0"/>
                <a:ea typeface="+mn-ea"/>
                <a:cs typeface="Times New Roman" panose="02020603050405020304" pitchFamily="18" charset="0"/>
              </a:rPr>
              <a:t>Daneshwari</a:t>
            </a:r>
            <a:r>
              <a:rPr lang="en-IN" sz="2400" b="0" i="0" u="none" strike="noStrike" kern="1200" dirty="0">
                <a:effectLst/>
                <a:latin typeface="Times New Roman" panose="02020603050405020304" pitchFamily="18" charset="0"/>
                <a:ea typeface="+mn-ea"/>
                <a:cs typeface="Times New Roman" panose="02020603050405020304" pitchFamily="18" charset="0"/>
              </a:rPr>
              <a:t> ,Ashok V, </a:t>
            </a:r>
            <a:r>
              <a:rPr lang="en-IN" sz="2400" b="0" i="0" u="none" strike="noStrike" kern="1200" dirty="0" err="1">
                <a:effectLst/>
                <a:latin typeface="Times New Roman" panose="02020603050405020304" pitchFamily="18" charset="0"/>
                <a:ea typeface="+mn-ea"/>
                <a:cs typeface="Times New Roman" panose="02020603050405020304" pitchFamily="18" charset="0"/>
              </a:rPr>
              <a:t>Vijayalaxmi</a:t>
            </a:r>
            <a:r>
              <a:rPr lang="en-IN" sz="2400" b="0" i="0" u="none" strike="noStrike" kern="1200" dirty="0">
                <a:effectLst/>
                <a:latin typeface="Times New Roman" panose="02020603050405020304" pitchFamily="18" charset="0"/>
                <a:ea typeface="+mn-ea"/>
                <a:cs typeface="Times New Roman" panose="02020603050405020304" pitchFamily="18" charset="0"/>
              </a:rPr>
              <a:t> Anupama’s “</a:t>
            </a:r>
            <a:r>
              <a:rPr lang="en-US" sz="2400" b="0" i="0" kern="1200" dirty="0">
                <a:effectLst/>
                <a:latin typeface="Times New Roman" panose="02020603050405020304" pitchFamily="18" charset="0"/>
                <a:ea typeface="+mn-ea"/>
                <a:cs typeface="Times New Roman" panose="02020603050405020304" pitchFamily="18" charset="0"/>
              </a:rPr>
              <a:t>Crop Recommendation Using Machine Learning Algorithm” in Institute of Electrical and Electronics Engineers(IEEE) in 2022.</a:t>
            </a:r>
          </a:p>
          <a:p>
            <a:pPr marL="0" indent="0" algn="just">
              <a:buNone/>
            </a:pPr>
            <a:r>
              <a:rPr lang="en-US" sz="2400" dirty="0">
                <a:latin typeface="Times New Roman" panose="02020603050405020304" pitchFamily="18" charset="0"/>
                <a:ea typeface="+mn-ea"/>
                <a:cs typeface="Times New Roman" panose="02020603050405020304" pitchFamily="18" charset="0"/>
              </a:rPr>
              <a:t>[3]</a:t>
            </a:r>
            <a:r>
              <a:rPr lang="en-IN" sz="2400" b="0" i="0" u="none" strike="noStrike" kern="1200" dirty="0">
                <a:effectLst/>
                <a:latin typeface="Times New Roman" panose="02020603050405020304" pitchFamily="18" charset="0"/>
                <a:ea typeface="+mn-ea"/>
                <a:cs typeface="Times New Roman" panose="02020603050405020304" pitchFamily="18" charset="0"/>
              </a:rPr>
              <a:t> Shilpa, prem </a:t>
            </a:r>
            <a:r>
              <a:rPr lang="en-IN" sz="2400" b="0" i="0" u="none" strike="noStrike" kern="1200" dirty="0" err="1">
                <a:effectLst/>
                <a:latin typeface="Times New Roman" panose="02020603050405020304" pitchFamily="18" charset="0"/>
                <a:ea typeface="+mn-ea"/>
                <a:cs typeface="Times New Roman" panose="02020603050405020304" pitchFamily="18" charset="0"/>
              </a:rPr>
              <a:t>kumar</a:t>
            </a:r>
            <a:r>
              <a:rPr lang="en-IN" sz="2400" b="0" i="0" u="none" strike="noStrike" kern="1200" dirty="0">
                <a:effectLst/>
                <a:latin typeface="Times New Roman" panose="02020603050405020304" pitchFamily="18" charset="0"/>
                <a:ea typeface="+mn-ea"/>
                <a:cs typeface="Times New Roman" panose="02020603050405020304" pitchFamily="18" charset="0"/>
              </a:rPr>
              <a:t> , </a:t>
            </a:r>
            <a:r>
              <a:rPr lang="en-IN" sz="2400" b="0" i="0" u="none" strike="noStrike" kern="1200" dirty="0" err="1">
                <a:effectLst/>
                <a:latin typeface="Times New Roman" panose="02020603050405020304" pitchFamily="18" charset="0"/>
                <a:ea typeface="+mn-ea"/>
                <a:cs typeface="Times New Roman" panose="02020603050405020304" pitchFamily="18" charset="0"/>
              </a:rPr>
              <a:t>anmol</a:t>
            </a:r>
            <a:r>
              <a:rPr lang="en-IN" sz="2400" b="0" i="0" u="none" strike="noStrike" kern="1200" dirty="0">
                <a:effectLst/>
                <a:latin typeface="Times New Roman" panose="02020603050405020304" pitchFamily="18" charset="0"/>
                <a:ea typeface="+mn-ea"/>
                <a:cs typeface="Times New Roman" panose="02020603050405020304" pitchFamily="18" charset="0"/>
              </a:rPr>
              <a:t> </a:t>
            </a:r>
            <a:r>
              <a:rPr lang="en-IN" sz="2400" b="0" i="0" u="none" strike="noStrike" kern="1200" dirty="0" err="1">
                <a:effectLst/>
                <a:latin typeface="Times New Roman" panose="02020603050405020304" pitchFamily="18" charset="0"/>
                <a:ea typeface="+mn-ea"/>
                <a:cs typeface="Times New Roman" panose="02020603050405020304" pitchFamily="18" charset="0"/>
              </a:rPr>
              <a:t>anmol</a:t>
            </a:r>
            <a:r>
              <a:rPr lang="en-IN" sz="2400" b="0" i="0" u="none" strike="noStrike" kern="1200" dirty="0">
                <a:effectLst/>
                <a:latin typeface="Times New Roman" panose="02020603050405020304" pitchFamily="18" charset="0"/>
                <a:ea typeface="+mn-ea"/>
                <a:cs typeface="Times New Roman" panose="02020603050405020304" pitchFamily="18" charset="0"/>
              </a:rPr>
              <a:t>, </a:t>
            </a:r>
            <a:r>
              <a:rPr lang="en-IN" sz="2400" b="0" i="0" u="none" strike="noStrike" kern="1200" dirty="0" err="1">
                <a:effectLst/>
                <a:latin typeface="Times New Roman" panose="02020603050405020304" pitchFamily="18" charset="0"/>
                <a:ea typeface="+mn-ea"/>
                <a:cs typeface="Times New Roman" panose="02020603050405020304" pitchFamily="18" charset="0"/>
              </a:rPr>
              <a:t>Aishwarya</a:t>
            </a:r>
            <a:r>
              <a:rPr lang="en-IN" sz="2400" dirty="0" err="1">
                <a:latin typeface="Times New Roman" panose="02020603050405020304" pitchFamily="18" charset="0"/>
                <a:ea typeface="+mn-ea"/>
                <a:cs typeface="Times New Roman" panose="02020603050405020304" pitchFamily="18" charset="0"/>
              </a:rPr>
              <a:t>,</a:t>
            </a:r>
            <a:r>
              <a:rPr lang="en-IN" sz="2400" b="0" i="0" u="none" strike="noStrike" kern="1200" dirty="0" err="1">
                <a:effectLst/>
                <a:latin typeface="Times New Roman" panose="02020603050405020304" pitchFamily="18" charset="0"/>
                <a:ea typeface="+mn-ea"/>
                <a:cs typeface="Times New Roman" panose="02020603050405020304" pitchFamily="18" charset="0"/>
              </a:rPr>
              <a:t>karuna</a:t>
            </a:r>
            <a:r>
              <a:rPr lang="en-IN" sz="2400" b="0" i="0" u="none" strike="noStrike" kern="1200" dirty="0">
                <a:effectLst/>
                <a:latin typeface="Times New Roman" panose="02020603050405020304" pitchFamily="18" charset="0"/>
                <a:ea typeface="+mn-ea"/>
                <a:cs typeface="Times New Roman" panose="02020603050405020304" pitchFamily="18" charset="0"/>
              </a:rPr>
              <a:t> </a:t>
            </a:r>
            <a:r>
              <a:rPr lang="en-IN" sz="2400" b="0" i="0" u="none" strike="noStrike" kern="1200" dirty="0" err="1">
                <a:effectLst/>
                <a:latin typeface="Times New Roman" panose="02020603050405020304" pitchFamily="18" charset="0"/>
                <a:ea typeface="+mn-ea"/>
                <a:cs typeface="Times New Roman" panose="02020603050405020304" pitchFamily="18" charset="0"/>
              </a:rPr>
              <a:t>rohilla</a:t>
            </a:r>
            <a:r>
              <a:rPr lang="en-IN" sz="2400" dirty="0">
                <a:latin typeface="Times New Roman" panose="02020603050405020304" pitchFamily="18" charset="0"/>
                <a:ea typeface="+mn-ea"/>
                <a:cs typeface="Times New Roman" panose="02020603050405020304" pitchFamily="18" charset="0"/>
              </a:rPr>
              <a:t>, </a:t>
            </a:r>
            <a:r>
              <a:rPr lang="en-IN" sz="2400" b="0" i="0" u="none" strike="noStrike" kern="1200" dirty="0">
                <a:effectLst/>
                <a:latin typeface="Times New Roman" panose="02020603050405020304" pitchFamily="18" charset="0"/>
                <a:ea typeface="+mn-ea"/>
                <a:cs typeface="Times New Roman" panose="02020603050405020304" pitchFamily="18" charset="0"/>
              </a:rPr>
              <a:t>Kumar </a:t>
            </a:r>
            <a:r>
              <a:rPr lang="en-IN" sz="2400" b="0" i="0" u="none" strike="noStrike" kern="1200" dirty="0" err="1">
                <a:effectLst/>
                <a:latin typeface="Times New Roman" panose="02020603050405020304" pitchFamily="18" charset="0"/>
                <a:ea typeface="+mn-ea"/>
                <a:cs typeface="Times New Roman" panose="02020603050405020304" pitchFamily="18" charset="0"/>
              </a:rPr>
              <a:t>shaurya’s</a:t>
            </a:r>
            <a:r>
              <a:rPr lang="en-IN" sz="2400" b="0" i="0" u="none" strike="noStrike" kern="1200" dirty="0">
                <a:effectLst/>
                <a:latin typeface="Times New Roman" panose="02020603050405020304" pitchFamily="18" charset="0"/>
                <a:ea typeface="+mn-ea"/>
                <a:cs typeface="Times New Roman" panose="02020603050405020304" pitchFamily="18" charset="0"/>
              </a:rPr>
              <a:t> “</a:t>
            </a:r>
            <a:r>
              <a:rPr lang="en-US" sz="2400" b="0" i="0" kern="1200" dirty="0">
                <a:effectLst/>
                <a:latin typeface="Times New Roman" panose="02020603050405020304" pitchFamily="18" charset="0"/>
                <a:ea typeface="+mn-ea"/>
                <a:cs typeface="Times New Roman" panose="02020603050405020304" pitchFamily="18" charset="0"/>
              </a:rPr>
              <a:t>Crop Recommender System Using Machine Learning Approach” in Institute of Electrical and Electronics Engineers(IEEE) in 2021.</a:t>
            </a:r>
          </a:p>
        </p:txBody>
      </p:sp>
    </p:spTree>
    <p:extLst>
      <p:ext uri="{BB962C8B-B14F-4D97-AF65-F5344CB8AC3E}">
        <p14:creationId xmlns:p14="http://schemas.microsoft.com/office/powerpoint/2010/main" val="80001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EBB9-5A04-455A-11C7-37122FD9C58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B2DF34E-AA69-5C73-F84B-1D98E25203F9}"/>
              </a:ext>
            </a:extLst>
          </p:cNvPr>
          <p:cNvSpPr>
            <a:spLocks noGrp="1"/>
          </p:cNvSpPr>
          <p:nvPr>
            <p:ph idx="1"/>
          </p:nvPr>
        </p:nvSpPr>
        <p:spPr>
          <a:xfrm>
            <a:off x="1147665" y="1853248"/>
            <a:ext cx="9974425" cy="4152555"/>
          </a:xfrm>
        </p:spPr>
        <p:txBody>
          <a:bodyPr>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[4] </a:t>
            </a:r>
            <a:r>
              <a:rPr lang="en-IN" sz="2400" kern="1200" dirty="0">
                <a:effectLst/>
                <a:latin typeface="Times New Roman" panose="02020603050405020304" pitchFamily="18" charset="0"/>
                <a:ea typeface="+mn-ea"/>
                <a:cs typeface="Times New Roman" panose="02020603050405020304" pitchFamily="18" charset="0"/>
              </a:rPr>
              <a:t>Soham Chakraborty and </a:t>
            </a:r>
            <a:r>
              <a:rPr lang="en-IN" sz="2400" kern="1200" dirty="0" err="1">
                <a:effectLst/>
                <a:latin typeface="Times New Roman" panose="02020603050405020304" pitchFamily="18" charset="0"/>
                <a:ea typeface="+mn-ea"/>
                <a:cs typeface="Times New Roman" panose="02020603050405020304" pitchFamily="18" charset="0"/>
              </a:rPr>
              <a:t>Sushruta</a:t>
            </a:r>
            <a:r>
              <a:rPr lang="en-IN" sz="2400" kern="1200" dirty="0">
                <a:effectLst/>
                <a:latin typeface="Times New Roman" panose="02020603050405020304" pitchFamily="18" charset="0"/>
                <a:ea typeface="+mn-ea"/>
                <a:cs typeface="Times New Roman" panose="02020603050405020304" pitchFamily="18" charset="0"/>
              </a:rPr>
              <a:t> Mishra’s “</a:t>
            </a:r>
            <a:r>
              <a:rPr lang="en-US" sz="2400" b="0" i="0" kern="1200" dirty="0">
                <a:effectLst/>
                <a:latin typeface="Times New Roman" panose="02020603050405020304" pitchFamily="18" charset="0"/>
                <a:ea typeface="+mn-ea"/>
                <a:cs typeface="Times New Roman" panose="02020603050405020304" pitchFamily="18" charset="0"/>
              </a:rPr>
              <a:t>A Smart Farming-Based Recommendation System Using Collaborative Machine Learning and Image Processing</a:t>
            </a:r>
            <a:r>
              <a:rPr lang="en-US" sz="2400" dirty="0">
                <a:latin typeface="Times New Roman" panose="02020603050405020304" pitchFamily="18" charset="0"/>
                <a:ea typeface="+mn-ea"/>
                <a:cs typeface="Times New Roman" panose="02020603050405020304" pitchFamily="18" charset="0"/>
              </a:rPr>
              <a:t>” in Springer in 2022.</a:t>
            </a:r>
          </a:p>
          <a:p>
            <a:pPr marL="0" indent="0" algn="just">
              <a:buNone/>
            </a:pPr>
            <a:r>
              <a:rPr lang="en-US" sz="2400" b="0" i="0" kern="1200" dirty="0">
                <a:effectLst/>
                <a:latin typeface="Times New Roman" panose="02020603050405020304" pitchFamily="18" charset="0"/>
                <a:ea typeface="+mn-ea"/>
                <a:cs typeface="Times New Roman" panose="02020603050405020304" pitchFamily="18" charset="0"/>
              </a:rPr>
              <a:t>[5] </a:t>
            </a:r>
            <a:r>
              <a:rPr lang="en-IN" sz="2400" b="0" i="0" kern="1200" dirty="0">
                <a:effectLst/>
                <a:latin typeface="Times New Roman" panose="02020603050405020304" pitchFamily="18" charset="0"/>
                <a:ea typeface="+mn-ea"/>
                <a:cs typeface="Times New Roman" panose="02020603050405020304" pitchFamily="18" charset="0"/>
              </a:rPr>
              <a:t>Shariff, Shwetha R B, Ramya O G, Pushpa H, Pooja K R’s “</a:t>
            </a:r>
            <a:r>
              <a:rPr lang="en-US" sz="2400" b="0" i="0" kern="1200" dirty="0">
                <a:effectLst/>
                <a:latin typeface="Times New Roman" panose="02020603050405020304" pitchFamily="18" charset="0"/>
                <a:ea typeface="+mn-ea"/>
                <a:cs typeface="Times New Roman" panose="02020603050405020304" pitchFamily="18" charset="0"/>
              </a:rPr>
              <a:t>Crop Recommendation using Machine Learning Techniques” in </a:t>
            </a:r>
            <a:r>
              <a:rPr lang="en-US" sz="2400" b="0" i="0" kern="1200" cap="none" dirty="0">
                <a:effectLst/>
                <a:latin typeface="Times New Roman" panose="02020603050405020304" pitchFamily="18" charset="0"/>
                <a:ea typeface="+mn-ea"/>
                <a:cs typeface="Times New Roman" panose="02020603050405020304" pitchFamily="18" charset="0"/>
              </a:rPr>
              <a:t>International journal of engineering research &amp; technology </a:t>
            </a:r>
            <a:r>
              <a:rPr lang="en-US" sz="2400" i="0" strike="noStrike" dirty="0">
                <a:effectLst/>
                <a:latin typeface="Times New Roman" panose="02020603050405020304" pitchFamily="18" charset="0"/>
                <a:cs typeface="Times New Roman" panose="02020603050405020304" pitchFamily="18" charset="0"/>
              </a:rPr>
              <a:t>ICEI – 2022 (Volume 10 – Issue 11)</a:t>
            </a:r>
            <a:r>
              <a:rPr lang="en-US" sz="2400" i="0" u="none" strike="noStrike" dirty="0">
                <a:effectLst/>
                <a:latin typeface="Times New Roman" panose="02020603050405020304" pitchFamily="18" charset="0"/>
                <a:cs typeface="Times New Roman" panose="02020603050405020304" pitchFamily="18" charset="0"/>
              </a:rPr>
              <a:t> in 2022.</a:t>
            </a:r>
            <a:endParaRPr lang="en-IN" sz="2400" i="0" u="none" strike="noStrike" dirty="0">
              <a:effectLst/>
              <a:latin typeface="Times New Roman" panose="02020603050405020304" pitchFamily="18" charset="0"/>
              <a:cs typeface="Times New Roman" panose="02020603050405020304" pitchFamily="18" charset="0"/>
            </a:endParaRPr>
          </a:p>
          <a:p>
            <a:pPr marL="0" indent="0" algn="just">
              <a:buNone/>
            </a:pPr>
            <a:r>
              <a:rPr lang="en-IN" sz="2400" kern="1200" dirty="0">
                <a:latin typeface="Times New Roman" panose="02020603050405020304" pitchFamily="18" charset="0"/>
                <a:ea typeface="+mn-ea"/>
                <a:cs typeface="Times New Roman" panose="02020603050405020304" pitchFamily="18" charset="0"/>
              </a:rPr>
              <a:t>[6] </a:t>
            </a:r>
            <a:r>
              <a:rPr lang="en-IN" sz="2400" b="0" i="0" u="none" strike="noStrike" kern="1200" dirty="0">
                <a:effectLst/>
                <a:latin typeface="Times New Roman" panose="02020603050405020304" pitchFamily="18" charset="0"/>
                <a:ea typeface="+mn-ea"/>
                <a:cs typeface="Times New Roman" panose="02020603050405020304" pitchFamily="18" charset="0"/>
              </a:rPr>
              <a:t>Abhinav Sharma, Muskaan Bhargava, </a:t>
            </a:r>
            <a:r>
              <a:rPr lang="en-IN" sz="2400" b="0" i="0" u="none" strike="noStrike" kern="1200" dirty="0" err="1">
                <a:effectLst/>
                <a:latin typeface="Times New Roman" panose="02020603050405020304" pitchFamily="18" charset="0"/>
                <a:ea typeface="+mn-ea"/>
                <a:cs typeface="Times New Roman" panose="02020603050405020304" pitchFamily="18" charset="0"/>
              </a:rPr>
              <a:t>Akshay</a:t>
            </a:r>
            <a:r>
              <a:rPr lang="en-IN" sz="2400" b="0" i="0" u="none" strike="noStrike" kern="1200" dirty="0">
                <a:effectLst/>
                <a:latin typeface="Times New Roman" panose="02020603050405020304" pitchFamily="18" charset="0"/>
                <a:ea typeface="+mn-ea"/>
                <a:cs typeface="Times New Roman" panose="02020603050405020304" pitchFamily="18" charset="0"/>
              </a:rPr>
              <a:t> Vijay’s “</a:t>
            </a:r>
            <a:r>
              <a:rPr lang="en-IN" sz="2400" b="0" i="0" kern="1200" dirty="0">
                <a:effectLst/>
                <a:latin typeface="Times New Roman" panose="02020603050405020304" pitchFamily="18" charset="0"/>
                <a:ea typeface="+mn-ea"/>
                <a:cs typeface="Times New Roman" panose="02020603050405020304" pitchFamily="18" charset="0"/>
              </a:rPr>
              <a:t>AI-Farm: A crop recommendation system” in </a:t>
            </a:r>
            <a:r>
              <a:rPr lang="en-US" sz="2400" b="0" i="0" kern="1200" dirty="0">
                <a:effectLst/>
                <a:latin typeface="Times New Roman" panose="02020603050405020304" pitchFamily="18" charset="0"/>
                <a:ea typeface="+mn-ea"/>
                <a:cs typeface="Times New Roman" panose="02020603050405020304" pitchFamily="18" charset="0"/>
              </a:rPr>
              <a:t>Institute of Electrical and Electronics Engineers(IEEE) in 2022.</a:t>
            </a:r>
            <a:endParaRPr lang="en-IN" sz="2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8607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EBB9-5A04-455A-11C7-37122FD9C58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B2DF34E-AA69-5C73-F84B-1D98E25203F9}"/>
              </a:ext>
            </a:extLst>
          </p:cNvPr>
          <p:cNvSpPr>
            <a:spLocks noGrp="1"/>
          </p:cNvSpPr>
          <p:nvPr>
            <p:ph idx="1"/>
          </p:nvPr>
        </p:nvSpPr>
        <p:spPr>
          <a:xfrm>
            <a:off x="1108787" y="1694628"/>
            <a:ext cx="9974425" cy="4426254"/>
          </a:xfrm>
        </p:spPr>
        <p:txBody>
          <a:bodyPr>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[7] R. Kumar, M.P. Singh, P. Kumar and J.P. Singh, “ Crop Selection Method to Maximize Crop Yield Rate using Machine Learning Technique,” in Proc. 2015 Int. Conf. Smart Technol. and Manage. for </a:t>
            </a:r>
            <a:r>
              <a:rPr lang="en-IN" sz="2400" dirty="0" err="1">
                <a:latin typeface="Times New Roman" panose="02020603050405020304" pitchFamily="18" charset="0"/>
                <a:cs typeface="Times New Roman" panose="02020603050405020304" pitchFamily="18" charset="0"/>
              </a:rPr>
              <a:t>Comput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Commun</a:t>
            </a:r>
            <a:r>
              <a:rPr lang="en-IN" sz="2400" dirty="0">
                <a:latin typeface="Times New Roman" panose="02020603050405020304" pitchFamily="18" charset="0"/>
                <a:cs typeface="Times New Roman" panose="02020603050405020304" pitchFamily="18" charset="0"/>
              </a:rPr>
              <a:t>., Controls, Energy and Mater.</a:t>
            </a:r>
          </a:p>
          <a:p>
            <a:pPr marL="0" marR="0" lvl="0" indent="0" algn="just" defTabSz="4572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[8] A. T. M. S. Ahamed et al., “Applying data mining techniques to predict annual yield of major crops and recommend planting different crops in different districts in Bangladesh,” in Proc. 2015 IEEE/ACIS 16th Int. Conf. Soft. Eng., </a:t>
            </a:r>
            <a:r>
              <a:rPr lang="en-IN" sz="2400" dirty="0" err="1">
                <a:latin typeface="Times New Roman" panose="02020603050405020304" pitchFamily="18" charset="0"/>
                <a:cs typeface="Times New Roman" panose="02020603050405020304" pitchFamily="18" charset="0"/>
              </a:rPr>
              <a:t>Artif</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Intell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Netw</a:t>
            </a:r>
            <a:r>
              <a:rPr lang="en-IN" sz="2400" dirty="0">
                <a:latin typeface="Times New Roman" panose="02020603050405020304" pitchFamily="18" charset="0"/>
                <a:cs typeface="Times New Roman" panose="02020603050405020304" pitchFamily="18" charset="0"/>
              </a:rPr>
              <a:t>. and Parallel/</a:t>
            </a:r>
            <a:r>
              <a:rPr lang="en-IN" sz="2400" dirty="0" err="1">
                <a:latin typeface="Times New Roman" panose="02020603050405020304" pitchFamily="18" charset="0"/>
                <a:cs typeface="Times New Roman" panose="02020603050405020304" pitchFamily="18" charset="0"/>
              </a:rPr>
              <a:t>Distrib</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Comput</a:t>
            </a:r>
            <a:r>
              <a:rPr lang="en-IN" sz="2400" dirty="0">
                <a:latin typeface="Times New Roman" panose="02020603050405020304" pitchFamily="18" charset="0"/>
                <a:cs typeface="Times New Roman" panose="02020603050405020304" pitchFamily="18" charset="0"/>
              </a:rPr>
              <a:t>.</a:t>
            </a:r>
          </a:p>
          <a:p>
            <a:pPr marL="0" marR="0" lvl="0" indent="0" algn="just" defTabSz="4572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[9] M. Paul, S.K. Vishwakarma and A. Verma, “Analysis of Soil Behaviour and Prediction of Crop Yield using Data Mining Approach,” in Proc. 2015 Int. Conf. </a:t>
            </a:r>
            <a:r>
              <a:rPr lang="en-IN" sz="2400" dirty="0" err="1">
                <a:latin typeface="Times New Roman" panose="02020603050405020304" pitchFamily="18" charset="0"/>
                <a:cs typeface="Times New Roman" panose="02020603050405020304" pitchFamily="18" charset="0"/>
              </a:rPr>
              <a:t>Comput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Intell</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Commun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Netw</a:t>
            </a:r>
            <a:r>
              <a:rPr lang="en-IN" sz="2400" dirty="0">
                <a:latin typeface="Times New Roman" panose="02020603050405020304" pitchFamily="18" charset="0"/>
                <a:cs typeface="Times New Roman" panose="02020603050405020304" pitchFamily="18" charset="0"/>
              </a:rPr>
              <a:t>.</a:t>
            </a:r>
            <a:endParaRPr lang="en-IN" sz="2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930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25E9-7F2B-62BF-E8EE-2AA4BF8041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7AA38D-8C0A-8556-EC4F-D72CE9A8406F}"/>
              </a:ext>
            </a:extLst>
          </p:cNvPr>
          <p:cNvSpPr>
            <a:spLocks noGrp="1"/>
          </p:cNvSpPr>
          <p:nvPr>
            <p:ph idx="1"/>
          </p:nvPr>
        </p:nvSpPr>
        <p:spPr>
          <a:xfrm>
            <a:off x="1103312" y="2519265"/>
            <a:ext cx="8946541" cy="3415004"/>
          </a:xfrm>
        </p:spPr>
        <p:txBody>
          <a:bodyPr>
            <a:normAutofit/>
          </a:bodyPr>
          <a:lstStyle/>
          <a:p>
            <a:pPr marL="0" indent="0" algn="ctr">
              <a:buNone/>
            </a:pPr>
            <a:r>
              <a:rPr lang="en-IN" sz="8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91783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5550-04E7-C47F-E202-BF57DCCA7535}"/>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CONTENTS</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07AB27-4C0C-9379-9A7D-1E4670D2DCC9}"/>
              </a:ext>
            </a:extLst>
          </p:cNvPr>
          <p:cNvSpPr>
            <a:spLocks noGrp="1"/>
          </p:cNvSpPr>
          <p:nvPr>
            <p:ph idx="1"/>
          </p:nvPr>
        </p:nvSpPr>
        <p:spPr>
          <a:xfrm>
            <a:off x="838200" y="1993576"/>
            <a:ext cx="10515600" cy="3772742"/>
          </a:xfrm>
        </p:spPr>
        <p:txBody>
          <a:bodyPr numCol="2">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Problem Definition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Architecture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Algorithms Used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Feasibility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Requirements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References</a:t>
            </a:r>
          </a:p>
          <a:p>
            <a:endParaRPr lang="en-IN" sz="2400" dirty="0"/>
          </a:p>
        </p:txBody>
      </p:sp>
    </p:spTree>
    <p:extLst>
      <p:ext uri="{BB962C8B-B14F-4D97-AF65-F5344CB8AC3E}">
        <p14:creationId xmlns:p14="http://schemas.microsoft.com/office/powerpoint/2010/main" val="4142204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80BE-400A-E800-D312-0C094D48853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p>
        </p:txBody>
      </p:sp>
      <p:sp>
        <p:nvSpPr>
          <p:cNvPr id="3" name="Content Placeholder 2">
            <a:extLst>
              <a:ext uri="{FF2B5EF4-FFF2-40B4-BE49-F238E27FC236}">
                <a16:creationId xmlns:a16="http://schemas.microsoft.com/office/drawing/2014/main" id="{735F4732-AEAE-9452-EFAC-21D18DDA48E2}"/>
              </a:ext>
            </a:extLst>
          </p:cNvPr>
          <p:cNvSpPr>
            <a:spLocks noGrp="1"/>
          </p:cNvSpPr>
          <p:nvPr>
            <p:ph idx="1"/>
          </p:nvPr>
        </p:nvSpPr>
        <p:spPr>
          <a:xfrm>
            <a:off x="1104293" y="1558396"/>
            <a:ext cx="9243356" cy="4590477"/>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	 Agriculture is a major source of income and employment in India. The most prevalent problem faced by Indian farmers is that they do not select the appropriate crop for their land and do not use the appropriate fertilizer. They will experience a significant drop in production as a result of this. </a:t>
            </a:r>
            <a:r>
              <a:rPr lang="en-US" sz="2400" dirty="0" err="1">
                <a:latin typeface="Times New Roman" panose="02020603050405020304" pitchFamily="18" charset="0"/>
                <a:cs typeface="Times New Roman" panose="02020603050405020304" pitchFamily="18" charset="0"/>
              </a:rPr>
              <a:t>GrowSmart</a:t>
            </a:r>
            <a:r>
              <a:rPr lang="en-US" sz="2400" dirty="0">
                <a:latin typeface="Times New Roman" panose="02020603050405020304" pitchFamily="18" charset="0"/>
                <a:cs typeface="Times New Roman" panose="02020603050405020304" pitchFamily="18" charset="0"/>
              </a:rPr>
              <a:t> has been used to solve the farmers difficulties. </a:t>
            </a:r>
            <a:r>
              <a:rPr lang="en-US" sz="2400" dirty="0" err="1">
                <a:latin typeface="Times New Roman" panose="02020603050405020304" pitchFamily="18" charset="0"/>
                <a:cs typeface="Times New Roman" panose="02020603050405020304" pitchFamily="18" charset="0"/>
              </a:rPr>
              <a:t>GrowSmart</a:t>
            </a:r>
            <a:r>
              <a:rPr lang="en-US" sz="2400" dirty="0">
                <a:latin typeface="Times New Roman" panose="02020603050405020304" pitchFamily="18" charset="0"/>
                <a:cs typeface="Times New Roman" panose="02020603050405020304" pitchFamily="18" charset="0"/>
              </a:rPr>
              <a:t> is a modern farming strategy that employs research data on soil properties, soil types, and crop yield statistics to recommend the best crop to farmers as well as fertilizer recommendations. This decreases the number of times a crop is chosen incorrectly and increases productivity. The aim of this analysis is to develop a system which helps the farmers to recommend a crop for the site specific parameters with high accuracy and efficiency with the help Machine Learning (ML) approaches.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2256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51FAD-9A38-7957-64F2-E05BB89DDF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DEFINATION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D19389-7F75-333C-BD90-767C1EAF4162}"/>
              </a:ext>
            </a:extLst>
          </p:cNvPr>
          <p:cNvSpPr>
            <a:spLocks noGrp="1"/>
          </p:cNvSpPr>
          <p:nvPr>
            <p:ph idx="1"/>
          </p:nvPr>
        </p:nvSpPr>
        <p:spPr>
          <a:xfrm>
            <a:off x="1110344" y="2049192"/>
            <a:ext cx="9293289" cy="3511854"/>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In India, agriculture is one of the most important professions. Many of the people do agriculture but are unable to determine which types of crops are more suitable to their soil. Means there are variety of crops which are only suitable for wet soil, some requires medium humidity in the soil to grow but this knowledge is less known to farmers as well as newbies who develop some interest in farming. As of now there are very less resources as well as software’s which will help them to improve quality. Such type of software is “</a:t>
            </a:r>
            <a:r>
              <a:rPr lang="en-US" sz="2400" dirty="0">
                <a:solidFill>
                  <a:srgbClr val="FFFF00"/>
                </a:solidFill>
                <a:latin typeface="Times New Roman" panose="02020603050405020304" pitchFamily="18" charset="0"/>
                <a:cs typeface="Times New Roman" panose="02020603050405020304" pitchFamily="18" charset="0"/>
              </a:rPr>
              <a:t>GROWSMART</a:t>
            </a:r>
            <a:r>
              <a:rPr lang="en-US" sz="2400" dirty="0">
                <a:latin typeface="Times New Roman" panose="02020603050405020304" pitchFamily="18" charset="0"/>
                <a:cs typeface="Times New Roman" panose="02020603050405020304" pitchFamily="18" charset="0"/>
              </a:rPr>
              <a:t>”. </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688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B354F-6713-4B1C-4715-7C6D6A7196A5}"/>
              </a:ext>
            </a:extLst>
          </p:cNvPr>
          <p:cNvSpPr>
            <a:spLocks noGrp="1"/>
          </p:cNvSpPr>
          <p:nvPr>
            <p:ph type="title"/>
          </p:nvPr>
        </p:nvSpPr>
        <p:spPr>
          <a:xfrm>
            <a:off x="646111" y="425824"/>
            <a:ext cx="9404723" cy="1400530"/>
          </a:xfrm>
        </p:spPr>
        <p:txBody>
          <a:bodyPr/>
          <a:lstStyle/>
          <a:p>
            <a:r>
              <a:rPr lang="en-US" sz="4400" b="1" dirty="0">
                <a:latin typeface="Times New Roman" panose="02020603050405020304" pitchFamily="18" charset="0"/>
                <a:cs typeface="Times New Roman" panose="02020603050405020304" pitchFamily="18" charset="0"/>
              </a:rPr>
              <a:t>OBJECTIVES </a:t>
            </a:r>
            <a:endParaRPr lang="en-IN" b="1" dirty="0"/>
          </a:p>
        </p:txBody>
      </p:sp>
      <p:sp>
        <p:nvSpPr>
          <p:cNvPr id="3" name="Content Placeholder 2">
            <a:extLst>
              <a:ext uri="{FF2B5EF4-FFF2-40B4-BE49-F238E27FC236}">
                <a16:creationId xmlns:a16="http://schemas.microsoft.com/office/drawing/2014/main" id="{40A6D904-368B-A3BA-030B-CB9CFB1967FA}"/>
              </a:ext>
            </a:extLst>
          </p:cNvPr>
          <p:cNvSpPr>
            <a:spLocks noGrp="1"/>
          </p:cNvSpPr>
          <p:nvPr>
            <p:ph idx="1"/>
          </p:nvPr>
        </p:nvSpPr>
        <p:spPr>
          <a:xfrm>
            <a:off x="838200" y="2108718"/>
            <a:ext cx="9490788" cy="3694923"/>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build a robust model to provide correct and accurate prediction of crop sustainability in a given state for the particular soil type and climatic conditions.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build user friendly and interactive application.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Provide recommendation of the most effective suitable crops within the area in order that the farmer doesn't incur any losses.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Provide fertilizer suggestion for crops supported chemical features.</a:t>
            </a:r>
            <a:endParaRPr lang="en-US" sz="2800" dirty="0">
              <a:solidFill>
                <a:srgbClr val="2929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220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D7C6-4C87-9769-ABEB-D8AE53F24F2A}"/>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EXISTING SYSTEM</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CE76B3-1117-D89C-6D5E-97675C52EE98}"/>
              </a:ext>
            </a:extLst>
          </p:cNvPr>
          <p:cNvSpPr>
            <a:spLocks noGrp="1"/>
          </p:cNvSpPr>
          <p:nvPr>
            <p:ph idx="1"/>
          </p:nvPr>
        </p:nvSpPr>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Existing system are restricted to few algorithms only.</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Highest accuracy of existing system is Random Forest - 75% and CNN-95.21%</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User alone can see the crops that are recommended based on the input.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Existing system uses only few parameters.</a:t>
            </a: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0960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95E1-426F-DE4A-0919-CA2C97124DC1}"/>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PROPOSED SYSTEM</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82B9D9-A45D-B805-F119-DF52ECE7EBB6}"/>
              </a:ext>
            </a:extLst>
          </p:cNvPr>
          <p:cNvSpPr>
            <a:spLocks noGrp="1"/>
          </p:cNvSpPr>
          <p:nvPr>
            <p:ph idx="1"/>
          </p:nvPr>
        </p:nvSpPr>
        <p:spPr/>
        <p:txBody>
          <a:bodyPr>
            <a:normAutofit lnSpcReduction="10000"/>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are going to use 7 best machine learning algorithms  and we will take the best algorithm for recommendations.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After finding the highest accuracy algorithm that is used for  testing new data.</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New data is entered using Web Interface and it will recommend the crops based on the input and provides suggestions.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user can visit fertilizer store and read blogs regarding the Agriculture.</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user can see the statistical analysis and visuals of crop production in recent years.</a:t>
            </a: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613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03E02-8DAB-4162-EC28-ED5D49275E6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711C89C4-8F53-C6E8-5625-E40B55259A0D}"/>
              </a:ext>
            </a:extLst>
          </p:cNvPr>
          <p:cNvGraphicFramePr>
            <a:graphicFrameLocks noGrp="1"/>
          </p:cNvGraphicFramePr>
          <p:nvPr>
            <p:ph idx="1"/>
            <p:extLst>
              <p:ext uri="{D42A27DB-BD31-4B8C-83A1-F6EECF244321}">
                <p14:modId xmlns:p14="http://schemas.microsoft.com/office/powerpoint/2010/main" val="3616756237"/>
              </p:ext>
            </p:extLst>
          </p:nvPr>
        </p:nvGraphicFramePr>
        <p:xfrm>
          <a:off x="646111" y="1390261"/>
          <a:ext cx="10718575" cy="4938382"/>
        </p:xfrm>
        <a:graphic>
          <a:graphicData uri="http://schemas.openxmlformats.org/drawingml/2006/table">
            <a:tbl>
              <a:tblPr firstRow="1" bandRow="1">
                <a:tableStyleId>{00A15C55-8517-42AA-B614-E9B94910E393}</a:tableStyleId>
              </a:tblPr>
              <a:tblGrid>
                <a:gridCol w="2143388">
                  <a:extLst>
                    <a:ext uri="{9D8B030D-6E8A-4147-A177-3AD203B41FA5}">
                      <a16:colId xmlns:a16="http://schemas.microsoft.com/office/drawing/2014/main" val="593333858"/>
                    </a:ext>
                  </a:extLst>
                </a:gridCol>
                <a:gridCol w="1203452">
                  <a:extLst>
                    <a:ext uri="{9D8B030D-6E8A-4147-A177-3AD203B41FA5}">
                      <a16:colId xmlns:a16="http://schemas.microsoft.com/office/drawing/2014/main" val="3223420012"/>
                    </a:ext>
                  </a:extLst>
                </a:gridCol>
                <a:gridCol w="2753476">
                  <a:extLst>
                    <a:ext uri="{9D8B030D-6E8A-4147-A177-3AD203B41FA5}">
                      <a16:colId xmlns:a16="http://schemas.microsoft.com/office/drawing/2014/main" val="1857373723"/>
                    </a:ext>
                  </a:extLst>
                </a:gridCol>
                <a:gridCol w="2022736">
                  <a:extLst>
                    <a:ext uri="{9D8B030D-6E8A-4147-A177-3AD203B41FA5}">
                      <a16:colId xmlns:a16="http://schemas.microsoft.com/office/drawing/2014/main" val="1411010983"/>
                    </a:ext>
                  </a:extLst>
                </a:gridCol>
                <a:gridCol w="2595523">
                  <a:extLst>
                    <a:ext uri="{9D8B030D-6E8A-4147-A177-3AD203B41FA5}">
                      <a16:colId xmlns:a16="http://schemas.microsoft.com/office/drawing/2014/main" val="4074354700"/>
                    </a:ext>
                  </a:extLst>
                </a:gridCol>
              </a:tblGrid>
              <a:tr h="759085">
                <a:tc>
                  <a:txBody>
                    <a:bodyPr/>
                    <a:lstStyle/>
                    <a:p>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AUTHOR</a:t>
                      </a:r>
                      <a:endParaRPr lang="en-IN" sz="1700" b="1" dirty="0">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YEAR</a:t>
                      </a:r>
                      <a:endParaRPr lang="en-IN" sz="1700" b="1" dirty="0">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TITLE</a:t>
                      </a:r>
                      <a:endParaRPr lang="en-IN" sz="1700" b="1" dirty="0">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SOURCE</a:t>
                      </a:r>
                      <a:endParaRPr lang="en-IN" sz="1700" b="1" dirty="0">
                        <a:latin typeface="Times New Roman" panose="02020603050405020304" pitchFamily="18" charset="0"/>
                        <a:cs typeface="Times New Roman" panose="02020603050405020304" pitchFamily="18" charset="0"/>
                      </a:endParaRPr>
                    </a:p>
                  </a:txBody>
                  <a:tcPr/>
                </a:tc>
                <a:tc>
                  <a:txBody>
                    <a:bodyPr/>
                    <a:lstStyle/>
                    <a:p>
                      <a:r>
                        <a:rPr lang="en-US" sz="1700" b="1" dirty="0">
                          <a:latin typeface="Times New Roman" panose="02020603050405020304" pitchFamily="18" charset="0"/>
                          <a:cs typeface="Times New Roman" panose="02020603050405020304" pitchFamily="18" charset="0"/>
                        </a:rPr>
                        <a:t>METHODOLOGY USED</a:t>
                      </a:r>
                      <a:endParaRPr lang="en-IN" sz="17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64425057"/>
                  </a:ext>
                </a:extLst>
              </a:tr>
              <a:tr h="1405617">
                <a:tc>
                  <a:txBody>
                    <a:bodyPr/>
                    <a:lstStyle/>
                    <a:p>
                      <a:r>
                        <a:rPr lang="en-IN" sz="17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Aditya </a:t>
                      </a:r>
                    </a:p>
                    <a:p>
                      <a:r>
                        <a:rPr lang="en-IN" sz="17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Param Patil</a:t>
                      </a:r>
                      <a:endParaRPr lang="en-IN" sz="1700" b="0" i="0" kern="1200" dirty="0">
                        <a:solidFill>
                          <a:schemeClr val="bg1"/>
                        </a:solidFill>
                        <a:effectLst/>
                        <a:latin typeface="Times New Roman" panose="02020603050405020304" pitchFamily="18" charset="0"/>
                        <a:ea typeface="+mn-ea"/>
                        <a:cs typeface="Times New Roman" panose="02020603050405020304" pitchFamily="18" charset="0"/>
                      </a:endParaRPr>
                    </a:p>
                    <a:p>
                      <a:r>
                        <a:rPr lang="en-IN" sz="1700" b="0" i="0" u="none" strike="noStrike" kern="1200" dirty="0" err="1">
                          <a:solidFill>
                            <a:schemeClr val="bg1"/>
                          </a:solidFill>
                          <a:effectLst/>
                          <a:latin typeface="Times New Roman" panose="02020603050405020304" pitchFamily="18" charset="0"/>
                          <a:ea typeface="+mn-ea"/>
                          <a:cs typeface="Times New Roman" panose="02020603050405020304" pitchFamily="18" charset="0"/>
                        </a:rPr>
                        <a:t>Vatsa</a:t>
                      </a:r>
                      <a:r>
                        <a:rPr lang="en-IN" sz="17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 </a:t>
                      </a:r>
                      <a:r>
                        <a:rPr lang="en-IN" sz="1700" b="0" i="0" u="none" strike="noStrike" kern="1200" dirty="0" err="1">
                          <a:solidFill>
                            <a:schemeClr val="bg1"/>
                          </a:solidFill>
                          <a:effectLst/>
                          <a:latin typeface="Times New Roman" panose="02020603050405020304" pitchFamily="18" charset="0"/>
                          <a:ea typeface="+mn-ea"/>
                          <a:cs typeface="Times New Roman" panose="02020603050405020304" pitchFamily="18" charset="0"/>
                        </a:rPr>
                        <a:t>Nagaria</a:t>
                      </a:r>
                      <a:endParaRPr lang="en-IN" sz="1700" b="0" i="0" u="none" strike="noStrike" kern="1200" dirty="0">
                        <a:solidFill>
                          <a:schemeClr val="bg1"/>
                        </a:solidFill>
                        <a:effectLst/>
                        <a:latin typeface="Times New Roman" panose="02020603050405020304" pitchFamily="18" charset="0"/>
                        <a:ea typeface="+mn-ea"/>
                        <a:cs typeface="Times New Roman" panose="02020603050405020304" pitchFamily="18" charset="0"/>
                      </a:endParaRPr>
                    </a:p>
                    <a:p>
                      <a:r>
                        <a:rPr lang="en-IN" sz="1700" b="0" i="0" u="none" strike="noStrike" kern="1200" dirty="0" err="1">
                          <a:solidFill>
                            <a:schemeClr val="bg1"/>
                          </a:solidFill>
                          <a:effectLst/>
                          <a:latin typeface="Times New Roman" panose="02020603050405020304" pitchFamily="18" charset="0"/>
                          <a:ea typeface="+mn-ea"/>
                          <a:cs typeface="Times New Roman" panose="02020603050405020304" pitchFamily="18" charset="0"/>
                        </a:rPr>
                        <a:t>Shobhit</a:t>
                      </a:r>
                      <a:r>
                        <a:rPr lang="en-IN" sz="17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 </a:t>
                      </a:r>
                    </a:p>
                    <a:p>
                      <a:r>
                        <a:rPr lang="en-IN" sz="17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Sunil </a:t>
                      </a:r>
                      <a:r>
                        <a:rPr lang="en-IN" sz="1700" b="0" i="0" u="none" strike="noStrike" kern="1200" dirty="0" err="1">
                          <a:solidFill>
                            <a:schemeClr val="bg1"/>
                          </a:solidFill>
                          <a:effectLst/>
                          <a:latin typeface="Times New Roman" panose="02020603050405020304" pitchFamily="18" charset="0"/>
                          <a:ea typeface="+mn-ea"/>
                          <a:cs typeface="Times New Roman" panose="02020603050405020304" pitchFamily="18" charset="0"/>
                        </a:rPr>
                        <a:t>Ghane</a:t>
                      </a:r>
                      <a:endParaRPr lang="en-IN" sz="17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2022</a:t>
                      </a:r>
                      <a:endParaRPr lang="en-IN" sz="17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Soil Analysis and Crop Recommendation using Machine Learning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www.ieee.org</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a:t>
                      </a:r>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Institute of Electrical and Electronics Engineers</a:t>
                      </a:r>
                      <a:r>
                        <a:rPr lang="en-US" sz="1700" b="0" i="0" kern="1200" dirty="0">
                          <a:solidFill>
                            <a:schemeClr val="dk1"/>
                          </a:solidFill>
                          <a:effectLst/>
                          <a:latin typeface="+mn-lt"/>
                          <a:ea typeface="+mn-ea"/>
                          <a:cs typeface="+mn-cs"/>
                        </a:rPr>
                        <a:t>)</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CNN</a:t>
                      </a:r>
                    </a:p>
                    <a:p>
                      <a:r>
                        <a:rPr lang="en-US" sz="1700" dirty="0">
                          <a:latin typeface="Times New Roman" panose="02020603050405020304" pitchFamily="18" charset="0"/>
                          <a:cs typeface="Times New Roman" panose="02020603050405020304" pitchFamily="18" charset="0"/>
                        </a:rPr>
                        <a:t>Random Forest</a:t>
                      </a:r>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5739527"/>
                  </a:ext>
                </a:extLst>
              </a:tr>
              <a:tr h="1144955">
                <a:tc>
                  <a:txBody>
                    <a:bodyPr/>
                    <a:lstStyle/>
                    <a:p>
                      <a:r>
                        <a:rPr lang="en-IN" sz="1700" b="0" i="0" u="none" strike="noStrike" kern="1200" dirty="0" err="1">
                          <a:solidFill>
                            <a:schemeClr val="bg1"/>
                          </a:solidFill>
                          <a:effectLst/>
                          <a:latin typeface="Times New Roman" panose="02020603050405020304" pitchFamily="18" charset="0"/>
                          <a:ea typeface="+mn-ea"/>
                          <a:cs typeface="Times New Roman" panose="02020603050405020304" pitchFamily="18" charset="0"/>
                        </a:rPr>
                        <a:t>Daneshwari</a:t>
                      </a:r>
                      <a:r>
                        <a:rPr lang="en-IN" sz="17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 </a:t>
                      </a:r>
                    </a:p>
                    <a:p>
                      <a:r>
                        <a:rPr lang="en-IN" sz="17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Ashok V </a:t>
                      </a:r>
                    </a:p>
                    <a:p>
                      <a:r>
                        <a:rPr lang="en-IN" sz="1700" b="0" i="0" u="none" strike="noStrike" kern="1200" dirty="0" err="1">
                          <a:solidFill>
                            <a:schemeClr val="bg1"/>
                          </a:solidFill>
                          <a:effectLst/>
                          <a:latin typeface="Times New Roman" panose="02020603050405020304" pitchFamily="18" charset="0"/>
                          <a:ea typeface="+mn-ea"/>
                          <a:cs typeface="Times New Roman" panose="02020603050405020304" pitchFamily="18" charset="0"/>
                        </a:rPr>
                        <a:t>Vijayalaxmi</a:t>
                      </a:r>
                      <a:r>
                        <a:rPr lang="en-IN" sz="17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 </a:t>
                      </a:r>
                    </a:p>
                    <a:p>
                      <a:r>
                        <a:rPr lang="en-IN" sz="17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Anupama</a:t>
                      </a:r>
                      <a:endParaRPr lang="en-IN" sz="1700" b="0" i="0" kern="1200" dirty="0">
                        <a:solidFill>
                          <a:schemeClr val="bg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700" b="0" dirty="0">
                          <a:latin typeface="Times New Roman" panose="02020603050405020304" pitchFamily="18" charset="0"/>
                          <a:cs typeface="Times New Roman" panose="02020603050405020304" pitchFamily="18" charset="0"/>
                        </a:rPr>
                        <a:t>2022</a:t>
                      </a:r>
                      <a:endParaRPr lang="en-IN" sz="17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Crop Recommendation Using Machine Learning Algorithm</a:t>
                      </a:r>
                    </a:p>
                    <a:p>
                      <a:endParaRPr lang="en-IN" sz="17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www.ieee.org</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a:t>
                      </a:r>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Institute of Electrical and Electronics Engineers</a:t>
                      </a:r>
                      <a:r>
                        <a:rPr lang="en-US" sz="1700" b="0" i="0" kern="1200" dirty="0">
                          <a:solidFill>
                            <a:schemeClr val="dk1"/>
                          </a:solidFill>
                          <a:effectLst/>
                          <a:latin typeface="+mn-lt"/>
                          <a:ea typeface="+mn-ea"/>
                          <a:cs typeface="+mn-cs"/>
                        </a:rPr>
                        <a:t>)</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US" sz="1700" b="0" dirty="0">
                          <a:latin typeface="Times New Roman" panose="02020603050405020304" pitchFamily="18" charset="0"/>
                          <a:cs typeface="Times New Roman" panose="02020603050405020304" pitchFamily="18" charset="0"/>
                        </a:rPr>
                        <a:t>SVM</a:t>
                      </a:r>
                      <a:endParaRPr lang="en-IN" sz="17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1331752"/>
                  </a:ext>
                </a:extLst>
              </a:tr>
              <a:tr h="1144955">
                <a:tc>
                  <a:txBody>
                    <a:bodyPr/>
                    <a:lstStyle/>
                    <a:p>
                      <a:r>
                        <a:rPr lang="en-IN" sz="1700" kern="1200" dirty="0">
                          <a:solidFill>
                            <a:schemeClr val="bg1"/>
                          </a:solidFill>
                          <a:effectLst/>
                          <a:latin typeface="Times New Roman" panose="02020603050405020304" pitchFamily="18" charset="0"/>
                          <a:ea typeface="+mn-ea"/>
                          <a:cs typeface="Times New Roman" panose="02020603050405020304" pitchFamily="18" charset="0"/>
                        </a:rPr>
                        <a:t>Soham Chakraborty</a:t>
                      </a:r>
                    </a:p>
                    <a:p>
                      <a:r>
                        <a:rPr lang="en-IN" sz="1700" kern="1200" dirty="0" err="1">
                          <a:solidFill>
                            <a:schemeClr val="bg1"/>
                          </a:solidFill>
                          <a:effectLst/>
                          <a:latin typeface="Times New Roman" panose="02020603050405020304" pitchFamily="18" charset="0"/>
                          <a:ea typeface="+mn-ea"/>
                          <a:cs typeface="Times New Roman" panose="02020603050405020304" pitchFamily="18" charset="0"/>
                        </a:rPr>
                        <a:t>Sushruta</a:t>
                      </a:r>
                      <a:r>
                        <a:rPr lang="en-IN" sz="1700" kern="1200" dirty="0">
                          <a:solidFill>
                            <a:schemeClr val="bg1"/>
                          </a:solidFill>
                          <a:effectLst/>
                          <a:latin typeface="Times New Roman" panose="02020603050405020304" pitchFamily="18" charset="0"/>
                          <a:ea typeface="+mn-ea"/>
                          <a:cs typeface="Times New Roman" panose="02020603050405020304" pitchFamily="18" charset="0"/>
                        </a:rPr>
                        <a:t> Mishra</a:t>
                      </a:r>
                      <a:endParaRPr lang="en-IN" sz="17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700" b="0" dirty="0">
                          <a:latin typeface="Times New Roman" panose="02020603050405020304" pitchFamily="18" charset="0"/>
                          <a:cs typeface="Times New Roman" panose="02020603050405020304" pitchFamily="18" charset="0"/>
                        </a:rPr>
                        <a:t>2022</a:t>
                      </a:r>
                      <a:endParaRPr lang="en-IN" sz="17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A Smart Farming-Based Recommendation System Using Collaborative Machine Learning and Image Processing</a:t>
                      </a:r>
                    </a:p>
                  </a:txBody>
                  <a:tcPr/>
                </a:tc>
                <a:tc>
                  <a:txBody>
                    <a:bodyPr/>
                    <a:lstStyle/>
                    <a:p>
                      <a:r>
                        <a:rPr lang="en-US" sz="1700" b="0" dirty="0">
                          <a:latin typeface="Times New Roman" panose="02020603050405020304" pitchFamily="18" charset="0"/>
                          <a:cs typeface="Times New Roman" panose="02020603050405020304" pitchFamily="18" charset="0"/>
                        </a:rPr>
                        <a:t>Springer</a:t>
                      </a:r>
                      <a:endParaRPr lang="en-IN" sz="1700" b="0" dirty="0">
                        <a:latin typeface="Times New Roman" panose="02020603050405020304" pitchFamily="18" charset="0"/>
                        <a:cs typeface="Times New Roman" panose="02020603050405020304" pitchFamily="18" charset="0"/>
                      </a:endParaRPr>
                    </a:p>
                  </a:txBody>
                  <a:tcPr/>
                </a:tc>
                <a:tc>
                  <a:txBody>
                    <a:bodyPr/>
                    <a:lstStyle/>
                    <a:p>
                      <a:r>
                        <a:rPr lang="en-US" sz="1700" b="0" dirty="0" err="1">
                          <a:latin typeface="Times New Roman" panose="02020603050405020304" pitchFamily="18" charset="0"/>
                          <a:cs typeface="Times New Roman" panose="02020603050405020304" pitchFamily="18" charset="0"/>
                        </a:rPr>
                        <a:t>XGboosting</a:t>
                      </a:r>
                      <a:endParaRPr lang="en-US" sz="1700" b="0" dirty="0">
                        <a:latin typeface="Times New Roman" panose="02020603050405020304" pitchFamily="18" charset="0"/>
                        <a:cs typeface="Times New Roman" panose="02020603050405020304" pitchFamily="18" charset="0"/>
                      </a:endParaRPr>
                    </a:p>
                    <a:p>
                      <a:r>
                        <a:rPr lang="en-US" sz="1700" b="0" dirty="0">
                          <a:latin typeface="Times New Roman" panose="02020603050405020304" pitchFamily="18" charset="0"/>
                          <a:cs typeface="Times New Roman" panose="02020603050405020304" pitchFamily="18" charset="0"/>
                        </a:rPr>
                        <a:t>Naive Bayes</a:t>
                      </a:r>
                    </a:p>
                    <a:p>
                      <a:r>
                        <a:rPr lang="en-US" sz="1700" b="0" dirty="0">
                          <a:latin typeface="Times New Roman" panose="02020603050405020304" pitchFamily="18" charset="0"/>
                          <a:cs typeface="Times New Roman" panose="02020603050405020304" pitchFamily="18" charset="0"/>
                        </a:rPr>
                        <a:t>KNN</a:t>
                      </a:r>
                    </a:p>
                    <a:p>
                      <a:r>
                        <a:rPr lang="en-US" sz="1700" b="0" dirty="0">
                          <a:latin typeface="Times New Roman" panose="02020603050405020304" pitchFamily="18" charset="0"/>
                          <a:cs typeface="Times New Roman" panose="02020603050405020304" pitchFamily="18" charset="0"/>
                        </a:rPr>
                        <a:t>Random Forest</a:t>
                      </a:r>
                      <a:endParaRPr lang="en-IN" sz="17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062112"/>
                  </a:ext>
                </a:extLst>
              </a:tr>
            </a:tbl>
          </a:graphicData>
        </a:graphic>
      </p:graphicFrame>
    </p:spTree>
    <p:extLst>
      <p:ext uri="{BB962C8B-B14F-4D97-AF65-F5344CB8AC3E}">
        <p14:creationId xmlns:p14="http://schemas.microsoft.com/office/powerpoint/2010/main" val="2494816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03E02-8DAB-4162-EC28-ED5D49275E6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711C89C4-8F53-C6E8-5625-E40B55259A0D}"/>
              </a:ext>
            </a:extLst>
          </p:cNvPr>
          <p:cNvGraphicFramePr>
            <a:graphicFrameLocks noGrp="1"/>
          </p:cNvGraphicFramePr>
          <p:nvPr>
            <p:ph idx="1"/>
            <p:extLst>
              <p:ext uri="{D42A27DB-BD31-4B8C-83A1-F6EECF244321}">
                <p14:modId xmlns:p14="http://schemas.microsoft.com/office/powerpoint/2010/main" val="1361331144"/>
              </p:ext>
            </p:extLst>
          </p:nvPr>
        </p:nvGraphicFramePr>
        <p:xfrm>
          <a:off x="646111" y="1390261"/>
          <a:ext cx="10718575" cy="5161010"/>
        </p:xfrm>
        <a:graphic>
          <a:graphicData uri="http://schemas.openxmlformats.org/drawingml/2006/table">
            <a:tbl>
              <a:tblPr firstRow="1" bandRow="1">
                <a:tableStyleId>{00A15C55-8517-42AA-B614-E9B94910E393}</a:tableStyleId>
              </a:tblPr>
              <a:tblGrid>
                <a:gridCol w="2025298">
                  <a:extLst>
                    <a:ext uri="{9D8B030D-6E8A-4147-A177-3AD203B41FA5}">
                      <a16:colId xmlns:a16="http://schemas.microsoft.com/office/drawing/2014/main" val="593333858"/>
                    </a:ext>
                  </a:extLst>
                </a:gridCol>
                <a:gridCol w="1321542">
                  <a:extLst>
                    <a:ext uri="{9D8B030D-6E8A-4147-A177-3AD203B41FA5}">
                      <a16:colId xmlns:a16="http://schemas.microsoft.com/office/drawing/2014/main" val="3223420012"/>
                    </a:ext>
                  </a:extLst>
                </a:gridCol>
                <a:gridCol w="2558320">
                  <a:extLst>
                    <a:ext uri="{9D8B030D-6E8A-4147-A177-3AD203B41FA5}">
                      <a16:colId xmlns:a16="http://schemas.microsoft.com/office/drawing/2014/main" val="1857373723"/>
                    </a:ext>
                  </a:extLst>
                </a:gridCol>
                <a:gridCol w="2217892">
                  <a:extLst>
                    <a:ext uri="{9D8B030D-6E8A-4147-A177-3AD203B41FA5}">
                      <a16:colId xmlns:a16="http://schemas.microsoft.com/office/drawing/2014/main" val="1411010983"/>
                    </a:ext>
                  </a:extLst>
                </a:gridCol>
                <a:gridCol w="2595523">
                  <a:extLst>
                    <a:ext uri="{9D8B030D-6E8A-4147-A177-3AD203B41FA5}">
                      <a16:colId xmlns:a16="http://schemas.microsoft.com/office/drawing/2014/main" val="4074354700"/>
                    </a:ext>
                  </a:extLst>
                </a:gridCol>
              </a:tblGrid>
              <a:tr h="796019">
                <a:tc>
                  <a:txBody>
                    <a:bodyPr/>
                    <a:lstStyle/>
                    <a:p>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AUTHOR</a:t>
                      </a:r>
                      <a:endParaRPr lang="en-IN" sz="1700" b="1" dirty="0">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YEAR</a:t>
                      </a:r>
                      <a:endParaRPr lang="en-IN" sz="1700" b="1" dirty="0">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TITLE</a:t>
                      </a:r>
                      <a:endParaRPr lang="en-IN" sz="1700" b="1" dirty="0">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SOURCE</a:t>
                      </a:r>
                      <a:endParaRPr lang="en-IN" sz="1700" b="1" dirty="0">
                        <a:latin typeface="Times New Roman" panose="02020603050405020304" pitchFamily="18" charset="0"/>
                        <a:cs typeface="Times New Roman" panose="02020603050405020304" pitchFamily="18" charset="0"/>
                      </a:endParaRPr>
                    </a:p>
                  </a:txBody>
                  <a:tcPr/>
                </a:tc>
                <a:tc>
                  <a:txBody>
                    <a:bodyPr/>
                    <a:lstStyle/>
                    <a:p>
                      <a:r>
                        <a:rPr lang="en-US" sz="1700" b="1" dirty="0">
                          <a:latin typeface="Times New Roman" panose="02020603050405020304" pitchFamily="18" charset="0"/>
                          <a:cs typeface="Times New Roman" panose="02020603050405020304" pitchFamily="18" charset="0"/>
                        </a:rPr>
                        <a:t>METHODOLOGY USED</a:t>
                      </a:r>
                      <a:endParaRPr lang="en-IN" sz="17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64425057"/>
                  </a:ext>
                </a:extLst>
              </a:tr>
              <a:tr h="1389901">
                <a:tc>
                  <a:txBody>
                    <a:bodyPr/>
                    <a:lstStyle/>
                    <a:p>
                      <a:r>
                        <a:rPr lang="en-IN" sz="17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Shilpa </a:t>
                      </a:r>
                    </a:p>
                    <a:p>
                      <a:r>
                        <a:rPr lang="en-IN" sz="17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prem </a:t>
                      </a:r>
                      <a:r>
                        <a:rPr lang="en-IN" sz="1700" b="0" i="0" u="none" strike="noStrike" kern="1200" dirty="0" err="1">
                          <a:solidFill>
                            <a:schemeClr val="bg1"/>
                          </a:solidFill>
                          <a:effectLst/>
                          <a:latin typeface="Times New Roman" panose="02020603050405020304" pitchFamily="18" charset="0"/>
                          <a:ea typeface="+mn-ea"/>
                          <a:cs typeface="Times New Roman" panose="02020603050405020304" pitchFamily="18" charset="0"/>
                        </a:rPr>
                        <a:t>kumar</a:t>
                      </a:r>
                      <a:r>
                        <a:rPr lang="en-IN" sz="17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 </a:t>
                      </a:r>
                    </a:p>
                    <a:p>
                      <a:r>
                        <a:rPr lang="en-IN" sz="1700" b="0" i="0" u="none" strike="noStrike" kern="1200" dirty="0" err="1">
                          <a:solidFill>
                            <a:schemeClr val="bg1"/>
                          </a:solidFill>
                          <a:effectLst/>
                          <a:latin typeface="Times New Roman" panose="02020603050405020304" pitchFamily="18" charset="0"/>
                          <a:ea typeface="+mn-ea"/>
                          <a:cs typeface="Times New Roman" panose="02020603050405020304" pitchFamily="18" charset="0"/>
                        </a:rPr>
                        <a:t>anmol</a:t>
                      </a:r>
                      <a:r>
                        <a:rPr lang="en-IN" sz="17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 </a:t>
                      </a:r>
                      <a:r>
                        <a:rPr lang="en-IN" sz="1700" b="0" i="0" u="none" strike="noStrike" kern="1200" dirty="0" err="1">
                          <a:solidFill>
                            <a:schemeClr val="bg1"/>
                          </a:solidFill>
                          <a:effectLst/>
                          <a:latin typeface="Times New Roman" panose="02020603050405020304" pitchFamily="18" charset="0"/>
                          <a:ea typeface="+mn-ea"/>
                          <a:cs typeface="Times New Roman" panose="02020603050405020304" pitchFamily="18" charset="0"/>
                        </a:rPr>
                        <a:t>anmol</a:t>
                      </a:r>
                      <a:endParaRPr lang="en-IN" sz="1700" b="0" i="0" u="none" kern="1200" dirty="0">
                        <a:solidFill>
                          <a:schemeClr val="bg1"/>
                        </a:solidFill>
                        <a:effectLst/>
                        <a:latin typeface="Times New Roman" panose="02020603050405020304" pitchFamily="18" charset="0"/>
                        <a:ea typeface="+mn-ea"/>
                        <a:cs typeface="Times New Roman" panose="02020603050405020304" pitchFamily="18" charset="0"/>
                      </a:endParaRPr>
                    </a:p>
                    <a:p>
                      <a:r>
                        <a:rPr lang="en-IN" sz="1700" b="0" i="0" u="none" strike="noStrike" kern="1200" dirty="0" err="1">
                          <a:solidFill>
                            <a:schemeClr val="bg1"/>
                          </a:solidFill>
                          <a:effectLst/>
                          <a:latin typeface="Times New Roman" panose="02020603050405020304" pitchFamily="18" charset="0"/>
                          <a:ea typeface="+mn-ea"/>
                          <a:cs typeface="Times New Roman" panose="02020603050405020304" pitchFamily="18" charset="0"/>
                        </a:rPr>
                        <a:t>aishwarya</a:t>
                      </a:r>
                      <a:endParaRPr lang="en-IN" sz="1700" b="0" i="0" u="none" kern="1200" dirty="0">
                        <a:solidFill>
                          <a:schemeClr val="bg1"/>
                        </a:solidFill>
                        <a:effectLst/>
                        <a:latin typeface="Times New Roman" panose="02020603050405020304" pitchFamily="18" charset="0"/>
                        <a:ea typeface="+mn-ea"/>
                        <a:cs typeface="Times New Roman" panose="02020603050405020304" pitchFamily="18" charset="0"/>
                      </a:endParaRPr>
                    </a:p>
                    <a:p>
                      <a:r>
                        <a:rPr lang="en-IN" sz="17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karuna </a:t>
                      </a:r>
                      <a:r>
                        <a:rPr lang="en-IN" sz="1700" b="0" i="0" u="none" strike="noStrike" kern="1200" dirty="0" err="1">
                          <a:solidFill>
                            <a:schemeClr val="bg1"/>
                          </a:solidFill>
                          <a:effectLst/>
                          <a:latin typeface="Times New Roman" panose="02020603050405020304" pitchFamily="18" charset="0"/>
                          <a:ea typeface="+mn-ea"/>
                          <a:cs typeface="Times New Roman" panose="02020603050405020304" pitchFamily="18" charset="0"/>
                        </a:rPr>
                        <a:t>rohilla</a:t>
                      </a:r>
                      <a:endParaRPr lang="en-IN" sz="1700" b="0" i="0" u="none" strike="noStrike" kern="1200" dirty="0">
                        <a:solidFill>
                          <a:schemeClr val="bg1"/>
                        </a:solidFill>
                        <a:effectLst/>
                        <a:latin typeface="Times New Roman" panose="02020603050405020304" pitchFamily="18" charset="0"/>
                        <a:ea typeface="+mn-ea"/>
                        <a:cs typeface="Times New Roman" panose="02020603050405020304" pitchFamily="18" charset="0"/>
                      </a:endParaRPr>
                    </a:p>
                    <a:p>
                      <a:r>
                        <a:rPr lang="en-IN" sz="17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Kumar </a:t>
                      </a:r>
                      <a:r>
                        <a:rPr lang="en-IN" sz="1700" b="0" i="0" u="none" strike="noStrike" kern="1200" dirty="0" err="1">
                          <a:solidFill>
                            <a:schemeClr val="bg1"/>
                          </a:solidFill>
                          <a:effectLst/>
                          <a:latin typeface="Times New Roman" panose="02020603050405020304" pitchFamily="18" charset="0"/>
                          <a:ea typeface="+mn-ea"/>
                          <a:cs typeface="Times New Roman" panose="02020603050405020304" pitchFamily="18" charset="0"/>
                        </a:rPr>
                        <a:t>shaurya</a:t>
                      </a:r>
                      <a:endParaRPr lang="en-IN" sz="1700" b="0" u="none"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700" b="0" dirty="0">
                          <a:latin typeface="Times New Roman" panose="02020603050405020304" pitchFamily="18" charset="0"/>
                          <a:cs typeface="Times New Roman" panose="02020603050405020304" pitchFamily="18" charset="0"/>
                        </a:rPr>
                        <a:t>2021</a:t>
                      </a:r>
                      <a:endParaRPr lang="en-IN" sz="17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Crop Recommender System Using Machine Learning Approach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www.ieee.org</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a:t>
                      </a:r>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Institute of Electrical and Electronics Engineers</a:t>
                      </a:r>
                      <a:r>
                        <a:rPr lang="en-US" sz="1700" b="0" i="0" kern="1200" dirty="0">
                          <a:solidFill>
                            <a:schemeClr val="dk1"/>
                          </a:solidFill>
                          <a:effectLst/>
                          <a:latin typeface="+mn-lt"/>
                          <a:ea typeface="+mn-ea"/>
                          <a:cs typeface="+mn-cs"/>
                        </a:rPr>
                        <a:t>)</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US" sz="1700" b="0" dirty="0">
                          <a:latin typeface="Times New Roman" panose="02020603050405020304" pitchFamily="18" charset="0"/>
                          <a:cs typeface="Times New Roman" panose="02020603050405020304" pitchFamily="18" charset="0"/>
                        </a:rPr>
                        <a:t>SVM</a:t>
                      </a:r>
                    </a:p>
                    <a:p>
                      <a:r>
                        <a:rPr lang="en-US" sz="1700" b="0" dirty="0">
                          <a:latin typeface="Times New Roman" panose="02020603050405020304" pitchFamily="18" charset="0"/>
                          <a:cs typeface="Times New Roman" panose="02020603050405020304" pitchFamily="18" charset="0"/>
                        </a:rPr>
                        <a:t>Random Forest</a:t>
                      </a:r>
                    </a:p>
                    <a:p>
                      <a:r>
                        <a:rPr lang="en-US" sz="1700" b="0" dirty="0">
                          <a:latin typeface="Times New Roman" panose="02020603050405020304" pitchFamily="18" charset="0"/>
                          <a:cs typeface="Times New Roman" panose="02020603050405020304" pitchFamily="18" charset="0"/>
                        </a:rPr>
                        <a:t>KNN</a:t>
                      </a:r>
                    </a:p>
                    <a:p>
                      <a:r>
                        <a:rPr lang="en-US" sz="1700" b="0" dirty="0">
                          <a:latin typeface="Times New Roman" panose="02020603050405020304" pitchFamily="18" charset="0"/>
                          <a:cs typeface="Times New Roman" panose="02020603050405020304" pitchFamily="18" charset="0"/>
                        </a:rPr>
                        <a:t>Linear Regression</a:t>
                      </a:r>
                    </a:p>
                    <a:p>
                      <a:endParaRPr lang="en-US" sz="17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3526337"/>
                  </a:ext>
                </a:extLst>
              </a:tr>
              <a:tr h="1306574">
                <a:tc>
                  <a:txBody>
                    <a:bodyPr/>
                    <a:lstStyle/>
                    <a:p>
                      <a:r>
                        <a:rPr lang="en-IN" sz="1700" b="0" i="0" kern="1200" dirty="0">
                          <a:solidFill>
                            <a:schemeClr val="dk1"/>
                          </a:solidFill>
                          <a:effectLst/>
                          <a:latin typeface="Times New Roman" panose="02020603050405020304" pitchFamily="18" charset="0"/>
                          <a:ea typeface="+mn-ea"/>
                          <a:cs typeface="Times New Roman" panose="02020603050405020304" pitchFamily="18" charset="0"/>
                        </a:rPr>
                        <a:t>Shariff</a:t>
                      </a:r>
                    </a:p>
                    <a:p>
                      <a:r>
                        <a:rPr lang="en-IN" sz="1700" b="0" i="0" kern="1200" dirty="0">
                          <a:solidFill>
                            <a:schemeClr val="dk1"/>
                          </a:solidFill>
                          <a:effectLst/>
                          <a:latin typeface="Times New Roman" panose="02020603050405020304" pitchFamily="18" charset="0"/>
                          <a:ea typeface="+mn-ea"/>
                          <a:cs typeface="Times New Roman" panose="02020603050405020304" pitchFamily="18" charset="0"/>
                        </a:rPr>
                        <a:t>Shwetha R B </a:t>
                      </a:r>
                    </a:p>
                    <a:p>
                      <a:r>
                        <a:rPr lang="en-IN" sz="1700" b="0" i="0" kern="1200" dirty="0">
                          <a:solidFill>
                            <a:schemeClr val="dk1"/>
                          </a:solidFill>
                          <a:effectLst/>
                          <a:latin typeface="Times New Roman" panose="02020603050405020304" pitchFamily="18" charset="0"/>
                          <a:ea typeface="+mn-ea"/>
                          <a:cs typeface="Times New Roman" panose="02020603050405020304" pitchFamily="18" charset="0"/>
                        </a:rPr>
                        <a:t>Ramya O G</a:t>
                      </a:r>
                    </a:p>
                    <a:p>
                      <a:r>
                        <a:rPr lang="en-IN" sz="1700" b="0" i="0" kern="1200" dirty="0">
                          <a:solidFill>
                            <a:schemeClr val="dk1"/>
                          </a:solidFill>
                          <a:effectLst/>
                          <a:latin typeface="Times New Roman" panose="02020603050405020304" pitchFamily="18" charset="0"/>
                          <a:ea typeface="+mn-ea"/>
                          <a:cs typeface="Times New Roman" panose="02020603050405020304" pitchFamily="18" charset="0"/>
                        </a:rPr>
                        <a:t>Pushpa H</a:t>
                      </a:r>
                    </a:p>
                    <a:p>
                      <a:r>
                        <a:rPr lang="en-IN" sz="1700" b="0" i="0" kern="1200" dirty="0">
                          <a:solidFill>
                            <a:schemeClr val="dk1"/>
                          </a:solidFill>
                          <a:effectLst/>
                          <a:latin typeface="Times New Roman" panose="02020603050405020304" pitchFamily="18" charset="0"/>
                          <a:ea typeface="+mn-ea"/>
                          <a:cs typeface="Times New Roman" panose="02020603050405020304" pitchFamily="18" charset="0"/>
                        </a:rPr>
                        <a:t>Pooja K R</a:t>
                      </a:r>
                      <a:endParaRPr lang="en-IN" sz="1700" b="0" dirty="0">
                        <a:latin typeface="Times New Roman" panose="02020603050405020304" pitchFamily="18" charset="0"/>
                        <a:cs typeface="Times New Roman" panose="02020603050405020304" pitchFamily="18" charset="0"/>
                      </a:endParaRPr>
                    </a:p>
                  </a:txBody>
                  <a:tcPr/>
                </a:tc>
                <a:tc>
                  <a:txBody>
                    <a:bodyPr/>
                    <a:lstStyle/>
                    <a:p>
                      <a:r>
                        <a:rPr lang="en-US" sz="1700" b="0" dirty="0">
                          <a:latin typeface="Times New Roman" panose="02020603050405020304" pitchFamily="18" charset="0"/>
                          <a:cs typeface="Times New Roman" panose="02020603050405020304" pitchFamily="18" charset="0"/>
                        </a:rPr>
                        <a:t>2022</a:t>
                      </a:r>
                      <a:endParaRPr lang="en-IN" sz="1700" b="0" dirty="0">
                        <a:latin typeface="Times New Roman" panose="02020603050405020304" pitchFamily="18" charset="0"/>
                        <a:cs typeface="Times New Roman" panose="02020603050405020304" pitchFamily="18" charset="0"/>
                      </a:endParaRPr>
                    </a:p>
                  </a:txBody>
                  <a:tcPr/>
                </a:tc>
                <a:tc>
                  <a:txBody>
                    <a:bodyPr/>
                    <a:lstStyle/>
                    <a:p>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Crop Recommendation using Machine Learning Techniques</a:t>
                      </a:r>
                    </a:p>
                  </a:txBody>
                  <a:tcPr/>
                </a:tc>
                <a:tc>
                  <a:txBody>
                    <a:bodyPr/>
                    <a:lstStyle/>
                    <a:p>
                      <a:r>
                        <a:rPr lang="en-US" sz="1700" b="0" dirty="0">
                          <a:latin typeface="Times New Roman" panose="02020603050405020304" pitchFamily="18" charset="0"/>
                          <a:cs typeface="Times New Roman" panose="02020603050405020304" pitchFamily="18" charset="0"/>
                        </a:rPr>
                        <a:t>www.ijert.org</a:t>
                      </a:r>
                    </a:p>
                    <a:p>
                      <a:r>
                        <a:rPr lang="en-US" sz="1700" b="0" dirty="0">
                          <a:latin typeface="Times New Roman" panose="02020603050405020304" pitchFamily="18" charset="0"/>
                          <a:cs typeface="Times New Roman" panose="02020603050405020304" pitchFamily="18" charset="0"/>
                        </a:rPr>
                        <a:t>(</a:t>
                      </a:r>
                      <a:r>
                        <a:rPr lang="en-US" sz="1700" b="0" i="0" kern="1200" cap="none" dirty="0">
                          <a:solidFill>
                            <a:schemeClr val="dk1"/>
                          </a:solidFill>
                          <a:effectLst/>
                          <a:latin typeface="Times New Roman" panose="02020603050405020304" pitchFamily="18" charset="0"/>
                          <a:ea typeface="+mn-ea"/>
                          <a:cs typeface="Times New Roman" panose="02020603050405020304" pitchFamily="18" charset="0"/>
                        </a:rPr>
                        <a:t>International journal of engineering research &amp; technology)</a:t>
                      </a:r>
                      <a:endParaRPr lang="en-US" sz="17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Decision Tree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Naïve Bayes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Gradient Boosting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KNN</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Random Forest</a:t>
                      </a:r>
                    </a:p>
                  </a:txBody>
                  <a:tcPr/>
                </a:tc>
                <a:extLst>
                  <a:ext uri="{0D108BD9-81ED-4DB2-BD59-A6C34878D82A}">
                    <a16:rowId xmlns:a16="http://schemas.microsoft.com/office/drawing/2014/main" val="1671331752"/>
                  </a:ext>
                </a:extLst>
              </a:tr>
              <a:tr h="1332231">
                <a:tc>
                  <a:txBody>
                    <a:bodyPr/>
                    <a:lstStyle/>
                    <a:p>
                      <a:r>
                        <a:rPr lang="en-IN" sz="17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Abhinav Sharma</a:t>
                      </a:r>
                    </a:p>
                    <a:p>
                      <a:r>
                        <a:rPr lang="en-IN" sz="17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Muskaan Bhargava</a:t>
                      </a:r>
                    </a:p>
                    <a:p>
                      <a:r>
                        <a:rPr lang="en-IN" sz="1700" b="0" i="0" u="none" strike="noStrike" kern="1200" dirty="0" err="1">
                          <a:solidFill>
                            <a:schemeClr val="bg1"/>
                          </a:solidFill>
                          <a:effectLst/>
                          <a:latin typeface="Times New Roman" panose="02020603050405020304" pitchFamily="18" charset="0"/>
                          <a:ea typeface="+mn-ea"/>
                          <a:cs typeface="Times New Roman" panose="02020603050405020304" pitchFamily="18" charset="0"/>
                        </a:rPr>
                        <a:t>Akshay</a:t>
                      </a:r>
                      <a:r>
                        <a:rPr lang="en-IN" sz="17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 Vijay </a:t>
                      </a:r>
                      <a:endParaRPr lang="en-IN" sz="17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700" b="0" dirty="0">
                          <a:latin typeface="Times New Roman" panose="02020603050405020304" pitchFamily="18" charset="0"/>
                          <a:cs typeface="Times New Roman" panose="02020603050405020304" pitchFamily="18" charset="0"/>
                        </a:rPr>
                        <a:t>2022</a:t>
                      </a:r>
                      <a:endParaRPr lang="en-IN" sz="17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700" b="0" i="0" kern="1200" dirty="0">
                          <a:solidFill>
                            <a:schemeClr val="dk1"/>
                          </a:solidFill>
                          <a:effectLst/>
                          <a:latin typeface="Times New Roman" panose="02020603050405020304" pitchFamily="18" charset="0"/>
                          <a:ea typeface="+mn-ea"/>
                          <a:cs typeface="Times New Roman" panose="02020603050405020304" pitchFamily="18" charset="0"/>
                        </a:rPr>
                        <a:t>AI-Farm: A crop recommendation system</a:t>
                      </a:r>
                    </a:p>
                    <a:p>
                      <a:endParaRPr lang="en-US" sz="17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www.ieee.org</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a:t>
                      </a:r>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Institute of Electrical and Electronics Engineers</a:t>
                      </a:r>
                      <a:r>
                        <a:rPr lang="en-US" sz="1700" b="0" i="0" kern="1200" dirty="0">
                          <a:solidFill>
                            <a:schemeClr val="dk1"/>
                          </a:solidFill>
                          <a:effectLst/>
                          <a:latin typeface="+mn-lt"/>
                          <a:ea typeface="+mn-ea"/>
                          <a:cs typeface="+mn-cs"/>
                        </a:rPr>
                        <a:t>)</a:t>
                      </a:r>
                      <a:endParaRPr lang="en-IN" sz="17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Decision tree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Naive Bayes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Logistic Regression Random Forests</a:t>
                      </a:r>
                      <a:endParaRPr lang="en-IN" sz="17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900688"/>
                  </a:ext>
                </a:extLst>
              </a:tr>
            </a:tbl>
          </a:graphicData>
        </a:graphic>
      </p:graphicFrame>
    </p:spTree>
    <p:extLst>
      <p:ext uri="{BB962C8B-B14F-4D97-AF65-F5344CB8AC3E}">
        <p14:creationId xmlns:p14="http://schemas.microsoft.com/office/powerpoint/2010/main" val="5198388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319</TotalTime>
  <Words>1329</Words>
  <Application>Microsoft Office PowerPoint</Application>
  <PresentationFormat>Widescreen</PresentationFormat>
  <Paragraphs>172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Times New Roman</vt:lpstr>
      <vt:lpstr>Wingdings</vt:lpstr>
      <vt:lpstr>Wingdings 3</vt:lpstr>
      <vt:lpstr>Ion</vt:lpstr>
      <vt:lpstr> GrowSmart</vt:lpstr>
      <vt:lpstr>CONTENTS</vt:lpstr>
      <vt:lpstr>ABSTRACT</vt:lpstr>
      <vt:lpstr>PROBLEM DEFINATION</vt:lpstr>
      <vt:lpstr>OBJECTIVES </vt:lpstr>
      <vt:lpstr>EXISTING SYSTEM</vt:lpstr>
      <vt:lpstr>PROPOSED SYSTEM</vt:lpstr>
      <vt:lpstr>LITERATURE SURVEY</vt:lpstr>
      <vt:lpstr>LITERATURE SURVEY</vt:lpstr>
      <vt:lpstr>ARCHITECTURE</vt:lpstr>
      <vt:lpstr>ALGORITHMS USED</vt:lpstr>
      <vt:lpstr>FEASIBILITY</vt:lpstr>
      <vt:lpstr>PowerPoint Presentation</vt:lpstr>
      <vt:lpstr>PowerPoint Presentation</vt:lpstr>
      <vt:lpstr>REQUIREMENT SPECIFICATION</vt:lpstr>
      <vt:lpstr>REFERENCES</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mohit</dc:creator>
  <cp:lastModifiedBy>Sai mohit</cp:lastModifiedBy>
  <cp:revision>30</cp:revision>
  <dcterms:created xsi:type="dcterms:W3CDTF">2023-01-29T07:28:23Z</dcterms:created>
  <dcterms:modified xsi:type="dcterms:W3CDTF">2023-02-08T08:24:06Z</dcterms:modified>
</cp:coreProperties>
</file>