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80" r:id="rId7"/>
    <p:sldId id="262" r:id="rId8"/>
    <p:sldId id="264" r:id="rId9"/>
    <p:sldId id="272" r:id="rId10"/>
    <p:sldId id="271" r:id="rId11"/>
    <p:sldId id="274" r:id="rId12"/>
    <p:sldId id="278" r:id="rId13"/>
    <p:sldId id="276" r:id="rId14"/>
    <p:sldId id="277" r:id="rId15"/>
    <p:sldId id="279"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1A1A1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950" b="0" i="0">
                <a:solidFill>
                  <a:srgbClr val="1A1A1A"/>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1A1A1A"/>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1A1A1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4000" y="0"/>
                </a:moveTo>
                <a:lnTo>
                  <a:pt x="0" y="0"/>
                </a:lnTo>
                <a:lnTo>
                  <a:pt x="0" y="487800"/>
                </a:lnTo>
                <a:lnTo>
                  <a:pt x="9144000" y="487800"/>
                </a:lnTo>
                <a:lnTo>
                  <a:pt x="9144000" y="0"/>
                </a:lnTo>
                <a:close/>
              </a:path>
            </a:pathLst>
          </a:custGeom>
          <a:solidFill>
            <a:srgbClr val="E9EDEE"/>
          </a:solidFill>
        </p:spPr>
        <p:txBody>
          <a:bodyPr wrap="square" lIns="0" tIns="0" rIns="0" bIns="0" rtlCol="0"/>
          <a:lstStyle/>
          <a:p>
            <a:endParaRPr/>
          </a:p>
        </p:txBody>
      </p:sp>
      <p:sp>
        <p:nvSpPr>
          <p:cNvPr id="17" name="bg object 17"/>
          <p:cNvSpPr/>
          <p:nvPr/>
        </p:nvSpPr>
        <p:spPr>
          <a:xfrm>
            <a:off x="1203295" y="1191255"/>
            <a:ext cx="373380" cy="46355"/>
          </a:xfrm>
          <a:custGeom>
            <a:avLst/>
            <a:gdLst/>
            <a:ahLst/>
            <a:cxnLst/>
            <a:rect l="l" t="t" r="r" b="b"/>
            <a:pathLst>
              <a:path w="373380" h="46355">
                <a:moveTo>
                  <a:pt x="372859" y="0"/>
                </a:moveTo>
                <a:lnTo>
                  <a:pt x="0" y="0"/>
                </a:lnTo>
                <a:lnTo>
                  <a:pt x="0" y="45825"/>
                </a:lnTo>
                <a:lnTo>
                  <a:pt x="372859" y="45825"/>
                </a:lnTo>
                <a:lnTo>
                  <a:pt x="372859" y="0"/>
                </a:lnTo>
                <a:close/>
              </a:path>
            </a:pathLst>
          </a:custGeom>
          <a:solidFill>
            <a:srgbClr val="EB5600"/>
          </a:solidFill>
        </p:spPr>
        <p:txBody>
          <a:bodyPr wrap="square" lIns="0" tIns="0" rIns="0" bIns="0" rtlCol="0"/>
          <a:lstStyle/>
          <a:p>
            <a:endParaRPr/>
          </a:p>
        </p:txBody>
      </p:sp>
      <p:sp>
        <p:nvSpPr>
          <p:cNvPr id="18" name="bg object 18"/>
          <p:cNvSpPr/>
          <p:nvPr/>
        </p:nvSpPr>
        <p:spPr>
          <a:xfrm>
            <a:off x="830392" y="1191255"/>
            <a:ext cx="376555" cy="46355"/>
          </a:xfrm>
          <a:custGeom>
            <a:avLst/>
            <a:gdLst/>
            <a:ahLst/>
            <a:cxnLst/>
            <a:rect l="l" t="t" r="r" b="b"/>
            <a:pathLst>
              <a:path w="376555" h="46355">
                <a:moveTo>
                  <a:pt x="376011" y="0"/>
                </a:moveTo>
                <a:lnTo>
                  <a:pt x="0" y="0"/>
                </a:lnTo>
                <a:lnTo>
                  <a:pt x="0" y="45825"/>
                </a:lnTo>
                <a:lnTo>
                  <a:pt x="376011" y="45825"/>
                </a:lnTo>
                <a:lnTo>
                  <a:pt x="376011" y="0"/>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a:xfrm>
            <a:off x="808175" y="1236132"/>
            <a:ext cx="2077720" cy="368934"/>
          </a:xfrm>
          <a:prstGeom prst="rect">
            <a:avLst/>
          </a:prstGeom>
        </p:spPr>
        <p:txBody>
          <a:bodyPr wrap="square" lIns="0" tIns="0" rIns="0" bIns="0">
            <a:spAutoFit/>
          </a:bodyPr>
          <a:lstStyle>
            <a:lvl1pPr>
              <a:defRPr sz="2250" b="1" i="0">
                <a:solidFill>
                  <a:srgbClr val="1A1A1A"/>
                </a:solidFill>
                <a:latin typeface="Arial"/>
                <a:cs typeface="Arial"/>
              </a:defRPr>
            </a:lvl1pPr>
          </a:lstStyle>
          <a:p>
            <a:endParaRPr/>
          </a:p>
        </p:txBody>
      </p:sp>
      <p:sp>
        <p:nvSpPr>
          <p:cNvPr id="3" name="Holder 3"/>
          <p:cNvSpPr>
            <a:spLocks noGrp="1"/>
          </p:cNvSpPr>
          <p:nvPr>
            <p:ph type="body" idx="1"/>
          </p:nvPr>
        </p:nvSpPr>
        <p:spPr>
          <a:xfrm>
            <a:off x="950625" y="1580888"/>
            <a:ext cx="8023225" cy="2330450"/>
          </a:xfrm>
          <a:prstGeom prst="rect">
            <a:avLst/>
          </a:prstGeom>
        </p:spPr>
        <p:txBody>
          <a:bodyPr wrap="square" lIns="0" tIns="0" rIns="0" bIns="0">
            <a:spAutoFit/>
          </a:bodyPr>
          <a:lstStyle>
            <a:lvl1pPr>
              <a:defRPr sz="950" b="0" i="0">
                <a:solidFill>
                  <a:srgbClr val="1A1A1A"/>
                </a:solidFill>
                <a:latin typeface="Microsoft Sans Serif"/>
                <a:cs typeface="Microsoft Sans Serif"/>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who.i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7680"/>
            <a:ext cx="9144000" cy="4655820"/>
          </a:xfrm>
          <a:custGeom>
            <a:avLst/>
            <a:gdLst/>
            <a:ahLst/>
            <a:cxnLst/>
            <a:rect l="l" t="t" r="r" b="b"/>
            <a:pathLst>
              <a:path w="9144000" h="4655820">
                <a:moveTo>
                  <a:pt x="0" y="4655700"/>
                </a:moveTo>
                <a:lnTo>
                  <a:pt x="9144000" y="4655700"/>
                </a:lnTo>
                <a:lnTo>
                  <a:pt x="9144000" y="0"/>
                </a:lnTo>
                <a:lnTo>
                  <a:pt x="0" y="0"/>
                </a:lnTo>
                <a:lnTo>
                  <a:pt x="0" y="4655700"/>
                </a:lnTo>
                <a:close/>
              </a:path>
            </a:pathLst>
          </a:custGeom>
          <a:solidFill>
            <a:srgbClr val="E9EDEE"/>
          </a:solidFill>
        </p:spPr>
        <p:txBody>
          <a:bodyPr wrap="square" lIns="0" tIns="0" rIns="0" bIns="0" rtlCol="0"/>
          <a:lstStyle/>
          <a:p>
            <a:endParaRPr/>
          </a:p>
        </p:txBody>
      </p:sp>
      <p:sp>
        <p:nvSpPr>
          <p:cNvPr id="3" name="object 3"/>
          <p:cNvSpPr/>
          <p:nvPr/>
        </p:nvSpPr>
        <p:spPr>
          <a:xfrm>
            <a:off x="0" y="0"/>
            <a:ext cx="9144000" cy="488315"/>
          </a:xfrm>
          <a:custGeom>
            <a:avLst/>
            <a:gdLst/>
            <a:ahLst/>
            <a:cxnLst/>
            <a:rect l="l" t="t" r="r" b="b"/>
            <a:pathLst>
              <a:path w="9144000" h="488315">
                <a:moveTo>
                  <a:pt x="9144000" y="0"/>
                </a:moveTo>
                <a:lnTo>
                  <a:pt x="0" y="0"/>
                </a:lnTo>
                <a:lnTo>
                  <a:pt x="0" y="487800"/>
                </a:lnTo>
                <a:lnTo>
                  <a:pt x="9144000" y="487800"/>
                </a:lnTo>
                <a:lnTo>
                  <a:pt x="9144000" y="0"/>
                </a:lnTo>
                <a:close/>
              </a:path>
            </a:pathLst>
          </a:custGeom>
          <a:solidFill>
            <a:srgbClr val="FFFFFF"/>
          </a:solidFill>
        </p:spPr>
        <p:txBody>
          <a:bodyPr wrap="square" lIns="0" tIns="0" rIns="0" bIns="0" rtlCol="0"/>
          <a:lstStyle/>
          <a:p>
            <a:endParaRPr/>
          </a:p>
        </p:txBody>
      </p:sp>
      <p:grpSp>
        <p:nvGrpSpPr>
          <p:cNvPr id="4" name="object 4"/>
          <p:cNvGrpSpPr/>
          <p:nvPr/>
        </p:nvGrpSpPr>
        <p:grpSpPr>
          <a:xfrm>
            <a:off x="830392" y="1191255"/>
            <a:ext cx="746125" cy="46355"/>
            <a:chOff x="830392" y="1191255"/>
            <a:chExt cx="746125" cy="46355"/>
          </a:xfrm>
        </p:grpSpPr>
        <p:sp>
          <p:nvSpPr>
            <p:cNvPr id="5" name="object 5"/>
            <p:cNvSpPr/>
            <p:nvPr/>
          </p:nvSpPr>
          <p:spPr>
            <a:xfrm>
              <a:off x="1203295" y="1191255"/>
              <a:ext cx="373380" cy="46355"/>
            </a:xfrm>
            <a:custGeom>
              <a:avLst/>
              <a:gdLst/>
              <a:ahLst/>
              <a:cxnLst/>
              <a:rect l="l" t="t" r="r" b="b"/>
              <a:pathLst>
                <a:path w="373380" h="46355">
                  <a:moveTo>
                    <a:pt x="372859" y="0"/>
                  </a:moveTo>
                  <a:lnTo>
                    <a:pt x="0" y="0"/>
                  </a:lnTo>
                  <a:lnTo>
                    <a:pt x="0" y="45825"/>
                  </a:lnTo>
                  <a:lnTo>
                    <a:pt x="372859" y="45825"/>
                  </a:lnTo>
                  <a:lnTo>
                    <a:pt x="372859" y="0"/>
                  </a:lnTo>
                  <a:close/>
                </a:path>
              </a:pathLst>
            </a:custGeom>
            <a:solidFill>
              <a:srgbClr val="EB5600"/>
            </a:solidFill>
          </p:spPr>
          <p:txBody>
            <a:bodyPr wrap="square" lIns="0" tIns="0" rIns="0" bIns="0" rtlCol="0"/>
            <a:lstStyle/>
            <a:p>
              <a:endParaRPr/>
            </a:p>
          </p:txBody>
        </p:sp>
        <p:sp>
          <p:nvSpPr>
            <p:cNvPr id="6" name="object 6"/>
            <p:cNvSpPr/>
            <p:nvPr/>
          </p:nvSpPr>
          <p:spPr>
            <a:xfrm>
              <a:off x="830392" y="1191255"/>
              <a:ext cx="376555" cy="46355"/>
            </a:xfrm>
            <a:custGeom>
              <a:avLst/>
              <a:gdLst/>
              <a:ahLst/>
              <a:cxnLst/>
              <a:rect l="l" t="t" r="r" b="b"/>
              <a:pathLst>
                <a:path w="376555" h="46355">
                  <a:moveTo>
                    <a:pt x="376011" y="0"/>
                  </a:moveTo>
                  <a:lnTo>
                    <a:pt x="0" y="0"/>
                  </a:lnTo>
                  <a:lnTo>
                    <a:pt x="0" y="45825"/>
                  </a:lnTo>
                  <a:lnTo>
                    <a:pt x="376011" y="45825"/>
                  </a:lnTo>
                  <a:lnTo>
                    <a:pt x="376011" y="0"/>
                  </a:lnTo>
                  <a:close/>
                </a:path>
              </a:pathLst>
            </a:custGeom>
            <a:solidFill>
              <a:srgbClr val="1A9988"/>
            </a:solidFill>
          </p:spPr>
          <p:txBody>
            <a:bodyPr wrap="square" lIns="0" tIns="0" rIns="0" bIns="0" rtlCol="0"/>
            <a:lstStyle/>
            <a:p>
              <a:endParaRPr/>
            </a:p>
          </p:txBody>
        </p:sp>
      </p:grpSp>
      <p:sp>
        <p:nvSpPr>
          <p:cNvPr id="7" name="object 7"/>
          <p:cNvSpPr txBox="1"/>
          <p:nvPr/>
        </p:nvSpPr>
        <p:spPr>
          <a:xfrm>
            <a:off x="1370012" y="1940550"/>
            <a:ext cx="6403975" cy="1115049"/>
          </a:xfrm>
          <a:prstGeom prst="rect">
            <a:avLst/>
          </a:prstGeom>
        </p:spPr>
        <p:txBody>
          <a:bodyPr vert="horz" wrap="square" lIns="0" tIns="10160" rIns="0" bIns="0" rtlCol="0">
            <a:spAutoFit/>
          </a:bodyPr>
          <a:lstStyle/>
          <a:p>
            <a:pPr marL="12065" marR="5080" algn="ctr">
              <a:lnSpc>
                <a:spcPct val="100699"/>
              </a:lnSpc>
              <a:spcBef>
                <a:spcPts val="80"/>
              </a:spcBef>
            </a:pPr>
            <a:r>
              <a:rPr lang="en-US" sz="2400" b="1" dirty="0">
                <a:latin typeface="Aptos" panose="020B0004020202020204" pitchFamily="34" charset="0"/>
              </a:rPr>
              <a:t>Performance Evaluation of Object Detection Algorithms for Brain Tumor Detection in Medical Image Analysis </a:t>
            </a:r>
            <a:endParaRPr sz="2400" b="1" dirty="0">
              <a:latin typeface="Aptos" panose="020B0004020202020204" pitchFamily="34" charset="0"/>
              <a:cs typeface="Arial"/>
            </a:endParaRPr>
          </a:p>
        </p:txBody>
      </p:sp>
      <p:sp>
        <p:nvSpPr>
          <p:cNvPr id="8" name="object 8"/>
          <p:cNvSpPr txBox="1"/>
          <p:nvPr/>
        </p:nvSpPr>
        <p:spPr>
          <a:xfrm>
            <a:off x="6096387" y="3696866"/>
            <a:ext cx="2868295" cy="1040028"/>
          </a:xfrm>
          <a:prstGeom prst="rect">
            <a:avLst/>
          </a:prstGeom>
        </p:spPr>
        <p:txBody>
          <a:bodyPr vert="horz" wrap="square" lIns="0" tIns="13970" rIns="0" bIns="0" rtlCol="0">
            <a:spAutoFit/>
          </a:bodyPr>
          <a:lstStyle/>
          <a:p>
            <a:pPr marL="1550670">
              <a:lnSpc>
                <a:spcPts val="1605"/>
              </a:lnSpc>
              <a:spcBef>
                <a:spcPts val="110"/>
              </a:spcBef>
            </a:pPr>
            <a:r>
              <a:rPr sz="1350" dirty="0">
                <a:latin typeface="Georgia"/>
                <a:cs typeface="Georgia"/>
              </a:rPr>
              <a:t>Grou</a:t>
            </a:r>
            <a:r>
              <a:rPr sz="1350" spc="5" dirty="0">
                <a:latin typeface="Georgia"/>
                <a:cs typeface="Georgia"/>
              </a:rPr>
              <a:t>p</a:t>
            </a:r>
            <a:r>
              <a:rPr sz="1350" dirty="0">
                <a:latin typeface="Georgia"/>
                <a:cs typeface="Georgia"/>
              </a:rPr>
              <a:t> Members</a:t>
            </a:r>
            <a:r>
              <a:rPr lang="en-IN" sz="1350" dirty="0">
                <a:latin typeface="Georgia"/>
                <a:cs typeface="Georgia"/>
              </a:rPr>
              <a:t> </a:t>
            </a:r>
            <a:endParaRPr sz="1350" dirty="0">
              <a:latin typeface="Georgia"/>
              <a:cs typeface="Georgia"/>
            </a:endParaRPr>
          </a:p>
          <a:p>
            <a:pPr marR="5080" algn="r">
              <a:lnSpc>
                <a:spcPts val="1595"/>
              </a:lnSpc>
            </a:pPr>
            <a:r>
              <a:rPr lang="en-IN" sz="1350" b="1" dirty="0">
                <a:solidFill>
                  <a:srgbClr val="1A1A1A"/>
                </a:solidFill>
                <a:latin typeface="Arial"/>
                <a:cs typeface="Arial"/>
              </a:rPr>
              <a:t>Venkatesh Katta</a:t>
            </a:r>
            <a:r>
              <a:rPr sz="1350" b="1" dirty="0">
                <a:solidFill>
                  <a:srgbClr val="1A1A1A"/>
                </a:solidFill>
                <a:latin typeface="Arial"/>
                <a:cs typeface="Arial"/>
              </a:rPr>
              <a:t>-</a:t>
            </a:r>
            <a:r>
              <a:rPr sz="1350" b="1" spc="-85" dirty="0">
                <a:solidFill>
                  <a:srgbClr val="1A1A1A"/>
                </a:solidFill>
                <a:latin typeface="Arial"/>
                <a:cs typeface="Arial"/>
              </a:rPr>
              <a:t> </a:t>
            </a:r>
            <a:r>
              <a:rPr sz="1350" b="1" dirty="0">
                <a:solidFill>
                  <a:srgbClr val="1A1A1A"/>
                </a:solidFill>
                <a:latin typeface="Arial"/>
                <a:cs typeface="Arial"/>
              </a:rPr>
              <a:t>AP201100</a:t>
            </a:r>
            <a:r>
              <a:rPr lang="en-IN" sz="1350" b="1" dirty="0">
                <a:solidFill>
                  <a:srgbClr val="1A1A1A"/>
                </a:solidFill>
                <a:latin typeface="Arial"/>
                <a:cs typeface="Arial"/>
              </a:rPr>
              <a:t>10144</a:t>
            </a:r>
          </a:p>
          <a:p>
            <a:pPr marR="5080" algn="r">
              <a:lnSpc>
                <a:spcPts val="1595"/>
              </a:lnSpc>
            </a:pPr>
            <a:r>
              <a:rPr lang="en-IN" sz="1350" b="1" spc="-5" dirty="0">
                <a:solidFill>
                  <a:srgbClr val="1A1A1A"/>
                </a:solidFill>
                <a:latin typeface="Arial"/>
                <a:cs typeface="Arial"/>
              </a:rPr>
              <a:t>Supradha M </a:t>
            </a:r>
            <a:r>
              <a:rPr sz="1350" b="1" dirty="0">
                <a:solidFill>
                  <a:srgbClr val="1A1A1A"/>
                </a:solidFill>
                <a:latin typeface="Arial"/>
                <a:cs typeface="Arial"/>
              </a:rPr>
              <a:t>-</a:t>
            </a:r>
            <a:r>
              <a:rPr sz="1350" b="1" spc="-55" dirty="0">
                <a:solidFill>
                  <a:srgbClr val="1A1A1A"/>
                </a:solidFill>
                <a:latin typeface="Arial"/>
                <a:cs typeface="Arial"/>
              </a:rPr>
              <a:t> </a:t>
            </a:r>
            <a:r>
              <a:rPr lang="en-IN" sz="1350" b="1" spc="-10" dirty="0">
                <a:solidFill>
                  <a:srgbClr val="1A1A1A"/>
                </a:solidFill>
                <a:latin typeface="Arial"/>
                <a:cs typeface="Arial"/>
              </a:rPr>
              <a:t>AP20110010657 </a:t>
            </a:r>
            <a:r>
              <a:rPr lang="en-IN" sz="1350" b="1" spc="-360" dirty="0">
                <a:solidFill>
                  <a:srgbClr val="1A1A1A"/>
                </a:solidFill>
                <a:latin typeface="Arial"/>
                <a:cs typeface="Arial"/>
              </a:rPr>
              <a:t>    </a:t>
            </a:r>
          </a:p>
          <a:p>
            <a:pPr marR="5080" algn="r">
              <a:lnSpc>
                <a:spcPts val="1595"/>
              </a:lnSpc>
            </a:pPr>
            <a:r>
              <a:rPr lang="en-IN" sz="1400" b="1" dirty="0">
                <a:latin typeface="Arial" panose="020B0604020202020204" pitchFamily="34" charset="0"/>
                <a:cs typeface="Arial" panose="020B0604020202020204" pitchFamily="34" charset="0"/>
              </a:rPr>
              <a:t>Sai Monika P - AP20110010637</a:t>
            </a:r>
            <a:r>
              <a:rPr sz="1350" b="1" spc="-10" dirty="0">
                <a:solidFill>
                  <a:srgbClr val="1A1A1A"/>
                </a:solidFill>
                <a:latin typeface="Arial" panose="020B0604020202020204" pitchFamily="34" charset="0"/>
                <a:cs typeface="Arial" panose="020B0604020202020204" pitchFamily="34" charset="0"/>
              </a:rPr>
              <a:t> </a:t>
            </a:r>
            <a:endParaRPr lang="en-IN" sz="1350" b="1" spc="-10" dirty="0">
              <a:solidFill>
                <a:srgbClr val="1A1A1A"/>
              </a:solidFill>
              <a:latin typeface="Arial" panose="020B0604020202020204" pitchFamily="34" charset="0"/>
              <a:cs typeface="Arial" panose="020B0604020202020204" pitchFamily="34" charset="0"/>
            </a:endParaRPr>
          </a:p>
          <a:p>
            <a:pPr marR="5080" algn="r">
              <a:lnSpc>
                <a:spcPts val="1595"/>
              </a:lnSpc>
            </a:pPr>
            <a:r>
              <a:rPr lang="en-IN" sz="1400" b="1" dirty="0">
                <a:latin typeface="Arial" panose="020B0604020202020204" pitchFamily="34" charset="0"/>
                <a:cs typeface="Arial" panose="020B0604020202020204" pitchFamily="34" charset="0"/>
              </a:rPr>
              <a:t>Sandhya N - AP20110010684</a:t>
            </a:r>
            <a:endParaRPr sz="1350" b="1" dirty="0">
              <a:latin typeface="Arial" panose="020B0604020202020204" pitchFamily="34" charset="0"/>
              <a:cs typeface="Arial" panose="020B0604020202020204" pitchFamily="34" charset="0"/>
            </a:endParaRPr>
          </a:p>
        </p:txBody>
      </p:sp>
      <p:sp>
        <p:nvSpPr>
          <p:cNvPr id="9" name="object 9"/>
          <p:cNvSpPr txBox="1"/>
          <p:nvPr/>
        </p:nvSpPr>
        <p:spPr>
          <a:xfrm>
            <a:off x="572740" y="3981431"/>
            <a:ext cx="2778760" cy="596900"/>
          </a:xfrm>
          <a:prstGeom prst="rect">
            <a:avLst/>
          </a:prstGeom>
        </p:spPr>
        <p:txBody>
          <a:bodyPr vert="horz" wrap="square" lIns="0" tIns="37465" rIns="0" bIns="0" rtlCol="0">
            <a:spAutoFit/>
          </a:bodyPr>
          <a:lstStyle/>
          <a:p>
            <a:pPr marL="12700">
              <a:lnSpc>
                <a:spcPct val="100000"/>
              </a:lnSpc>
              <a:spcBef>
                <a:spcPts val="295"/>
              </a:spcBef>
            </a:pPr>
            <a:r>
              <a:rPr sz="1600" spc="-5" dirty="0">
                <a:latin typeface="Georgia"/>
                <a:cs typeface="Georgia"/>
              </a:rPr>
              <a:t>Under</a:t>
            </a:r>
            <a:r>
              <a:rPr sz="1600" spc="-20" dirty="0">
                <a:latin typeface="Georgia"/>
                <a:cs typeface="Georgia"/>
              </a:rPr>
              <a:t> </a:t>
            </a:r>
            <a:r>
              <a:rPr sz="1600" spc="-5" dirty="0">
                <a:latin typeface="Georgia"/>
                <a:cs typeface="Georgia"/>
              </a:rPr>
              <a:t>the</a:t>
            </a:r>
            <a:r>
              <a:rPr sz="1600" spc="-15" dirty="0">
                <a:latin typeface="Georgia"/>
                <a:cs typeface="Georgia"/>
              </a:rPr>
              <a:t> </a:t>
            </a:r>
            <a:r>
              <a:rPr sz="1600" dirty="0">
                <a:latin typeface="Georgia"/>
                <a:cs typeface="Georgia"/>
              </a:rPr>
              <a:t>guidance</a:t>
            </a:r>
            <a:r>
              <a:rPr sz="1600" spc="-15" dirty="0">
                <a:latin typeface="Georgia"/>
                <a:cs typeface="Georgia"/>
              </a:rPr>
              <a:t> </a:t>
            </a:r>
            <a:r>
              <a:rPr sz="1600" dirty="0">
                <a:latin typeface="Georgia"/>
                <a:cs typeface="Georgia"/>
              </a:rPr>
              <a:t>of</a:t>
            </a:r>
            <a:endParaRPr lang="en-IN" sz="1600" dirty="0">
              <a:latin typeface="Georgia"/>
              <a:cs typeface="Georgia"/>
            </a:endParaRPr>
          </a:p>
          <a:p>
            <a:pPr marL="12700">
              <a:lnSpc>
                <a:spcPct val="100000"/>
              </a:lnSpc>
              <a:spcBef>
                <a:spcPts val="295"/>
              </a:spcBef>
            </a:pPr>
            <a:r>
              <a:rPr lang="en-IN" b="1" dirty="0"/>
              <a:t>Prof. Anusha Nalajala</a:t>
            </a:r>
            <a:endParaRPr sz="1800" b="1"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375483"/>
            <a:ext cx="2551155" cy="368935"/>
          </a:xfrm>
          <a:prstGeom prst="rect">
            <a:avLst/>
          </a:prstGeom>
        </p:spPr>
        <p:txBody>
          <a:bodyPr vert="horz" wrap="square" lIns="0" tIns="13335" rIns="0" bIns="0" rtlCol="0">
            <a:spAutoFit/>
          </a:bodyPr>
          <a:lstStyle/>
          <a:p>
            <a:pPr marL="12700">
              <a:lnSpc>
                <a:spcPct val="100000"/>
              </a:lnSpc>
              <a:spcBef>
                <a:spcPts val="105"/>
              </a:spcBef>
            </a:pPr>
            <a:r>
              <a:rPr lang="en-IN" sz="2300" dirty="0">
                <a:latin typeface="Times New Roman" panose="02020603050405020304" pitchFamily="18" charset="0"/>
                <a:cs typeface="Times New Roman" panose="02020603050405020304" pitchFamily="18" charset="0"/>
              </a:rPr>
              <a:t>Loss and Accuracy</a:t>
            </a:r>
            <a:endParaRPr sz="23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81000" y="1874507"/>
            <a:ext cx="6211845" cy="1715213"/>
          </a:xfrm>
          <a:prstGeom prst="rect">
            <a:avLst/>
          </a:prstGeom>
        </p:spPr>
        <p:txBody>
          <a:bodyPr vert="horz" wrap="square" lIns="0" tIns="83185" rIns="0" bIns="0" rtlCol="0">
            <a:spAutoFit/>
          </a:bodyPr>
          <a:lstStyle/>
          <a:p>
            <a:pPr marL="751205" lvl="1" indent="-269240">
              <a:lnSpc>
                <a:spcPct val="100000"/>
              </a:lnSpc>
              <a:spcBef>
                <a:spcPts val="560"/>
              </a:spcBef>
              <a:buClr>
                <a:srgbClr val="595959"/>
              </a:buClr>
              <a:buFont typeface="Lucida Sans Unicode"/>
              <a:buChar char="○"/>
              <a:tabLst>
                <a:tab pos="750570" algn="l"/>
                <a:tab pos="751205" algn="l"/>
              </a:tabLst>
            </a:pPr>
            <a:r>
              <a:rPr sz="1050" spc="15" dirty="0">
                <a:solidFill>
                  <a:srgbClr val="1A1A1A"/>
                </a:solidFill>
                <a:latin typeface="Times New Roman" panose="02020603050405020304" pitchFamily="18" charset="0"/>
                <a:cs typeface="Times New Roman" panose="02020603050405020304" pitchFamily="18" charset="0"/>
              </a:rPr>
              <a:t>The</a:t>
            </a:r>
            <a:r>
              <a:rPr sz="1050" spc="20"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performance</a:t>
            </a:r>
            <a:r>
              <a:rPr sz="1050" spc="25"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of</a:t>
            </a:r>
            <a:r>
              <a:rPr sz="1050" spc="25" dirty="0">
                <a:solidFill>
                  <a:srgbClr val="1A1A1A"/>
                </a:solidFill>
                <a:latin typeface="Times New Roman" panose="02020603050405020304" pitchFamily="18" charset="0"/>
                <a:cs typeface="Times New Roman" panose="02020603050405020304" pitchFamily="18" charset="0"/>
              </a:rPr>
              <a:t> </a:t>
            </a:r>
            <a:r>
              <a:rPr sz="1050" spc="15" dirty="0">
                <a:solidFill>
                  <a:srgbClr val="1A1A1A"/>
                </a:solidFill>
                <a:latin typeface="Times New Roman" panose="02020603050405020304" pitchFamily="18" charset="0"/>
                <a:cs typeface="Times New Roman" panose="02020603050405020304" pitchFamily="18" charset="0"/>
              </a:rPr>
              <a:t>a</a:t>
            </a:r>
            <a:r>
              <a:rPr sz="1050" spc="25" dirty="0">
                <a:solidFill>
                  <a:srgbClr val="1A1A1A"/>
                </a:solidFill>
                <a:latin typeface="Times New Roman" panose="02020603050405020304" pitchFamily="18" charset="0"/>
                <a:cs typeface="Times New Roman" panose="02020603050405020304" pitchFamily="18" charset="0"/>
              </a:rPr>
              <a:t> </a:t>
            </a:r>
            <a:r>
              <a:rPr sz="1050" spc="15" dirty="0">
                <a:solidFill>
                  <a:srgbClr val="1A1A1A"/>
                </a:solidFill>
                <a:latin typeface="Times New Roman" panose="02020603050405020304" pitchFamily="18" charset="0"/>
                <a:cs typeface="Times New Roman" panose="02020603050405020304" pitchFamily="18" charset="0"/>
              </a:rPr>
              <a:t>deep</a:t>
            </a:r>
            <a:r>
              <a:rPr sz="1050" spc="25"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learning</a:t>
            </a:r>
            <a:r>
              <a:rPr sz="1050" spc="20"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(DL)</a:t>
            </a:r>
            <a:r>
              <a:rPr sz="1050" spc="25" dirty="0">
                <a:solidFill>
                  <a:srgbClr val="1A1A1A"/>
                </a:solidFill>
                <a:latin typeface="Times New Roman" panose="02020603050405020304" pitchFamily="18" charset="0"/>
                <a:cs typeface="Times New Roman" panose="02020603050405020304" pitchFamily="18" charset="0"/>
              </a:rPr>
              <a:t> </a:t>
            </a:r>
            <a:r>
              <a:rPr sz="1050" spc="15" dirty="0">
                <a:solidFill>
                  <a:srgbClr val="1A1A1A"/>
                </a:solidFill>
                <a:latin typeface="Times New Roman" panose="02020603050405020304" pitchFamily="18" charset="0"/>
                <a:cs typeface="Times New Roman" panose="02020603050405020304" pitchFamily="18" charset="0"/>
              </a:rPr>
              <a:t>model</a:t>
            </a:r>
            <a:r>
              <a:rPr sz="1050" spc="25" dirty="0">
                <a:solidFill>
                  <a:srgbClr val="1A1A1A"/>
                </a:solidFill>
                <a:latin typeface="Times New Roman" panose="02020603050405020304" pitchFamily="18" charset="0"/>
                <a:cs typeface="Times New Roman" panose="02020603050405020304" pitchFamily="18" charset="0"/>
              </a:rPr>
              <a:t> </a:t>
            </a:r>
            <a:r>
              <a:rPr sz="1050" spc="5" dirty="0">
                <a:solidFill>
                  <a:srgbClr val="1A1A1A"/>
                </a:solidFill>
                <a:latin typeface="Times New Roman" panose="02020603050405020304" pitchFamily="18" charset="0"/>
                <a:cs typeface="Times New Roman" panose="02020603050405020304" pitchFamily="18" charset="0"/>
              </a:rPr>
              <a:t>is</a:t>
            </a:r>
            <a:r>
              <a:rPr sz="1050" spc="25" dirty="0">
                <a:solidFill>
                  <a:srgbClr val="1A1A1A"/>
                </a:solidFill>
                <a:latin typeface="Times New Roman" panose="02020603050405020304" pitchFamily="18" charset="0"/>
                <a:cs typeface="Times New Roman" panose="02020603050405020304" pitchFamily="18" charset="0"/>
              </a:rPr>
              <a:t> </a:t>
            </a:r>
            <a:r>
              <a:rPr sz="1050" spc="15" dirty="0">
                <a:solidFill>
                  <a:srgbClr val="1A1A1A"/>
                </a:solidFill>
                <a:latin typeface="Times New Roman" panose="02020603050405020304" pitchFamily="18" charset="0"/>
                <a:cs typeface="Times New Roman" panose="02020603050405020304" pitchFamily="18" charset="0"/>
              </a:rPr>
              <a:t>measured</a:t>
            </a:r>
            <a:r>
              <a:rPr sz="1050" spc="25" dirty="0">
                <a:solidFill>
                  <a:srgbClr val="1A1A1A"/>
                </a:solidFill>
                <a:latin typeface="Times New Roman" panose="02020603050405020304" pitchFamily="18" charset="0"/>
                <a:cs typeface="Times New Roman" panose="02020603050405020304" pitchFamily="18" charset="0"/>
              </a:rPr>
              <a:t> </a:t>
            </a:r>
            <a:r>
              <a:rPr sz="1050" spc="15" dirty="0">
                <a:solidFill>
                  <a:srgbClr val="1A1A1A"/>
                </a:solidFill>
                <a:latin typeface="Times New Roman" panose="02020603050405020304" pitchFamily="18" charset="0"/>
                <a:cs typeface="Times New Roman" panose="02020603050405020304" pitchFamily="18" charset="0"/>
              </a:rPr>
              <a:t>by</a:t>
            </a:r>
            <a:r>
              <a:rPr sz="1050" spc="20"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both</a:t>
            </a:r>
            <a:r>
              <a:rPr sz="1050" spc="25"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loss</a:t>
            </a:r>
            <a:r>
              <a:rPr sz="1050" spc="25" dirty="0">
                <a:solidFill>
                  <a:srgbClr val="1A1A1A"/>
                </a:solidFill>
                <a:latin typeface="Times New Roman" panose="02020603050405020304" pitchFamily="18" charset="0"/>
                <a:cs typeface="Times New Roman" panose="02020603050405020304" pitchFamily="18" charset="0"/>
              </a:rPr>
              <a:t> </a:t>
            </a:r>
            <a:r>
              <a:rPr sz="1050" spc="15" dirty="0">
                <a:solidFill>
                  <a:srgbClr val="1A1A1A"/>
                </a:solidFill>
                <a:latin typeface="Times New Roman" panose="02020603050405020304" pitchFamily="18" charset="0"/>
                <a:cs typeface="Times New Roman" panose="02020603050405020304" pitchFamily="18" charset="0"/>
              </a:rPr>
              <a:t>and</a:t>
            </a:r>
            <a:r>
              <a:rPr sz="1050" spc="25" dirty="0">
                <a:solidFill>
                  <a:srgbClr val="1A1A1A"/>
                </a:solidFill>
                <a:latin typeface="Times New Roman" panose="02020603050405020304" pitchFamily="18" charset="0"/>
                <a:cs typeface="Times New Roman" panose="02020603050405020304" pitchFamily="18" charset="0"/>
              </a:rPr>
              <a:t> </a:t>
            </a:r>
            <a:r>
              <a:rPr sz="1050" spc="5" dirty="0">
                <a:solidFill>
                  <a:srgbClr val="1A1A1A"/>
                </a:solidFill>
                <a:latin typeface="Times New Roman" panose="02020603050405020304" pitchFamily="18" charset="0"/>
                <a:cs typeface="Times New Roman" panose="02020603050405020304" pitchFamily="18" charset="0"/>
              </a:rPr>
              <a:t>accuracy.</a:t>
            </a:r>
            <a:endParaRPr sz="1050" dirty="0">
              <a:latin typeface="Times New Roman" panose="02020603050405020304" pitchFamily="18" charset="0"/>
              <a:cs typeface="Times New Roman" panose="02020603050405020304" pitchFamily="18" charset="0"/>
            </a:endParaRPr>
          </a:p>
          <a:p>
            <a:pPr marL="751205" lvl="1" indent="-269240">
              <a:lnSpc>
                <a:spcPct val="100000"/>
              </a:lnSpc>
              <a:spcBef>
                <a:spcPts val="540"/>
              </a:spcBef>
              <a:buClr>
                <a:srgbClr val="595959"/>
              </a:buClr>
              <a:buFont typeface="Lucida Sans Unicode"/>
              <a:buChar char="○"/>
              <a:tabLst>
                <a:tab pos="750570" algn="l"/>
                <a:tab pos="751205" algn="l"/>
              </a:tabLst>
            </a:pPr>
            <a:r>
              <a:rPr sz="1050" spc="15" dirty="0">
                <a:solidFill>
                  <a:srgbClr val="1A1A1A"/>
                </a:solidFill>
                <a:latin typeface="Times New Roman" panose="02020603050405020304" pitchFamily="18" charset="0"/>
                <a:cs typeface="Times New Roman" panose="02020603050405020304" pitchFamily="18" charset="0"/>
              </a:rPr>
              <a:t>Lower</a:t>
            </a:r>
            <a:r>
              <a:rPr sz="1050" spc="20"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loss</a:t>
            </a:r>
            <a:r>
              <a:rPr sz="1050" spc="25"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indicates</a:t>
            </a:r>
            <a:r>
              <a:rPr sz="1050" spc="25" dirty="0">
                <a:solidFill>
                  <a:srgbClr val="1A1A1A"/>
                </a:solidFill>
                <a:latin typeface="Times New Roman" panose="02020603050405020304" pitchFamily="18" charset="0"/>
                <a:cs typeface="Times New Roman" panose="02020603050405020304" pitchFamily="18" charset="0"/>
              </a:rPr>
              <a:t> </a:t>
            </a:r>
            <a:r>
              <a:rPr sz="1050" spc="15" dirty="0">
                <a:solidFill>
                  <a:srgbClr val="1A1A1A"/>
                </a:solidFill>
                <a:latin typeface="Times New Roman" panose="02020603050405020304" pitchFamily="18" charset="0"/>
                <a:cs typeface="Times New Roman" panose="02020603050405020304" pitchFamily="18" charset="0"/>
              </a:rPr>
              <a:t>a</a:t>
            </a:r>
            <a:r>
              <a:rPr sz="1050" spc="25" dirty="0">
                <a:solidFill>
                  <a:srgbClr val="1A1A1A"/>
                </a:solidFill>
                <a:latin typeface="Times New Roman" panose="02020603050405020304" pitchFamily="18" charset="0"/>
                <a:cs typeface="Times New Roman" panose="02020603050405020304" pitchFamily="18" charset="0"/>
              </a:rPr>
              <a:t> </a:t>
            </a:r>
            <a:r>
              <a:rPr sz="1050" spc="15" dirty="0">
                <a:solidFill>
                  <a:srgbClr val="1A1A1A"/>
                </a:solidFill>
                <a:latin typeface="Times New Roman" panose="02020603050405020304" pitchFamily="18" charset="0"/>
                <a:cs typeface="Times New Roman" panose="02020603050405020304" pitchFamily="18" charset="0"/>
              </a:rPr>
              <a:t>more</a:t>
            </a:r>
            <a:r>
              <a:rPr sz="1050" spc="25" dirty="0">
                <a:solidFill>
                  <a:srgbClr val="1A1A1A"/>
                </a:solidFill>
                <a:latin typeface="Times New Roman" panose="02020603050405020304" pitchFamily="18" charset="0"/>
                <a:cs typeface="Times New Roman" panose="02020603050405020304" pitchFamily="18" charset="0"/>
              </a:rPr>
              <a:t> </a:t>
            </a:r>
            <a:r>
              <a:rPr sz="1050" spc="5" dirty="0">
                <a:solidFill>
                  <a:srgbClr val="1A1A1A"/>
                </a:solidFill>
                <a:latin typeface="Times New Roman" panose="02020603050405020304" pitchFamily="18" charset="0"/>
                <a:cs typeface="Times New Roman" panose="02020603050405020304" pitchFamily="18" charset="0"/>
              </a:rPr>
              <a:t>efficient</a:t>
            </a:r>
            <a:r>
              <a:rPr sz="1050" spc="20" dirty="0">
                <a:solidFill>
                  <a:srgbClr val="1A1A1A"/>
                </a:solidFill>
                <a:latin typeface="Times New Roman" panose="02020603050405020304" pitchFamily="18" charset="0"/>
                <a:cs typeface="Times New Roman" panose="02020603050405020304" pitchFamily="18" charset="0"/>
              </a:rPr>
              <a:t> </a:t>
            </a:r>
            <a:r>
              <a:rPr sz="1050" spc="15" dirty="0">
                <a:solidFill>
                  <a:srgbClr val="1A1A1A"/>
                </a:solidFill>
                <a:latin typeface="Times New Roman" panose="02020603050405020304" pitchFamily="18" charset="0"/>
                <a:cs typeface="Times New Roman" panose="02020603050405020304" pitchFamily="18" charset="0"/>
              </a:rPr>
              <a:t>model</a:t>
            </a:r>
            <a:r>
              <a:rPr sz="1050" spc="25" dirty="0">
                <a:solidFill>
                  <a:srgbClr val="1A1A1A"/>
                </a:solidFill>
                <a:latin typeface="Times New Roman" panose="02020603050405020304" pitchFamily="18" charset="0"/>
                <a:cs typeface="Times New Roman" panose="02020603050405020304" pitchFamily="18" charset="0"/>
              </a:rPr>
              <a:t> </a:t>
            </a:r>
            <a:r>
              <a:rPr sz="1050" spc="15" dirty="0">
                <a:solidFill>
                  <a:srgbClr val="1A1A1A"/>
                </a:solidFill>
                <a:latin typeface="Times New Roman" panose="02020603050405020304" pitchFamily="18" charset="0"/>
                <a:cs typeface="Times New Roman" panose="02020603050405020304" pitchFamily="18" charset="0"/>
              </a:rPr>
              <a:t>because</a:t>
            </a:r>
            <a:r>
              <a:rPr sz="1050" spc="25" dirty="0">
                <a:solidFill>
                  <a:srgbClr val="1A1A1A"/>
                </a:solidFill>
                <a:latin typeface="Times New Roman" panose="02020603050405020304" pitchFamily="18" charset="0"/>
                <a:cs typeface="Times New Roman" panose="02020603050405020304" pitchFamily="18" charset="0"/>
              </a:rPr>
              <a:t> </a:t>
            </a:r>
            <a:r>
              <a:rPr sz="1050" dirty="0">
                <a:solidFill>
                  <a:srgbClr val="1A1A1A"/>
                </a:solidFill>
                <a:latin typeface="Times New Roman" panose="02020603050405020304" pitchFamily="18" charset="0"/>
                <a:cs typeface="Times New Roman" panose="02020603050405020304" pitchFamily="18" charset="0"/>
              </a:rPr>
              <a:t>it</a:t>
            </a:r>
            <a:r>
              <a:rPr sz="1050" spc="25"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signifies</a:t>
            </a:r>
            <a:r>
              <a:rPr sz="1050" spc="25"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fewer</a:t>
            </a:r>
            <a:r>
              <a:rPr sz="1050" spc="20"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mistakes</a:t>
            </a:r>
            <a:r>
              <a:rPr sz="1050" spc="25" dirty="0">
                <a:solidFill>
                  <a:srgbClr val="1A1A1A"/>
                </a:solidFill>
                <a:latin typeface="Times New Roman" panose="02020603050405020304" pitchFamily="18" charset="0"/>
                <a:cs typeface="Times New Roman" panose="02020603050405020304" pitchFamily="18" charset="0"/>
              </a:rPr>
              <a:t> </a:t>
            </a:r>
            <a:r>
              <a:rPr sz="1050" spc="5" dirty="0">
                <a:solidFill>
                  <a:srgbClr val="1A1A1A"/>
                </a:solidFill>
                <a:latin typeface="Times New Roman" panose="02020603050405020304" pitchFamily="18" charset="0"/>
                <a:cs typeface="Times New Roman" panose="02020603050405020304" pitchFamily="18" charset="0"/>
              </a:rPr>
              <a:t>in</a:t>
            </a:r>
            <a:r>
              <a:rPr sz="1050" spc="25" dirty="0">
                <a:solidFill>
                  <a:srgbClr val="1A1A1A"/>
                </a:solidFill>
                <a:latin typeface="Times New Roman" panose="02020603050405020304" pitchFamily="18" charset="0"/>
                <a:cs typeface="Times New Roman" panose="02020603050405020304" pitchFamily="18" charset="0"/>
              </a:rPr>
              <a:t> </a:t>
            </a:r>
            <a:r>
              <a:rPr sz="1050" spc="10" dirty="0">
                <a:solidFill>
                  <a:srgbClr val="1A1A1A"/>
                </a:solidFill>
                <a:latin typeface="Times New Roman" panose="02020603050405020304" pitchFamily="18" charset="0"/>
                <a:cs typeface="Times New Roman" panose="02020603050405020304" pitchFamily="18" charset="0"/>
              </a:rPr>
              <a:t>predictions.</a:t>
            </a:r>
            <a:endParaRPr lang="en-IN" sz="1050" spc="10" dirty="0">
              <a:solidFill>
                <a:srgbClr val="1A1A1A"/>
              </a:solidFill>
              <a:latin typeface="Times New Roman" panose="02020603050405020304" pitchFamily="18" charset="0"/>
              <a:cs typeface="Times New Roman" panose="02020603050405020304" pitchFamily="18" charset="0"/>
            </a:endParaRPr>
          </a:p>
          <a:p>
            <a:pPr marL="751205" lvl="1" indent="-269240">
              <a:lnSpc>
                <a:spcPct val="100000"/>
              </a:lnSpc>
              <a:spcBef>
                <a:spcPts val="540"/>
              </a:spcBef>
              <a:buClr>
                <a:srgbClr val="595959"/>
              </a:buClr>
              <a:buFont typeface="Lucida Sans Unicode"/>
              <a:buChar char="○"/>
              <a:tabLst>
                <a:tab pos="750570" algn="l"/>
                <a:tab pos="751205" algn="l"/>
              </a:tabLst>
            </a:pPr>
            <a:r>
              <a:rPr lang="en-US" sz="1200" b="0" i="0" dirty="0">
                <a:solidFill>
                  <a:srgbClr val="D5D5D5"/>
                </a:solidFill>
                <a:effectLst/>
                <a:highlight>
                  <a:srgbClr val="383838"/>
                </a:highlight>
                <a:latin typeface="Times New Roman" panose="02020603050405020304" pitchFamily="18" charset="0"/>
                <a:cs typeface="Times New Roman" panose="02020603050405020304" pitchFamily="18" charset="0"/>
              </a:rPr>
              <a:t>2/2 [==============================] - 1s 176ms/step – </a:t>
            </a:r>
          </a:p>
          <a:p>
            <a:pPr marL="751205" lvl="1" indent="-269240">
              <a:lnSpc>
                <a:spcPct val="100000"/>
              </a:lnSpc>
              <a:spcBef>
                <a:spcPts val="540"/>
              </a:spcBef>
              <a:buClr>
                <a:srgbClr val="595959"/>
              </a:buClr>
              <a:buFont typeface="Lucida Sans Unicode"/>
              <a:buChar char="○"/>
              <a:tabLst>
                <a:tab pos="750570" algn="l"/>
                <a:tab pos="751205" algn="l"/>
              </a:tabLst>
            </a:pPr>
            <a:r>
              <a:rPr lang="en-US" sz="1200" b="0" i="0" dirty="0">
                <a:solidFill>
                  <a:srgbClr val="D5D5D5"/>
                </a:solidFill>
                <a:effectLst/>
                <a:highlight>
                  <a:srgbClr val="383838"/>
                </a:highlight>
                <a:latin typeface="Times New Roman" panose="02020603050405020304" pitchFamily="18" charset="0"/>
                <a:cs typeface="Times New Roman" panose="02020603050405020304" pitchFamily="18" charset="0"/>
              </a:rPr>
              <a:t>loss: 0.2923 - accuracy: 0.9250 </a:t>
            </a:r>
          </a:p>
          <a:p>
            <a:pPr marL="751205" lvl="1" indent="-269240">
              <a:lnSpc>
                <a:spcPct val="100000"/>
              </a:lnSpc>
              <a:spcBef>
                <a:spcPts val="540"/>
              </a:spcBef>
              <a:buClr>
                <a:srgbClr val="595959"/>
              </a:buClr>
              <a:buFont typeface="Lucida Sans Unicode"/>
              <a:buChar char="○"/>
              <a:tabLst>
                <a:tab pos="750570" algn="l"/>
                <a:tab pos="751205" algn="l"/>
              </a:tabLst>
            </a:pPr>
            <a:r>
              <a:rPr lang="en-US" sz="1200" b="0" i="0" dirty="0">
                <a:solidFill>
                  <a:srgbClr val="D5D5D5"/>
                </a:solidFill>
                <a:effectLst/>
                <a:highlight>
                  <a:srgbClr val="383838"/>
                </a:highlight>
                <a:latin typeface="Times New Roman" panose="02020603050405020304" pitchFamily="18" charset="0"/>
                <a:cs typeface="Times New Roman" panose="02020603050405020304" pitchFamily="18" charset="0"/>
              </a:rPr>
              <a:t>Test Loss: 0.29225218296051025 </a:t>
            </a:r>
          </a:p>
          <a:p>
            <a:pPr marL="751205" lvl="1" indent="-269240">
              <a:lnSpc>
                <a:spcPct val="100000"/>
              </a:lnSpc>
              <a:spcBef>
                <a:spcPts val="540"/>
              </a:spcBef>
              <a:buClr>
                <a:srgbClr val="595959"/>
              </a:buClr>
              <a:buFont typeface="Lucida Sans Unicode"/>
              <a:buChar char="○"/>
              <a:tabLst>
                <a:tab pos="750570" algn="l"/>
                <a:tab pos="751205" algn="l"/>
              </a:tabLst>
            </a:pPr>
            <a:r>
              <a:rPr lang="en-US" sz="1200" b="0" i="0" dirty="0">
                <a:solidFill>
                  <a:srgbClr val="D5D5D5"/>
                </a:solidFill>
                <a:effectLst/>
                <a:highlight>
                  <a:srgbClr val="383838"/>
                </a:highlight>
                <a:latin typeface="Times New Roman" panose="02020603050405020304" pitchFamily="18" charset="0"/>
                <a:cs typeface="Times New Roman" panose="02020603050405020304" pitchFamily="18" charset="0"/>
              </a:rPr>
              <a:t>Test Accuracy: 0.925000011920929</a:t>
            </a:r>
            <a:endParaRPr lang="en-US" sz="1200" dirty="0">
              <a:solidFill>
                <a:srgbClr val="D5D5D5"/>
              </a:solidFill>
              <a:highlight>
                <a:srgbClr val="383838"/>
              </a:highlight>
              <a:latin typeface="Courier New" panose="02070309020205020404" pitchFamily="49" charset="0"/>
              <a:cs typeface="Microsoft Sans Serif"/>
            </a:endParaRPr>
          </a:p>
          <a:p>
            <a:pPr marL="481965" lvl="1">
              <a:lnSpc>
                <a:spcPct val="100000"/>
              </a:lnSpc>
              <a:spcBef>
                <a:spcPts val="540"/>
              </a:spcBef>
              <a:buClr>
                <a:srgbClr val="595959"/>
              </a:buClr>
              <a:tabLst>
                <a:tab pos="750570" algn="l"/>
                <a:tab pos="751205" algn="l"/>
              </a:tabLst>
            </a:pPr>
            <a:endParaRPr sz="1200" dirty="0">
              <a:latin typeface="Microsoft Sans Serif"/>
              <a:cs typeface="Microsoft Sans Serif"/>
            </a:endParaRPr>
          </a:p>
        </p:txBody>
      </p:sp>
      <p:pic>
        <p:nvPicPr>
          <p:cNvPr id="1028" name="Picture 4">
            <a:extLst>
              <a:ext uri="{FF2B5EF4-FFF2-40B4-BE49-F238E27FC236}">
                <a16:creationId xmlns:a16="http://schemas.microsoft.com/office/drawing/2014/main" id="{B5697E3B-17AA-EB8F-6BBC-CC0B57F8B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845" y="753818"/>
            <a:ext cx="255115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6506C3D-90E6-9CB7-A870-679411AE6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599" y="2977994"/>
            <a:ext cx="3409135" cy="2165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1435619"/>
            <a:ext cx="3581400" cy="366767"/>
          </a:xfrm>
          <a:prstGeom prst="rect">
            <a:avLst/>
          </a:prstGeom>
        </p:spPr>
        <p:txBody>
          <a:bodyPr vert="horz" wrap="square" lIns="0" tIns="12700" rIns="0" bIns="0" rtlCol="0">
            <a:spAutoFit/>
          </a:bodyPr>
          <a:lstStyle/>
          <a:p>
            <a:pPr marL="12700">
              <a:lnSpc>
                <a:spcPct val="100000"/>
              </a:lnSpc>
              <a:spcBef>
                <a:spcPts val="100"/>
              </a:spcBef>
            </a:pPr>
            <a:r>
              <a:rPr sz="2300" spc="-15" dirty="0">
                <a:latin typeface="Times New Roman"/>
                <a:cs typeface="Times New Roman"/>
              </a:rPr>
              <a:t>Visuals</a:t>
            </a:r>
            <a:r>
              <a:rPr sz="2300" spc="-35" dirty="0">
                <a:latin typeface="Times New Roman"/>
                <a:cs typeface="Times New Roman"/>
              </a:rPr>
              <a:t> </a:t>
            </a:r>
            <a:r>
              <a:rPr sz="2300" dirty="0">
                <a:latin typeface="Times New Roman"/>
                <a:cs typeface="Times New Roman"/>
              </a:rPr>
              <a:t>an</a:t>
            </a:r>
            <a:r>
              <a:rPr lang="en-IN" sz="2300" dirty="0">
                <a:latin typeface="Times New Roman"/>
                <a:cs typeface="Times New Roman"/>
              </a:rPr>
              <a:t>d </a:t>
            </a:r>
            <a:r>
              <a:rPr sz="2300" spc="-5" dirty="0">
                <a:latin typeface="Times New Roman"/>
                <a:cs typeface="Times New Roman"/>
              </a:rPr>
              <a:t>Results</a:t>
            </a:r>
            <a:r>
              <a:rPr lang="en-IN" sz="2300" spc="-5" dirty="0">
                <a:latin typeface="Times New Roman"/>
                <a:cs typeface="Times New Roman"/>
              </a:rPr>
              <a:t> (CNN)</a:t>
            </a:r>
            <a:endParaRPr sz="2300" dirty="0">
              <a:latin typeface="Times New Roman"/>
              <a:cs typeface="Times New Roman"/>
            </a:endParaRPr>
          </a:p>
        </p:txBody>
      </p:sp>
      <p:sp>
        <p:nvSpPr>
          <p:cNvPr id="5" name="Text Placeholder 4">
            <a:extLst>
              <a:ext uri="{FF2B5EF4-FFF2-40B4-BE49-F238E27FC236}">
                <a16:creationId xmlns:a16="http://schemas.microsoft.com/office/drawing/2014/main" id="{5D9C8402-89F9-9571-598A-136AC99058F7}"/>
              </a:ext>
            </a:extLst>
          </p:cNvPr>
          <p:cNvSpPr>
            <a:spLocks noGrp="1"/>
          </p:cNvSpPr>
          <p:nvPr>
            <p:ph type="body" idx="1"/>
          </p:nvPr>
        </p:nvSpPr>
        <p:spPr>
          <a:xfrm>
            <a:off x="457201" y="2038350"/>
            <a:ext cx="5105400" cy="1384995"/>
          </a:xfrm>
        </p:spPr>
        <p:txBody>
          <a:bodyPr/>
          <a:lstStyle/>
          <a:p>
            <a:r>
              <a:rPr lang="en-IN" sz="1800" dirty="0">
                <a:latin typeface="Times New Roman" panose="02020603050405020304" pitchFamily="18" charset="0"/>
                <a:cs typeface="Times New Roman" panose="02020603050405020304" pitchFamily="18" charset="0"/>
              </a:rPr>
              <a:t>In this model we have trained the model with some datasets. After training the model we have given a set of test images and the model has classified the results accordingly.</a:t>
            </a:r>
          </a:p>
          <a:p>
            <a:endParaRPr lang="en-IN" sz="1800" dirty="0"/>
          </a:p>
        </p:txBody>
      </p:sp>
      <p:pic>
        <p:nvPicPr>
          <p:cNvPr id="7" name="Picture 6">
            <a:extLst>
              <a:ext uri="{FF2B5EF4-FFF2-40B4-BE49-F238E27FC236}">
                <a16:creationId xmlns:a16="http://schemas.microsoft.com/office/drawing/2014/main" id="{EF9F30EB-C177-2AB9-8EE4-22DD35C98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1566422"/>
            <a:ext cx="1371600" cy="2009802"/>
          </a:xfrm>
          <a:prstGeom prst="rect">
            <a:avLst/>
          </a:prstGeom>
        </p:spPr>
      </p:pic>
      <p:pic>
        <p:nvPicPr>
          <p:cNvPr id="9" name="Picture 8">
            <a:extLst>
              <a:ext uri="{FF2B5EF4-FFF2-40B4-BE49-F238E27FC236}">
                <a16:creationId xmlns:a16="http://schemas.microsoft.com/office/drawing/2014/main" id="{6DFB6BAF-6FAD-7653-6A68-7ABD62A38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566422"/>
            <a:ext cx="1219200" cy="20098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428750"/>
            <a:ext cx="4114800" cy="366767"/>
          </a:xfrm>
          <a:prstGeom prst="rect">
            <a:avLst/>
          </a:prstGeom>
        </p:spPr>
        <p:txBody>
          <a:bodyPr vert="horz" wrap="square" lIns="0" tIns="12700" rIns="0" bIns="0" rtlCol="0">
            <a:spAutoFit/>
          </a:bodyPr>
          <a:lstStyle/>
          <a:p>
            <a:pPr marL="12700">
              <a:lnSpc>
                <a:spcPct val="100000"/>
              </a:lnSpc>
              <a:spcBef>
                <a:spcPts val="100"/>
              </a:spcBef>
            </a:pPr>
            <a:r>
              <a:rPr sz="2300" spc="-15" dirty="0">
                <a:latin typeface="Times New Roman"/>
                <a:cs typeface="Times New Roman"/>
              </a:rPr>
              <a:t>Visuals</a:t>
            </a:r>
            <a:r>
              <a:rPr sz="2300" spc="-35" dirty="0">
                <a:latin typeface="Times New Roman"/>
                <a:cs typeface="Times New Roman"/>
              </a:rPr>
              <a:t> </a:t>
            </a:r>
            <a:r>
              <a:rPr sz="2300" dirty="0">
                <a:latin typeface="Times New Roman"/>
                <a:cs typeface="Times New Roman"/>
              </a:rPr>
              <a:t>an</a:t>
            </a:r>
            <a:r>
              <a:rPr lang="en-IN" sz="2300" dirty="0">
                <a:latin typeface="Times New Roman"/>
                <a:cs typeface="Times New Roman"/>
              </a:rPr>
              <a:t>d </a:t>
            </a:r>
            <a:r>
              <a:rPr sz="2300" spc="-5" dirty="0">
                <a:latin typeface="Times New Roman"/>
                <a:cs typeface="Times New Roman"/>
              </a:rPr>
              <a:t>Results</a:t>
            </a:r>
            <a:r>
              <a:rPr lang="en-IN" sz="2300" spc="-5" dirty="0">
                <a:latin typeface="Times New Roman"/>
                <a:cs typeface="Times New Roman"/>
              </a:rPr>
              <a:t> (YoloV8)</a:t>
            </a:r>
            <a:endParaRPr sz="2300" dirty="0">
              <a:latin typeface="Times New Roman"/>
              <a:cs typeface="Times New Roman"/>
            </a:endParaRPr>
          </a:p>
        </p:txBody>
      </p:sp>
      <p:sp>
        <p:nvSpPr>
          <p:cNvPr id="5" name="Text Placeholder 4">
            <a:extLst>
              <a:ext uri="{FF2B5EF4-FFF2-40B4-BE49-F238E27FC236}">
                <a16:creationId xmlns:a16="http://schemas.microsoft.com/office/drawing/2014/main" id="{5D9C8402-89F9-9571-598A-136AC99058F7}"/>
              </a:ext>
            </a:extLst>
          </p:cNvPr>
          <p:cNvSpPr>
            <a:spLocks noGrp="1"/>
          </p:cNvSpPr>
          <p:nvPr>
            <p:ph type="body" idx="1"/>
          </p:nvPr>
        </p:nvSpPr>
        <p:spPr>
          <a:xfrm>
            <a:off x="381000" y="2038350"/>
            <a:ext cx="4937125" cy="1143000"/>
          </a:xfrm>
        </p:spPr>
        <p:txBody>
          <a:bodyPr/>
          <a:lstStyle/>
          <a:p>
            <a:r>
              <a:rPr lang="en-IN" sz="1800" dirty="0">
                <a:latin typeface="Times New Roman" panose="02020603050405020304" pitchFamily="18" charset="0"/>
                <a:cs typeface="Times New Roman" panose="02020603050405020304" pitchFamily="18" charset="0"/>
              </a:rPr>
              <a:t>In this model we have trained the model (best.pt) with some datasets. After training the model we have given a set of test images and the model has classified the results accordingly.</a:t>
            </a:r>
          </a:p>
          <a:p>
            <a:endParaRPr lang="en-IN" sz="1800" dirty="0"/>
          </a:p>
        </p:txBody>
      </p:sp>
      <p:pic>
        <p:nvPicPr>
          <p:cNvPr id="2054" name="Picture 6">
            <a:extLst>
              <a:ext uri="{FF2B5EF4-FFF2-40B4-BE49-F238E27FC236}">
                <a16:creationId xmlns:a16="http://schemas.microsoft.com/office/drawing/2014/main" id="{C3C61149-3187-D4ED-FAD7-5D54DB1B04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2885" y="1047750"/>
            <a:ext cx="3641725" cy="36383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20E4CF1-70BD-CEC8-BCB6-F409EBA60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74" y="3181350"/>
            <a:ext cx="2466975" cy="174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380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175" y="1359882"/>
            <a:ext cx="1421765" cy="375920"/>
          </a:xfrm>
          <a:prstGeom prst="rect">
            <a:avLst/>
          </a:prstGeom>
        </p:spPr>
        <p:txBody>
          <a:bodyPr vert="horz" wrap="square" lIns="0" tIns="12700" rIns="0" bIns="0" rtlCol="0">
            <a:spAutoFit/>
          </a:bodyPr>
          <a:lstStyle/>
          <a:p>
            <a:pPr marL="12700">
              <a:lnSpc>
                <a:spcPct val="100000"/>
              </a:lnSpc>
              <a:spcBef>
                <a:spcPts val="100"/>
              </a:spcBef>
            </a:pPr>
            <a:r>
              <a:rPr sz="2300" spc="-5" dirty="0">
                <a:latin typeface="Times New Roman"/>
                <a:cs typeface="Times New Roman"/>
              </a:rPr>
              <a:t>Conclusion</a:t>
            </a:r>
            <a:endParaRPr sz="2300" dirty="0">
              <a:latin typeface="Times New Roman"/>
              <a:cs typeface="Times New Roman"/>
            </a:endParaRPr>
          </a:p>
        </p:txBody>
      </p:sp>
      <p:sp>
        <p:nvSpPr>
          <p:cNvPr id="3" name="object 3"/>
          <p:cNvSpPr txBox="1"/>
          <p:nvPr/>
        </p:nvSpPr>
        <p:spPr>
          <a:xfrm>
            <a:off x="808175" y="1885950"/>
            <a:ext cx="7650025" cy="2787943"/>
          </a:xfrm>
          <a:prstGeom prst="rect">
            <a:avLst/>
          </a:prstGeom>
        </p:spPr>
        <p:txBody>
          <a:bodyPr vert="horz" wrap="square" lIns="0" tIns="73660" rIns="0" bIns="0" rtlCol="0">
            <a:spAutoFit/>
          </a:bodyPr>
          <a:lstStyle/>
          <a:p>
            <a:pPr marL="292735" indent="-280035">
              <a:lnSpc>
                <a:spcPct val="100000"/>
              </a:lnSpc>
              <a:spcBef>
                <a:spcPts val="580"/>
              </a:spcBef>
              <a:buClr>
                <a:srgbClr val="595959"/>
              </a:buClr>
              <a:buFont typeface="Verdana"/>
              <a:buChar char="●"/>
              <a:tabLst>
                <a:tab pos="292100" algn="l"/>
                <a:tab pos="292735" algn="l"/>
              </a:tabLst>
            </a:pPr>
            <a:r>
              <a:rPr sz="1725" b="1" u="heavy" spc="7" baseline="2415" dirty="0">
                <a:solidFill>
                  <a:srgbClr val="1A1A1A"/>
                </a:solidFill>
                <a:uFill>
                  <a:solidFill>
                    <a:srgbClr val="1A1A1A"/>
                  </a:solidFill>
                </a:uFill>
                <a:latin typeface="Times New Roman"/>
                <a:cs typeface="Times New Roman"/>
              </a:rPr>
              <a:t>Key</a:t>
            </a:r>
            <a:r>
              <a:rPr sz="1725" b="1" u="heavy" spc="-30" baseline="2415" dirty="0">
                <a:solidFill>
                  <a:srgbClr val="1A1A1A"/>
                </a:solidFill>
                <a:uFill>
                  <a:solidFill>
                    <a:srgbClr val="1A1A1A"/>
                  </a:solidFill>
                </a:uFill>
                <a:latin typeface="Times New Roman"/>
                <a:cs typeface="Times New Roman"/>
              </a:rPr>
              <a:t> </a:t>
            </a:r>
            <a:r>
              <a:rPr sz="1725" b="1" u="heavy" spc="7" baseline="2415" dirty="0">
                <a:solidFill>
                  <a:srgbClr val="1A1A1A"/>
                </a:solidFill>
                <a:uFill>
                  <a:solidFill>
                    <a:srgbClr val="1A1A1A"/>
                  </a:solidFill>
                </a:uFill>
                <a:latin typeface="Times New Roman"/>
                <a:cs typeface="Times New Roman"/>
              </a:rPr>
              <a:t>Findings:</a:t>
            </a:r>
            <a:endParaRPr lang="en-IN" sz="1725" b="1" u="heavy" baseline="2415" dirty="0">
              <a:uFill>
                <a:solidFill>
                  <a:srgbClr val="1A1A1A"/>
                </a:solidFill>
              </a:uFill>
              <a:latin typeface="Times New Roman"/>
              <a:cs typeface="Times New Roman"/>
            </a:endParaRPr>
          </a:p>
          <a:p>
            <a:pPr marL="749935" lvl="1" indent="-280035">
              <a:spcBef>
                <a:spcPts val="580"/>
              </a:spcBef>
              <a:buClr>
                <a:srgbClr val="595959"/>
              </a:buClr>
              <a:buFont typeface="Wingdings" panose="05000000000000000000" pitchFamily="2" charset="2"/>
              <a:buChar char="Ø"/>
              <a:tabLst>
                <a:tab pos="292100" algn="l"/>
                <a:tab pos="292735" algn="l"/>
              </a:tabLst>
            </a:pPr>
            <a:r>
              <a:rPr sz="1150" spc="5" dirty="0">
                <a:solidFill>
                  <a:srgbClr val="1A1A1A"/>
                </a:solidFill>
                <a:latin typeface="Times New Roman"/>
                <a:cs typeface="Times New Roman"/>
              </a:rPr>
              <a:t>Developed</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a</a:t>
            </a:r>
            <a:r>
              <a:rPr lang="en-IN" sz="1150" spc="5" dirty="0">
                <a:solidFill>
                  <a:srgbClr val="1A1A1A"/>
                </a:solidFill>
                <a:latin typeface="Times New Roman"/>
                <a:cs typeface="Times New Roman"/>
              </a:rPr>
              <a:t> CNN and Yolo models</a:t>
            </a:r>
            <a:r>
              <a:rPr sz="1150" spc="5" dirty="0">
                <a:solidFill>
                  <a:srgbClr val="1A1A1A"/>
                </a:solidFill>
                <a:latin typeface="Times New Roman"/>
                <a:cs typeface="Times New Roman"/>
              </a:rPr>
              <a:t> for</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brain</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tumor</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detection</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from </a:t>
            </a:r>
            <a:r>
              <a:rPr sz="1150" spc="10" dirty="0">
                <a:solidFill>
                  <a:srgbClr val="1A1A1A"/>
                </a:solidFill>
                <a:latin typeface="Times New Roman"/>
                <a:cs typeface="Times New Roman"/>
              </a:rPr>
              <a:t>MRI</a:t>
            </a:r>
            <a:r>
              <a:rPr lang="en-IN" sz="1150" dirty="0">
                <a:latin typeface="Times New Roman"/>
                <a:cs typeface="Times New Roman"/>
              </a:rPr>
              <a:t> </a:t>
            </a:r>
            <a:r>
              <a:rPr sz="1150" spc="5" dirty="0">
                <a:solidFill>
                  <a:srgbClr val="1A1A1A"/>
                </a:solidFill>
                <a:latin typeface="Times New Roman"/>
                <a:cs typeface="Times New Roman"/>
              </a:rPr>
              <a:t>scans.</a:t>
            </a:r>
            <a:endParaRPr lang="en-IN" sz="1150" dirty="0">
              <a:latin typeface="Times New Roman"/>
              <a:cs typeface="Times New Roman"/>
            </a:endParaRPr>
          </a:p>
          <a:p>
            <a:pPr marL="749935" lvl="1" indent="-280035">
              <a:spcBef>
                <a:spcPts val="580"/>
              </a:spcBef>
              <a:buClr>
                <a:srgbClr val="595959"/>
              </a:buClr>
              <a:buFont typeface="Wingdings" panose="05000000000000000000" pitchFamily="2" charset="2"/>
              <a:buChar char="Ø"/>
              <a:tabLst>
                <a:tab pos="292100" algn="l"/>
                <a:tab pos="292735" algn="l"/>
              </a:tabLst>
            </a:pPr>
            <a:r>
              <a:rPr sz="1150" spc="5" dirty="0">
                <a:solidFill>
                  <a:srgbClr val="1A1A1A"/>
                </a:solidFill>
                <a:latin typeface="Times New Roman"/>
                <a:cs typeface="Times New Roman"/>
              </a:rPr>
              <a:t>Achieved</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a</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remarkable validation</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accuracy</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of</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9</a:t>
            </a:r>
            <a:r>
              <a:rPr lang="en-IN" sz="1150" spc="5" dirty="0">
                <a:solidFill>
                  <a:srgbClr val="1A1A1A"/>
                </a:solidFill>
                <a:latin typeface="Times New Roman"/>
                <a:cs typeface="Times New Roman"/>
              </a:rPr>
              <a:t>6</a:t>
            </a:r>
            <a:r>
              <a:rPr sz="1150" spc="5" dirty="0">
                <a:solidFill>
                  <a:srgbClr val="1A1A1A"/>
                </a:solidFill>
                <a:latin typeface="Times New Roman"/>
                <a:cs typeface="Times New Roman"/>
              </a:rPr>
              <a:t>.</a:t>
            </a:r>
            <a:r>
              <a:rPr lang="en-IN" sz="1150" spc="5" dirty="0">
                <a:solidFill>
                  <a:srgbClr val="1A1A1A"/>
                </a:solidFill>
                <a:latin typeface="Times New Roman"/>
                <a:cs typeface="Times New Roman"/>
              </a:rPr>
              <a:t>8</a:t>
            </a:r>
            <a:r>
              <a:rPr sz="1150" spc="5" dirty="0">
                <a:solidFill>
                  <a:srgbClr val="1A1A1A"/>
                </a:solidFill>
                <a:latin typeface="Times New Roman"/>
                <a:cs typeface="Times New Roman"/>
              </a:rPr>
              <a:t>7%,</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showcasing</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the model's</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exceptional</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performance.</a:t>
            </a:r>
            <a:endParaRPr sz="1150" dirty="0">
              <a:latin typeface="Times New Roman"/>
              <a:cs typeface="Times New Roman"/>
            </a:endParaRPr>
          </a:p>
          <a:p>
            <a:pPr marL="292735" indent="-280035">
              <a:lnSpc>
                <a:spcPct val="100000"/>
              </a:lnSpc>
              <a:spcBef>
                <a:spcPts val="605"/>
              </a:spcBef>
              <a:buClr>
                <a:srgbClr val="595959"/>
              </a:buClr>
              <a:buFont typeface="Verdana"/>
              <a:buChar char="●"/>
              <a:tabLst>
                <a:tab pos="292100" algn="l"/>
                <a:tab pos="292735" algn="l"/>
              </a:tabLst>
            </a:pPr>
            <a:r>
              <a:rPr sz="1725" b="1" u="heavy" spc="7" baseline="2415" dirty="0">
                <a:solidFill>
                  <a:srgbClr val="1A1A1A"/>
                </a:solidFill>
                <a:uFill>
                  <a:solidFill>
                    <a:srgbClr val="1A1A1A"/>
                  </a:solidFill>
                </a:uFill>
                <a:latin typeface="Times New Roman"/>
                <a:cs typeface="Times New Roman"/>
              </a:rPr>
              <a:t>Future</a:t>
            </a:r>
            <a:r>
              <a:rPr sz="1725" b="1" u="heavy" spc="-30" baseline="2415" dirty="0">
                <a:solidFill>
                  <a:srgbClr val="1A1A1A"/>
                </a:solidFill>
                <a:uFill>
                  <a:solidFill>
                    <a:srgbClr val="1A1A1A"/>
                  </a:solidFill>
                </a:uFill>
                <a:latin typeface="Times New Roman"/>
                <a:cs typeface="Times New Roman"/>
              </a:rPr>
              <a:t> </a:t>
            </a:r>
            <a:r>
              <a:rPr sz="1725" b="1" u="heavy" baseline="2415" dirty="0">
                <a:solidFill>
                  <a:srgbClr val="1A1A1A"/>
                </a:solidFill>
                <a:uFill>
                  <a:solidFill>
                    <a:srgbClr val="1A1A1A"/>
                  </a:solidFill>
                </a:uFill>
                <a:latin typeface="Times New Roman"/>
                <a:cs typeface="Times New Roman"/>
              </a:rPr>
              <a:t>Directions:</a:t>
            </a:r>
            <a:endParaRPr lang="en-IN" sz="1725" b="1" u="heavy" baseline="2415" dirty="0">
              <a:uFill>
                <a:solidFill>
                  <a:srgbClr val="1A1A1A"/>
                </a:solidFill>
              </a:uFill>
              <a:latin typeface="Times New Roman"/>
              <a:cs typeface="Times New Roman"/>
            </a:endParaRPr>
          </a:p>
          <a:p>
            <a:pPr marL="749935" lvl="1" indent="-280035">
              <a:spcBef>
                <a:spcPts val="605"/>
              </a:spcBef>
              <a:buClr>
                <a:srgbClr val="595959"/>
              </a:buClr>
              <a:buFont typeface="Wingdings" panose="05000000000000000000" pitchFamily="2" charset="2"/>
              <a:buChar char="Ø"/>
              <a:tabLst>
                <a:tab pos="292100" algn="l"/>
                <a:tab pos="292735" algn="l"/>
              </a:tabLst>
            </a:pPr>
            <a:r>
              <a:rPr sz="1150" spc="5" dirty="0">
                <a:solidFill>
                  <a:srgbClr val="1A1A1A"/>
                </a:solidFill>
                <a:latin typeface="Times New Roman"/>
                <a:cs typeface="Times New Roman"/>
              </a:rPr>
              <a:t>Future research</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will</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expand</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the</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proposed</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approach</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to</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encompass</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other</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medical</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imaging</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modalities</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such</a:t>
            </a:r>
            <a:r>
              <a:rPr sz="1150" spc="15" dirty="0">
                <a:solidFill>
                  <a:srgbClr val="1A1A1A"/>
                </a:solidFill>
                <a:latin typeface="Times New Roman"/>
                <a:cs typeface="Times New Roman"/>
              </a:rPr>
              <a:t> </a:t>
            </a:r>
            <a:r>
              <a:rPr sz="1150" spc="5" dirty="0">
                <a:solidFill>
                  <a:srgbClr val="1A1A1A"/>
                </a:solidFill>
                <a:latin typeface="Times New Roman"/>
                <a:cs typeface="Times New Roman"/>
              </a:rPr>
              <a:t>as</a:t>
            </a:r>
            <a:r>
              <a:rPr sz="1150" spc="10" dirty="0">
                <a:solidFill>
                  <a:srgbClr val="1A1A1A"/>
                </a:solidFill>
                <a:latin typeface="Times New Roman"/>
                <a:cs typeface="Times New Roman"/>
              </a:rPr>
              <a:t> </a:t>
            </a:r>
            <a:r>
              <a:rPr sz="1150" spc="5" dirty="0">
                <a:solidFill>
                  <a:srgbClr val="1A1A1A"/>
                </a:solidFill>
                <a:latin typeface="Times New Roman"/>
                <a:cs typeface="Times New Roman"/>
              </a:rPr>
              <a:t>x-</a:t>
            </a:r>
            <a:r>
              <a:rPr lang="en-IN" sz="1150" spc="5" dirty="0">
                <a:solidFill>
                  <a:srgbClr val="1A1A1A"/>
                </a:solidFill>
                <a:latin typeface="Times New Roman"/>
                <a:cs typeface="Times New Roman"/>
              </a:rPr>
              <a:t>rays, CT scans Etc</a:t>
            </a:r>
          </a:p>
          <a:p>
            <a:pPr marL="749935" lvl="1" indent="-280035">
              <a:spcBef>
                <a:spcPts val="605"/>
              </a:spcBef>
              <a:buClr>
                <a:srgbClr val="595959"/>
              </a:buClr>
              <a:buFont typeface="Wingdings" panose="05000000000000000000" pitchFamily="2" charset="2"/>
              <a:buChar char="Ø"/>
              <a:tabLst>
                <a:tab pos="292100" algn="l"/>
                <a:tab pos="292735" algn="l"/>
              </a:tabLst>
            </a:pPr>
            <a:r>
              <a:rPr lang="en-US" sz="1150" spc="5" dirty="0">
                <a:solidFill>
                  <a:srgbClr val="1A1A1A"/>
                </a:solidFill>
                <a:latin typeface="Times New Roman"/>
                <a:cs typeface="Times New Roman"/>
              </a:rPr>
              <a:t>Exploration</a:t>
            </a:r>
            <a:r>
              <a:rPr lang="en-US" sz="1150" spc="10" dirty="0">
                <a:solidFill>
                  <a:srgbClr val="1A1A1A"/>
                </a:solidFill>
                <a:latin typeface="Times New Roman"/>
                <a:cs typeface="Times New Roman"/>
              </a:rPr>
              <a:t> </a:t>
            </a:r>
            <a:r>
              <a:rPr lang="en-US" sz="1150" spc="5" dirty="0">
                <a:solidFill>
                  <a:srgbClr val="1A1A1A"/>
                </a:solidFill>
                <a:latin typeface="Times New Roman"/>
                <a:cs typeface="Times New Roman"/>
              </a:rPr>
              <a:t>of</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additional</a:t>
            </a:r>
            <a:r>
              <a:rPr lang="en-US" sz="1150" spc="10" dirty="0">
                <a:solidFill>
                  <a:srgbClr val="1A1A1A"/>
                </a:solidFill>
                <a:latin typeface="Times New Roman"/>
                <a:cs typeface="Times New Roman"/>
              </a:rPr>
              <a:t> </a:t>
            </a:r>
            <a:r>
              <a:rPr lang="en-US" sz="1150" spc="5" dirty="0">
                <a:solidFill>
                  <a:srgbClr val="1A1A1A"/>
                </a:solidFill>
                <a:latin typeface="Times New Roman"/>
                <a:cs typeface="Times New Roman"/>
              </a:rPr>
              <a:t>convolutional</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models</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and</a:t>
            </a:r>
            <a:r>
              <a:rPr lang="en-US" sz="1150" spc="10" dirty="0">
                <a:solidFill>
                  <a:srgbClr val="1A1A1A"/>
                </a:solidFill>
                <a:latin typeface="Times New Roman"/>
                <a:cs typeface="Times New Roman"/>
              </a:rPr>
              <a:t> </a:t>
            </a:r>
            <a:r>
              <a:rPr lang="en-US" sz="1150" spc="5" dirty="0">
                <a:solidFill>
                  <a:srgbClr val="1A1A1A"/>
                </a:solidFill>
                <a:latin typeface="Times New Roman"/>
                <a:cs typeface="Times New Roman"/>
              </a:rPr>
              <a:t>transfer</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learning</a:t>
            </a:r>
            <a:r>
              <a:rPr lang="en-US" sz="1150" spc="10" dirty="0">
                <a:solidFill>
                  <a:srgbClr val="1A1A1A"/>
                </a:solidFill>
                <a:latin typeface="Times New Roman"/>
                <a:cs typeface="Times New Roman"/>
              </a:rPr>
              <a:t> </a:t>
            </a:r>
            <a:r>
              <a:rPr lang="en-US" sz="1150" spc="5" dirty="0">
                <a:solidFill>
                  <a:srgbClr val="1A1A1A"/>
                </a:solidFill>
                <a:latin typeface="Times New Roman"/>
                <a:cs typeface="Times New Roman"/>
              </a:rPr>
              <a:t>designs</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to</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further</a:t>
            </a:r>
            <a:r>
              <a:rPr lang="en-US" sz="1150" spc="10" dirty="0">
                <a:solidFill>
                  <a:srgbClr val="1A1A1A"/>
                </a:solidFill>
                <a:latin typeface="Times New Roman"/>
                <a:cs typeface="Times New Roman"/>
              </a:rPr>
              <a:t> </a:t>
            </a:r>
            <a:r>
              <a:rPr lang="en-US" sz="1150" spc="5" dirty="0">
                <a:solidFill>
                  <a:srgbClr val="1A1A1A"/>
                </a:solidFill>
                <a:latin typeface="Times New Roman"/>
                <a:cs typeface="Times New Roman"/>
              </a:rPr>
              <a:t>enhance</a:t>
            </a:r>
            <a:r>
              <a:rPr lang="en-US" sz="1150" spc="10" dirty="0">
                <a:solidFill>
                  <a:srgbClr val="1A1A1A"/>
                </a:solidFill>
                <a:latin typeface="Times New Roman"/>
                <a:cs typeface="Times New Roman"/>
              </a:rPr>
              <a:t> </a:t>
            </a:r>
            <a:r>
              <a:rPr lang="en-US" sz="1150" spc="5" dirty="0">
                <a:solidFill>
                  <a:srgbClr val="1A1A1A"/>
                </a:solidFill>
                <a:latin typeface="Times New Roman"/>
                <a:cs typeface="Times New Roman"/>
              </a:rPr>
              <a:t>brain</a:t>
            </a:r>
            <a:r>
              <a:rPr lang="en-US" sz="1150" spc="10" dirty="0">
                <a:solidFill>
                  <a:srgbClr val="1A1A1A"/>
                </a:solidFill>
                <a:latin typeface="Times New Roman"/>
                <a:cs typeface="Times New Roman"/>
              </a:rPr>
              <a:t> </a:t>
            </a:r>
            <a:r>
              <a:rPr lang="en-US" sz="1150" spc="5" dirty="0">
                <a:solidFill>
                  <a:srgbClr val="1A1A1A"/>
                </a:solidFill>
                <a:latin typeface="Times New Roman"/>
                <a:cs typeface="Times New Roman"/>
              </a:rPr>
              <a:t>tumor </a:t>
            </a:r>
            <a:r>
              <a:rPr lang="en-US" sz="1150" spc="-270" dirty="0">
                <a:solidFill>
                  <a:srgbClr val="1A1A1A"/>
                </a:solidFill>
                <a:latin typeface="Times New Roman"/>
                <a:cs typeface="Times New Roman"/>
              </a:rPr>
              <a:t> </a:t>
            </a:r>
            <a:r>
              <a:rPr lang="en-US" sz="1150" spc="5" dirty="0">
                <a:solidFill>
                  <a:srgbClr val="1A1A1A"/>
                </a:solidFill>
                <a:latin typeface="Times New Roman"/>
                <a:cs typeface="Times New Roman"/>
              </a:rPr>
              <a:t>in</a:t>
            </a:r>
            <a:r>
              <a:rPr lang="en-US" sz="1150" dirty="0">
                <a:solidFill>
                  <a:srgbClr val="1A1A1A"/>
                </a:solidFill>
                <a:latin typeface="Times New Roman"/>
                <a:cs typeface="Times New Roman"/>
              </a:rPr>
              <a:t> </a:t>
            </a:r>
            <a:r>
              <a:rPr lang="en-US" sz="1150" spc="5" dirty="0">
                <a:solidFill>
                  <a:srgbClr val="1A1A1A"/>
                </a:solidFill>
                <a:latin typeface="Times New Roman"/>
                <a:cs typeface="Times New Roman"/>
              </a:rPr>
              <a:t>medical image </a:t>
            </a:r>
            <a:r>
              <a:rPr lang="en-US" sz="1150" spc="10" dirty="0">
                <a:solidFill>
                  <a:srgbClr val="1A1A1A"/>
                </a:solidFill>
                <a:latin typeface="Times New Roman"/>
                <a:cs typeface="Times New Roman"/>
              </a:rPr>
              <a:t>d</a:t>
            </a:r>
            <a:r>
              <a:rPr lang="en-US" sz="1150" dirty="0">
                <a:solidFill>
                  <a:srgbClr val="1A1A1A"/>
                </a:solidFill>
                <a:latin typeface="Times New Roman"/>
                <a:cs typeface="Times New Roman"/>
              </a:rPr>
              <a:t>e</a:t>
            </a:r>
            <a:r>
              <a:rPr lang="en-US" sz="1150" spc="5" dirty="0">
                <a:solidFill>
                  <a:srgbClr val="1A1A1A"/>
                </a:solidFill>
                <a:latin typeface="Times New Roman"/>
                <a:cs typeface="Times New Roman"/>
              </a:rPr>
              <a:t>t</a:t>
            </a:r>
            <a:r>
              <a:rPr lang="en-US" sz="1150" dirty="0">
                <a:solidFill>
                  <a:srgbClr val="1A1A1A"/>
                </a:solidFill>
                <a:latin typeface="Times New Roman"/>
                <a:cs typeface="Times New Roman"/>
              </a:rPr>
              <a:t>ec</a:t>
            </a:r>
            <a:r>
              <a:rPr lang="en-US" sz="1150" spc="5" dirty="0">
                <a:solidFill>
                  <a:srgbClr val="1A1A1A"/>
                </a:solidFill>
                <a:latin typeface="Times New Roman"/>
                <a:cs typeface="Times New Roman"/>
              </a:rPr>
              <a:t>tion.</a:t>
            </a:r>
          </a:p>
          <a:p>
            <a:pPr marL="292735" indent="-280035">
              <a:lnSpc>
                <a:spcPct val="100000"/>
              </a:lnSpc>
              <a:spcBef>
                <a:spcPts val="580"/>
              </a:spcBef>
              <a:buClr>
                <a:srgbClr val="595959"/>
              </a:buClr>
              <a:buFont typeface="Verdana"/>
              <a:buChar char="●"/>
              <a:tabLst>
                <a:tab pos="292100" algn="l"/>
                <a:tab pos="292735" algn="l"/>
              </a:tabLst>
            </a:pPr>
            <a:r>
              <a:rPr lang="en-US" sz="1725" b="1" u="heavy" spc="7" baseline="2415" dirty="0">
                <a:solidFill>
                  <a:srgbClr val="1A1A1A"/>
                </a:solidFill>
                <a:uFill>
                  <a:solidFill>
                    <a:srgbClr val="1A1A1A"/>
                  </a:solidFill>
                </a:uFill>
                <a:latin typeface="Times New Roman"/>
                <a:cs typeface="Times New Roman"/>
              </a:rPr>
              <a:t>Scope</a:t>
            </a:r>
            <a:r>
              <a:rPr lang="en-US" sz="1725" b="1" u="heavy" spc="-15" baseline="2415" dirty="0">
                <a:solidFill>
                  <a:srgbClr val="1A1A1A"/>
                </a:solidFill>
                <a:uFill>
                  <a:solidFill>
                    <a:srgbClr val="1A1A1A"/>
                  </a:solidFill>
                </a:uFill>
                <a:latin typeface="Times New Roman"/>
                <a:cs typeface="Times New Roman"/>
              </a:rPr>
              <a:t> </a:t>
            </a:r>
            <a:r>
              <a:rPr lang="en-US" sz="1725" b="1" u="heavy" spc="7" baseline="2415" dirty="0">
                <a:solidFill>
                  <a:srgbClr val="1A1A1A"/>
                </a:solidFill>
                <a:uFill>
                  <a:solidFill>
                    <a:srgbClr val="1A1A1A"/>
                  </a:solidFill>
                </a:uFill>
                <a:latin typeface="Times New Roman"/>
                <a:cs typeface="Times New Roman"/>
              </a:rPr>
              <a:t>of</a:t>
            </a:r>
            <a:r>
              <a:rPr lang="en-US" sz="1725" b="1" u="heavy" spc="-7" baseline="2415" dirty="0">
                <a:solidFill>
                  <a:srgbClr val="1A1A1A"/>
                </a:solidFill>
                <a:uFill>
                  <a:solidFill>
                    <a:srgbClr val="1A1A1A"/>
                  </a:solidFill>
                </a:uFill>
                <a:latin typeface="Times New Roman"/>
                <a:cs typeface="Times New Roman"/>
              </a:rPr>
              <a:t> </a:t>
            </a:r>
            <a:r>
              <a:rPr lang="en-US" sz="1725" b="1" u="heavy" spc="7" baseline="2415" dirty="0">
                <a:solidFill>
                  <a:srgbClr val="1A1A1A"/>
                </a:solidFill>
                <a:uFill>
                  <a:solidFill>
                    <a:srgbClr val="1A1A1A"/>
                  </a:solidFill>
                </a:uFill>
                <a:latin typeface="Times New Roman"/>
                <a:cs typeface="Times New Roman"/>
              </a:rPr>
              <a:t>Further</a:t>
            </a:r>
            <a:r>
              <a:rPr lang="en-US" sz="1725" b="1" u="heavy" spc="-75" baseline="2415" dirty="0">
                <a:solidFill>
                  <a:srgbClr val="1A1A1A"/>
                </a:solidFill>
                <a:uFill>
                  <a:solidFill>
                    <a:srgbClr val="1A1A1A"/>
                  </a:solidFill>
                </a:uFill>
                <a:latin typeface="Times New Roman"/>
                <a:cs typeface="Times New Roman"/>
              </a:rPr>
              <a:t> </a:t>
            </a:r>
            <a:r>
              <a:rPr lang="en-US" sz="1725" b="1" u="heavy" spc="-7" baseline="2415" dirty="0">
                <a:solidFill>
                  <a:srgbClr val="1A1A1A"/>
                </a:solidFill>
                <a:uFill>
                  <a:solidFill>
                    <a:srgbClr val="1A1A1A"/>
                  </a:solidFill>
                </a:uFill>
                <a:latin typeface="Times New Roman"/>
                <a:cs typeface="Times New Roman"/>
              </a:rPr>
              <a:t>Work:</a:t>
            </a:r>
            <a:r>
              <a:rPr lang="en-US" sz="1725" b="1" u="heavy" baseline="2415" dirty="0">
                <a:uFill>
                  <a:solidFill>
                    <a:srgbClr val="1A1A1A"/>
                  </a:solidFill>
                </a:uFill>
                <a:latin typeface="Times New Roman"/>
                <a:cs typeface="Times New Roman"/>
              </a:rPr>
              <a:t>    </a:t>
            </a:r>
          </a:p>
          <a:p>
            <a:pPr marL="749935" lvl="1" indent="-280035">
              <a:spcBef>
                <a:spcPts val="580"/>
              </a:spcBef>
              <a:buClr>
                <a:srgbClr val="595959"/>
              </a:buClr>
              <a:buFont typeface="Wingdings" panose="05000000000000000000" pitchFamily="2" charset="2"/>
              <a:buChar char="Ø"/>
              <a:tabLst>
                <a:tab pos="292100" algn="l"/>
                <a:tab pos="292735" algn="l"/>
              </a:tabLst>
            </a:pPr>
            <a:r>
              <a:rPr lang="en-US" sz="1150" spc="5" dirty="0">
                <a:solidFill>
                  <a:srgbClr val="1A1A1A"/>
                </a:solidFill>
                <a:latin typeface="Times New Roman"/>
                <a:cs typeface="Times New Roman"/>
              </a:rPr>
              <a:t>Application</a:t>
            </a:r>
            <a:r>
              <a:rPr lang="en-US" sz="1150" spc="10" dirty="0">
                <a:solidFill>
                  <a:srgbClr val="1A1A1A"/>
                </a:solidFill>
                <a:latin typeface="Times New Roman"/>
                <a:cs typeface="Times New Roman"/>
              </a:rPr>
              <a:t> </a:t>
            </a:r>
            <a:r>
              <a:rPr lang="en-US" sz="1150" spc="5" dirty="0">
                <a:solidFill>
                  <a:srgbClr val="1A1A1A"/>
                </a:solidFill>
                <a:latin typeface="Times New Roman"/>
                <a:cs typeface="Times New Roman"/>
              </a:rPr>
              <a:t>of</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the</a:t>
            </a:r>
            <a:r>
              <a:rPr lang="en-US" sz="1150" spc="10" dirty="0">
                <a:solidFill>
                  <a:srgbClr val="1A1A1A"/>
                </a:solidFill>
                <a:latin typeface="Times New Roman"/>
                <a:cs typeface="Times New Roman"/>
              </a:rPr>
              <a:t> </a:t>
            </a:r>
            <a:r>
              <a:rPr lang="en-US" sz="1150" spc="5" dirty="0">
                <a:solidFill>
                  <a:srgbClr val="1A1A1A"/>
                </a:solidFill>
                <a:latin typeface="Times New Roman"/>
                <a:cs typeface="Times New Roman"/>
              </a:rPr>
              <a:t>proposed</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approach</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to</a:t>
            </a:r>
            <a:r>
              <a:rPr lang="en-US" sz="1150" spc="10" dirty="0">
                <a:solidFill>
                  <a:srgbClr val="1A1A1A"/>
                </a:solidFill>
                <a:latin typeface="Times New Roman"/>
                <a:cs typeface="Times New Roman"/>
              </a:rPr>
              <a:t> </a:t>
            </a:r>
            <a:r>
              <a:rPr lang="en-US" sz="1150" spc="5" dirty="0">
                <a:solidFill>
                  <a:srgbClr val="1A1A1A"/>
                </a:solidFill>
                <a:latin typeface="Times New Roman"/>
                <a:cs typeface="Times New Roman"/>
              </a:rPr>
              <a:t>diverse</a:t>
            </a:r>
            <a:r>
              <a:rPr lang="en-US" sz="1150" spc="10" dirty="0">
                <a:solidFill>
                  <a:srgbClr val="1A1A1A"/>
                </a:solidFill>
                <a:latin typeface="Times New Roman"/>
                <a:cs typeface="Times New Roman"/>
              </a:rPr>
              <a:t> </a:t>
            </a:r>
            <a:r>
              <a:rPr lang="en-US" sz="1150" spc="5" dirty="0">
                <a:solidFill>
                  <a:srgbClr val="1A1A1A"/>
                </a:solidFill>
                <a:latin typeface="Times New Roman"/>
                <a:cs typeface="Times New Roman"/>
              </a:rPr>
              <a:t>medical</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images</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lays</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the foundation</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for</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advancing</a:t>
            </a:r>
            <a:r>
              <a:rPr lang="en-US" sz="1150" spc="15" dirty="0">
                <a:solidFill>
                  <a:srgbClr val="1A1A1A"/>
                </a:solidFill>
                <a:latin typeface="Times New Roman"/>
                <a:cs typeface="Times New Roman"/>
              </a:rPr>
              <a:t> </a:t>
            </a:r>
            <a:r>
              <a:rPr lang="en-US" sz="1150" spc="5" dirty="0">
                <a:solidFill>
                  <a:srgbClr val="1A1A1A"/>
                </a:solidFill>
                <a:latin typeface="Times New Roman"/>
                <a:cs typeface="Times New Roman"/>
              </a:rPr>
              <a:t>diagnostic </a:t>
            </a:r>
            <a:r>
              <a:rPr lang="en-US" sz="1150" spc="-275" dirty="0">
                <a:solidFill>
                  <a:srgbClr val="1A1A1A"/>
                </a:solidFill>
                <a:latin typeface="Times New Roman"/>
                <a:cs typeface="Times New Roman"/>
              </a:rPr>
              <a:t>      </a:t>
            </a:r>
            <a:r>
              <a:rPr lang="en-US" sz="1150" spc="5" dirty="0">
                <a:solidFill>
                  <a:srgbClr val="1A1A1A"/>
                </a:solidFill>
                <a:latin typeface="Times New Roman"/>
                <a:cs typeface="Times New Roman"/>
              </a:rPr>
              <a:t>capabilities</a:t>
            </a:r>
            <a:r>
              <a:rPr lang="en-US" sz="1150" dirty="0">
                <a:solidFill>
                  <a:srgbClr val="1A1A1A"/>
                </a:solidFill>
                <a:latin typeface="Times New Roman"/>
                <a:cs typeface="Times New Roman"/>
              </a:rPr>
              <a:t> </a:t>
            </a:r>
            <a:r>
              <a:rPr lang="en-US" sz="1150" spc="5" dirty="0">
                <a:solidFill>
                  <a:srgbClr val="1A1A1A"/>
                </a:solidFill>
                <a:latin typeface="Times New Roman"/>
                <a:cs typeface="Times New Roman"/>
              </a:rPr>
              <a:t>and improving patient</a:t>
            </a:r>
            <a:r>
              <a:rPr lang="en-US" sz="1150" dirty="0">
                <a:solidFill>
                  <a:srgbClr val="1A1A1A"/>
                </a:solidFill>
                <a:latin typeface="Times New Roman"/>
                <a:cs typeface="Times New Roman"/>
              </a:rPr>
              <a:t> </a:t>
            </a:r>
            <a:r>
              <a:rPr lang="en-US" sz="1150" spc="5" dirty="0">
                <a:solidFill>
                  <a:srgbClr val="1A1A1A"/>
                </a:solidFill>
                <a:latin typeface="Times New Roman"/>
                <a:cs typeface="Times New Roman"/>
              </a:rPr>
              <a:t>outcomes.</a:t>
            </a:r>
            <a:endParaRPr lang="en-US" sz="1150" dirty="0">
              <a:latin typeface="Times New Roman"/>
              <a:cs typeface="Times New Roman"/>
            </a:endParaRPr>
          </a:p>
          <a:p>
            <a:pPr marL="781050">
              <a:lnSpc>
                <a:spcPct val="100000"/>
              </a:lnSpc>
              <a:spcBef>
                <a:spcPts val="489"/>
              </a:spcBef>
            </a:pPr>
            <a:endParaRPr sz="115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4362" y="1352550"/>
            <a:ext cx="2077720" cy="368934"/>
          </a:xfrm>
          <a:prstGeom prst="rect">
            <a:avLst/>
          </a:prstGeom>
        </p:spPr>
        <p:txBody>
          <a:bodyPr vert="horz" wrap="square" lIns="0" tIns="13335" rIns="0" bIns="0" rtlCol="0">
            <a:spAutoFit/>
          </a:bodyPr>
          <a:lstStyle/>
          <a:p>
            <a:pPr marL="12700">
              <a:lnSpc>
                <a:spcPct val="100000"/>
              </a:lnSpc>
              <a:spcBef>
                <a:spcPts val="105"/>
              </a:spcBef>
            </a:pPr>
            <a:r>
              <a:rPr lang="en-IN" sz="2300" dirty="0">
                <a:latin typeface="Times New Roman" panose="02020603050405020304" pitchFamily="18" charset="0"/>
                <a:cs typeface="Times New Roman" panose="02020603050405020304" pitchFamily="18" charset="0"/>
              </a:rPr>
              <a:t>References</a:t>
            </a:r>
            <a:endParaRPr sz="23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body" idx="1"/>
          </p:nvPr>
        </p:nvSpPr>
        <p:spPr>
          <a:xfrm>
            <a:off x="812937" y="1885950"/>
            <a:ext cx="8023225" cy="2419252"/>
          </a:xfrm>
          <a:prstGeom prst="rect">
            <a:avLst/>
          </a:prstGeom>
        </p:spPr>
        <p:txBody>
          <a:bodyPr vert="horz" wrap="square" lIns="0" tIns="12065" rIns="0" bIns="0" rtlCol="0">
            <a:spAutoFit/>
          </a:bodyPr>
          <a:lstStyle/>
          <a:p>
            <a:pPr marL="314960" marR="1148080" indent="-314960" algn="just">
              <a:lnSpc>
                <a:spcPct val="150000"/>
              </a:lnSpc>
              <a:spcBef>
                <a:spcPts val="95"/>
              </a:spcBef>
              <a:buClr>
                <a:srgbClr val="595959"/>
              </a:buClr>
              <a:buFont typeface="Verdana"/>
              <a:buChar char="●"/>
              <a:tabLst>
                <a:tab pos="314960" algn="l"/>
              </a:tabLst>
            </a:pPr>
            <a:r>
              <a:rPr lang="en-IN" sz="1050" dirty="0">
                <a:latin typeface="Times New Roman" panose="02020603050405020304" pitchFamily="18" charset="0"/>
                <a:cs typeface="Times New Roman" panose="02020603050405020304" pitchFamily="18" charset="0"/>
              </a:rPr>
              <a:t>Redmon J, Farhadi A: YOLO9000: Better, Faster, Stronger. 2017 IEEE Conference on Computer Vision and Pattern Recognition, DOI: 10.48550/arXiv.1612.08242, 2016 </a:t>
            </a:r>
          </a:p>
          <a:p>
            <a:pPr marL="314960" marR="1148080" indent="-314960" algn="just">
              <a:lnSpc>
                <a:spcPct val="150000"/>
              </a:lnSpc>
              <a:spcBef>
                <a:spcPts val="95"/>
              </a:spcBef>
              <a:buClr>
                <a:srgbClr val="595959"/>
              </a:buClr>
              <a:buFont typeface="Verdana"/>
              <a:buChar char="●"/>
              <a:tabLst>
                <a:tab pos="314960" algn="l"/>
              </a:tabLst>
            </a:pPr>
            <a:r>
              <a:rPr lang="en-IN" sz="1050" dirty="0" err="1">
                <a:latin typeface="Times New Roman" panose="02020603050405020304" pitchFamily="18" charset="0"/>
                <a:cs typeface="Times New Roman" panose="02020603050405020304" pitchFamily="18" charset="0"/>
              </a:rPr>
              <a:t>Jocher</a:t>
            </a:r>
            <a:r>
              <a:rPr lang="en-IN" sz="1050" dirty="0">
                <a:latin typeface="Times New Roman" panose="02020603050405020304" pitchFamily="18" charset="0"/>
                <a:cs typeface="Times New Roman" panose="02020603050405020304" pitchFamily="18" charset="0"/>
              </a:rPr>
              <a:t> G, et al.: </a:t>
            </a:r>
            <a:r>
              <a:rPr lang="en-IN" sz="1050" dirty="0" err="1">
                <a:latin typeface="Times New Roman" panose="02020603050405020304" pitchFamily="18" charset="0"/>
                <a:cs typeface="Times New Roman" panose="02020603050405020304" pitchFamily="18" charset="0"/>
              </a:rPr>
              <a:t>ultralytics</a:t>
            </a:r>
            <a:r>
              <a:rPr lang="en-IN" sz="1050" dirty="0">
                <a:latin typeface="Times New Roman" panose="02020603050405020304" pitchFamily="18" charset="0"/>
                <a:cs typeface="Times New Roman" panose="02020603050405020304" pitchFamily="18" charset="0"/>
              </a:rPr>
              <a:t>/yolov5: v7.0 - YOLOv5 SOTA Realtime Instance Segmentation, DOI: 10.5281/zenodo.7347926, 2022 </a:t>
            </a:r>
          </a:p>
          <a:p>
            <a:pPr marL="314960" marR="1148080" indent="-314960" algn="just">
              <a:lnSpc>
                <a:spcPct val="150000"/>
              </a:lnSpc>
              <a:spcBef>
                <a:spcPts val="95"/>
              </a:spcBef>
              <a:buClr>
                <a:srgbClr val="595959"/>
              </a:buClr>
              <a:buFont typeface="Verdana"/>
              <a:buChar char="●"/>
              <a:tabLst>
                <a:tab pos="314960" algn="l"/>
              </a:tabLst>
            </a:pPr>
            <a:r>
              <a:rPr lang="en-IN" sz="1050" dirty="0">
                <a:latin typeface="Times New Roman" panose="02020603050405020304" pitchFamily="18" charset="0"/>
                <a:cs typeface="Times New Roman" panose="02020603050405020304" pitchFamily="18" charset="0"/>
              </a:rPr>
              <a:t>U. Baid, et al.: The RSNA-ASNR-MICCAI </a:t>
            </a:r>
            <a:r>
              <a:rPr lang="en-IN" sz="1050" dirty="0" err="1">
                <a:latin typeface="Times New Roman" panose="02020603050405020304" pitchFamily="18" charset="0"/>
                <a:cs typeface="Times New Roman" panose="02020603050405020304" pitchFamily="18" charset="0"/>
              </a:rPr>
              <a:t>BraTS</a:t>
            </a:r>
            <a:r>
              <a:rPr lang="en-IN" sz="1050" dirty="0">
                <a:latin typeface="Times New Roman" panose="02020603050405020304" pitchFamily="18" charset="0"/>
                <a:cs typeface="Times New Roman" panose="02020603050405020304" pitchFamily="18" charset="0"/>
              </a:rPr>
              <a:t> 2021 Benchmark on </a:t>
            </a:r>
            <a:r>
              <a:rPr lang="en-IN" sz="1050" dirty="0" err="1">
                <a:latin typeface="Times New Roman" panose="02020603050405020304" pitchFamily="18" charset="0"/>
                <a:cs typeface="Times New Roman" panose="02020603050405020304" pitchFamily="18" charset="0"/>
              </a:rPr>
              <a:t>BrainTumor</a:t>
            </a:r>
            <a:r>
              <a:rPr lang="en-IN" sz="1050" dirty="0">
                <a:latin typeface="Times New Roman" panose="02020603050405020304" pitchFamily="18" charset="0"/>
                <a:cs typeface="Times New Roman" panose="02020603050405020304" pitchFamily="18" charset="0"/>
              </a:rPr>
              <a:t> Segmentation and </a:t>
            </a:r>
            <a:r>
              <a:rPr lang="en-IN" sz="1050" dirty="0" err="1">
                <a:latin typeface="Times New Roman" panose="02020603050405020304" pitchFamily="18" charset="0"/>
                <a:cs typeface="Times New Roman" panose="02020603050405020304" pitchFamily="18" charset="0"/>
              </a:rPr>
              <a:t>Radiogenomic</a:t>
            </a:r>
            <a:r>
              <a:rPr lang="en-IN" sz="1050" dirty="0">
                <a:latin typeface="Times New Roman" panose="02020603050405020304" pitchFamily="18" charset="0"/>
                <a:cs typeface="Times New Roman" panose="02020603050405020304" pitchFamily="18" charset="0"/>
              </a:rPr>
              <a:t> Classification, DOI:10.48550/arXiv.2107.02314, 2021</a:t>
            </a:r>
          </a:p>
          <a:p>
            <a:pPr marL="314960" marR="1148080" indent="-314960" algn="just">
              <a:lnSpc>
                <a:spcPct val="150000"/>
              </a:lnSpc>
              <a:spcBef>
                <a:spcPts val="95"/>
              </a:spcBef>
              <a:buClr>
                <a:srgbClr val="595959"/>
              </a:buClr>
              <a:buFont typeface="Verdana"/>
              <a:buChar char="●"/>
              <a:tabLst>
                <a:tab pos="314960" algn="l"/>
              </a:tabLst>
            </a:pPr>
            <a:r>
              <a:rPr lang="en-IN" sz="1050" dirty="0">
                <a:latin typeface="Times New Roman" panose="02020603050405020304" pitchFamily="18" charset="0"/>
                <a:cs typeface="Times New Roman" panose="02020603050405020304" pitchFamily="18" charset="0"/>
              </a:rPr>
              <a:t>B. H. </a:t>
            </a:r>
            <a:r>
              <a:rPr lang="en-IN" sz="1050" dirty="0" err="1">
                <a:latin typeface="Times New Roman" panose="02020603050405020304" pitchFamily="18" charset="0"/>
                <a:cs typeface="Times New Roman" panose="02020603050405020304" pitchFamily="18" charset="0"/>
              </a:rPr>
              <a:t>Menze</a:t>
            </a:r>
            <a:r>
              <a:rPr lang="en-IN" sz="1050" dirty="0">
                <a:latin typeface="Times New Roman" panose="02020603050405020304" pitchFamily="18" charset="0"/>
                <a:cs typeface="Times New Roman" panose="02020603050405020304" pitchFamily="18" charset="0"/>
              </a:rPr>
              <a:t>, A. </a:t>
            </a:r>
            <a:r>
              <a:rPr lang="en-IN" sz="1050" dirty="0" err="1">
                <a:latin typeface="Times New Roman" panose="02020603050405020304" pitchFamily="18" charset="0"/>
                <a:cs typeface="Times New Roman" panose="02020603050405020304" pitchFamily="18" charset="0"/>
              </a:rPr>
              <a:t>Jakab</a:t>
            </a:r>
            <a:r>
              <a:rPr lang="en-IN" sz="1050" dirty="0">
                <a:latin typeface="Times New Roman" panose="02020603050405020304" pitchFamily="18" charset="0"/>
                <a:cs typeface="Times New Roman" panose="02020603050405020304" pitchFamily="18" charset="0"/>
              </a:rPr>
              <a:t>, S. Bauer, J. </a:t>
            </a:r>
            <a:r>
              <a:rPr lang="en-IN" sz="1050" dirty="0" err="1">
                <a:latin typeface="Times New Roman" panose="02020603050405020304" pitchFamily="18" charset="0"/>
                <a:cs typeface="Times New Roman" panose="02020603050405020304" pitchFamily="18" charset="0"/>
              </a:rPr>
              <a:t>Kalpathy</a:t>
            </a:r>
            <a:r>
              <a:rPr lang="en-IN" sz="1050" dirty="0">
                <a:latin typeface="Times New Roman" panose="02020603050405020304" pitchFamily="18" charset="0"/>
                <a:cs typeface="Times New Roman" panose="02020603050405020304" pitchFamily="18" charset="0"/>
              </a:rPr>
              <a:t>-Cramer, K. Farahani, J. Kirby, et al.: The Multimodal Brain </a:t>
            </a:r>
            <a:r>
              <a:rPr lang="en-IN" sz="1050" dirty="0" err="1">
                <a:latin typeface="Times New Roman" panose="02020603050405020304" pitchFamily="18" charset="0"/>
                <a:cs typeface="Times New Roman" panose="02020603050405020304" pitchFamily="18" charset="0"/>
              </a:rPr>
              <a:t>Tumor</a:t>
            </a:r>
            <a:r>
              <a:rPr lang="en-IN" sz="1050" dirty="0">
                <a:latin typeface="Times New Roman" panose="02020603050405020304" pitchFamily="18" charset="0"/>
                <a:cs typeface="Times New Roman" panose="02020603050405020304" pitchFamily="18" charset="0"/>
              </a:rPr>
              <a:t> Image Segmentation Benchmark (BRATS). IEEE Transactions on Medical Imaging 34:1993-2024, 2015 </a:t>
            </a:r>
          </a:p>
          <a:p>
            <a:pPr marL="314960" marR="1148080" indent="-314960" algn="just">
              <a:lnSpc>
                <a:spcPct val="150000"/>
              </a:lnSpc>
              <a:spcBef>
                <a:spcPts val="95"/>
              </a:spcBef>
              <a:buClr>
                <a:srgbClr val="595959"/>
              </a:buClr>
              <a:buFont typeface="Verdana"/>
              <a:buChar char="●"/>
              <a:tabLst>
                <a:tab pos="314960" algn="l"/>
              </a:tabLst>
            </a:pPr>
            <a:endParaRPr lang="en-IN" sz="1050" dirty="0"/>
          </a:p>
          <a:p>
            <a:pPr marL="314960" marR="1148080" indent="-314960" algn="just">
              <a:spcBef>
                <a:spcPts val="95"/>
              </a:spcBef>
              <a:buClr>
                <a:srgbClr val="595959"/>
              </a:buClr>
              <a:buFont typeface="Verdana"/>
              <a:buChar char="●"/>
              <a:tabLst>
                <a:tab pos="314960" algn="l"/>
              </a:tabLst>
            </a:pPr>
            <a:endParaRPr sz="1050" spc="5" dirty="0">
              <a:solidFill>
                <a:srgbClr val="1C3678"/>
              </a:solidFill>
              <a:latin typeface="Times New Roman" panose="02020603050405020304" pitchFamily="18" charset="0"/>
              <a:cs typeface="Times New Roman" panose="02020603050405020304" pitchFamily="18" charset="0"/>
              <a:hlinkClick r:id="rId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fferent Ways to Say Thank-You — Emily Post">
            <a:extLst>
              <a:ext uri="{FF2B5EF4-FFF2-40B4-BE49-F238E27FC236}">
                <a16:creationId xmlns:a16="http://schemas.microsoft.com/office/drawing/2014/main" id="{41D7DE40-6D19-7F7E-1A5B-C67B7E95CD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504950"/>
            <a:ext cx="652462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86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6375" y="1293106"/>
            <a:ext cx="2409190" cy="406400"/>
          </a:xfrm>
          <a:prstGeom prst="rect">
            <a:avLst/>
          </a:prstGeom>
        </p:spPr>
        <p:txBody>
          <a:bodyPr vert="horz" wrap="square" lIns="0" tIns="12065" rIns="0" bIns="0" rtlCol="0">
            <a:spAutoFit/>
          </a:bodyPr>
          <a:lstStyle/>
          <a:p>
            <a:pPr marL="12700">
              <a:lnSpc>
                <a:spcPct val="100000"/>
              </a:lnSpc>
              <a:spcBef>
                <a:spcPts val="95"/>
              </a:spcBef>
            </a:pPr>
            <a:r>
              <a:rPr sz="2500" spc="-50" dirty="0">
                <a:latin typeface="Times New Roman"/>
                <a:cs typeface="Times New Roman"/>
              </a:rPr>
              <a:t>Table</a:t>
            </a:r>
            <a:r>
              <a:rPr sz="2500" spc="-40" dirty="0">
                <a:latin typeface="Times New Roman"/>
                <a:cs typeface="Times New Roman"/>
              </a:rPr>
              <a:t> </a:t>
            </a:r>
            <a:r>
              <a:rPr sz="2500" spc="-5" dirty="0">
                <a:latin typeface="Times New Roman"/>
                <a:cs typeface="Times New Roman"/>
              </a:rPr>
              <a:t>of</a:t>
            </a:r>
            <a:r>
              <a:rPr sz="2500" spc="-35" dirty="0">
                <a:latin typeface="Times New Roman"/>
                <a:cs typeface="Times New Roman"/>
              </a:rPr>
              <a:t> </a:t>
            </a:r>
            <a:r>
              <a:rPr sz="2500" spc="-5" dirty="0">
                <a:latin typeface="Times New Roman"/>
                <a:cs typeface="Times New Roman"/>
              </a:rPr>
              <a:t>Contents</a:t>
            </a:r>
            <a:endParaRPr sz="2500">
              <a:latin typeface="Times New Roman"/>
              <a:cs typeface="Times New Roman"/>
            </a:endParaRPr>
          </a:p>
        </p:txBody>
      </p:sp>
      <p:sp>
        <p:nvSpPr>
          <p:cNvPr id="3" name="object 3"/>
          <p:cNvSpPr txBox="1"/>
          <p:nvPr/>
        </p:nvSpPr>
        <p:spPr>
          <a:xfrm>
            <a:off x="764245" y="1905544"/>
            <a:ext cx="2664755" cy="2684068"/>
          </a:xfrm>
          <a:prstGeom prst="rect">
            <a:avLst/>
          </a:prstGeom>
        </p:spPr>
        <p:txBody>
          <a:bodyPr vert="horz" wrap="square" lIns="0" tIns="41910" rIns="0" bIns="0" rtlCol="0">
            <a:spAutoFit/>
          </a:bodyPr>
          <a:lstStyle/>
          <a:p>
            <a:pPr marL="323850" indent="-311150">
              <a:lnSpc>
                <a:spcPct val="100000"/>
              </a:lnSpc>
              <a:spcBef>
                <a:spcPts val="330"/>
              </a:spcBef>
              <a:buClr>
                <a:srgbClr val="595959"/>
              </a:buClr>
              <a:buFont typeface="Verdana"/>
              <a:buChar char="●"/>
              <a:tabLst>
                <a:tab pos="323215" algn="l"/>
                <a:tab pos="323850" algn="l"/>
              </a:tabLst>
            </a:pPr>
            <a:r>
              <a:rPr sz="3000" b="1" spc="-7" baseline="1388" dirty="0">
                <a:solidFill>
                  <a:srgbClr val="1A1A1A"/>
                </a:solidFill>
                <a:latin typeface="Times New Roman"/>
                <a:cs typeface="Times New Roman"/>
              </a:rPr>
              <a:t>Objective</a:t>
            </a:r>
            <a:endParaRPr sz="3000" baseline="1388" dirty="0">
              <a:latin typeface="Times New Roman"/>
              <a:cs typeface="Times New Roman"/>
            </a:endParaRPr>
          </a:p>
          <a:p>
            <a:pPr marL="323850" indent="-311150">
              <a:lnSpc>
                <a:spcPct val="100000"/>
              </a:lnSpc>
              <a:spcBef>
                <a:spcPts val="234"/>
              </a:spcBef>
              <a:buClr>
                <a:srgbClr val="595959"/>
              </a:buClr>
              <a:buFont typeface="Verdana"/>
              <a:buChar char="●"/>
              <a:tabLst>
                <a:tab pos="323215" algn="l"/>
                <a:tab pos="323850" algn="l"/>
              </a:tabLst>
            </a:pPr>
            <a:r>
              <a:rPr sz="3000" b="1" spc="-7" baseline="1388" dirty="0">
                <a:solidFill>
                  <a:srgbClr val="1A1A1A"/>
                </a:solidFill>
                <a:latin typeface="Times New Roman"/>
                <a:cs typeface="Times New Roman"/>
              </a:rPr>
              <a:t>Introduction</a:t>
            </a:r>
            <a:endParaRPr sz="3000" baseline="1388" dirty="0">
              <a:latin typeface="Times New Roman"/>
              <a:cs typeface="Times New Roman"/>
            </a:endParaRPr>
          </a:p>
          <a:p>
            <a:pPr marL="323850" indent="-311150">
              <a:lnSpc>
                <a:spcPct val="100000"/>
              </a:lnSpc>
              <a:spcBef>
                <a:spcPts val="229"/>
              </a:spcBef>
              <a:buClr>
                <a:srgbClr val="595959"/>
              </a:buClr>
              <a:buFont typeface="Verdana"/>
              <a:buChar char="●"/>
              <a:tabLst>
                <a:tab pos="323215" algn="l"/>
                <a:tab pos="323850" algn="l"/>
              </a:tabLst>
            </a:pPr>
            <a:r>
              <a:rPr sz="3000" b="1" spc="-15" baseline="1388" dirty="0">
                <a:solidFill>
                  <a:srgbClr val="1A1A1A"/>
                </a:solidFill>
                <a:latin typeface="Times New Roman"/>
                <a:cs typeface="Times New Roman"/>
              </a:rPr>
              <a:t>Problem</a:t>
            </a:r>
            <a:r>
              <a:rPr sz="3000" b="1" spc="-60" baseline="1388" dirty="0">
                <a:solidFill>
                  <a:srgbClr val="1A1A1A"/>
                </a:solidFill>
                <a:latin typeface="Times New Roman"/>
                <a:cs typeface="Times New Roman"/>
              </a:rPr>
              <a:t> </a:t>
            </a:r>
            <a:r>
              <a:rPr sz="3000" b="1" spc="-7" baseline="1388" dirty="0">
                <a:solidFill>
                  <a:srgbClr val="1A1A1A"/>
                </a:solidFill>
                <a:latin typeface="Times New Roman"/>
                <a:cs typeface="Times New Roman"/>
              </a:rPr>
              <a:t>statement</a:t>
            </a:r>
            <a:endParaRPr sz="3000" baseline="1388" dirty="0">
              <a:latin typeface="Times New Roman"/>
              <a:cs typeface="Times New Roman"/>
            </a:endParaRPr>
          </a:p>
          <a:p>
            <a:pPr marL="323850" indent="-311150">
              <a:lnSpc>
                <a:spcPct val="100000"/>
              </a:lnSpc>
              <a:spcBef>
                <a:spcPts val="234"/>
              </a:spcBef>
              <a:buClr>
                <a:srgbClr val="595959"/>
              </a:buClr>
              <a:buFont typeface="Verdana"/>
              <a:buChar char="●"/>
              <a:tabLst>
                <a:tab pos="323215" algn="l"/>
                <a:tab pos="323850" algn="l"/>
              </a:tabLst>
            </a:pPr>
            <a:r>
              <a:rPr sz="3000" b="1" spc="-7" baseline="1388" dirty="0">
                <a:solidFill>
                  <a:srgbClr val="1A1A1A"/>
                </a:solidFill>
                <a:latin typeface="Times New Roman"/>
                <a:cs typeface="Times New Roman"/>
              </a:rPr>
              <a:t>Methodologies</a:t>
            </a:r>
            <a:endParaRPr lang="en-IN" sz="3000" b="1" spc="-7" baseline="1388" dirty="0">
              <a:solidFill>
                <a:srgbClr val="1A1A1A"/>
              </a:solidFill>
              <a:latin typeface="Times New Roman"/>
              <a:cs typeface="Times New Roman"/>
            </a:endParaRPr>
          </a:p>
          <a:p>
            <a:pPr marL="323850" indent="-311150">
              <a:lnSpc>
                <a:spcPct val="100000"/>
              </a:lnSpc>
              <a:spcBef>
                <a:spcPts val="234"/>
              </a:spcBef>
              <a:buClr>
                <a:srgbClr val="595959"/>
              </a:buClr>
              <a:buFont typeface="Verdana"/>
              <a:buChar char="●"/>
              <a:tabLst>
                <a:tab pos="323215" algn="l"/>
                <a:tab pos="323850" algn="l"/>
              </a:tabLst>
            </a:pPr>
            <a:r>
              <a:rPr lang="en-IN" sz="3000" b="1" spc="-7" baseline="1388" dirty="0">
                <a:solidFill>
                  <a:srgbClr val="1A1A1A"/>
                </a:solidFill>
                <a:latin typeface="Times New Roman"/>
                <a:cs typeface="Times New Roman"/>
              </a:rPr>
              <a:t>System Architecture </a:t>
            </a:r>
            <a:endParaRPr sz="3000" baseline="1388" dirty="0">
              <a:latin typeface="Times New Roman"/>
              <a:cs typeface="Times New Roman"/>
            </a:endParaRPr>
          </a:p>
          <a:p>
            <a:pPr marL="323850" indent="-311150">
              <a:lnSpc>
                <a:spcPct val="100000"/>
              </a:lnSpc>
              <a:spcBef>
                <a:spcPts val="229"/>
              </a:spcBef>
              <a:buClr>
                <a:srgbClr val="595959"/>
              </a:buClr>
              <a:buFont typeface="Verdana"/>
              <a:buChar char="●"/>
              <a:tabLst>
                <a:tab pos="323215" algn="l"/>
                <a:tab pos="323850" algn="l"/>
              </a:tabLst>
            </a:pPr>
            <a:r>
              <a:rPr sz="3000" b="1" spc="-7" baseline="1388" dirty="0">
                <a:solidFill>
                  <a:srgbClr val="1A1A1A"/>
                </a:solidFill>
                <a:latin typeface="Times New Roman"/>
                <a:cs typeface="Times New Roman"/>
              </a:rPr>
              <a:t>Results</a:t>
            </a:r>
            <a:endParaRPr sz="3000" baseline="1388" dirty="0">
              <a:latin typeface="Times New Roman"/>
              <a:cs typeface="Times New Roman"/>
            </a:endParaRPr>
          </a:p>
          <a:p>
            <a:pPr marL="323850" indent="-311150">
              <a:lnSpc>
                <a:spcPct val="100000"/>
              </a:lnSpc>
              <a:spcBef>
                <a:spcPts val="229"/>
              </a:spcBef>
              <a:buClr>
                <a:srgbClr val="595959"/>
              </a:buClr>
              <a:buFont typeface="Verdana"/>
              <a:buChar char="●"/>
              <a:tabLst>
                <a:tab pos="323215" algn="l"/>
                <a:tab pos="323850" algn="l"/>
              </a:tabLst>
            </a:pPr>
            <a:r>
              <a:rPr sz="3000" b="1" spc="-7" baseline="1388" dirty="0">
                <a:solidFill>
                  <a:srgbClr val="1A1A1A"/>
                </a:solidFill>
                <a:latin typeface="Times New Roman"/>
                <a:cs typeface="Times New Roman"/>
              </a:rPr>
              <a:t>Conclusion</a:t>
            </a:r>
            <a:endParaRPr sz="3000" baseline="1388" dirty="0">
              <a:latin typeface="Times New Roman"/>
              <a:cs typeface="Times New Roman"/>
            </a:endParaRPr>
          </a:p>
          <a:p>
            <a:pPr marL="323850" indent="-311150">
              <a:lnSpc>
                <a:spcPct val="100000"/>
              </a:lnSpc>
              <a:spcBef>
                <a:spcPts val="235"/>
              </a:spcBef>
              <a:buClr>
                <a:srgbClr val="595959"/>
              </a:buClr>
              <a:buFont typeface="Verdana"/>
              <a:buChar char="●"/>
              <a:tabLst>
                <a:tab pos="323215" algn="l"/>
                <a:tab pos="323850" algn="l"/>
              </a:tabLst>
            </a:pPr>
            <a:r>
              <a:rPr lang="en-IN" sz="3000" b="1" spc="-15" baseline="1388" dirty="0">
                <a:solidFill>
                  <a:srgbClr val="1A1A1A"/>
                </a:solidFill>
                <a:latin typeface="Times New Roman"/>
                <a:cs typeface="Times New Roman"/>
              </a:rPr>
              <a:t>References</a:t>
            </a:r>
            <a:endParaRPr sz="3000" baseline="1388"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175" y="1359882"/>
            <a:ext cx="2656205" cy="375920"/>
          </a:xfrm>
          <a:prstGeom prst="rect">
            <a:avLst/>
          </a:prstGeom>
        </p:spPr>
        <p:txBody>
          <a:bodyPr vert="horz" wrap="square" lIns="0" tIns="12700" rIns="0" bIns="0" rtlCol="0">
            <a:spAutoFit/>
          </a:bodyPr>
          <a:lstStyle/>
          <a:p>
            <a:pPr marL="12700">
              <a:lnSpc>
                <a:spcPct val="100000"/>
              </a:lnSpc>
              <a:spcBef>
                <a:spcPts val="100"/>
              </a:spcBef>
            </a:pPr>
            <a:r>
              <a:rPr sz="2300" spc="-10" dirty="0">
                <a:latin typeface="Times New Roman"/>
                <a:cs typeface="Times New Roman"/>
              </a:rPr>
              <a:t>Research</a:t>
            </a:r>
            <a:r>
              <a:rPr sz="2300" spc="-40" dirty="0">
                <a:latin typeface="Times New Roman"/>
                <a:cs typeface="Times New Roman"/>
              </a:rPr>
              <a:t> </a:t>
            </a:r>
            <a:r>
              <a:rPr sz="2300" spc="-5" dirty="0">
                <a:latin typeface="Times New Roman"/>
                <a:cs typeface="Times New Roman"/>
              </a:rPr>
              <a:t>Objectives</a:t>
            </a:r>
            <a:endParaRPr sz="2300" dirty="0">
              <a:latin typeface="Times New Roman"/>
              <a:cs typeface="Times New Roman"/>
            </a:endParaRPr>
          </a:p>
        </p:txBody>
      </p:sp>
      <p:sp>
        <p:nvSpPr>
          <p:cNvPr id="3" name="object 3"/>
          <p:cNvSpPr txBox="1"/>
          <p:nvPr/>
        </p:nvSpPr>
        <p:spPr>
          <a:xfrm>
            <a:off x="954224" y="1908167"/>
            <a:ext cx="6628765" cy="2579296"/>
          </a:xfrm>
          <a:prstGeom prst="rect">
            <a:avLst/>
          </a:prstGeom>
        </p:spPr>
        <p:txBody>
          <a:bodyPr vert="horz" wrap="square" lIns="0" tIns="12700" rIns="0" bIns="0" rtlCol="0">
            <a:spAutoFit/>
          </a:bodyPr>
          <a:lstStyle/>
          <a:p>
            <a:pPr marL="323215" marR="383540" indent="-311150">
              <a:lnSpc>
                <a:spcPct val="105400"/>
              </a:lnSpc>
              <a:spcBef>
                <a:spcPts val="100"/>
              </a:spcBef>
              <a:buClr>
                <a:srgbClr val="595959"/>
              </a:buClr>
              <a:buFont typeface="Verdana"/>
              <a:buChar char="●"/>
              <a:tabLst>
                <a:tab pos="323215" algn="l"/>
                <a:tab pos="323850" algn="l"/>
              </a:tabLst>
            </a:pPr>
            <a:r>
              <a:rPr sz="2100" baseline="1984" dirty="0">
                <a:solidFill>
                  <a:srgbClr val="1A1A1A"/>
                </a:solidFill>
                <a:latin typeface="Times New Roman"/>
                <a:cs typeface="Times New Roman"/>
              </a:rPr>
              <a:t>Our</a:t>
            </a:r>
            <a:r>
              <a:rPr sz="2100" spc="7"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research</a:t>
            </a:r>
            <a:r>
              <a:rPr sz="2100" spc="15"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aims</a:t>
            </a:r>
            <a:r>
              <a:rPr sz="2100" spc="7" baseline="1984" dirty="0">
                <a:solidFill>
                  <a:srgbClr val="1A1A1A"/>
                </a:solidFill>
                <a:latin typeface="Times New Roman"/>
                <a:cs typeface="Times New Roman"/>
              </a:rPr>
              <a:t> </a:t>
            </a:r>
            <a:r>
              <a:rPr sz="2100" baseline="1984" dirty="0">
                <a:solidFill>
                  <a:srgbClr val="1A1A1A"/>
                </a:solidFill>
                <a:latin typeface="Times New Roman"/>
                <a:cs typeface="Times New Roman"/>
              </a:rPr>
              <a:t>to</a:t>
            </a:r>
            <a:r>
              <a:rPr sz="2100" spc="15"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automate</a:t>
            </a:r>
            <a:r>
              <a:rPr sz="2100"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brain</a:t>
            </a:r>
            <a:r>
              <a:rPr sz="2100" spc="15"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tumor</a:t>
            </a:r>
            <a:r>
              <a:rPr sz="2100" spc="15"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classification</a:t>
            </a:r>
            <a:r>
              <a:rPr sz="2100" spc="7"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and</a:t>
            </a:r>
            <a:r>
              <a:rPr sz="2100" spc="15"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detection</a:t>
            </a:r>
            <a:r>
              <a:rPr sz="2100" spc="7" baseline="1984" dirty="0">
                <a:solidFill>
                  <a:srgbClr val="1A1A1A"/>
                </a:solidFill>
                <a:latin typeface="Times New Roman"/>
                <a:cs typeface="Times New Roman"/>
              </a:rPr>
              <a:t> </a:t>
            </a:r>
            <a:r>
              <a:rPr sz="2100" baseline="1984" dirty="0">
                <a:solidFill>
                  <a:srgbClr val="1A1A1A"/>
                </a:solidFill>
                <a:latin typeface="Times New Roman"/>
                <a:cs typeface="Times New Roman"/>
              </a:rPr>
              <a:t>using</a:t>
            </a:r>
            <a:r>
              <a:rPr sz="2100" spc="15"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deep </a:t>
            </a:r>
            <a:r>
              <a:rPr sz="2100" spc="-502" baseline="1984" dirty="0">
                <a:solidFill>
                  <a:srgbClr val="1A1A1A"/>
                </a:solidFill>
                <a:latin typeface="Times New Roman"/>
                <a:cs typeface="Times New Roman"/>
              </a:rPr>
              <a:t> </a:t>
            </a:r>
            <a:r>
              <a:rPr sz="1400" spc="-5" dirty="0">
                <a:solidFill>
                  <a:srgbClr val="1A1A1A"/>
                </a:solidFill>
                <a:latin typeface="Times New Roman"/>
                <a:cs typeface="Times New Roman"/>
              </a:rPr>
              <a:t>convolutional</a:t>
            </a:r>
            <a:r>
              <a:rPr sz="1400" spc="5" dirty="0">
                <a:solidFill>
                  <a:srgbClr val="1A1A1A"/>
                </a:solidFill>
                <a:latin typeface="Times New Roman"/>
                <a:cs typeface="Times New Roman"/>
              </a:rPr>
              <a:t> </a:t>
            </a:r>
            <a:r>
              <a:rPr sz="1400" spc="-5" dirty="0">
                <a:solidFill>
                  <a:srgbClr val="1A1A1A"/>
                </a:solidFill>
                <a:latin typeface="Times New Roman"/>
                <a:cs typeface="Times New Roman"/>
              </a:rPr>
              <a:t>neural</a:t>
            </a:r>
            <a:r>
              <a:rPr sz="1400" spc="5" dirty="0">
                <a:solidFill>
                  <a:srgbClr val="1A1A1A"/>
                </a:solidFill>
                <a:latin typeface="Times New Roman"/>
                <a:cs typeface="Times New Roman"/>
              </a:rPr>
              <a:t> </a:t>
            </a:r>
            <a:r>
              <a:rPr sz="1400" spc="-5" dirty="0">
                <a:solidFill>
                  <a:srgbClr val="1A1A1A"/>
                </a:solidFill>
                <a:latin typeface="Times New Roman"/>
                <a:cs typeface="Times New Roman"/>
              </a:rPr>
              <a:t>networks</a:t>
            </a:r>
            <a:r>
              <a:rPr lang="en-IN" sz="1400" spc="-5" dirty="0">
                <a:solidFill>
                  <a:srgbClr val="1A1A1A"/>
                </a:solidFill>
                <a:latin typeface="Times New Roman"/>
                <a:cs typeface="Times New Roman"/>
              </a:rPr>
              <a:t>(CNN)</a:t>
            </a:r>
            <a:r>
              <a:rPr sz="1400" spc="-5" dirty="0">
                <a:solidFill>
                  <a:srgbClr val="1A1A1A"/>
                </a:solidFill>
                <a:latin typeface="Times New Roman"/>
                <a:cs typeface="Times New Roman"/>
              </a:rPr>
              <a:t>,</a:t>
            </a:r>
            <a:r>
              <a:rPr sz="1400" spc="5" dirty="0">
                <a:solidFill>
                  <a:srgbClr val="1A1A1A"/>
                </a:solidFill>
                <a:latin typeface="Times New Roman"/>
                <a:cs typeface="Times New Roman"/>
              </a:rPr>
              <a:t> </a:t>
            </a:r>
            <a:r>
              <a:rPr lang="en-IN" sz="1400" spc="5" dirty="0">
                <a:solidFill>
                  <a:srgbClr val="1A1A1A"/>
                </a:solidFill>
                <a:latin typeface="Times New Roman"/>
                <a:cs typeface="Times New Roman"/>
              </a:rPr>
              <a:t>and Yolo (v8) </a:t>
            </a:r>
            <a:r>
              <a:rPr sz="1400" spc="-5" dirty="0">
                <a:solidFill>
                  <a:srgbClr val="1A1A1A"/>
                </a:solidFill>
                <a:latin typeface="Times New Roman"/>
                <a:cs typeface="Times New Roman"/>
              </a:rPr>
              <a:t>aiming</a:t>
            </a:r>
            <a:r>
              <a:rPr sz="1400" spc="5" dirty="0">
                <a:solidFill>
                  <a:srgbClr val="1A1A1A"/>
                </a:solidFill>
                <a:latin typeface="Times New Roman"/>
                <a:cs typeface="Times New Roman"/>
              </a:rPr>
              <a:t> </a:t>
            </a:r>
            <a:r>
              <a:rPr sz="1400" dirty="0">
                <a:solidFill>
                  <a:srgbClr val="1A1A1A"/>
                </a:solidFill>
                <a:latin typeface="Times New Roman"/>
                <a:cs typeface="Times New Roman"/>
              </a:rPr>
              <a:t>for</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superior</a:t>
            </a:r>
            <a:r>
              <a:rPr sz="1400" spc="5" dirty="0">
                <a:solidFill>
                  <a:srgbClr val="1A1A1A"/>
                </a:solidFill>
                <a:latin typeface="Times New Roman"/>
                <a:cs typeface="Times New Roman"/>
              </a:rPr>
              <a:t> </a:t>
            </a:r>
            <a:r>
              <a:rPr sz="1400" spc="-5" dirty="0">
                <a:solidFill>
                  <a:srgbClr val="1A1A1A"/>
                </a:solidFill>
                <a:latin typeface="Times New Roman"/>
                <a:cs typeface="Times New Roman"/>
              </a:rPr>
              <a:t>accuracy</a:t>
            </a:r>
            <a:r>
              <a:rPr sz="1400" spc="5" dirty="0">
                <a:solidFill>
                  <a:srgbClr val="1A1A1A"/>
                </a:solidFill>
                <a:latin typeface="Times New Roman"/>
                <a:cs typeface="Times New Roman"/>
              </a:rPr>
              <a:t> </a:t>
            </a:r>
            <a:r>
              <a:rPr sz="1400" spc="-5" dirty="0">
                <a:solidFill>
                  <a:srgbClr val="1A1A1A"/>
                </a:solidFill>
                <a:latin typeface="Times New Roman"/>
                <a:cs typeface="Times New Roman"/>
              </a:rPr>
              <a:t>and</a:t>
            </a:r>
            <a:r>
              <a:rPr sz="1400" spc="5" dirty="0">
                <a:solidFill>
                  <a:srgbClr val="1A1A1A"/>
                </a:solidFill>
                <a:latin typeface="Times New Roman"/>
                <a:cs typeface="Times New Roman"/>
              </a:rPr>
              <a:t> </a:t>
            </a:r>
            <a:r>
              <a:rPr sz="1400" spc="-15" dirty="0">
                <a:solidFill>
                  <a:srgbClr val="1A1A1A"/>
                </a:solidFill>
                <a:latin typeface="Times New Roman"/>
                <a:cs typeface="Times New Roman"/>
              </a:rPr>
              <a:t>efficiency.</a:t>
            </a:r>
            <a:endParaRPr sz="1400" dirty="0">
              <a:latin typeface="Times New Roman"/>
              <a:cs typeface="Times New Roman"/>
            </a:endParaRPr>
          </a:p>
          <a:p>
            <a:pPr>
              <a:lnSpc>
                <a:spcPct val="100000"/>
              </a:lnSpc>
              <a:spcBef>
                <a:spcPts val="50"/>
              </a:spcBef>
              <a:buClr>
                <a:srgbClr val="595959"/>
              </a:buClr>
              <a:buFont typeface="Verdana"/>
              <a:buChar char="●"/>
            </a:pPr>
            <a:endParaRPr sz="1650" dirty="0">
              <a:latin typeface="Times New Roman"/>
              <a:cs typeface="Times New Roman"/>
            </a:endParaRPr>
          </a:p>
          <a:p>
            <a:pPr marL="323215" marR="471805" indent="-311150">
              <a:lnSpc>
                <a:spcPct val="105400"/>
              </a:lnSpc>
              <a:spcBef>
                <a:spcPts val="5"/>
              </a:spcBef>
              <a:buClr>
                <a:srgbClr val="595959"/>
              </a:buClr>
              <a:buFont typeface="Verdana"/>
              <a:buChar char="●"/>
              <a:tabLst>
                <a:tab pos="323215" algn="l"/>
                <a:tab pos="323850" algn="l"/>
              </a:tabLst>
            </a:pPr>
            <a:r>
              <a:rPr sz="2100" spc="-60" baseline="1984" dirty="0">
                <a:solidFill>
                  <a:srgbClr val="1A1A1A"/>
                </a:solidFill>
                <a:latin typeface="Times New Roman"/>
                <a:cs typeface="Times New Roman"/>
              </a:rPr>
              <a:t>We</a:t>
            </a:r>
            <a:r>
              <a:rPr sz="2100"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seek</a:t>
            </a:r>
            <a:r>
              <a:rPr sz="2100" spc="15" baseline="1984" dirty="0">
                <a:solidFill>
                  <a:srgbClr val="1A1A1A"/>
                </a:solidFill>
                <a:latin typeface="Times New Roman"/>
                <a:cs typeface="Times New Roman"/>
              </a:rPr>
              <a:t> </a:t>
            </a:r>
            <a:r>
              <a:rPr sz="2100" baseline="1984" dirty="0">
                <a:solidFill>
                  <a:srgbClr val="1A1A1A"/>
                </a:solidFill>
                <a:latin typeface="Times New Roman"/>
                <a:cs typeface="Times New Roman"/>
              </a:rPr>
              <a:t>to</a:t>
            </a:r>
            <a:r>
              <a:rPr sz="2100" spc="15"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leverage</a:t>
            </a:r>
            <a:r>
              <a:rPr sz="2100" spc="7" baseline="1984" dirty="0">
                <a:solidFill>
                  <a:srgbClr val="1A1A1A"/>
                </a:solidFill>
                <a:latin typeface="Times New Roman"/>
                <a:cs typeface="Times New Roman"/>
              </a:rPr>
              <a:t> </a:t>
            </a:r>
            <a:r>
              <a:rPr sz="2100" baseline="1984" dirty="0">
                <a:solidFill>
                  <a:srgbClr val="1A1A1A"/>
                </a:solidFill>
                <a:latin typeface="Times New Roman"/>
                <a:cs typeface="Times New Roman"/>
              </a:rPr>
              <a:t>the </a:t>
            </a:r>
            <a:r>
              <a:rPr sz="2100" spc="-7" baseline="1984" dirty="0">
                <a:solidFill>
                  <a:srgbClr val="1A1A1A"/>
                </a:solidFill>
                <a:latin typeface="Times New Roman"/>
                <a:cs typeface="Times New Roman"/>
              </a:rPr>
              <a:t>advantages</a:t>
            </a:r>
            <a:r>
              <a:rPr sz="2100" spc="15" baseline="1984" dirty="0">
                <a:solidFill>
                  <a:srgbClr val="1A1A1A"/>
                </a:solidFill>
                <a:latin typeface="Times New Roman"/>
                <a:cs typeface="Times New Roman"/>
              </a:rPr>
              <a:t> </a:t>
            </a:r>
            <a:r>
              <a:rPr sz="2100" baseline="1984" dirty="0">
                <a:solidFill>
                  <a:srgbClr val="1A1A1A"/>
                </a:solidFill>
                <a:latin typeface="Times New Roman"/>
                <a:cs typeface="Times New Roman"/>
              </a:rPr>
              <a:t>of</a:t>
            </a:r>
            <a:r>
              <a:rPr sz="2100" spc="15" baseline="1984" dirty="0">
                <a:solidFill>
                  <a:srgbClr val="1A1A1A"/>
                </a:solidFill>
                <a:latin typeface="Times New Roman"/>
                <a:cs typeface="Times New Roman"/>
              </a:rPr>
              <a:t> </a:t>
            </a:r>
            <a:r>
              <a:rPr sz="2100" baseline="1984" dirty="0">
                <a:solidFill>
                  <a:srgbClr val="1A1A1A"/>
                </a:solidFill>
                <a:latin typeface="Times New Roman"/>
                <a:cs typeface="Times New Roman"/>
              </a:rPr>
              <a:t>our</a:t>
            </a:r>
            <a:r>
              <a:rPr sz="2100" spc="15"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proposed</a:t>
            </a:r>
            <a:r>
              <a:rPr sz="2100" spc="7"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method,</a:t>
            </a:r>
            <a:r>
              <a:rPr sz="2100" spc="15"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including</a:t>
            </a:r>
            <a:r>
              <a:rPr sz="2100" spc="15"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improved </a:t>
            </a:r>
            <a:r>
              <a:rPr sz="2100" spc="-502" baseline="1984" dirty="0">
                <a:solidFill>
                  <a:srgbClr val="1A1A1A"/>
                </a:solidFill>
                <a:latin typeface="Times New Roman"/>
                <a:cs typeface="Times New Roman"/>
              </a:rPr>
              <a:t> </a:t>
            </a:r>
            <a:r>
              <a:rPr sz="1400" spc="-5" dirty="0">
                <a:solidFill>
                  <a:srgbClr val="1A1A1A"/>
                </a:solidFill>
                <a:latin typeface="Times New Roman"/>
                <a:cs typeface="Times New Roman"/>
              </a:rPr>
              <a:t>classification</a:t>
            </a:r>
            <a:r>
              <a:rPr sz="1400" dirty="0">
                <a:solidFill>
                  <a:srgbClr val="1A1A1A"/>
                </a:solidFill>
                <a:latin typeface="Times New Roman"/>
                <a:cs typeface="Times New Roman"/>
              </a:rPr>
              <a:t> </a:t>
            </a:r>
            <a:r>
              <a:rPr sz="1400" spc="-5" dirty="0">
                <a:solidFill>
                  <a:srgbClr val="1A1A1A"/>
                </a:solidFill>
                <a:latin typeface="Times New Roman"/>
                <a:cs typeface="Times New Roman"/>
              </a:rPr>
              <a:t>accuracy</a:t>
            </a:r>
            <a:r>
              <a:rPr sz="1400" dirty="0">
                <a:solidFill>
                  <a:srgbClr val="1A1A1A"/>
                </a:solidFill>
                <a:latin typeface="Times New Roman"/>
                <a:cs typeface="Times New Roman"/>
              </a:rPr>
              <a:t> </a:t>
            </a:r>
            <a:r>
              <a:rPr sz="1400" spc="-5" dirty="0">
                <a:solidFill>
                  <a:srgbClr val="1A1A1A"/>
                </a:solidFill>
                <a:latin typeface="Times New Roman"/>
                <a:cs typeface="Times New Roman"/>
              </a:rPr>
              <a:t>and</a:t>
            </a:r>
            <a:r>
              <a:rPr sz="1400" spc="5" dirty="0">
                <a:solidFill>
                  <a:srgbClr val="1A1A1A"/>
                </a:solidFill>
                <a:latin typeface="Times New Roman"/>
                <a:cs typeface="Times New Roman"/>
              </a:rPr>
              <a:t> </a:t>
            </a:r>
            <a:r>
              <a:rPr sz="1400" spc="-10" dirty="0">
                <a:solidFill>
                  <a:srgbClr val="1A1A1A"/>
                </a:solidFill>
                <a:latin typeface="Times New Roman"/>
                <a:cs typeface="Times New Roman"/>
              </a:rPr>
              <a:t>efficiency</a:t>
            </a:r>
            <a:r>
              <a:rPr sz="1400" dirty="0">
                <a:solidFill>
                  <a:srgbClr val="1A1A1A"/>
                </a:solidFill>
                <a:latin typeface="Times New Roman"/>
                <a:cs typeface="Times New Roman"/>
              </a:rPr>
              <a:t> in </a:t>
            </a:r>
            <a:r>
              <a:rPr sz="1400" spc="-5" dirty="0">
                <a:solidFill>
                  <a:srgbClr val="1A1A1A"/>
                </a:solidFill>
                <a:latin typeface="Times New Roman"/>
                <a:cs typeface="Times New Roman"/>
              </a:rPr>
              <a:t>tumor</a:t>
            </a:r>
            <a:r>
              <a:rPr sz="1400" spc="5" dirty="0">
                <a:solidFill>
                  <a:srgbClr val="1A1A1A"/>
                </a:solidFill>
                <a:latin typeface="Times New Roman"/>
                <a:cs typeface="Times New Roman"/>
              </a:rPr>
              <a:t> </a:t>
            </a:r>
            <a:r>
              <a:rPr sz="1400" spc="-5" dirty="0" err="1">
                <a:solidFill>
                  <a:srgbClr val="1A1A1A"/>
                </a:solidFill>
                <a:latin typeface="Times New Roman"/>
                <a:cs typeface="Times New Roman"/>
              </a:rPr>
              <a:t>detectin</a:t>
            </a:r>
            <a:r>
              <a:rPr lang="en-IN" sz="1400" spc="-5" dirty="0">
                <a:solidFill>
                  <a:srgbClr val="1A1A1A"/>
                </a:solidFill>
                <a:latin typeface="Times New Roman"/>
                <a:cs typeface="Times New Roman"/>
              </a:rPr>
              <a:t>g</a:t>
            </a:r>
            <a:r>
              <a:rPr sz="1400" spc="-5" dirty="0">
                <a:solidFill>
                  <a:srgbClr val="1A1A1A"/>
                </a:solidFill>
                <a:latin typeface="Times New Roman"/>
                <a:cs typeface="Times New Roman"/>
              </a:rPr>
              <a:t>.</a:t>
            </a:r>
            <a:endParaRPr sz="1400" dirty="0">
              <a:latin typeface="Times New Roman"/>
              <a:cs typeface="Times New Roman"/>
            </a:endParaRPr>
          </a:p>
          <a:p>
            <a:pPr>
              <a:lnSpc>
                <a:spcPct val="100000"/>
              </a:lnSpc>
              <a:spcBef>
                <a:spcPts val="10"/>
              </a:spcBef>
              <a:buClr>
                <a:srgbClr val="595959"/>
              </a:buClr>
              <a:buFont typeface="Verdana"/>
              <a:buChar char="●"/>
            </a:pPr>
            <a:endParaRPr sz="1650" dirty="0">
              <a:latin typeface="Times New Roman"/>
              <a:cs typeface="Times New Roman"/>
            </a:endParaRPr>
          </a:p>
          <a:p>
            <a:pPr marL="323215" marR="5080" indent="-311150">
              <a:lnSpc>
                <a:spcPct val="107800"/>
              </a:lnSpc>
              <a:buClr>
                <a:srgbClr val="595959"/>
              </a:buClr>
              <a:buFont typeface="Verdana"/>
              <a:buChar char="●"/>
              <a:tabLst>
                <a:tab pos="323215" algn="l"/>
                <a:tab pos="323850" algn="l"/>
              </a:tabLst>
            </a:pPr>
            <a:r>
              <a:rPr sz="2100" baseline="1984" dirty="0">
                <a:solidFill>
                  <a:srgbClr val="1A1A1A"/>
                </a:solidFill>
                <a:latin typeface="Times New Roman"/>
                <a:cs typeface="Times New Roman"/>
              </a:rPr>
              <a:t>Our </a:t>
            </a:r>
            <a:r>
              <a:rPr sz="2100" spc="-7" baseline="1984" dirty="0">
                <a:solidFill>
                  <a:srgbClr val="1A1A1A"/>
                </a:solidFill>
                <a:latin typeface="Times New Roman"/>
                <a:cs typeface="Times New Roman"/>
              </a:rPr>
              <a:t>research</a:t>
            </a:r>
            <a:r>
              <a:rPr sz="2100" spc="7"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aims</a:t>
            </a:r>
            <a:r>
              <a:rPr sz="2100" spc="7" baseline="1984" dirty="0">
                <a:solidFill>
                  <a:srgbClr val="1A1A1A"/>
                </a:solidFill>
                <a:latin typeface="Times New Roman"/>
                <a:cs typeface="Times New Roman"/>
              </a:rPr>
              <a:t> </a:t>
            </a:r>
            <a:r>
              <a:rPr sz="2100" baseline="1984" dirty="0">
                <a:solidFill>
                  <a:srgbClr val="1A1A1A"/>
                </a:solidFill>
                <a:latin typeface="Times New Roman"/>
                <a:cs typeface="Times New Roman"/>
              </a:rPr>
              <a:t>to</a:t>
            </a:r>
            <a:r>
              <a:rPr sz="2100" spc="7"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develop</a:t>
            </a:r>
            <a:r>
              <a:rPr sz="2100" spc="7" baseline="1984" dirty="0">
                <a:solidFill>
                  <a:srgbClr val="1A1A1A"/>
                </a:solidFill>
                <a:latin typeface="Times New Roman"/>
                <a:cs typeface="Times New Roman"/>
              </a:rPr>
              <a:t> </a:t>
            </a:r>
            <a:r>
              <a:rPr sz="2100" baseline="1984" dirty="0">
                <a:solidFill>
                  <a:srgbClr val="1A1A1A"/>
                </a:solidFill>
                <a:latin typeface="Times New Roman"/>
                <a:cs typeface="Times New Roman"/>
              </a:rPr>
              <a:t>a robust</a:t>
            </a:r>
            <a:r>
              <a:rPr sz="2100" spc="7"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and</a:t>
            </a:r>
            <a:r>
              <a:rPr sz="2100" spc="7"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reliable</a:t>
            </a:r>
            <a:r>
              <a:rPr sz="2100"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automated</a:t>
            </a:r>
            <a:r>
              <a:rPr sz="2100" spc="7"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system</a:t>
            </a:r>
            <a:r>
              <a:rPr sz="2100" baseline="1984" dirty="0">
                <a:solidFill>
                  <a:srgbClr val="1A1A1A"/>
                </a:solidFill>
                <a:latin typeface="Times New Roman"/>
                <a:cs typeface="Times New Roman"/>
              </a:rPr>
              <a:t> for</a:t>
            </a:r>
            <a:r>
              <a:rPr sz="2100" spc="7"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brain</a:t>
            </a:r>
            <a:r>
              <a:rPr sz="2100" spc="7" baseline="1984" dirty="0">
                <a:solidFill>
                  <a:srgbClr val="1A1A1A"/>
                </a:solidFill>
                <a:latin typeface="Times New Roman"/>
                <a:cs typeface="Times New Roman"/>
              </a:rPr>
              <a:t> </a:t>
            </a:r>
            <a:r>
              <a:rPr sz="2100" spc="-7" baseline="1984" dirty="0">
                <a:solidFill>
                  <a:srgbClr val="1A1A1A"/>
                </a:solidFill>
                <a:latin typeface="Times New Roman"/>
                <a:cs typeface="Times New Roman"/>
              </a:rPr>
              <a:t>tumor </a:t>
            </a:r>
            <a:r>
              <a:rPr sz="2100" baseline="1984" dirty="0">
                <a:solidFill>
                  <a:srgbClr val="1A1A1A"/>
                </a:solidFill>
                <a:latin typeface="Times New Roman"/>
                <a:cs typeface="Times New Roman"/>
              </a:rPr>
              <a:t> </a:t>
            </a:r>
            <a:r>
              <a:rPr sz="1400" spc="-5" dirty="0">
                <a:solidFill>
                  <a:srgbClr val="1A1A1A"/>
                </a:solidFill>
                <a:latin typeface="Times New Roman"/>
                <a:cs typeface="Times New Roman"/>
              </a:rPr>
              <a:t>detection,</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leveraging</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advanced</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deep</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learning</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techniques</a:t>
            </a:r>
            <a:r>
              <a:rPr sz="1400" spc="10" dirty="0">
                <a:solidFill>
                  <a:srgbClr val="1A1A1A"/>
                </a:solidFill>
                <a:latin typeface="Times New Roman"/>
                <a:cs typeface="Times New Roman"/>
              </a:rPr>
              <a:t> </a:t>
            </a:r>
            <a:r>
              <a:rPr sz="1400" dirty="0">
                <a:solidFill>
                  <a:srgbClr val="1A1A1A"/>
                </a:solidFill>
                <a:latin typeface="Times New Roman"/>
                <a:cs typeface="Times New Roman"/>
              </a:rPr>
              <a:t>to</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enhance</a:t>
            </a:r>
            <a:r>
              <a:rPr sz="1400" spc="5" dirty="0">
                <a:solidFill>
                  <a:srgbClr val="1A1A1A"/>
                </a:solidFill>
                <a:latin typeface="Times New Roman"/>
                <a:cs typeface="Times New Roman"/>
              </a:rPr>
              <a:t> </a:t>
            </a:r>
            <a:r>
              <a:rPr sz="1400" dirty="0">
                <a:solidFill>
                  <a:srgbClr val="1A1A1A"/>
                </a:solidFill>
                <a:latin typeface="Times New Roman"/>
                <a:cs typeface="Times New Roman"/>
              </a:rPr>
              <a:t>the </a:t>
            </a:r>
            <a:r>
              <a:rPr sz="1400" spc="-5" dirty="0">
                <a:solidFill>
                  <a:srgbClr val="1A1A1A"/>
                </a:solidFill>
                <a:latin typeface="Times New Roman"/>
                <a:cs typeface="Times New Roman"/>
              </a:rPr>
              <a:t>speed,</a:t>
            </a:r>
            <a:r>
              <a:rPr sz="1400" spc="10" dirty="0">
                <a:solidFill>
                  <a:srgbClr val="1A1A1A"/>
                </a:solidFill>
                <a:latin typeface="Times New Roman"/>
                <a:cs typeface="Times New Roman"/>
              </a:rPr>
              <a:t> </a:t>
            </a:r>
            <a:r>
              <a:rPr sz="1400" spc="-15" dirty="0">
                <a:solidFill>
                  <a:srgbClr val="1A1A1A"/>
                </a:solidFill>
                <a:latin typeface="Times New Roman"/>
                <a:cs typeface="Times New Roman"/>
              </a:rPr>
              <a:t>accuracy, </a:t>
            </a:r>
            <a:r>
              <a:rPr sz="1400" spc="-335" dirty="0">
                <a:solidFill>
                  <a:srgbClr val="1A1A1A"/>
                </a:solidFill>
                <a:latin typeface="Times New Roman"/>
                <a:cs typeface="Times New Roman"/>
              </a:rPr>
              <a:t> </a:t>
            </a:r>
            <a:r>
              <a:rPr sz="1400" spc="-5" dirty="0">
                <a:solidFill>
                  <a:srgbClr val="1A1A1A"/>
                </a:solidFill>
                <a:latin typeface="Times New Roman"/>
                <a:cs typeface="Times New Roman"/>
              </a:rPr>
              <a:t>and</a:t>
            </a:r>
            <a:r>
              <a:rPr sz="1400" spc="5" dirty="0">
                <a:solidFill>
                  <a:srgbClr val="1A1A1A"/>
                </a:solidFill>
                <a:latin typeface="Times New Roman"/>
                <a:cs typeface="Times New Roman"/>
              </a:rPr>
              <a:t> </a:t>
            </a:r>
            <a:r>
              <a:rPr sz="1400" spc="-5" dirty="0">
                <a:solidFill>
                  <a:srgbClr val="1A1A1A"/>
                </a:solidFill>
                <a:latin typeface="Times New Roman"/>
                <a:cs typeface="Times New Roman"/>
              </a:rPr>
              <a:t>accessibility</a:t>
            </a:r>
            <a:r>
              <a:rPr sz="1400" spc="10" dirty="0">
                <a:solidFill>
                  <a:srgbClr val="1A1A1A"/>
                </a:solidFill>
                <a:latin typeface="Times New Roman"/>
                <a:cs typeface="Times New Roman"/>
              </a:rPr>
              <a:t> </a:t>
            </a:r>
            <a:r>
              <a:rPr sz="1400" dirty="0">
                <a:solidFill>
                  <a:srgbClr val="1A1A1A"/>
                </a:solidFill>
                <a:latin typeface="Times New Roman"/>
                <a:cs typeface="Times New Roman"/>
              </a:rPr>
              <a:t>of</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diagnosis,</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ultimately</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improving</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patient</a:t>
            </a:r>
            <a:r>
              <a:rPr sz="1400" spc="5" dirty="0">
                <a:solidFill>
                  <a:srgbClr val="1A1A1A"/>
                </a:solidFill>
                <a:latin typeface="Times New Roman"/>
                <a:cs typeface="Times New Roman"/>
              </a:rPr>
              <a:t> </a:t>
            </a:r>
            <a:r>
              <a:rPr sz="1400" spc="-5" dirty="0">
                <a:solidFill>
                  <a:srgbClr val="1A1A1A"/>
                </a:solidFill>
                <a:latin typeface="Times New Roman"/>
                <a:cs typeface="Times New Roman"/>
              </a:rPr>
              <a:t>outcomes</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and</a:t>
            </a:r>
            <a:r>
              <a:rPr sz="1400" spc="10" dirty="0">
                <a:solidFill>
                  <a:srgbClr val="1A1A1A"/>
                </a:solidFill>
                <a:latin typeface="Times New Roman"/>
                <a:cs typeface="Times New Roman"/>
              </a:rPr>
              <a:t> </a:t>
            </a:r>
            <a:r>
              <a:rPr sz="1400" spc="-5" dirty="0">
                <a:solidFill>
                  <a:srgbClr val="1A1A1A"/>
                </a:solidFill>
                <a:latin typeface="Times New Roman"/>
                <a:cs typeface="Times New Roman"/>
              </a:rPr>
              <a:t>healthcare </a:t>
            </a:r>
            <a:r>
              <a:rPr sz="1400" dirty="0">
                <a:solidFill>
                  <a:srgbClr val="1A1A1A"/>
                </a:solidFill>
                <a:latin typeface="Times New Roman"/>
                <a:cs typeface="Times New Roman"/>
              </a:rPr>
              <a:t> </a:t>
            </a:r>
            <a:r>
              <a:rPr sz="1400" spc="-15" dirty="0">
                <a:solidFill>
                  <a:srgbClr val="1A1A1A"/>
                </a:solidFill>
                <a:latin typeface="Times New Roman"/>
                <a:cs typeface="Times New Roman"/>
              </a:rPr>
              <a:t>efficiency.</a:t>
            </a:r>
            <a:endParaRPr sz="1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428750"/>
            <a:ext cx="3349625" cy="375920"/>
          </a:xfrm>
          <a:prstGeom prst="rect">
            <a:avLst/>
          </a:prstGeom>
        </p:spPr>
        <p:txBody>
          <a:bodyPr vert="horz" wrap="square" lIns="0" tIns="12700" rIns="0" bIns="0" rtlCol="0">
            <a:spAutoFit/>
          </a:bodyPr>
          <a:lstStyle/>
          <a:p>
            <a:pPr marL="12700">
              <a:lnSpc>
                <a:spcPct val="100000"/>
              </a:lnSpc>
              <a:spcBef>
                <a:spcPts val="100"/>
              </a:spcBef>
            </a:pPr>
            <a:r>
              <a:rPr sz="2300" spc="-5" dirty="0">
                <a:latin typeface="Times New Roman"/>
                <a:cs typeface="Times New Roman"/>
              </a:rPr>
              <a:t>Introduction</a:t>
            </a:r>
            <a:r>
              <a:rPr sz="2300" spc="-25" dirty="0">
                <a:latin typeface="Times New Roman"/>
                <a:cs typeface="Times New Roman"/>
              </a:rPr>
              <a:t> </a:t>
            </a:r>
            <a:r>
              <a:rPr sz="2300" dirty="0">
                <a:latin typeface="Times New Roman"/>
                <a:cs typeface="Times New Roman"/>
              </a:rPr>
              <a:t>to</a:t>
            </a:r>
            <a:r>
              <a:rPr sz="2300" spc="-25" dirty="0">
                <a:latin typeface="Times New Roman"/>
                <a:cs typeface="Times New Roman"/>
              </a:rPr>
              <a:t> </a:t>
            </a:r>
            <a:r>
              <a:rPr sz="2300" dirty="0">
                <a:latin typeface="Times New Roman"/>
                <a:cs typeface="Times New Roman"/>
              </a:rPr>
              <a:t>the</a:t>
            </a:r>
            <a:r>
              <a:rPr sz="2300" spc="-30" dirty="0">
                <a:latin typeface="Times New Roman"/>
                <a:cs typeface="Times New Roman"/>
              </a:rPr>
              <a:t> </a:t>
            </a:r>
            <a:r>
              <a:rPr sz="2300" spc="-10" dirty="0">
                <a:latin typeface="Times New Roman"/>
                <a:cs typeface="Times New Roman"/>
              </a:rPr>
              <a:t>project</a:t>
            </a:r>
            <a:endParaRPr sz="2300" dirty="0">
              <a:latin typeface="Times New Roman"/>
              <a:cs typeface="Times New Roman"/>
            </a:endParaRPr>
          </a:p>
        </p:txBody>
      </p:sp>
      <p:sp>
        <p:nvSpPr>
          <p:cNvPr id="3" name="object 3"/>
          <p:cNvSpPr txBox="1"/>
          <p:nvPr/>
        </p:nvSpPr>
        <p:spPr>
          <a:xfrm>
            <a:off x="838200" y="2038350"/>
            <a:ext cx="7278975" cy="2655407"/>
          </a:xfrm>
          <a:prstGeom prst="rect">
            <a:avLst/>
          </a:prstGeom>
        </p:spPr>
        <p:txBody>
          <a:bodyPr vert="horz" wrap="square" lIns="0" tIns="11430" rIns="0" bIns="0" rtlCol="0">
            <a:spAutoFit/>
          </a:bodyPr>
          <a:lstStyle/>
          <a:p>
            <a:pPr marL="184150" marR="16510" indent="-171450">
              <a:lnSpc>
                <a:spcPct val="142900"/>
              </a:lnSpc>
              <a:spcBef>
                <a:spcPts val="90"/>
              </a:spcBef>
              <a:buFont typeface="Arial" panose="020B0604020202020204" pitchFamily="34" charset="0"/>
              <a:buChar char="•"/>
            </a:pPr>
            <a:r>
              <a:rPr sz="1200" spc="10" dirty="0">
                <a:solidFill>
                  <a:srgbClr val="1A1A1A"/>
                </a:solidFill>
                <a:latin typeface="Times New Roman" panose="02020603050405020304" pitchFamily="18" charset="0"/>
                <a:cs typeface="Times New Roman" panose="02020603050405020304" pitchFamily="18" charset="0"/>
              </a:rPr>
              <a:t>This</a:t>
            </a:r>
            <a:r>
              <a:rPr sz="1200" spc="25"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project</a:t>
            </a:r>
            <a:r>
              <a:rPr sz="1200" spc="25"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proposes</a:t>
            </a:r>
            <a:r>
              <a:rPr sz="1200" spc="25" dirty="0">
                <a:solidFill>
                  <a:srgbClr val="1A1A1A"/>
                </a:solidFill>
                <a:latin typeface="Times New Roman" panose="02020603050405020304" pitchFamily="18" charset="0"/>
                <a:cs typeface="Times New Roman" panose="02020603050405020304" pitchFamily="18" charset="0"/>
              </a:rPr>
              <a:t> </a:t>
            </a:r>
            <a:r>
              <a:rPr sz="1200" spc="15" dirty="0">
                <a:solidFill>
                  <a:srgbClr val="1A1A1A"/>
                </a:solidFill>
                <a:latin typeface="Times New Roman" panose="02020603050405020304" pitchFamily="18" charset="0"/>
                <a:cs typeface="Times New Roman" panose="02020603050405020304" pitchFamily="18" charset="0"/>
              </a:rPr>
              <a:t>an</a:t>
            </a:r>
            <a:r>
              <a:rPr sz="1200" spc="20" dirty="0">
                <a:solidFill>
                  <a:srgbClr val="1A1A1A"/>
                </a:solidFill>
                <a:latin typeface="Times New Roman" panose="02020603050405020304" pitchFamily="18" charset="0"/>
                <a:cs typeface="Times New Roman" panose="02020603050405020304" pitchFamily="18" charset="0"/>
              </a:rPr>
              <a:t> </a:t>
            </a:r>
            <a:r>
              <a:rPr sz="1200" spc="15" dirty="0">
                <a:solidFill>
                  <a:srgbClr val="1A1A1A"/>
                </a:solidFill>
                <a:latin typeface="Times New Roman" panose="02020603050405020304" pitchFamily="18" charset="0"/>
                <a:cs typeface="Times New Roman" panose="02020603050405020304" pitchFamily="18" charset="0"/>
              </a:rPr>
              <a:t>automated</a:t>
            </a:r>
            <a:r>
              <a:rPr sz="1200" spc="25" dirty="0">
                <a:solidFill>
                  <a:srgbClr val="1A1A1A"/>
                </a:solidFill>
                <a:latin typeface="Times New Roman" panose="02020603050405020304" pitchFamily="18" charset="0"/>
                <a:cs typeface="Times New Roman" panose="02020603050405020304" pitchFamily="18" charset="0"/>
              </a:rPr>
              <a:t> </a:t>
            </a:r>
            <a:r>
              <a:rPr sz="1200" spc="15" dirty="0">
                <a:solidFill>
                  <a:srgbClr val="1A1A1A"/>
                </a:solidFill>
                <a:latin typeface="Times New Roman" panose="02020603050405020304" pitchFamily="18" charset="0"/>
                <a:cs typeface="Times New Roman" panose="02020603050405020304" pitchFamily="18" charset="0"/>
              </a:rPr>
              <a:t>deep</a:t>
            </a:r>
            <a:r>
              <a:rPr sz="1200" spc="25"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learning</a:t>
            </a:r>
            <a:r>
              <a:rPr sz="1200" spc="25" dirty="0">
                <a:solidFill>
                  <a:srgbClr val="1A1A1A"/>
                </a:solidFill>
                <a:latin typeface="Times New Roman" panose="02020603050405020304" pitchFamily="18" charset="0"/>
                <a:cs typeface="Times New Roman" panose="02020603050405020304" pitchFamily="18" charset="0"/>
              </a:rPr>
              <a:t> </a:t>
            </a:r>
            <a:r>
              <a:rPr sz="1200" spc="15" dirty="0">
                <a:solidFill>
                  <a:srgbClr val="1A1A1A"/>
                </a:solidFill>
                <a:latin typeface="Times New Roman" panose="02020603050405020304" pitchFamily="18" charset="0"/>
                <a:cs typeface="Times New Roman" panose="02020603050405020304" pitchFamily="18" charset="0"/>
              </a:rPr>
              <a:t>approach</a:t>
            </a:r>
            <a:r>
              <a:rPr sz="1200" spc="25"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for</a:t>
            </a:r>
            <a:r>
              <a:rPr sz="1200" spc="25"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accurate</a:t>
            </a:r>
            <a:r>
              <a:rPr sz="1200" spc="25"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detection</a:t>
            </a:r>
            <a:r>
              <a:rPr sz="1200" spc="25" dirty="0">
                <a:solidFill>
                  <a:srgbClr val="1A1A1A"/>
                </a:solidFill>
                <a:latin typeface="Times New Roman" panose="02020603050405020304" pitchFamily="18" charset="0"/>
                <a:cs typeface="Times New Roman" panose="02020603050405020304" pitchFamily="18" charset="0"/>
              </a:rPr>
              <a:t> </a:t>
            </a:r>
            <a:r>
              <a:rPr sz="1200" spc="15" dirty="0">
                <a:solidFill>
                  <a:srgbClr val="1A1A1A"/>
                </a:solidFill>
                <a:latin typeface="Times New Roman" panose="02020603050405020304" pitchFamily="18" charset="0"/>
                <a:cs typeface="Times New Roman" panose="02020603050405020304" pitchFamily="18" charset="0"/>
              </a:rPr>
              <a:t>and</a:t>
            </a:r>
            <a:r>
              <a:rPr sz="1200" spc="25"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classification</a:t>
            </a:r>
            <a:r>
              <a:rPr sz="1200" spc="25"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of</a:t>
            </a:r>
            <a:r>
              <a:rPr sz="1200" spc="25"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brain</a:t>
            </a:r>
            <a:r>
              <a:rPr sz="1200" spc="25"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tumors</a:t>
            </a:r>
            <a:r>
              <a:rPr lang="en-IN" sz="1200" spc="10" dirty="0">
                <a:solidFill>
                  <a:srgbClr val="1A1A1A"/>
                </a:solidFill>
                <a:latin typeface="Times New Roman" panose="02020603050405020304" pitchFamily="18" charset="0"/>
                <a:cs typeface="Times New Roman" panose="02020603050405020304" pitchFamily="18" charset="0"/>
              </a:rPr>
              <a:t> using CNN and Yolo(V8)</a:t>
            </a:r>
            <a:r>
              <a:rPr sz="1200" spc="10" dirty="0">
                <a:solidFill>
                  <a:srgbClr val="1A1A1A"/>
                </a:solidFill>
                <a:latin typeface="Times New Roman" panose="02020603050405020304" pitchFamily="18" charset="0"/>
                <a:cs typeface="Times New Roman" panose="02020603050405020304" pitchFamily="18" charset="0"/>
              </a:rPr>
              <a:t> </a:t>
            </a:r>
            <a:r>
              <a:rPr sz="1200" spc="-260"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from</a:t>
            </a:r>
            <a:r>
              <a:rPr sz="1200" spc="20"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Magnetic</a:t>
            </a:r>
            <a:r>
              <a:rPr sz="1200" spc="20" dirty="0">
                <a:solidFill>
                  <a:srgbClr val="1A1A1A"/>
                </a:solidFill>
                <a:latin typeface="Times New Roman" panose="02020603050405020304" pitchFamily="18" charset="0"/>
                <a:cs typeface="Times New Roman" panose="02020603050405020304" pitchFamily="18" charset="0"/>
              </a:rPr>
              <a:t> </a:t>
            </a:r>
            <a:r>
              <a:rPr sz="1200" spc="15" dirty="0">
                <a:solidFill>
                  <a:srgbClr val="1A1A1A"/>
                </a:solidFill>
                <a:latin typeface="Times New Roman" panose="02020603050405020304" pitchFamily="18" charset="0"/>
                <a:cs typeface="Times New Roman" panose="02020603050405020304" pitchFamily="18" charset="0"/>
              </a:rPr>
              <a:t>Resonance</a:t>
            </a:r>
            <a:r>
              <a:rPr sz="1200" spc="20"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Imaging</a:t>
            </a:r>
            <a:r>
              <a:rPr sz="1200" spc="20"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(MRI)</a:t>
            </a:r>
            <a:r>
              <a:rPr sz="1200" spc="20" dirty="0">
                <a:solidFill>
                  <a:srgbClr val="1A1A1A"/>
                </a:solidFill>
                <a:latin typeface="Times New Roman" panose="02020603050405020304" pitchFamily="18" charset="0"/>
                <a:cs typeface="Times New Roman" panose="02020603050405020304" pitchFamily="18" charset="0"/>
              </a:rPr>
              <a:t> </a:t>
            </a:r>
            <a:r>
              <a:rPr sz="1200" spc="10" dirty="0">
                <a:solidFill>
                  <a:srgbClr val="1A1A1A"/>
                </a:solidFill>
                <a:latin typeface="Times New Roman" panose="02020603050405020304" pitchFamily="18" charset="0"/>
                <a:cs typeface="Times New Roman" panose="02020603050405020304" pitchFamily="18" charset="0"/>
              </a:rPr>
              <a:t>scans.</a:t>
            </a:r>
            <a:r>
              <a:rPr sz="1200" spc="5" dirty="0">
                <a:solidFill>
                  <a:srgbClr val="1A1A1A"/>
                </a:solidFill>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184150" marR="16510" indent="-171450">
              <a:lnSpc>
                <a:spcPct val="142900"/>
              </a:lnSpc>
              <a:spcBef>
                <a:spcPts val="9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Object detection technology in the medical field harnesses advanced algorithms and artificial intelligence to identify and locate specific objects within medical images. </a:t>
            </a:r>
          </a:p>
          <a:p>
            <a:pPr marL="184150" marR="16510" indent="-171450">
              <a:lnSpc>
                <a:spcPct val="142900"/>
              </a:lnSpc>
              <a:spcBef>
                <a:spcPts val="9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These objects, ranging from tumors to fractures, are vital for accurate diagnosis and treatment planning. By analyzing images from various modalities such as X-rays, MRIs, and CT scans, this technology aids healthcare professionals in efficiently detecting abnormalities.</a:t>
            </a:r>
          </a:p>
          <a:p>
            <a:pPr marL="184150" marR="16510" indent="-171450">
              <a:lnSpc>
                <a:spcPct val="142900"/>
              </a:lnSpc>
              <a:spcBef>
                <a:spcPts val="9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Here we used CNN Architecture for the Classification and Recognition of the images.</a:t>
            </a:r>
          </a:p>
          <a:p>
            <a:pPr marL="184150" marR="16510" indent="-171450">
              <a:lnSpc>
                <a:spcPct val="142900"/>
              </a:lnSpc>
              <a:spcBef>
                <a:spcPts val="9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On the other hand we used Yolo V8(You Only Look Once) model which used for the real-time object detection.</a:t>
            </a:r>
          </a:p>
          <a:p>
            <a:pPr marL="12700" marR="16510">
              <a:lnSpc>
                <a:spcPct val="142900"/>
              </a:lnSpc>
              <a:spcBef>
                <a:spcPts val="90"/>
              </a:spcBef>
            </a:pPr>
            <a:endParaRPr lang="en-US" sz="1050" dirty="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175" y="1375483"/>
            <a:ext cx="2634615" cy="368935"/>
          </a:xfrm>
          <a:prstGeom prst="rect">
            <a:avLst/>
          </a:prstGeom>
        </p:spPr>
        <p:txBody>
          <a:bodyPr vert="horz" wrap="square" lIns="0" tIns="13335" rIns="0" bIns="0" rtlCol="0">
            <a:spAutoFit/>
          </a:bodyPr>
          <a:lstStyle/>
          <a:p>
            <a:pPr marL="12700">
              <a:lnSpc>
                <a:spcPct val="100000"/>
              </a:lnSpc>
              <a:spcBef>
                <a:spcPts val="105"/>
              </a:spcBef>
            </a:pPr>
            <a:r>
              <a:rPr sz="2300" dirty="0">
                <a:latin typeface="Times New Roman" panose="02020603050405020304" pitchFamily="18" charset="0"/>
                <a:cs typeface="Times New Roman" panose="02020603050405020304" pitchFamily="18" charset="0"/>
              </a:rPr>
              <a:t>Problem</a:t>
            </a:r>
            <a:r>
              <a:rPr sz="2300" spc="-75" dirty="0">
                <a:latin typeface="Times New Roman" panose="02020603050405020304" pitchFamily="18" charset="0"/>
                <a:cs typeface="Times New Roman" panose="02020603050405020304" pitchFamily="18" charset="0"/>
              </a:rPr>
              <a:t> </a:t>
            </a:r>
            <a:r>
              <a:rPr sz="2300" dirty="0">
                <a:latin typeface="Times New Roman" panose="02020603050405020304" pitchFamily="18" charset="0"/>
                <a:cs typeface="Times New Roman" panose="02020603050405020304" pitchFamily="18" charset="0"/>
              </a:rPr>
              <a:t>Statement</a:t>
            </a:r>
          </a:p>
        </p:txBody>
      </p:sp>
      <p:sp>
        <p:nvSpPr>
          <p:cNvPr id="3" name="object 3"/>
          <p:cNvSpPr txBox="1"/>
          <p:nvPr/>
        </p:nvSpPr>
        <p:spPr>
          <a:xfrm>
            <a:off x="805794" y="1809750"/>
            <a:ext cx="7291705" cy="2821542"/>
          </a:xfrm>
          <a:prstGeom prst="rect">
            <a:avLst/>
          </a:prstGeom>
        </p:spPr>
        <p:txBody>
          <a:bodyPr vert="horz" wrap="square" lIns="0" tIns="12700" rIns="0" bIns="0" rtlCol="0">
            <a:spAutoFit/>
          </a:bodyPr>
          <a:lstStyle/>
          <a:p>
            <a:pPr marL="12700" marR="5080">
              <a:lnSpc>
                <a:spcPct val="153800"/>
              </a:lnSpc>
              <a:spcBef>
                <a:spcPts val="100"/>
              </a:spcBef>
            </a:pPr>
            <a:r>
              <a:rPr sz="1200" dirty="0">
                <a:solidFill>
                  <a:srgbClr val="1A1A1A"/>
                </a:solidFill>
                <a:latin typeface="Times New Roman" panose="02020603050405020304" pitchFamily="18" charset="0"/>
                <a:cs typeface="Times New Roman" panose="02020603050405020304" pitchFamily="18" charset="0"/>
              </a:rPr>
              <a:t>Automated</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methods</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utilizing</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artificial</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intelligence</a:t>
            </a:r>
            <a:r>
              <a:rPr sz="1200" spc="25"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(AI)</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techniques</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are</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desperately</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needed,</a:t>
            </a:r>
            <a:r>
              <a:rPr sz="1200" spc="25"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as</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brain </a:t>
            </a:r>
            <a:r>
              <a:rPr sz="1200" dirty="0">
                <a:solidFill>
                  <a:srgbClr val="1A1A1A"/>
                </a:solidFill>
                <a:latin typeface="Times New Roman" panose="02020603050405020304" pitchFamily="18" charset="0"/>
                <a:cs typeface="Times New Roman" panose="02020603050405020304" pitchFamily="18" charset="0"/>
              </a:rPr>
              <a:t> tumor</a:t>
            </a:r>
            <a:r>
              <a:rPr sz="1200" spc="15"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identification</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by</a:t>
            </a:r>
            <a:r>
              <a:rPr sz="1200" spc="15"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Magnetic</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Resonance</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Imaging</a:t>
            </a:r>
            <a:r>
              <a:rPr sz="1200" spc="15"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(MRI)</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presents</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several</a:t>
            </a:r>
            <a:r>
              <a:rPr sz="1200" spc="15"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hurdles.</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In</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order</a:t>
            </a:r>
            <a:r>
              <a:rPr sz="1200" spc="15"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to </a:t>
            </a:r>
            <a:r>
              <a:rPr sz="1200" spc="5"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effectively</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classify</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and</a:t>
            </a:r>
            <a:r>
              <a:rPr sz="1200" spc="25"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detect</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brain</a:t>
            </a:r>
            <a:r>
              <a:rPr sz="1200" spc="25"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tumor</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images,</a:t>
            </a:r>
            <a:r>
              <a:rPr sz="1200" spc="25"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this</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study</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suggests</a:t>
            </a:r>
            <a:r>
              <a:rPr sz="1200" spc="25"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a</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deep</a:t>
            </a:r>
            <a:r>
              <a:rPr sz="1200" spc="25"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convolutional</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neural </a:t>
            </a:r>
            <a:r>
              <a:rPr sz="1200" dirty="0">
                <a:solidFill>
                  <a:srgbClr val="1A1A1A"/>
                </a:solidFill>
                <a:latin typeface="Times New Roman" panose="02020603050405020304" pitchFamily="18" charset="0"/>
                <a:cs typeface="Times New Roman" panose="02020603050405020304" pitchFamily="18" charset="0"/>
              </a:rPr>
              <a:t> network</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(CNN)</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model</a:t>
            </a:r>
            <a:r>
              <a:rPr sz="1200" spc="20" dirty="0">
                <a:solidFill>
                  <a:srgbClr val="1A1A1A"/>
                </a:solidFill>
                <a:latin typeface="Times New Roman" panose="02020603050405020304" pitchFamily="18" charset="0"/>
                <a:cs typeface="Times New Roman" panose="02020603050405020304" pitchFamily="18" charset="0"/>
              </a:rPr>
              <a:t> </a:t>
            </a:r>
            <a:r>
              <a:rPr lang="en-US" sz="1200" spc="20" dirty="0">
                <a:solidFill>
                  <a:srgbClr val="1A1A1A"/>
                </a:solidFill>
                <a:latin typeface="Times New Roman" panose="02020603050405020304" pitchFamily="18" charset="0"/>
                <a:cs typeface="Times New Roman" panose="02020603050405020304" pitchFamily="18" charset="0"/>
              </a:rPr>
              <a:t>Detecting brain tumors accurately in medical images is crucial for effective diagnosis and treatment planning. Current methods rely heavily on manual annotation, leading to time-consuming processes and inconsistent results. Object detection models offer a promising solution but face challenges in adapting to 3D medical imaging data. To improve brain tumor detection efficiency and accuracy, there is a need for specialized object detection frameworks tailored for 3D medical images. This study aims to develop such a framework, YOLO, to enhance healthcare outcomes by facilitating faster and more reliable tumor detection. </a:t>
            </a:r>
            <a:r>
              <a:rPr sz="1200" spc="-5" dirty="0">
                <a:solidFill>
                  <a:srgbClr val="1A1A1A"/>
                </a:solidFill>
                <a:latin typeface="Times New Roman" panose="02020603050405020304" pitchFamily="18" charset="0"/>
                <a:cs typeface="Times New Roman" panose="02020603050405020304" pitchFamily="18" charset="0"/>
              </a:rPr>
              <a:t>The</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principal</a:t>
            </a:r>
            <a:r>
              <a:rPr sz="1200" spc="25"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aim</a:t>
            </a:r>
            <a:r>
              <a:rPr sz="1200" spc="20" dirty="0">
                <a:solidFill>
                  <a:srgbClr val="1A1A1A"/>
                </a:solidFill>
                <a:latin typeface="Times New Roman" panose="02020603050405020304" pitchFamily="18" charset="0"/>
                <a:cs typeface="Times New Roman" panose="02020603050405020304" pitchFamily="18" charset="0"/>
              </a:rPr>
              <a:t> </a:t>
            </a:r>
            <a:r>
              <a:rPr sz="1200" spc="-5" dirty="0">
                <a:solidFill>
                  <a:srgbClr val="1A1A1A"/>
                </a:solidFill>
                <a:latin typeface="Times New Roman" panose="02020603050405020304" pitchFamily="18" charset="0"/>
                <a:cs typeface="Times New Roman" panose="02020603050405020304" pitchFamily="18" charset="0"/>
              </a:rPr>
              <a:t>is</a:t>
            </a:r>
            <a:r>
              <a:rPr sz="1200" spc="20" dirty="0">
                <a:solidFill>
                  <a:srgbClr val="1A1A1A"/>
                </a:solidFill>
                <a:latin typeface="Times New Roman" panose="02020603050405020304" pitchFamily="18" charset="0"/>
                <a:cs typeface="Times New Roman" panose="02020603050405020304" pitchFamily="18" charset="0"/>
              </a:rPr>
              <a:t> </a:t>
            </a:r>
            <a:r>
              <a:rPr sz="1200" dirty="0">
                <a:solidFill>
                  <a:srgbClr val="1A1A1A"/>
                </a:solidFill>
                <a:latin typeface="Times New Roman" panose="02020603050405020304" pitchFamily="18" charset="0"/>
                <a:cs typeface="Times New Roman" panose="02020603050405020304" pitchFamily="18" charset="0"/>
              </a:rPr>
              <a:t>to</a:t>
            </a:r>
            <a:r>
              <a:rPr lang="en-IN" sz="1200" dirty="0">
                <a:solidFill>
                  <a:srgbClr val="1A1A1A"/>
                </a:solidFill>
                <a:latin typeface="Times New Roman" panose="02020603050405020304" pitchFamily="18" charset="0"/>
                <a:cs typeface="Times New Roman" panose="02020603050405020304" pitchFamily="18" charset="0"/>
              </a:rPr>
              <a:t> compare the accuracies given by CNN and YOLO(v8).</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3FAB-19D8-D636-653C-623B06A25DF3}"/>
              </a:ext>
            </a:extLst>
          </p:cNvPr>
          <p:cNvSpPr>
            <a:spLocks noGrp="1"/>
          </p:cNvSpPr>
          <p:nvPr>
            <p:ph type="title"/>
          </p:nvPr>
        </p:nvSpPr>
        <p:spPr>
          <a:xfrm>
            <a:off x="762000" y="1352550"/>
            <a:ext cx="2544625" cy="421218"/>
          </a:xfrm>
        </p:spPr>
        <p:txBody>
          <a:bodyPr/>
          <a:lstStyle/>
          <a:p>
            <a:r>
              <a:rPr lang="en-IN" sz="2300"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1BF4FC6B-DF44-E45A-596A-DF2D70FC7EB0}"/>
              </a:ext>
            </a:extLst>
          </p:cNvPr>
          <p:cNvSpPr>
            <a:spLocks noGrp="1"/>
          </p:cNvSpPr>
          <p:nvPr>
            <p:ph sz="half" idx="2"/>
          </p:nvPr>
        </p:nvSpPr>
        <p:spPr>
          <a:xfrm>
            <a:off x="762000" y="1962150"/>
            <a:ext cx="3505200" cy="1292662"/>
          </a:xfrm>
        </p:spPr>
        <p: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Name – Brain </a:t>
            </a:r>
            <a:r>
              <a:rPr lang="en-IN" sz="1200" dirty="0" err="1">
                <a:latin typeface="Times New Roman" panose="02020603050405020304" pitchFamily="18" charset="0"/>
                <a:cs typeface="Times New Roman" panose="02020603050405020304" pitchFamily="18" charset="0"/>
              </a:rPr>
              <a:t>Tumor</a:t>
            </a:r>
            <a:r>
              <a:rPr lang="en-IN" sz="1200" dirty="0">
                <a:latin typeface="Times New Roman" panose="02020603050405020304" pitchFamily="18" charset="0"/>
                <a:cs typeface="Times New Roman" panose="02020603050405020304" pitchFamily="18" charset="0"/>
              </a:rPr>
              <a:t> MRI Dataset</a:t>
            </a:r>
          </a:p>
          <a:p>
            <a:pPr marL="171450" indent="-171450">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We have taken our dataset from Kaggle website</a:t>
            </a:r>
          </a:p>
          <a:p>
            <a:pPr marL="171450" indent="-171450">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We have 500 images in the dataset for the Training</a:t>
            </a:r>
          </a:p>
          <a:p>
            <a:pPr marL="171450" indent="-171450">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And 100 images for Testing</a:t>
            </a:r>
          </a:p>
        </p:txBody>
      </p:sp>
      <p:pic>
        <p:nvPicPr>
          <p:cNvPr id="5" name="Content Placeholder 4">
            <a:extLst>
              <a:ext uri="{FF2B5EF4-FFF2-40B4-BE49-F238E27FC236}">
                <a16:creationId xmlns:a16="http://schemas.microsoft.com/office/drawing/2014/main" id="{B856C6A7-79EE-5D1A-538A-4BFC39F400B7}"/>
              </a:ext>
            </a:extLst>
          </p:cNvPr>
          <p:cNvPicPr>
            <a:picLocks noGrp="1" noChangeAspect="1"/>
          </p:cNvPicPr>
          <p:nvPr>
            <p:ph sz="half" idx="3"/>
          </p:nvPr>
        </p:nvPicPr>
        <p:blipFill>
          <a:blip r:embed="rId2">
            <a:duotone>
              <a:schemeClr val="accent1">
                <a:shade val="45000"/>
                <a:satMod val="135000"/>
              </a:schemeClr>
              <a:prstClr val="white"/>
            </a:duotone>
          </a:blip>
          <a:stretch>
            <a:fillRect/>
          </a:stretch>
        </p:blipFill>
        <p:spPr>
          <a:xfrm>
            <a:off x="4708525" y="1484633"/>
            <a:ext cx="3978275" cy="2791771"/>
          </a:xfrm>
          <a:prstGeom prst="rect">
            <a:avLst/>
          </a:prstGeom>
        </p:spPr>
      </p:pic>
    </p:spTree>
    <p:extLst>
      <p:ext uri="{BB962C8B-B14F-4D97-AF65-F5344CB8AC3E}">
        <p14:creationId xmlns:p14="http://schemas.microsoft.com/office/powerpoint/2010/main" val="410992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175" y="1375483"/>
            <a:ext cx="3078025" cy="367408"/>
          </a:xfrm>
          <a:prstGeom prst="rect">
            <a:avLst/>
          </a:prstGeom>
        </p:spPr>
        <p:txBody>
          <a:bodyPr vert="horz" wrap="square" lIns="0" tIns="13335" rIns="0" bIns="0" rtlCol="0">
            <a:spAutoFit/>
          </a:bodyPr>
          <a:lstStyle/>
          <a:p>
            <a:pPr marL="12700">
              <a:lnSpc>
                <a:spcPct val="100000"/>
              </a:lnSpc>
              <a:spcBef>
                <a:spcPts val="105"/>
              </a:spcBef>
            </a:pPr>
            <a:r>
              <a:rPr lang="en-IN" sz="2300" dirty="0">
                <a:latin typeface="Times New Roman" panose="02020603050405020304" pitchFamily="18" charset="0"/>
                <a:cs typeface="Times New Roman" panose="02020603050405020304" pitchFamily="18" charset="0"/>
              </a:rPr>
              <a:t>Existing System</a:t>
            </a:r>
            <a:endParaRPr sz="23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808174" y="1885950"/>
            <a:ext cx="7421425" cy="2499146"/>
          </a:xfrm>
          <a:prstGeom prst="rect">
            <a:avLst/>
          </a:prstGeom>
        </p:spPr>
        <p:txBody>
          <a:bodyPr vert="horz" wrap="square" lIns="0" tIns="12065" rIns="0" bIns="0" rtlCol="0">
            <a:spAutoFit/>
          </a:bodyPr>
          <a:lstStyle/>
          <a:p>
            <a:pPr marL="264160" marR="5080" indent="-252095" algn="just">
              <a:lnSpc>
                <a:spcPct val="123500"/>
              </a:lnSpc>
              <a:spcBef>
                <a:spcPts val="95"/>
              </a:spcBef>
              <a:buFont typeface="Verdana"/>
              <a:buChar char="●"/>
              <a:tabLst>
                <a:tab pos="264795" algn="l"/>
              </a:tabLst>
            </a:pPr>
            <a:r>
              <a:rPr lang="en-US" sz="1100" dirty="0">
                <a:latin typeface="Times New Roman" panose="02020603050405020304" pitchFamily="18" charset="0"/>
                <a:ea typeface="Microsoft Sans Serif" panose="020B0604020202020204" pitchFamily="34" charset="0"/>
                <a:cs typeface="Times New Roman" panose="02020603050405020304" pitchFamily="18" charset="0"/>
              </a:rPr>
              <a:t>The typical method for object recognition in 3D medical images involves employing segmentation and models are utilized to generate voxel-based annotations for objects of interest, enhancing the model's precision. However, this method comes with certain drawbacks. Generating accurate voxel markers for medical images is time- consuming and requires many experts to ensure the quality of the labels. Due to interindividual variability, precise segmentation of organs or lesions can be problematic with undefined structural boundaries that may or may not include relevant information from adjacent tissues. Even when provided with high-quality labels, segmentation models face difficulties in precisely delineating target structural areas and frequently need post-processing to address missing volumes and eliminate falsely identified ones. In general, this makes the training cost of segmentation models too high and may reduce the predictive capabilities of diagnostic or classification models.</a:t>
            </a:r>
          </a:p>
          <a:p>
            <a:pPr marL="12065" marR="5080" algn="just">
              <a:lnSpc>
                <a:spcPct val="123500"/>
              </a:lnSpc>
              <a:spcBef>
                <a:spcPts val="95"/>
              </a:spcBef>
              <a:tabLst>
                <a:tab pos="264795" algn="l"/>
              </a:tabLst>
            </a:pPr>
            <a:endParaRPr sz="1100" dirty="0">
              <a:latin typeface="Times New Roman" panose="02020603050405020304" pitchFamily="18" charset="0"/>
              <a:ea typeface="Microsoft Sans Serif" panose="020B0604020202020204" pitchFamily="34" charset="0"/>
              <a:cs typeface="Times New Roman" panose="02020603050405020304" pitchFamily="18" charset="0"/>
            </a:endParaRPr>
          </a:p>
          <a:p>
            <a:pPr marL="264160" indent="-252095">
              <a:lnSpc>
                <a:spcPct val="100000"/>
              </a:lnSpc>
              <a:spcBef>
                <a:spcPts val="265"/>
              </a:spcBef>
              <a:buFont typeface="Verdana"/>
              <a:buChar char="●"/>
              <a:tabLst>
                <a:tab pos="264160" algn="l"/>
                <a:tab pos="264795" algn="l"/>
              </a:tabLst>
            </a:pPr>
            <a:r>
              <a:rPr sz="1100" b="1" spc="10" dirty="0">
                <a:latin typeface="Times New Roman" panose="02020603050405020304" pitchFamily="18" charset="0"/>
                <a:ea typeface="Microsoft Sans Serif" panose="020B0604020202020204" pitchFamily="34" charset="0"/>
                <a:cs typeface="Times New Roman" panose="02020603050405020304" pitchFamily="18" charset="0"/>
              </a:rPr>
              <a:t>Disadvantages</a:t>
            </a:r>
            <a:endParaRPr lang="en-IN" sz="1100" b="1" spc="10" dirty="0">
              <a:latin typeface="Times New Roman" panose="02020603050405020304" pitchFamily="18" charset="0"/>
              <a:ea typeface="Microsoft Sans Serif" panose="020B0604020202020204" pitchFamily="34" charset="0"/>
              <a:cs typeface="Times New Roman" panose="02020603050405020304" pitchFamily="18" charset="0"/>
            </a:endParaRPr>
          </a:p>
          <a:p>
            <a:pPr marL="721360" lvl="1" indent="-252095">
              <a:spcBef>
                <a:spcPts val="265"/>
              </a:spcBef>
              <a:buFont typeface="Wingdings" panose="05000000000000000000" pitchFamily="2" charset="2"/>
              <a:buChar char="Ø"/>
              <a:tabLst>
                <a:tab pos="264160" algn="l"/>
                <a:tab pos="264795" algn="l"/>
              </a:tabLst>
            </a:pP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Existing</a:t>
            </a:r>
            <a:r>
              <a:rPr lang="en-US" sz="1100" spc="125"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10" dirty="0">
                <a:latin typeface="Times New Roman" panose="02020603050405020304" pitchFamily="18" charset="0"/>
                <a:ea typeface="Microsoft Sans Serif" panose="020B0604020202020204" pitchFamily="34" charset="0"/>
                <a:cs typeface="Times New Roman" panose="02020603050405020304" pitchFamily="18" charset="0"/>
              </a:rPr>
              <a:t>approaches</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10" dirty="0">
                <a:latin typeface="Times New Roman" panose="02020603050405020304" pitchFamily="18" charset="0"/>
                <a:ea typeface="Microsoft Sans Serif" panose="020B0604020202020204" pitchFamily="34" charset="0"/>
                <a:cs typeface="Times New Roman" panose="02020603050405020304" pitchFamily="18" charset="0"/>
              </a:rPr>
              <a:t>have</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lower</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precision</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10" dirty="0">
                <a:latin typeface="Times New Roman" panose="02020603050405020304" pitchFamily="18" charset="0"/>
                <a:ea typeface="Microsoft Sans Serif" panose="020B0604020202020204" pitchFamily="34" charset="0"/>
                <a:cs typeface="Times New Roman" panose="02020603050405020304" pitchFamily="18" charset="0"/>
              </a:rPr>
              <a:t>and</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recall</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levels,</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resulting</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in</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low</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efficiency</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10" dirty="0">
                <a:latin typeface="Times New Roman" panose="02020603050405020304" pitchFamily="18" charset="0"/>
                <a:ea typeface="Microsoft Sans Serif" panose="020B0604020202020204" pitchFamily="34" charset="0"/>
                <a:cs typeface="Times New Roman" panose="02020603050405020304" pitchFamily="18" charset="0"/>
              </a:rPr>
              <a:t>and</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requiring</a:t>
            </a:r>
            <a:r>
              <a:rPr lang="en-US" sz="1100" spc="13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10" dirty="0">
                <a:latin typeface="Times New Roman" panose="02020603050405020304" pitchFamily="18" charset="0"/>
                <a:ea typeface="Microsoft Sans Serif" panose="020B0604020202020204" pitchFamily="34" charset="0"/>
                <a:cs typeface="Times New Roman" panose="02020603050405020304" pitchFamily="18" charset="0"/>
              </a:rPr>
              <a:t>more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time</a:t>
            </a:r>
            <a:r>
              <a:rPr lang="en-US" sz="1100" spc="8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for</a:t>
            </a:r>
            <a:r>
              <a:rPr lang="en-US" sz="1100" spc="85"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10" dirty="0">
                <a:latin typeface="Times New Roman" panose="02020603050405020304" pitchFamily="18" charset="0"/>
                <a:ea typeface="Microsoft Sans Serif" panose="020B0604020202020204" pitchFamily="34" charset="0"/>
                <a:cs typeface="Times New Roman" panose="02020603050405020304" pitchFamily="18" charset="0"/>
              </a:rPr>
              <a:t>image </a:t>
            </a:r>
            <a:r>
              <a:rPr lang="en-US" sz="1100" spc="-240"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classification,</a:t>
            </a:r>
            <a:r>
              <a:rPr lang="en-US" sz="1100" spc="15"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10" dirty="0">
                <a:latin typeface="Times New Roman" panose="02020603050405020304" pitchFamily="18" charset="0"/>
                <a:ea typeface="Microsoft Sans Serif" panose="020B0604020202020204" pitchFamily="34" charset="0"/>
                <a:cs typeface="Times New Roman" panose="02020603050405020304" pitchFamily="18" charset="0"/>
              </a:rPr>
              <a:t>which</a:t>
            </a:r>
            <a:r>
              <a:rPr lang="en-US" sz="1100" spc="15"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could</a:t>
            </a:r>
            <a:r>
              <a:rPr lang="en-US" sz="1100" spc="15"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delay</a:t>
            </a:r>
            <a:r>
              <a:rPr lang="en-US" sz="1100" spc="15"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10" dirty="0">
                <a:latin typeface="Times New Roman" panose="02020603050405020304" pitchFamily="18" charset="0"/>
                <a:ea typeface="Microsoft Sans Serif" panose="020B0604020202020204" pitchFamily="34" charset="0"/>
                <a:cs typeface="Times New Roman" panose="02020603050405020304" pitchFamily="18" charset="0"/>
              </a:rPr>
              <a:t>the</a:t>
            </a:r>
            <a:r>
              <a:rPr lang="en-US" sz="1100" spc="15"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patient’s</a:t>
            </a:r>
            <a:r>
              <a:rPr lang="en-US" sz="1100" spc="15"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sz="1100" spc="5" dirty="0">
                <a:latin typeface="Times New Roman" panose="02020603050405020304" pitchFamily="18" charset="0"/>
                <a:ea typeface="Microsoft Sans Serif" panose="020B0604020202020204" pitchFamily="34" charset="0"/>
                <a:cs typeface="Times New Roman" panose="02020603050405020304" pitchFamily="18" charset="0"/>
              </a:rPr>
              <a:t>treatment.</a:t>
            </a:r>
            <a:endParaRPr lang="en-US" sz="1100" dirty="0">
              <a:latin typeface="Times New Roman" panose="02020603050405020304" pitchFamily="18" charset="0"/>
              <a:ea typeface="Microsoft Sans Serif" panose="020B060402020202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175" y="1375483"/>
            <a:ext cx="3000375" cy="368935"/>
          </a:xfrm>
          <a:prstGeom prst="rect">
            <a:avLst/>
          </a:prstGeom>
        </p:spPr>
        <p:txBody>
          <a:bodyPr vert="horz" wrap="square" lIns="0" tIns="13335" rIns="0" bIns="0" rtlCol="0">
            <a:spAutoFit/>
          </a:bodyPr>
          <a:lstStyle/>
          <a:p>
            <a:pPr marL="12700">
              <a:lnSpc>
                <a:spcPct val="100000"/>
              </a:lnSpc>
              <a:spcBef>
                <a:spcPts val="105"/>
              </a:spcBef>
            </a:pPr>
            <a:r>
              <a:rPr lang="en-IN" sz="2300" dirty="0">
                <a:latin typeface="Times New Roman" panose="02020603050405020304" pitchFamily="18" charset="0"/>
                <a:cs typeface="Times New Roman" panose="02020603050405020304" pitchFamily="18" charset="0"/>
              </a:rPr>
              <a:t>Proposed System</a:t>
            </a:r>
            <a:endParaRPr sz="23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808175" y="1885950"/>
            <a:ext cx="8001000" cy="3023841"/>
          </a:xfrm>
          <a:prstGeom prst="rect">
            <a:avLst/>
          </a:prstGeom>
        </p:spPr>
        <p:txBody>
          <a:bodyPr vert="horz" wrap="square" lIns="0" tIns="12700" rIns="0" bIns="0" rtlCol="0">
            <a:spAutoFit/>
          </a:bodyPr>
          <a:lstStyle/>
          <a:p>
            <a:pPr marL="297815" marR="5080" indent="-285750" algn="just">
              <a:lnSpc>
                <a:spcPct val="147700"/>
              </a:lnSpc>
              <a:spcBef>
                <a:spcPts val="100"/>
              </a:spcBef>
              <a:buClr>
                <a:srgbClr val="595959"/>
              </a:buClr>
              <a:buFont typeface="Arial" panose="020B0604020202020204" pitchFamily="34" charset="0"/>
              <a:buChar char="•"/>
              <a:tabLst>
                <a:tab pos="295910" algn="l"/>
              </a:tabLst>
            </a:pPr>
            <a:r>
              <a:rPr sz="1300" spc="-5" dirty="0">
                <a:solidFill>
                  <a:srgbClr val="1A1A1A"/>
                </a:solidFill>
                <a:latin typeface="Times New Roman" panose="02020603050405020304" pitchFamily="18" charset="0"/>
                <a:cs typeface="Times New Roman" panose="02020603050405020304" pitchFamily="18" charset="0"/>
              </a:rPr>
              <a:t>Deep</a:t>
            </a:r>
            <a:r>
              <a:rPr sz="1300" dirty="0">
                <a:solidFill>
                  <a:srgbClr val="1A1A1A"/>
                </a:solidFill>
                <a:latin typeface="Times New Roman" panose="02020603050405020304" pitchFamily="18" charset="0"/>
                <a:cs typeface="Times New Roman" panose="02020603050405020304" pitchFamily="18" charset="0"/>
              </a:rPr>
              <a:t> </a:t>
            </a:r>
            <a:r>
              <a:rPr sz="1300" spc="-10" dirty="0">
                <a:solidFill>
                  <a:srgbClr val="1A1A1A"/>
                </a:solidFill>
                <a:latin typeface="Times New Roman" panose="02020603050405020304" pitchFamily="18" charset="0"/>
                <a:cs typeface="Times New Roman" panose="02020603050405020304" pitchFamily="18" charset="0"/>
              </a:rPr>
              <a:t>learning</a:t>
            </a:r>
            <a:r>
              <a:rPr sz="1300" spc="-5" dirty="0">
                <a:solidFill>
                  <a:srgbClr val="1A1A1A"/>
                </a:solidFill>
                <a:latin typeface="Times New Roman" panose="02020603050405020304" pitchFamily="18" charset="0"/>
                <a:cs typeface="Times New Roman" panose="02020603050405020304" pitchFamily="18" charset="0"/>
              </a:rPr>
              <a:t> has</a:t>
            </a:r>
            <a:r>
              <a:rPr sz="130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recently</a:t>
            </a:r>
            <a:r>
              <a:rPr sz="130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been</a:t>
            </a:r>
            <a:r>
              <a:rPr sz="130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used</a:t>
            </a:r>
            <a:r>
              <a:rPr sz="1300" dirty="0">
                <a:solidFill>
                  <a:srgbClr val="1A1A1A"/>
                </a:solidFill>
                <a:latin typeface="Times New Roman" panose="02020603050405020304" pitchFamily="18" charset="0"/>
                <a:cs typeface="Times New Roman" panose="02020603050405020304" pitchFamily="18" charset="0"/>
              </a:rPr>
              <a:t> </a:t>
            </a:r>
            <a:r>
              <a:rPr sz="1300" spc="-10" dirty="0">
                <a:solidFill>
                  <a:srgbClr val="1A1A1A"/>
                </a:solidFill>
                <a:latin typeface="Times New Roman" panose="02020603050405020304" pitchFamily="18" charset="0"/>
                <a:cs typeface="Times New Roman" panose="02020603050405020304" pitchFamily="18" charset="0"/>
              </a:rPr>
              <a:t>in</a:t>
            </a:r>
            <a:r>
              <a:rPr sz="1300" spc="-5" dirty="0">
                <a:solidFill>
                  <a:srgbClr val="1A1A1A"/>
                </a:solidFill>
                <a:latin typeface="Times New Roman" panose="02020603050405020304" pitchFamily="18" charset="0"/>
                <a:cs typeface="Times New Roman" panose="02020603050405020304" pitchFamily="18" charset="0"/>
              </a:rPr>
              <a:t> </a:t>
            </a:r>
            <a:r>
              <a:rPr sz="1300" spc="-10" dirty="0">
                <a:solidFill>
                  <a:srgbClr val="1A1A1A"/>
                </a:solidFill>
                <a:latin typeface="Times New Roman" panose="02020603050405020304" pitchFamily="18" charset="0"/>
                <a:cs typeface="Times New Roman" panose="02020603050405020304" pitchFamily="18" charset="0"/>
              </a:rPr>
              <a:t>studies</a:t>
            </a:r>
            <a:r>
              <a:rPr sz="1300" spc="-5" dirty="0">
                <a:solidFill>
                  <a:srgbClr val="1A1A1A"/>
                </a:solidFill>
                <a:latin typeface="Times New Roman" panose="02020603050405020304" pitchFamily="18" charset="0"/>
                <a:cs typeface="Times New Roman" panose="02020603050405020304" pitchFamily="18" charset="0"/>
              </a:rPr>
              <a:t> to</a:t>
            </a:r>
            <a:r>
              <a:rPr sz="130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boost</a:t>
            </a:r>
            <a:r>
              <a:rPr sz="130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the</a:t>
            </a:r>
            <a:r>
              <a:rPr sz="1300" dirty="0">
                <a:solidFill>
                  <a:srgbClr val="1A1A1A"/>
                </a:solidFill>
                <a:latin typeface="Times New Roman" panose="02020603050405020304" pitchFamily="18" charset="0"/>
                <a:cs typeface="Times New Roman" panose="02020603050405020304" pitchFamily="18" charset="0"/>
              </a:rPr>
              <a:t> </a:t>
            </a:r>
            <a:r>
              <a:rPr sz="1300" spc="-10" dirty="0">
                <a:solidFill>
                  <a:srgbClr val="1A1A1A"/>
                </a:solidFill>
                <a:latin typeface="Times New Roman" panose="02020603050405020304" pitchFamily="18" charset="0"/>
                <a:cs typeface="Times New Roman" panose="02020603050405020304" pitchFamily="18" charset="0"/>
              </a:rPr>
              <a:t>effectiveness</a:t>
            </a:r>
            <a:r>
              <a:rPr sz="1300" spc="-5" dirty="0">
                <a:solidFill>
                  <a:srgbClr val="1A1A1A"/>
                </a:solidFill>
                <a:latin typeface="Times New Roman" panose="02020603050405020304" pitchFamily="18" charset="0"/>
                <a:cs typeface="Times New Roman" panose="02020603050405020304" pitchFamily="18" charset="0"/>
              </a:rPr>
              <a:t> of</a:t>
            </a:r>
            <a:r>
              <a:rPr sz="130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computer-aided</a:t>
            </a:r>
            <a:r>
              <a:rPr sz="1300" spc="280" dirty="0">
                <a:solidFill>
                  <a:srgbClr val="1A1A1A"/>
                </a:solidFill>
                <a:latin typeface="Times New Roman" panose="02020603050405020304" pitchFamily="18" charset="0"/>
                <a:cs typeface="Times New Roman" panose="02020603050405020304" pitchFamily="18" charset="0"/>
              </a:rPr>
              <a:t> </a:t>
            </a:r>
            <a:r>
              <a:rPr sz="1300" spc="-10" dirty="0">
                <a:solidFill>
                  <a:srgbClr val="1A1A1A"/>
                </a:solidFill>
                <a:latin typeface="Times New Roman" panose="02020603050405020304" pitchFamily="18" charset="0"/>
                <a:cs typeface="Times New Roman" panose="02020603050405020304" pitchFamily="18" charset="0"/>
              </a:rPr>
              <a:t>medical </a:t>
            </a:r>
            <a:r>
              <a:rPr sz="1300" spc="-5" dirty="0">
                <a:solidFill>
                  <a:srgbClr val="1A1A1A"/>
                </a:solidFill>
                <a:latin typeface="Times New Roman" panose="02020603050405020304" pitchFamily="18" charset="0"/>
                <a:cs typeface="Times New Roman" panose="02020603050405020304" pitchFamily="18" charset="0"/>
              </a:rPr>
              <a:t> </a:t>
            </a:r>
            <a:r>
              <a:rPr sz="1300" spc="-10" dirty="0">
                <a:solidFill>
                  <a:srgbClr val="1A1A1A"/>
                </a:solidFill>
                <a:latin typeface="Times New Roman" panose="02020603050405020304" pitchFamily="18" charset="0"/>
                <a:cs typeface="Times New Roman" panose="02020603050405020304" pitchFamily="18" charset="0"/>
              </a:rPr>
              <a:t>diagnostics in </a:t>
            </a:r>
            <a:r>
              <a:rPr sz="1300" spc="-5" dirty="0">
                <a:solidFill>
                  <a:srgbClr val="1A1A1A"/>
                </a:solidFill>
                <a:latin typeface="Times New Roman" panose="02020603050405020304" pitchFamily="18" charset="0"/>
                <a:cs typeface="Times New Roman" panose="02020603050405020304" pitchFamily="18" charset="0"/>
              </a:rPr>
              <a:t>brain cancer </a:t>
            </a:r>
            <a:r>
              <a:rPr sz="1300" spc="-10" dirty="0">
                <a:solidFill>
                  <a:srgbClr val="1A1A1A"/>
                </a:solidFill>
                <a:latin typeface="Times New Roman" panose="02020603050405020304" pitchFamily="18" charset="0"/>
                <a:cs typeface="Times New Roman" panose="02020603050405020304" pitchFamily="18" charset="0"/>
              </a:rPr>
              <a:t>investigation. </a:t>
            </a:r>
            <a:r>
              <a:rPr sz="1300" spc="-5" dirty="0">
                <a:solidFill>
                  <a:srgbClr val="1A1A1A"/>
                </a:solidFill>
                <a:latin typeface="Times New Roman" panose="02020603050405020304" pitchFamily="18" charset="0"/>
                <a:cs typeface="Times New Roman" panose="02020603050405020304" pitchFamily="18" charset="0"/>
              </a:rPr>
              <a:t>They </a:t>
            </a:r>
            <a:r>
              <a:rPr sz="1300" spc="-10" dirty="0">
                <a:solidFill>
                  <a:srgbClr val="1A1A1A"/>
                </a:solidFill>
                <a:latin typeface="Times New Roman" panose="02020603050405020304" pitchFamily="18" charset="0"/>
                <a:cs typeface="Times New Roman" panose="02020603050405020304" pitchFamily="18" charset="0"/>
              </a:rPr>
              <a:t>play </a:t>
            </a:r>
            <a:r>
              <a:rPr sz="1300" spc="-5" dirty="0">
                <a:solidFill>
                  <a:srgbClr val="1A1A1A"/>
                </a:solidFill>
                <a:latin typeface="Times New Roman" panose="02020603050405020304" pitchFamily="18" charset="0"/>
                <a:cs typeface="Times New Roman" panose="02020603050405020304" pitchFamily="18" charset="0"/>
              </a:rPr>
              <a:t>an essential role </a:t>
            </a:r>
            <a:r>
              <a:rPr sz="1300" spc="-10" dirty="0">
                <a:solidFill>
                  <a:srgbClr val="1A1A1A"/>
                </a:solidFill>
                <a:latin typeface="Times New Roman" panose="02020603050405020304" pitchFamily="18" charset="0"/>
                <a:cs typeface="Times New Roman" panose="02020603050405020304" pitchFamily="18" charset="0"/>
              </a:rPr>
              <a:t>in </a:t>
            </a:r>
            <a:r>
              <a:rPr sz="1300" spc="-5" dirty="0">
                <a:solidFill>
                  <a:srgbClr val="1A1A1A"/>
                </a:solidFill>
                <a:latin typeface="Times New Roman" panose="02020603050405020304" pitchFamily="18" charset="0"/>
                <a:cs typeface="Times New Roman" panose="02020603050405020304" pitchFamily="18" charset="0"/>
              </a:rPr>
              <a:t>the healthcare profession and act as </a:t>
            </a:r>
            <a:r>
              <a:rPr sz="1300" spc="-10" dirty="0">
                <a:solidFill>
                  <a:srgbClr val="1A1A1A"/>
                </a:solidFill>
                <a:latin typeface="Times New Roman" panose="02020603050405020304" pitchFamily="18" charset="0"/>
                <a:cs typeface="Times New Roman" panose="02020603050405020304" pitchFamily="18" charset="0"/>
              </a:rPr>
              <a:t>valuable </a:t>
            </a:r>
            <a:r>
              <a:rPr sz="1300" spc="-5" dirty="0">
                <a:solidFill>
                  <a:srgbClr val="1A1A1A"/>
                </a:solidFill>
                <a:latin typeface="Times New Roman" panose="02020603050405020304" pitchFamily="18" charset="0"/>
                <a:cs typeface="Times New Roman" panose="02020603050405020304" pitchFamily="18" charset="0"/>
              </a:rPr>
              <a:t>tools </a:t>
            </a:r>
            <a:r>
              <a:rPr sz="1300" spc="-10" dirty="0">
                <a:solidFill>
                  <a:srgbClr val="1A1A1A"/>
                </a:solidFill>
                <a:latin typeface="Times New Roman" panose="02020603050405020304" pitchFamily="18" charset="0"/>
                <a:cs typeface="Times New Roman" panose="02020603050405020304" pitchFamily="18" charset="0"/>
              </a:rPr>
              <a:t>in </a:t>
            </a:r>
            <a:r>
              <a:rPr sz="1300" spc="-5" dirty="0">
                <a:solidFill>
                  <a:srgbClr val="1A1A1A"/>
                </a:solidFill>
                <a:latin typeface="Times New Roman" panose="02020603050405020304" pitchFamily="18" charset="0"/>
                <a:cs typeface="Times New Roman" panose="02020603050405020304" pitchFamily="18" charset="0"/>
              </a:rPr>
              <a:t>various </a:t>
            </a:r>
            <a:r>
              <a:rPr sz="1300" spc="-10" dirty="0">
                <a:solidFill>
                  <a:srgbClr val="1A1A1A"/>
                </a:solidFill>
                <a:latin typeface="Times New Roman" panose="02020603050405020304" pitchFamily="18" charset="0"/>
                <a:cs typeface="Times New Roman" panose="02020603050405020304" pitchFamily="18" charset="0"/>
              </a:rPr>
              <a:t>vital </a:t>
            </a:r>
            <a:r>
              <a:rPr sz="1300" spc="-5" dirty="0">
                <a:solidFill>
                  <a:srgbClr val="1A1A1A"/>
                </a:solidFill>
                <a:latin typeface="Times New Roman" panose="02020603050405020304" pitchFamily="18" charset="0"/>
                <a:cs typeface="Times New Roman" panose="02020603050405020304" pitchFamily="18" charset="0"/>
              </a:rPr>
              <a:t>disorders, </a:t>
            </a:r>
            <a:r>
              <a:rPr sz="1300" spc="-10" dirty="0">
                <a:solidFill>
                  <a:srgbClr val="1A1A1A"/>
                </a:solidFill>
                <a:latin typeface="Times New Roman" panose="02020603050405020304" pitchFamily="18" charset="0"/>
                <a:cs typeface="Times New Roman" panose="02020603050405020304" pitchFamily="18" charset="0"/>
              </a:rPr>
              <a:t>including </a:t>
            </a:r>
            <a:r>
              <a:rPr sz="1300" spc="-5" dirty="0">
                <a:solidFill>
                  <a:srgbClr val="1A1A1A"/>
                </a:solidFill>
                <a:latin typeface="Times New Roman" panose="02020603050405020304" pitchFamily="18" charset="0"/>
                <a:cs typeface="Times New Roman" panose="02020603050405020304" pitchFamily="18" charset="0"/>
              </a:rPr>
              <a:t>brain disease </a:t>
            </a:r>
            <a:r>
              <a:rPr sz="1300" spc="-10" dirty="0">
                <a:solidFill>
                  <a:srgbClr val="1A1A1A"/>
                </a:solidFill>
                <a:latin typeface="Times New Roman" panose="02020603050405020304" pitchFamily="18" charset="0"/>
                <a:cs typeface="Times New Roman" panose="02020603050405020304" pitchFamily="18" charset="0"/>
              </a:rPr>
              <a:t>diagnosis </a:t>
            </a:r>
            <a:r>
              <a:rPr sz="1300" spc="-5" dirty="0">
                <a:solidFill>
                  <a:srgbClr val="1A1A1A"/>
                </a:solidFill>
                <a:latin typeface="Times New Roman" panose="02020603050405020304" pitchFamily="18" charset="0"/>
                <a:cs typeface="Times New Roman" panose="02020603050405020304" pitchFamily="18" charset="0"/>
              </a:rPr>
              <a:t>and </a:t>
            </a:r>
            <a:r>
              <a:rPr sz="1300" spc="-10" dirty="0">
                <a:solidFill>
                  <a:srgbClr val="1A1A1A"/>
                </a:solidFill>
                <a:latin typeface="Times New Roman" panose="02020603050405020304" pitchFamily="18" charset="0"/>
                <a:cs typeface="Times New Roman" panose="02020603050405020304" pitchFamily="18" charset="0"/>
              </a:rPr>
              <a:t>skin </a:t>
            </a:r>
            <a:r>
              <a:rPr sz="1300" spc="-5" dirty="0">
                <a:solidFill>
                  <a:srgbClr val="1A1A1A"/>
                </a:solidFill>
                <a:latin typeface="Times New Roman" panose="02020603050405020304" pitchFamily="18" charset="0"/>
                <a:cs typeface="Times New Roman" panose="02020603050405020304" pitchFamily="18" charset="0"/>
              </a:rPr>
              <a:t>cancer </a:t>
            </a:r>
            <a:r>
              <a:rPr sz="1300" spc="-10" dirty="0">
                <a:solidFill>
                  <a:srgbClr val="1A1A1A"/>
                </a:solidFill>
                <a:latin typeface="Times New Roman" panose="02020603050405020304" pitchFamily="18" charset="0"/>
                <a:cs typeface="Times New Roman" panose="02020603050405020304" pitchFamily="18" charset="0"/>
              </a:rPr>
              <a:t>image </a:t>
            </a:r>
            <a:r>
              <a:rPr sz="1300" spc="-5" dirty="0">
                <a:solidFill>
                  <a:srgbClr val="1A1A1A"/>
                </a:solidFill>
                <a:latin typeface="Times New Roman" panose="02020603050405020304" pitchFamily="18" charset="0"/>
                <a:cs typeface="Times New Roman" panose="02020603050405020304" pitchFamily="18" charset="0"/>
              </a:rPr>
              <a:t>analysis. </a:t>
            </a:r>
            <a:r>
              <a:rPr sz="1300" spc="-10" dirty="0">
                <a:solidFill>
                  <a:srgbClr val="1A1A1A"/>
                </a:solidFill>
                <a:latin typeface="Times New Roman" panose="02020603050405020304" pitchFamily="18" charset="0"/>
                <a:cs typeface="Times New Roman" panose="02020603050405020304" pitchFamily="18" charset="0"/>
              </a:rPr>
              <a:t>DL</a:t>
            </a:r>
            <a:r>
              <a:rPr lang="en-IN"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methods based on transfer </a:t>
            </a:r>
            <a:r>
              <a:rPr sz="1300" spc="-10" dirty="0">
                <a:solidFill>
                  <a:srgbClr val="1A1A1A"/>
                </a:solidFill>
                <a:latin typeface="Times New Roman" panose="02020603050405020304" pitchFamily="18" charset="0"/>
                <a:cs typeface="Times New Roman" panose="02020603050405020304" pitchFamily="18" charset="0"/>
              </a:rPr>
              <a:t>learning </a:t>
            </a:r>
            <a:r>
              <a:rPr sz="1300" spc="-5" dirty="0">
                <a:solidFill>
                  <a:srgbClr val="1A1A1A"/>
                </a:solidFill>
                <a:latin typeface="Times New Roman" panose="02020603050405020304" pitchFamily="18" charset="0"/>
                <a:cs typeface="Times New Roman" panose="02020603050405020304" pitchFamily="18" charset="0"/>
              </a:rPr>
              <a:t>and fine-tuning are preferred and </a:t>
            </a:r>
            <a:r>
              <a:rPr sz="1300" spc="-10" dirty="0">
                <a:solidFill>
                  <a:srgbClr val="1A1A1A"/>
                </a:solidFill>
                <a:latin typeface="Times New Roman" panose="02020603050405020304" pitchFamily="18" charset="0"/>
                <a:cs typeface="Times New Roman" panose="02020603050405020304" pitchFamily="18" charset="0"/>
              </a:rPr>
              <a:t>widely </a:t>
            </a:r>
            <a:r>
              <a:rPr sz="1300" spc="-5" dirty="0">
                <a:solidFill>
                  <a:srgbClr val="1A1A1A"/>
                </a:solidFill>
                <a:latin typeface="Times New Roman" panose="02020603050405020304" pitchFamily="18" charset="0"/>
                <a:cs typeface="Times New Roman" panose="02020603050405020304" pitchFamily="18" charset="0"/>
              </a:rPr>
              <a:t>used for the </a:t>
            </a:r>
            <a:r>
              <a:rPr sz="1300" spc="-10" dirty="0">
                <a:solidFill>
                  <a:srgbClr val="1A1A1A"/>
                </a:solidFill>
                <a:latin typeface="Times New Roman" panose="02020603050405020304" pitchFamily="18" charset="0"/>
                <a:cs typeface="Times New Roman" panose="02020603050405020304" pitchFamily="18" charset="0"/>
              </a:rPr>
              <a:t>classification </a:t>
            </a:r>
            <a:r>
              <a:rPr sz="1300" spc="-5" dirty="0">
                <a:solidFill>
                  <a:srgbClr val="1A1A1A"/>
                </a:solidFill>
                <a:latin typeface="Times New Roman" panose="02020603050405020304" pitchFamily="18" charset="0"/>
                <a:cs typeface="Times New Roman" panose="02020603050405020304" pitchFamily="18" charset="0"/>
              </a:rPr>
              <a:t>of Brain </a:t>
            </a:r>
            <a:r>
              <a:rPr sz="130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tumors. The motivation of this research </a:t>
            </a:r>
            <a:r>
              <a:rPr sz="1300" spc="-10" dirty="0">
                <a:solidFill>
                  <a:srgbClr val="1A1A1A"/>
                </a:solidFill>
                <a:latin typeface="Times New Roman" panose="02020603050405020304" pitchFamily="18" charset="0"/>
                <a:cs typeface="Times New Roman" panose="02020603050405020304" pitchFamily="18" charset="0"/>
              </a:rPr>
              <a:t>is </a:t>
            </a:r>
            <a:r>
              <a:rPr sz="1300" spc="-5" dirty="0">
                <a:solidFill>
                  <a:srgbClr val="1A1A1A"/>
                </a:solidFill>
                <a:latin typeface="Times New Roman" panose="02020603050405020304" pitchFamily="18" charset="0"/>
                <a:cs typeface="Times New Roman" panose="02020603050405020304" pitchFamily="18" charset="0"/>
              </a:rPr>
              <a:t>to conduct extensive experimentation </a:t>
            </a:r>
            <a:r>
              <a:rPr sz="1300" spc="-10" dirty="0">
                <a:solidFill>
                  <a:srgbClr val="1A1A1A"/>
                </a:solidFill>
                <a:latin typeface="Times New Roman" panose="02020603050405020304" pitchFamily="18" charset="0"/>
                <a:cs typeface="Times New Roman" panose="02020603050405020304" pitchFamily="18" charset="0"/>
              </a:rPr>
              <a:t>using </a:t>
            </a:r>
            <a:r>
              <a:rPr sz="1300" spc="-5" dirty="0">
                <a:solidFill>
                  <a:srgbClr val="1A1A1A"/>
                </a:solidFill>
                <a:latin typeface="Times New Roman" panose="02020603050405020304" pitchFamily="18" charset="0"/>
                <a:cs typeface="Times New Roman" panose="02020603050405020304" pitchFamily="18" charset="0"/>
              </a:rPr>
              <a:t>deep </a:t>
            </a:r>
            <a:r>
              <a:rPr sz="1300" spc="-10" dirty="0">
                <a:solidFill>
                  <a:srgbClr val="1A1A1A"/>
                </a:solidFill>
                <a:latin typeface="Times New Roman" panose="02020603050405020304" pitchFamily="18" charset="0"/>
                <a:cs typeface="Times New Roman" panose="02020603050405020304" pitchFamily="18" charset="0"/>
              </a:rPr>
              <a:t>convolutional </a:t>
            </a:r>
            <a:r>
              <a:rPr sz="1300" spc="-5" dirty="0">
                <a:solidFill>
                  <a:srgbClr val="1A1A1A"/>
                </a:solidFill>
                <a:latin typeface="Times New Roman" panose="02020603050405020304" pitchFamily="18" charset="0"/>
                <a:cs typeface="Times New Roman" panose="02020603050405020304" pitchFamily="18" charset="0"/>
              </a:rPr>
              <a:t>neural </a:t>
            </a:r>
            <a:r>
              <a:rPr sz="130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networks,</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transfer</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learning,</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and</a:t>
            </a:r>
            <a:r>
              <a:rPr sz="1300" spc="15"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fine-tuning</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to</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automate</a:t>
            </a:r>
            <a:r>
              <a:rPr sz="1300" spc="15"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the</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process</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of</a:t>
            </a:r>
            <a:r>
              <a:rPr sz="1300" spc="15"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brain</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tumor</a:t>
            </a:r>
            <a:r>
              <a:rPr sz="1300" spc="10" dirty="0">
                <a:solidFill>
                  <a:srgbClr val="1A1A1A"/>
                </a:solidFill>
                <a:latin typeface="Times New Roman" panose="02020603050405020304" pitchFamily="18" charset="0"/>
                <a:cs typeface="Times New Roman" panose="02020603050405020304" pitchFamily="18" charset="0"/>
              </a:rPr>
              <a:t> </a:t>
            </a:r>
            <a:r>
              <a:rPr sz="1300" spc="-10" dirty="0">
                <a:solidFill>
                  <a:srgbClr val="1A1A1A"/>
                </a:solidFill>
                <a:latin typeface="Times New Roman" panose="02020603050405020304" pitchFamily="18" charset="0"/>
                <a:cs typeface="Times New Roman" panose="02020603050405020304" pitchFamily="18" charset="0"/>
              </a:rPr>
              <a:t>classification</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and</a:t>
            </a:r>
            <a:r>
              <a:rPr sz="1300" spc="15"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detection.</a:t>
            </a:r>
            <a:endParaRPr sz="1300" dirty="0">
              <a:latin typeface="Times New Roman" panose="02020603050405020304" pitchFamily="18" charset="0"/>
              <a:cs typeface="Times New Roman" panose="02020603050405020304" pitchFamily="18" charset="0"/>
            </a:endParaRPr>
          </a:p>
          <a:p>
            <a:pPr marL="297815" indent="-285750" algn="just">
              <a:lnSpc>
                <a:spcPct val="150000"/>
              </a:lnSpc>
              <a:spcBef>
                <a:spcPts val="630"/>
              </a:spcBef>
              <a:buClr>
                <a:srgbClr val="595959"/>
              </a:buClr>
              <a:buFont typeface="Arial" panose="020B0604020202020204" pitchFamily="34" charset="0"/>
              <a:buChar char="•"/>
              <a:tabLst>
                <a:tab pos="295910" algn="l"/>
              </a:tabLst>
            </a:pPr>
            <a:r>
              <a:rPr lang="en-IN" sz="1300" spc="-5" dirty="0">
                <a:solidFill>
                  <a:srgbClr val="1A1A1A"/>
                </a:solidFill>
                <a:latin typeface="Times New Roman" panose="02020603050405020304" pitchFamily="18" charset="0"/>
                <a:cs typeface="Times New Roman" panose="02020603050405020304" pitchFamily="18" charset="0"/>
              </a:rPr>
              <a:t>Stage 1 (CNN) and Stage 2 (YOLO) object detection algorithms are performed parallelly </a:t>
            </a:r>
            <a:r>
              <a:rPr sz="1300" spc="-5" dirty="0">
                <a:solidFill>
                  <a:srgbClr val="1A1A1A"/>
                </a:solidFill>
                <a:latin typeface="Times New Roman" panose="02020603050405020304" pitchFamily="18" charset="0"/>
                <a:cs typeface="Times New Roman" panose="02020603050405020304" pitchFamily="18" charset="0"/>
              </a:rPr>
              <a:t>for</a:t>
            </a:r>
            <a:r>
              <a:rPr sz="1300" spc="15"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better</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training</a:t>
            </a:r>
            <a:r>
              <a:rPr sz="1300" spc="15"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of</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our</a:t>
            </a:r>
            <a:r>
              <a:rPr sz="1300" spc="15"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proposed</a:t>
            </a:r>
            <a:r>
              <a:rPr sz="1300" spc="15" dirty="0">
                <a:solidFill>
                  <a:srgbClr val="1A1A1A"/>
                </a:solidFill>
                <a:latin typeface="Times New Roman" panose="02020603050405020304" pitchFamily="18" charset="0"/>
                <a:cs typeface="Times New Roman" panose="02020603050405020304" pitchFamily="18" charset="0"/>
              </a:rPr>
              <a:t> </a:t>
            </a:r>
            <a:r>
              <a:rPr sz="1300" spc="-10" dirty="0">
                <a:solidFill>
                  <a:srgbClr val="1A1A1A"/>
                </a:solidFill>
                <a:latin typeface="Times New Roman" panose="02020603050405020304" pitchFamily="18" charset="0"/>
                <a:cs typeface="Times New Roman" panose="02020603050405020304" pitchFamily="18" charset="0"/>
              </a:rPr>
              <a:t>model.</a:t>
            </a:r>
            <a:r>
              <a:rPr lang="en-IN" sz="1300" spc="-10" dirty="0">
                <a:solidFill>
                  <a:srgbClr val="1A1A1A"/>
                </a:solidFill>
                <a:latin typeface="Times New Roman" panose="02020603050405020304" pitchFamily="18" charset="0"/>
                <a:cs typeface="Times New Roman" panose="02020603050405020304" pitchFamily="18" charset="0"/>
              </a:rPr>
              <a:t> </a:t>
            </a:r>
            <a:endParaRPr sz="1300" dirty="0">
              <a:latin typeface="Times New Roman" panose="02020603050405020304" pitchFamily="18" charset="0"/>
              <a:cs typeface="Times New Roman" panose="02020603050405020304" pitchFamily="18" charset="0"/>
            </a:endParaRPr>
          </a:p>
          <a:p>
            <a:pPr marL="297815" marR="9525" indent="-285750" algn="just">
              <a:lnSpc>
                <a:spcPct val="147700"/>
              </a:lnSpc>
              <a:buClr>
                <a:srgbClr val="595959"/>
              </a:buClr>
              <a:buFont typeface="Arial" panose="020B0604020202020204" pitchFamily="34" charset="0"/>
              <a:buChar char="•"/>
              <a:tabLst>
                <a:tab pos="295910" algn="l"/>
              </a:tabLst>
            </a:pPr>
            <a:r>
              <a:rPr sz="1300" spc="-5" dirty="0">
                <a:solidFill>
                  <a:srgbClr val="1A1A1A"/>
                </a:solidFill>
                <a:latin typeface="Times New Roman" panose="02020603050405020304" pitchFamily="18" charset="0"/>
                <a:cs typeface="Times New Roman" panose="02020603050405020304" pitchFamily="18" charset="0"/>
              </a:rPr>
              <a:t>The results show that the proposed</a:t>
            </a:r>
            <a:r>
              <a:rPr lang="en-IN" sz="1300" spc="-5" dirty="0">
                <a:solidFill>
                  <a:srgbClr val="1A1A1A"/>
                </a:solidFill>
                <a:latin typeface="Times New Roman" panose="02020603050405020304" pitchFamily="18" charset="0"/>
                <a:cs typeface="Times New Roman" panose="02020603050405020304" pitchFamily="18" charset="0"/>
              </a:rPr>
              <a:t> model</a:t>
            </a:r>
            <a:r>
              <a:rPr sz="1300" spc="-5" dirty="0">
                <a:solidFill>
                  <a:srgbClr val="1A1A1A"/>
                </a:solidFill>
                <a:latin typeface="Times New Roman" panose="02020603050405020304" pitchFamily="18" charset="0"/>
                <a:cs typeface="Times New Roman" panose="02020603050405020304" pitchFamily="18" charset="0"/>
              </a:rPr>
              <a:t> </a:t>
            </a:r>
            <a:r>
              <a:rPr sz="1300" spc="-10" dirty="0">
                <a:solidFill>
                  <a:srgbClr val="1A1A1A"/>
                </a:solidFill>
                <a:latin typeface="Times New Roman" panose="02020603050405020304" pitchFamily="18" charset="0"/>
                <a:cs typeface="Times New Roman" panose="02020603050405020304" pitchFamily="18" charset="0"/>
              </a:rPr>
              <a:t>with</a:t>
            </a:r>
            <a:r>
              <a:rPr sz="1300" spc="15"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an</a:t>
            </a:r>
            <a:r>
              <a:rPr sz="1300" spc="10" dirty="0">
                <a:solidFill>
                  <a:srgbClr val="1A1A1A"/>
                </a:solidFill>
                <a:latin typeface="Times New Roman" panose="02020603050405020304" pitchFamily="18" charset="0"/>
                <a:cs typeface="Times New Roman" panose="02020603050405020304" pitchFamily="18" charset="0"/>
              </a:rPr>
              <a:t> </a:t>
            </a:r>
            <a:r>
              <a:rPr sz="1300" spc="-10" dirty="0">
                <a:solidFill>
                  <a:srgbClr val="1A1A1A"/>
                </a:solidFill>
                <a:latin typeface="Times New Roman" panose="02020603050405020304" pitchFamily="18" charset="0"/>
                <a:cs typeface="Times New Roman" panose="02020603050405020304" pitchFamily="18" charset="0"/>
              </a:rPr>
              <a:t>overall</a:t>
            </a:r>
            <a:r>
              <a:rPr sz="1300" spc="15"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accuracy</a:t>
            </a:r>
            <a:r>
              <a:rPr sz="1300" spc="10" dirty="0">
                <a:solidFill>
                  <a:srgbClr val="1A1A1A"/>
                </a:solidFill>
                <a:latin typeface="Times New Roman" panose="02020603050405020304" pitchFamily="18" charset="0"/>
                <a:cs typeface="Times New Roman" panose="02020603050405020304" pitchFamily="18" charset="0"/>
              </a:rPr>
              <a:t> </a:t>
            </a:r>
            <a:r>
              <a:rPr lang="en-IN" sz="1300" spc="10" dirty="0">
                <a:solidFill>
                  <a:srgbClr val="1A1A1A"/>
                </a:solidFill>
                <a:latin typeface="Times New Roman" panose="02020603050405020304" pitchFamily="18" charset="0"/>
                <a:cs typeface="Times New Roman" panose="02020603050405020304" pitchFamily="18" charset="0"/>
              </a:rPr>
              <a:t>of</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9</a:t>
            </a:r>
            <a:r>
              <a:rPr lang="en-IN" sz="1300" spc="-5" dirty="0">
                <a:solidFill>
                  <a:srgbClr val="1A1A1A"/>
                </a:solidFill>
                <a:latin typeface="Times New Roman" panose="02020603050405020304" pitchFamily="18" charset="0"/>
                <a:cs typeface="Times New Roman" panose="02020603050405020304" pitchFamily="18" charset="0"/>
              </a:rPr>
              <a:t>2</a:t>
            </a:r>
            <a:r>
              <a:rPr sz="1300" spc="-5" dirty="0">
                <a:solidFill>
                  <a:srgbClr val="1A1A1A"/>
                </a:solidFill>
                <a:latin typeface="Times New Roman" panose="02020603050405020304" pitchFamily="18" charset="0"/>
                <a:cs typeface="Times New Roman" panose="02020603050405020304" pitchFamily="18" charset="0"/>
              </a:rPr>
              <a:t>.87%</a:t>
            </a:r>
            <a:r>
              <a:rPr lang="en-IN" sz="1300" spc="-5" dirty="0">
                <a:solidFill>
                  <a:srgbClr val="1A1A1A"/>
                </a:solidFill>
                <a:latin typeface="Times New Roman" panose="02020603050405020304" pitchFamily="18" charset="0"/>
                <a:cs typeface="Times New Roman" panose="02020603050405020304" pitchFamily="18" charset="0"/>
              </a:rPr>
              <a:t> for CNN</a:t>
            </a:r>
            <a:r>
              <a:rPr sz="1300" spc="15" dirty="0">
                <a:solidFill>
                  <a:srgbClr val="1A1A1A"/>
                </a:solidFill>
                <a:latin typeface="Times New Roman" panose="02020603050405020304" pitchFamily="18" charset="0"/>
                <a:cs typeface="Times New Roman" panose="02020603050405020304" pitchFamily="18" charset="0"/>
              </a:rPr>
              <a:t> </a:t>
            </a:r>
            <a:r>
              <a:rPr lang="en-IN" sz="1300" spc="15" dirty="0">
                <a:solidFill>
                  <a:srgbClr val="1A1A1A"/>
                </a:solidFill>
                <a:latin typeface="Times New Roman" panose="02020603050405020304" pitchFamily="18" charset="0"/>
                <a:cs typeface="Times New Roman" panose="02020603050405020304" pitchFamily="18" charset="0"/>
              </a:rPr>
              <a:t>and 96% for YOLO </a:t>
            </a:r>
            <a:r>
              <a:rPr sz="1300" spc="-10" dirty="0">
                <a:solidFill>
                  <a:srgbClr val="1A1A1A"/>
                </a:solidFill>
                <a:latin typeface="Times New Roman" panose="02020603050405020304" pitchFamily="18" charset="0"/>
                <a:cs typeface="Times New Roman" panose="02020603050405020304" pitchFamily="18" charset="0"/>
              </a:rPr>
              <a:t>in</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terms</a:t>
            </a:r>
            <a:r>
              <a:rPr sz="1300" spc="15"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of</a:t>
            </a:r>
            <a:r>
              <a:rPr sz="1300" spc="10" dirty="0">
                <a:solidFill>
                  <a:srgbClr val="1A1A1A"/>
                </a:solidFill>
                <a:latin typeface="Times New Roman" panose="02020603050405020304" pitchFamily="18" charset="0"/>
                <a:cs typeface="Times New Roman" panose="02020603050405020304" pitchFamily="18" charset="0"/>
              </a:rPr>
              <a:t> </a:t>
            </a:r>
            <a:r>
              <a:rPr sz="1300" spc="-10" dirty="0">
                <a:solidFill>
                  <a:srgbClr val="1A1A1A"/>
                </a:solidFill>
                <a:latin typeface="Times New Roman" panose="02020603050405020304" pitchFamily="18" charset="0"/>
                <a:cs typeface="Times New Roman" panose="02020603050405020304" pitchFamily="18" charset="0"/>
              </a:rPr>
              <a:t>classification</a:t>
            </a:r>
            <a:r>
              <a:rPr sz="1300" spc="10"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and</a:t>
            </a:r>
            <a:r>
              <a:rPr sz="1300" spc="15" dirty="0">
                <a:solidFill>
                  <a:srgbClr val="1A1A1A"/>
                </a:solidFill>
                <a:latin typeface="Times New Roman" panose="02020603050405020304" pitchFamily="18" charset="0"/>
                <a:cs typeface="Times New Roman" panose="02020603050405020304" pitchFamily="18" charset="0"/>
              </a:rPr>
              <a:t> </a:t>
            </a:r>
            <a:r>
              <a:rPr sz="1300" spc="-5" dirty="0">
                <a:solidFill>
                  <a:srgbClr val="1A1A1A"/>
                </a:solidFill>
                <a:latin typeface="Times New Roman" panose="02020603050405020304" pitchFamily="18" charset="0"/>
                <a:cs typeface="Times New Roman" panose="02020603050405020304" pitchFamily="18" charset="0"/>
              </a:rPr>
              <a:t>detection</a:t>
            </a:r>
            <a:r>
              <a:rPr lang="en-IN" sz="1300" spc="-5" dirty="0">
                <a:solidFill>
                  <a:srgbClr val="1A1A1A"/>
                </a:solidFill>
                <a:latin typeface="Times New Roman" panose="02020603050405020304" pitchFamily="18" charset="0"/>
                <a:cs typeface="Times New Roman" panose="02020603050405020304" pitchFamily="18" charset="0"/>
              </a:rPr>
              <a:t>.</a:t>
            </a:r>
            <a:endParaRPr sz="1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6" y="1428750"/>
            <a:ext cx="3687625" cy="367408"/>
          </a:xfrm>
          <a:prstGeom prst="rect">
            <a:avLst/>
          </a:prstGeom>
        </p:spPr>
        <p:txBody>
          <a:bodyPr vert="horz" wrap="square" lIns="0" tIns="13335" rIns="0" bIns="0" rtlCol="0">
            <a:spAutoFit/>
          </a:bodyPr>
          <a:lstStyle/>
          <a:p>
            <a:pPr marL="12700">
              <a:lnSpc>
                <a:spcPct val="100000"/>
              </a:lnSpc>
              <a:spcBef>
                <a:spcPts val="105"/>
              </a:spcBef>
            </a:pPr>
            <a:r>
              <a:rPr lang="en-IN" sz="2300" dirty="0">
                <a:latin typeface="Times New Roman" panose="02020603050405020304" pitchFamily="18" charset="0"/>
                <a:cs typeface="Times New Roman" panose="02020603050405020304" pitchFamily="18" charset="0"/>
              </a:rPr>
              <a:t>System Architecture</a:t>
            </a:r>
            <a:endParaRPr sz="23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533400" y="1912840"/>
            <a:ext cx="8263975" cy="28690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1214</Words>
  <Application>Microsoft Office PowerPoint</Application>
  <PresentationFormat>On-screen Show (16:9)</PresentationFormat>
  <Paragraphs>74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Aptos</vt:lpstr>
      <vt:lpstr>Arial</vt:lpstr>
      <vt:lpstr>Calibri</vt:lpstr>
      <vt:lpstr>Courier New</vt:lpstr>
      <vt:lpstr>Georgia</vt:lpstr>
      <vt:lpstr>Lucida Sans Unicode</vt:lpstr>
      <vt:lpstr>Microsoft Sans Serif</vt:lpstr>
      <vt:lpstr>Times New Roman</vt:lpstr>
      <vt:lpstr>Verdana</vt:lpstr>
      <vt:lpstr>Wingdings</vt:lpstr>
      <vt:lpstr>Office Theme</vt:lpstr>
      <vt:lpstr>PowerPoint Presentation</vt:lpstr>
      <vt:lpstr>Table of Contents</vt:lpstr>
      <vt:lpstr>Research Objectives</vt:lpstr>
      <vt:lpstr>Introduction to the project</vt:lpstr>
      <vt:lpstr>Problem Statement</vt:lpstr>
      <vt:lpstr>Dataset Description</vt:lpstr>
      <vt:lpstr>Existing System</vt:lpstr>
      <vt:lpstr>Proposed System</vt:lpstr>
      <vt:lpstr>System Architecture</vt:lpstr>
      <vt:lpstr>Loss and Accuracy</vt:lpstr>
      <vt:lpstr>Visuals and Results (CNN)</vt:lpstr>
      <vt:lpstr>Visuals and Results (YoloV8)</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dc:title>
  <dc:creator>saimonika</dc:creator>
  <cp:lastModifiedBy>arun thota</cp:lastModifiedBy>
  <cp:revision>29</cp:revision>
  <dcterms:created xsi:type="dcterms:W3CDTF">2024-05-18T19:03:59Z</dcterms:created>
  <dcterms:modified xsi:type="dcterms:W3CDTF">2024-05-19T08:49:02Z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2024-05-16T00:00:00Z</vt:filetime>
  </property>
  <property fmtid="{D5CDD505-2E9C-101B-9397-08002B2CF9AE}" pid="3" name="Creator">
    <vt:lpwstr>Keynote</vt:lpwstr>
  </property>
  <property fmtid="{D5CDD505-2E9C-101B-9397-08002B2CF9AE}" pid="4" name="LastSaved">
    <vt:filetime>2024-05-18T00:00:00Z</vt:filetime>
  </property>
</Properties>
</file>