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5" r:id="rId5"/>
    <p:sldId id="259" r:id="rId6"/>
    <p:sldId id="260" r:id="rId7"/>
    <p:sldId id="261" r:id="rId8"/>
    <p:sldId id="262"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0A5D14FF-2735-4B72-A54A-4156B3595CFA}" type="datetimeFigureOut">
              <a:rPr lang="en-SG" smtClean="0"/>
              <a:t>6/1/2020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52BDB3E-D73E-4AB2-893C-ABB4EF308275}" type="slidenum">
              <a:rPr lang="en-SG" smtClean="0"/>
              <a:t>‹#›</a:t>
            </a:fld>
            <a:endParaRPr lang="en-SG"/>
          </a:p>
        </p:txBody>
      </p:sp>
    </p:spTree>
    <p:extLst>
      <p:ext uri="{BB962C8B-B14F-4D97-AF65-F5344CB8AC3E}">
        <p14:creationId xmlns:p14="http://schemas.microsoft.com/office/powerpoint/2010/main" val="3188162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0A5D14FF-2735-4B72-A54A-4156B3595CFA}" type="datetimeFigureOut">
              <a:rPr lang="en-SG" smtClean="0"/>
              <a:t>6/1/2020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52BDB3E-D73E-4AB2-893C-ABB4EF308275}" type="slidenum">
              <a:rPr lang="en-SG" smtClean="0"/>
              <a:t>‹#›</a:t>
            </a:fld>
            <a:endParaRPr lang="en-SG"/>
          </a:p>
        </p:txBody>
      </p:sp>
    </p:spTree>
    <p:extLst>
      <p:ext uri="{BB962C8B-B14F-4D97-AF65-F5344CB8AC3E}">
        <p14:creationId xmlns:p14="http://schemas.microsoft.com/office/powerpoint/2010/main" val="3810656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0A5D14FF-2735-4B72-A54A-4156B3595CFA}" type="datetimeFigureOut">
              <a:rPr lang="en-SG" smtClean="0"/>
              <a:t>6/1/2020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52BDB3E-D73E-4AB2-893C-ABB4EF308275}" type="slidenum">
              <a:rPr lang="en-SG" smtClean="0"/>
              <a:t>‹#›</a:t>
            </a:fld>
            <a:endParaRPr lang="en-SG"/>
          </a:p>
        </p:txBody>
      </p:sp>
    </p:spTree>
    <p:extLst>
      <p:ext uri="{BB962C8B-B14F-4D97-AF65-F5344CB8AC3E}">
        <p14:creationId xmlns:p14="http://schemas.microsoft.com/office/powerpoint/2010/main" val="206781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0A5D14FF-2735-4B72-A54A-4156B3595CFA}" type="datetimeFigureOut">
              <a:rPr lang="en-SG" smtClean="0"/>
              <a:t>6/1/2020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52BDB3E-D73E-4AB2-893C-ABB4EF308275}" type="slidenum">
              <a:rPr lang="en-SG" smtClean="0"/>
              <a:t>‹#›</a:t>
            </a:fld>
            <a:endParaRPr lang="en-SG"/>
          </a:p>
        </p:txBody>
      </p:sp>
    </p:spTree>
    <p:extLst>
      <p:ext uri="{BB962C8B-B14F-4D97-AF65-F5344CB8AC3E}">
        <p14:creationId xmlns:p14="http://schemas.microsoft.com/office/powerpoint/2010/main" val="615798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5D14FF-2735-4B72-A54A-4156B3595CFA}" type="datetimeFigureOut">
              <a:rPr lang="en-SG" smtClean="0"/>
              <a:t>6/1/2020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52BDB3E-D73E-4AB2-893C-ABB4EF308275}" type="slidenum">
              <a:rPr lang="en-SG" smtClean="0"/>
              <a:t>‹#›</a:t>
            </a:fld>
            <a:endParaRPr lang="en-SG"/>
          </a:p>
        </p:txBody>
      </p:sp>
    </p:spTree>
    <p:extLst>
      <p:ext uri="{BB962C8B-B14F-4D97-AF65-F5344CB8AC3E}">
        <p14:creationId xmlns:p14="http://schemas.microsoft.com/office/powerpoint/2010/main" val="1973455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0A5D14FF-2735-4B72-A54A-4156B3595CFA}" type="datetimeFigureOut">
              <a:rPr lang="en-SG" smtClean="0"/>
              <a:t>6/1/2020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52BDB3E-D73E-4AB2-893C-ABB4EF308275}" type="slidenum">
              <a:rPr lang="en-SG" smtClean="0"/>
              <a:t>‹#›</a:t>
            </a:fld>
            <a:endParaRPr lang="en-SG"/>
          </a:p>
        </p:txBody>
      </p:sp>
    </p:spTree>
    <p:extLst>
      <p:ext uri="{BB962C8B-B14F-4D97-AF65-F5344CB8AC3E}">
        <p14:creationId xmlns:p14="http://schemas.microsoft.com/office/powerpoint/2010/main" val="3533672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0A5D14FF-2735-4B72-A54A-4156B3595CFA}" type="datetimeFigureOut">
              <a:rPr lang="en-SG" smtClean="0"/>
              <a:t>6/1/2020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252BDB3E-D73E-4AB2-893C-ABB4EF308275}" type="slidenum">
              <a:rPr lang="en-SG" smtClean="0"/>
              <a:t>‹#›</a:t>
            </a:fld>
            <a:endParaRPr lang="en-SG"/>
          </a:p>
        </p:txBody>
      </p:sp>
    </p:spTree>
    <p:extLst>
      <p:ext uri="{BB962C8B-B14F-4D97-AF65-F5344CB8AC3E}">
        <p14:creationId xmlns:p14="http://schemas.microsoft.com/office/powerpoint/2010/main" val="89382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0A5D14FF-2735-4B72-A54A-4156B3595CFA}" type="datetimeFigureOut">
              <a:rPr lang="en-SG" smtClean="0"/>
              <a:t>6/1/2020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252BDB3E-D73E-4AB2-893C-ABB4EF308275}" type="slidenum">
              <a:rPr lang="en-SG" smtClean="0"/>
              <a:t>‹#›</a:t>
            </a:fld>
            <a:endParaRPr lang="en-SG"/>
          </a:p>
        </p:txBody>
      </p:sp>
    </p:spTree>
    <p:extLst>
      <p:ext uri="{BB962C8B-B14F-4D97-AF65-F5344CB8AC3E}">
        <p14:creationId xmlns:p14="http://schemas.microsoft.com/office/powerpoint/2010/main" val="211187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5D14FF-2735-4B72-A54A-4156B3595CFA}" type="datetimeFigureOut">
              <a:rPr lang="en-SG" smtClean="0"/>
              <a:t>6/1/2020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252BDB3E-D73E-4AB2-893C-ABB4EF308275}" type="slidenum">
              <a:rPr lang="en-SG" smtClean="0"/>
              <a:t>‹#›</a:t>
            </a:fld>
            <a:endParaRPr lang="en-SG"/>
          </a:p>
        </p:txBody>
      </p:sp>
    </p:spTree>
    <p:extLst>
      <p:ext uri="{BB962C8B-B14F-4D97-AF65-F5344CB8AC3E}">
        <p14:creationId xmlns:p14="http://schemas.microsoft.com/office/powerpoint/2010/main" val="1319737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5D14FF-2735-4B72-A54A-4156B3595CFA}" type="datetimeFigureOut">
              <a:rPr lang="en-SG" smtClean="0"/>
              <a:t>6/1/2020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52BDB3E-D73E-4AB2-893C-ABB4EF308275}" type="slidenum">
              <a:rPr lang="en-SG" smtClean="0"/>
              <a:t>‹#›</a:t>
            </a:fld>
            <a:endParaRPr lang="en-SG"/>
          </a:p>
        </p:txBody>
      </p:sp>
    </p:spTree>
    <p:extLst>
      <p:ext uri="{BB962C8B-B14F-4D97-AF65-F5344CB8AC3E}">
        <p14:creationId xmlns:p14="http://schemas.microsoft.com/office/powerpoint/2010/main" val="2899742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5D14FF-2735-4B72-A54A-4156B3595CFA}" type="datetimeFigureOut">
              <a:rPr lang="en-SG" smtClean="0"/>
              <a:t>6/1/2020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52BDB3E-D73E-4AB2-893C-ABB4EF308275}" type="slidenum">
              <a:rPr lang="en-SG" smtClean="0"/>
              <a:t>‹#›</a:t>
            </a:fld>
            <a:endParaRPr lang="en-SG"/>
          </a:p>
        </p:txBody>
      </p:sp>
    </p:spTree>
    <p:extLst>
      <p:ext uri="{BB962C8B-B14F-4D97-AF65-F5344CB8AC3E}">
        <p14:creationId xmlns:p14="http://schemas.microsoft.com/office/powerpoint/2010/main" val="88933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5D14FF-2735-4B72-A54A-4156B3595CFA}" type="datetimeFigureOut">
              <a:rPr lang="en-SG" smtClean="0"/>
              <a:t>6/1/2020</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2BDB3E-D73E-4AB2-893C-ABB4EF308275}" type="slidenum">
              <a:rPr lang="en-SG" smtClean="0"/>
              <a:t>‹#›</a:t>
            </a:fld>
            <a:endParaRPr lang="en-SG"/>
          </a:p>
        </p:txBody>
      </p:sp>
    </p:spTree>
    <p:extLst>
      <p:ext uri="{BB962C8B-B14F-4D97-AF65-F5344CB8AC3E}">
        <p14:creationId xmlns:p14="http://schemas.microsoft.com/office/powerpoint/2010/main" val="3798549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Image Processor System Architecture</a:t>
            </a:r>
            <a:endParaRPr lang="en-SG" dirty="0"/>
          </a:p>
        </p:txBody>
      </p:sp>
      <p:sp>
        <p:nvSpPr>
          <p:cNvPr id="3" name="Subtitle 2"/>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32253856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bottlenecks on uploading and downloading images</a:t>
            </a:r>
            <a:endParaRPr lang="en-SG" dirty="0"/>
          </a:p>
        </p:txBody>
      </p:sp>
      <p:sp>
        <p:nvSpPr>
          <p:cNvPr id="3" name="Content Placeholder 2"/>
          <p:cNvSpPr>
            <a:spLocks noGrp="1"/>
          </p:cNvSpPr>
          <p:nvPr>
            <p:ph idx="1"/>
          </p:nvPr>
        </p:nvSpPr>
        <p:spPr/>
        <p:txBody>
          <a:bodyPr>
            <a:normAutofit lnSpcReduction="10000"/>
          </a:bodyPr>
          <a:lstStyle/>
          <a:p>
            <a:r>
              <a:rPr lang="en-US" dirty="0" smtClean="0"/>
              <a:t>We could also separate upload and download image requests as uploads (writes) can be slow as they have to go to the disk whereas reads will be faster.</a:t>
            </a:r>
            <a:endParaRPr lang="en-US" dirty="0"/>
          </a:p>
          <a:p>
            <a:r>
              <a:rPr lang="en-US" dirty="0" smtClean="0"/>
              <a:t>Uploading users can consume all available connections. This means that ‘reads’ cannot be served to the end users if the system gets busy handling write requests.</a:t>
            </a:r>
          </a:p>
          <a:p>
            <a:r>
              <a:rPr lang="en-US" dirty="0" smtClean="0"/>
              <a:t>To handle this bottleneck, we could split reads and writes into separate service with each service having their own dedicated servers.</a:t>
            </a:r>
          </a:p>
          <a:p>
            <a:r>
              <a:rPr lang="en-US" dirty="0" smtClean="0"/>
              <a:t>This will also be easier to scale and optimize each operation independently. </a:t>
            </a:r>
            <a:endParaRPr lang="en-US" dirty="0" smtClean="0"/>
          </a:p>
          <a:p>
            <a:endParaRPr lang="en-SG" dirty="0"/>
          </a:p>
        </p:txBody>
      </p:sp>
    </p:spTree>
    <p:extLst>
      <p:ext uri="{BB962C8B-B14F-4D97-AF65-F5344CB8AC3E}">
        <p14:creationId xmlns:p14="http://schemas.microsoft.com/office/powerpoint/2010/main" val="377802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and Goal of the System</a:t>
            </a:r>
            <a:endParaRPr lang="en-SG" dirty="0"/>
          </a:p>
        </p:txBody>
      </p:sp>
      <p:sp>
        <p:nvSpPr>
          <p:cNvPr id="3" name="Content Placeholder 2"/>
          <p:cNvSpPr>
            <a:spLocks noGrp="1"/>
          </p:cNvSpPr>
          <p:nvPr>
            <p:ph idx="1"/>
          </p:nvPr>
        </p:nvSpPr>
        <p:spPr/>
        <p:txBody>
          <a:bodyPr/>
          <a:lstStyle/>
          <a:p>
            <a:r>
              <a:rPr lang="en-US" dirty="0" smtClean="0"/>
              <a:t>Functional Requirements</a:t>
            </a:r>
          </a:p>
          <a:p>
            <a:pPr lvl="1"/>
            <a:r>
              <a:rPr lang="en-US" dirty="0" smtClean="0"/>
              <a:t>Users should be able to upload images and download processed images.</a:t>
            </a:r>
          </a:p>
          <a:p>
            <a:pPr lvl="1"/>
            <a:r>
              <a:rPr lang="en-US" dirty="0" smtClean="0"/>
              <a:t>The System should provide Business Intelligence(BI) on key statistics including number and type of images processed, and by which customers</a:t>
            </a:r>
            <a:r>
              <a:rPr lang="en-SG" dirty="0" smtClean="0"/>
              <a:t>.</a:t>
            </a:r>
          </a:p>
          <a:p>
            <a:pPr lvl="1"/>
            <a:r>
              <a:rPr lang="en-US" dirty="0" smtClean="0"/>
              <a:t>The system should save the processed images (min. 7 days) for archival purposes.</a:t>
            </a:r>
            <a:endParaRPr lang="en-SG" dirty="0" smtClean="0"/>
          </a:p>
          <a:p>
            <a:r>
              <a:rPr lang="en-US" dirty="0" smtClean="0"/>
              <a:t>Non-functional Requirements</a:t>
            </a:r>
          </a:p>
          <a:p>
            <a:pPr lvl="1"/>
            <a:r>
              <a:rPr lang="en-US" dirty="0" smtClean="0"/>
              <a:t>The system should be highly reliable, any images uploaded should not be lost.</a:t>
            </a:r>
            <a:endParaRPr lang="en-US" dirty="0"/>
          </a:p>
        </p:txBody>
      </p:sp>
    </p:spTree>
    <p:extLst>
      <p:ext uri="{BB962C8B-B14F-4D97-AF65-F5344CB8AC3E}">
        <p14:creationId xmlns:p14="http://schemas.microsoft.com/office/powerpoint/2010/main" val="27160583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 Diagram</a:t>
            </a:r>
            <a:endParaRPr lang="en-SG"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4721" y="1690688"/>
            <a:ext cx="8182557" cy="4666615"/>
          </a:xfrm>
        </p:spPr>
      </p:pic>
    </p:spTree>
    <p:extLst>
      <p:ext uri="{BB962C8B-B14F-4D97-AF65-F5344CB8AC3E}">
        <p14:creationId xmlns:p14="http://schemas.microsoft.com/office/powerpoint/2010/main" val="627043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 Diagram Components</a:t>
            </a:r>
            <a:endParaRPr lang="en-SG" dirty="0"/>
          </a:p>
        </p:txBody>
      </p:sp>
      <p:sp>
        <p:nvSpPr>
          <p:cNvPr id="3" name="Content Placeholder 2"/>
          <p:cNvSpPr>
            <a:spLocks noGrp="1"/>
          </p:cNvSpPr>
          <p:nvPr>
            <p:ph idx="1"/>
          </p:nvPr>
        </p:nvSpPr>
        <p:spPr>
          <a:xfrm>
            <a:off x="838200" y="1825625"/>
            <a:ext cx="10515600" cy="4351338"/>
          </a:xfrm>
        </p:spPr>
        <p:txBody>
          <a:bodyPr/>
          <a:lstStyle/>
          <a:p>
            <a:r>
              <a:rPr lang="en-US" dirty="0" smtClean="0"/>
              <a:t>Processing Queue: Each uploaded picture will be pushed to the processing queue to be processed and saved for storage.</a:t>
            </a:r>
          </a:p>
          <a:p>
            <a:r>
              <a:rPr lang="en-US" dirty="0" smtClean="0"/>
              <a:t>Metadata Database: Contained information on the images uploaded and the user’s information.</a:t>
            </a:r>
          </a:p>
          <a:p>
            <a:endParaRPr lang="en-US" dirty="0"/>
          </a:p>
          <a:p>
            <a:r>
              <a:rPr lang="en-US" dirty="0" smtClean="0"/>
              <a:t>Kafka source connector is used to ingest the Metadata Database and stream that data to the App Server. A </a:t>
            </a:r>
            <a:r>
              <a:rPr lang="en-US" dirty="0" err="1" smtClean="0"/>
              <a:t>websocket</a:t>
            </a:r>
            <a:r>
              <a:rPr lang="en-US" dirty="0" smtClean="0"/>
              <a:t> connection between the Web </a:t>
            </a:r>
            <a:r>
              <a:rPr lang="en-US" dirty="0"/>
              <a:t>S</a:t>
            </a:r>
            <a:r>
              <a:rPr lang="en-US" dirty="0" smtClean="0"/>
              <a:t>erver and the App Server allows for real-time updates.</a:t>
            </a:r>
          </a:p>
        </p:txBody>
      </p:sp>
    </p:spTree>
    <p:extLst>
      <p:ext uri="{BB962C8B-B14F-4D97-AF65-F5344CB8AC3E}">
        <p14:creationId xmlns:p14="http://schemas.microsoft.com/office/powerpoint/2010/main" val="3609648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a:t>
            </a:r>
            <a:endParaRPr lang="en-SG" dirty="0"/>
          </a:p>
        </p:txBody>
      </p:sp>
      <p:sp>
        <p:nvSpPr>
          <p:cNvPr id="3" name="Content Placeholder 2"/>
          <p:cNvSpPr>
            <a:spLocks noGrp="1"/>
          </p:cNvSpPr>
          <p:nvPr>
            <p:ph idx="1"/>
          </p:nvPr>
        </p:nvSpPr>
        <p:spPr/>
        <p:txBody>
          <a:bodyPr/>
          <a:lstStyle/>
          <a:p>
            <a:r>
              <a:rPr lang="en-US" dirty="0" smtClean="0"/>
              <a:t>Choice of DB for metadata – </a:t>
            </a:r>
            <a:r>
              <a:rPr lang="en-US" dirty="0" err="1" smtClean="0"/>
              <a:t>NoSql</a:t>
            </a:r>
            <a:endParaRPr lang="en-US" dirty="0" smtClean="0"/>
          </a:p>
          <a:p>
            <a:pPr lvl="1"/>
            <a:r>
              <a:rPr lang="en-US" dirty="0" smtClean="0"/>
              <a:t>Storing large volumes of data  that often have little to no data structure.</a:t>
            </a:r>
          </a:p>
          <a:p>
            <a:pPr lvl="1"/>
            <a:r>
              <a:rPr lang="en-US" dirty="0" smtClean="0"/>
              <a:t>Ease of scalability like Cassandra which are designed to be scaled across multiple data centers out of the box.</a:t>
            </a:r>
          </a:p>
          <a:p>
            <a:pPr lvl="1"/>
            <a:endParaRPr lang="en-US" dirty="0"/>
          </a:p>
          <a:p>
            <a:r>
              <a:rPr lang="en-US" dirty="0" smtClean="0"/>
              <a:t>We can store processed photos in a distributed file storage like HDFS or Amazon S3.</a:t>
            </a:r>
            <a:endParaRPr lang="en-SG" dirty="0" smtClean="0"/>
          </a:p>
        </p:txBody>
      </p:sp>
    </p:spTree>
    <p:extLst>
      <p:ext uri="{BB962C8B-B14F-4D97-AF65-F5344CB8AC3E}">
        <p14:creationId xmlns:p14="http://schemas.microsoft.com/office/powerpoint/2010/main" val="3230533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Schema</a:t>
            </a:r>
            <a:endParaRPr lang="en-SG" dirty="0"/>
          </a:p>
        </p:txBody>
      </p:sp>
      <p:sp>
        <p:nvSpPr>
          <p:cNvPr id="3" name="Content Placeholder 2"/>
          <p:cNvSpPr>
            <a:spLocks noGrp="1"/>
          </p:cNvSpPr>
          <p:nvPr>
            <p:ph idx="1"/>
          </p:nvPr>
        </p:nvSpPr>
        <p:spPr/>
        <p:txBody>
          <a:bodyPr/>
          <a:lstStyle/>
          <a:p>
            <a:r>
              <a:rPr lang="en-US" dirty="0" smtClean="0"/>
              <a:t>We can store the database schema in a distributed key-value store.</a:t>
            </a:r>
          </a:p>
          <a:p>
            <a:endParaRPr lang="en-US" dirty="0" smtClean="0"/>
          </a:p>
          <a:p>
            <a:r>
              <a:rPr lang="en-US" dirty="0" smtClean="0"/>
              <a:t>Photo</a:t>
            </a:r>
          </a:p>
          <a:p>
            <a:pPr lvl="1"/>
            <a:r>
              <a:rPr lang="en-US" dirty="0" smtClean="0"/>
              <a:t>Key: </a:t>
            </a:r>
            <a:r>
              <a:rPr lang="en-US" dirty="0" err="1" smtClean="0"/>
              <a:t>PhotoID</a:t>
            </a:r>
            <a:endParaRPr lang="en-US" dirty="0" smtClean="0"/>
          </a:p>
          <a:p>
            <a:pPr lvl="1"/>
            <a:r>
              <a:rPr lang="en-US" dirty="0" smtClean="0"/>
              <a:t>Value: {</a:t>
            </a:r>
            <a:r>
              <a:rPr lang="en-US" dirty="0" err="1"/>
              <a:t>U</a:t>
            </a:r>
            <a:r>
              <a:rPr lang="en-US" dirty="0" err="1" smtClean="0"/>
              <a:t>serID</a:t>
            </a:r>
            <a:r>
              <a:rPr lang="en-US" dirty="0" smtClean="0"/>
              <a:t>: </a:t>
            </a:r>
            <a:r>
              <a:rPr lang="en-US" dirty="0" err="1" smtClean="0"/>
              <a:t>int</a:t>
            </a:r>
            <a:r>
              <a:rPr lang="en-US" dirty="0" smtClean="0"/>
              <a:t>, </a:t>
            </a:r>
            <a:r>
              <a:rPr lang="en-US" dirty="0" err="1" smtClean="0"/>
              <a:t>CreationDate</a:t>
            </a:r>
            <a:r>
              <a:rPr lang="en-US" dirty="0" smtClean="0"/>
              <a:t>: </a:t>
            </a:r>
            <a:r>
              <a:rPr lang="en-US" dirty="0" err="1" smtClean="0"/>
              <a:t>datetime</a:t>
            </a:r>
            <a:r>
              <a:rPr lang="en-US" dirty="0" smtClean="0"/>
              <a:t>, Type: </a:t>
            </a:r>
            <a:r>
              <a:rPr lang="en-US" dirty="0" err="1" smtClean="0"/>
              <a:t>str</a:t>
            </a:r>
            <a:r>
              <a:rPr lang="en-US" dirty="0" smtClean="0"/>
              <a:t>}</a:t>
            </a:r>
          </a:p>
          <a:p>
            <a:r>
              <a:rPr lang="en-US" dirty="0" smtClean="0"/>
              <a:t>User</a:t>
            </a:r>
          </a:p>
          <a:p>
            <a:pPr lvl="1"/>
            <a:r>
              <a:rPr lang="en-US" dirty="0" smtClean="0"/>
              <a:t>Key: </a:t>
            </a:r>
            <a:r>
              <a:rPr lang="en-US" dirty="0" err="1" smtClean="0"/>
              <a:t>UserID</a:t>
            </a:r>
            <a:endParaRPr lang="en-US" dirty="0" smtClean="0"/>
          </a:p>
          <a:p>
            <a:pPr lvl="1"/>
            <a:r>
              <a:rPr lang="en-US" dirty="0" smtClean="0"/>
              <a:t>Value: {Name: </a:t>
            </a:r>
            <a:r>
              <a:rPr lang="en-US" dirty="0" err="1" smtClean="0"/>
              <a:t>str</a:t>
            </a:r>
            <a:r>
              <a:rPr lang="en-US" dirty="0" smtClean="0"/>
              <a:t>, Email: </a:t>
            </a:r>
            <a:r>
              <a:rPr lang="en-US" dirty="0" err="1" smtClean="0"/>
              <a:t>str</a:t>
            </a:r>
            <a:r>
              <a:rPr lang="en-US" dirty="0" smtClean="0"/>
              <a:t>, </a:t>
            </a:r>
            <a:r>
              <a:rPr lang="en-US" dirty="0" err="1" smtClean="0"/>
              <a:t>DateOfBirth</a:t>
            </a:r>
            <a:r>
              <a:rPr lang="en-US" dirty="0" smtClean="0"/>
              <a:t>: </a:t>
            </a:r>
            <a:r>
              <a:rPr lang="en-US" dirty="0" err="1" smtClean="0"/>
              <a:t>datetime</a:t>
            </a:r>
            <a:r>
              <a:rPr lang="en-US" dirty="0" smtClean="0"/>
              <a:t>, </a:t>
            </a:r>
            <a:r>
              <a:rPr lang="en-US" dirty="0" err="1" smtClean="0"/>
              <a:t>CreationDate</a:t>
            </a:r>
            <a:r>
              <a:rPr lang="en-US" dirty="0" smtClean="0"/>
              <a:t>: </a:t>
            </a:r>
            <a:r>
              <a:rPr lang="en-US" dirty="0" err="1" smtClean="0"/>
              <a:t>datetime</a:t>
            </a:r>
            <a:r>
              <a:rPr lang="en-US" dirty="0" smtClean="0"/>
              <a:t>, </a:t>
            </a:r>
            <a:r>
              <a:rPr lang="en-US" dirty="0" err="1" smtClean="0"/>
              <a:t>LastLogin</a:t>
            </a:r>
            <a:r>
              <a:rPr lang="en-US" dirty="0" smtClean="0"/>
              <a:t>: </a:t>
            </a:r>
            <a:r>
              <a:rPr lang="en-US" dirty="0" err="1" smtClean="0"/>
              <a:t>datetime</a:t>
            </a:r>
            <a:r>
              <a:rPr lang="en-US" dirty="0" smtClean="0"/>
              <a:t>}</a:t>
            </a:r>
          </a:p>
          <a:p>
            <a:pPr lvl="1"/>
            <a:endParaRPr lang="en-SG" dirty="0"/>
          </a:p>
        </p:txBody>
      </p:sp>
    </p:spTree>
    <p:extLst>
      <p:ext uri="{BB962C8B-B14F-4D97-AF65-F5344CB8AC3E}">
        <p14:creationId xmlns:p14="http://schemas.microsoft.com/office/powerpoint/2010/main" val="4121611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databases</a:t>
            </a:r>
            <a:endParaRPr lang="en-SG" dirty="0"/>
          </a:p>
        </p:txBody>
      </p:sp>
      <p:sp>
        <p:nvSpPr>
          <p:cNvPr id="3" name="Content Placeholder 2"/>
          <p:cNvSpPr>
            <a:spLocks noGrp="1"/>
          </p:cNvSpPr>
          <p:nvPr>
            <p:ph idx="1"/>
          </p:nvPr>
        </p:nvSpPr>
        <p:spPr/>
        <p:txBody>
          <a:bodyPr/>
          <a:lstStyle/>
          <a:p>
            <a:r>
              <a:rPr lang="en-US" dirty="0" smtClean="0"/>
              <a:t>Relationships between user and photo</a:t>
            </a:r>
          </a:p>
          <a:p>
            <a:pPr lvl="1"/>
            <a:r>
              <a:rPr lang="en-US" dirty="0" smtClean="0"/>
              <a:t>We can use a column wide </a:t>
            </a:r>
            <a:r>
              <a:rPr lang="en-US" dirty="0" err="1" smtClean="0"/>
              <a:t>datastore</a:t>
            </a:r>
            <a:r>
              <a:rPr lang="en-US" dirty="0" smtClean="0"/>
              <a:t> like Cassandra. </a:t>
            </a:r>
          </a:p>
          <a:p>
            <a:pPr lvl="1"/>
            <a:r>
              <a:rPr lang="en-US" dirty="0" smtClean="0"/>
              <a:t>For the ‘</a:t>
            </a:r>
            <a:r>
              <a:rPr lang="en-US" dirty="0" err="1" smtClean="0"/>
              <a:t>UserPhoto</a:t>
            </a:r>
            <a:r>
              <a:rPr lang="en-US" dirty="0" smtClean="0"/>
              <a:t>’ Table: </a:t>
            </a:r>
          </a:p>
          <a:p>
            <a:pPr lvl="2"/>
            <a:r>
              <a:rPr lang="en-US" dirty="0" smtClean="0"/>
              <a:t>The key would be: ‘</a:t>
            </a:r>
            <a:r>
              <a:rPr lang="en-US" dirty="0" err="1" smtClean="0"/>
              <a:t>UserID</a:t>
            </a:r>
            <a:r>
              <a:rPr lang="en-US" dirty="0" smtClean="0"/>
              <a:t>’</a:t>
            </a:r>
          </a:p>
          <a:p>
            <a:pPr lvl="2"/>
            <a:r>
              <a:rPr lang="en-US" dirty="0" smtClean="0"/>
              <a:t>The value would be: The list of ‘</a:t>
            </a:r>
            <a:r>
              <a:rPr lang="en-US" dirty="0" err="1" smtClean="0"/>
              <a:t>PhotoIDs</a:t>
            </a:r>
            <a:r>
              <a:rPr lang="en-US" dirty="0" smtClean="0"/>
              <a:t>’ the user owns</a:t>
            </a:r>
          </a:p>
        </p:txBody>
      </p:sp>
    </p:spTree>
    <p:extLst>
      <p:ext uri="{BB962C8B-B14F-4D97-AF65-F5344CB8AC3E}">
        <p14:creationId xmlns:p14="http://schemas.microsoft.com/office/powerpoint/2010/main" val="514176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and Redundancy</a:t>
            </a:r>
            <a:endParaRPr lang="en-SG" dirty="0"/>
          </a:p>
        </p:txBody>
      </p:sp>
      <p:sp>
        <p:nvSpPr>
          <p:cNvPr id="3" name="Content Placeholder 2"/>
          <p:cNvSpPr>
            <a:spLocks noGrp="1"/>
          </p:cNvSpPr>
          <p:nvPr>
            <p:ph idx="1"/>
          </p:nvPr>
        </p:nvSpPr>
        <p:spPr/>
        <p:txBody>
          <a:bodyPr/>
          <a:lstStyle/>
          <a:p>
            <a:r>
              <a:rPr lang="en-US" dirty="0"/>
              <a:t>Cassandra or key-value stores in general, always maintain a certain number of replicas to offer reliability. Also, in such data stores, deletes don’t get applied instantly, data is retained for certain days (to support undeleting) before getting removed from the system permanently</a:t>
            </a:r>
            <a:r>
              <a:rPr lang="en-US" dirty="0" smtClean="0"/>
              <a:t>.</a:t>
            </a:r>
            <a:r>
              <a:rPr lang="en-US" b="1" dirty="0"/>
              <a:t/>
            </a:r>
            <a:br>
              <a:rPr lang="en-US" b="1" dirty="0"/>
            </a:br>
            <a:endParaRPr lang="en-SG" dirty="0"/>
          </a:p>
        </p:txBody>
      </p:sp>
    </p:spTree>
    <p:extLst>
      <p:ext uri="{BB962C8B-B14F-4D97-AF65-F5344CB8AC3E}">
        <p14:creationId xmlns:p14="http://schemas.microsoft.com/office/powerpoint/2010/main" val="1301858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and Redundancy</a:t>
            </a:r>
            <a:endParaRPr lang="en-SG" dirty="0"/>
          </a:p>
        </p:txBody>
      </p:sp>
      <p:sp>
        <p:nvSpPr>
          <p:cNvPr id="3" name="Content Placeholder 2"/>
          <p:cNvSpPr>
            <a:spLocks noGrp="1"/>
          </p:cNvSpPr>
          <p:nvPr>
            <p:ph idx="1"/>
          </p:nvPr>
        </p:nvSpPr>
        <p:spPr/>
        <p:txBody>
          <a:bodyPr/>
          <a:lstStyle/>
          <a:p>
            <a:r>
              <a:rPr lang="en-US" dirty="0" smtClean="0"/>
              <a:t>Losing files is not an option. Therefore, we will store multiple copies of each file so that if one storage server dies, we can retrieve the processed photo from the other copy present on a different storage server.</a:t>
            </a:r>
          </a:p>
          <a:p>
            <a:endParaRPr lang="en-US" dirty="0"/>
          </a:p>
        </p:txBody>
      </p:sp>
    </p:spTree>
    <p:extLst>
      <p:ext uri="{BB962C8B-B14F-4D97-AF65-F5344CB8AC3E}">
        <p14:creationId xmlns:p14="http://schemas.microsoft.com/office/powerpoint/2010/main" val="1206472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525</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Image Processor System Architecture</vt:lpstr>
      <vt:lpstr>Requirements and Goal of the System</vt:lpstr>
      <vt:lpstr>System Architecture Diagram</vt:lpstr>
      <vt:lpstr>System Architecture Diagram Components</vt:lpstr>
      <vt:lpstr>Databases</vt:lpstr>
      <vt:lpstr>Database Schema</vt:lpstr>
      <vt:lpstr>More on databases</vt:lpstr>
      <vt:lpstr>Reliability and Redundancy</vt:lpstr>
      <vt:lpstr>Reliability and Redundancy</vt:lpstr>
      <vt:lpstr>Handling bottlenecks on uploading and downloading 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System Architecture</dc:title>
  <dc:creator>Lee Sai Mun</dc:creator>
  <cp:lastModifiedBy>Lee Sai Mun</cp:lastModifiedBy>
  <cp:revision>14</cp:revision>
  <dcterms:created xsi:type="dcterms:W3CDTF">2020-01-06T03:27:44Z</dcterms:created>
  <dcterms:modified xsi:type="dcterms:W3CDTF">2020-01-06T07:44:17Z</dcterms:modified>
</cp:coreProperties>
</file>