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9" r:id="rId3"/>
    <p:sldId id="296" r:id="rId4"/>
    <p:sldId id="316" r:id="rId5"/>
    <p:sldId id="317" r:id="rId6"/>
    <p:sldId id="297" r:id="rId7"/>
    <p:sldId id="269" r:id="rId8"/>
    <p:sldId id="301" r:id="rId9"/>
    <p:sldId id="263" r:id="rId10"/>
    <p:sldId id="300" r:id="rId11"/>
    <p:sldId id="267" r:id="rId12"/>
    <p:sldId id="298" r:id="rId13"/>
    <p:sldId id="299" r:id="rId14"/>
    <p:sldId id="312" r:id="rId15"/>
    <p:sldId id="302" r:id="rId16"/>
    <p:sldId id="290" r:id="rId17"/>
    <p:sldId id="305" r:id="rId18"/>
    <p:sldId id="307" r:id="rId19"/>
    <p:sldId id="308" r:id="rId20"/>
    <p:sldId id="304" r:id="rId21"/>
    <p:sldId id="309" r:id="rId22"/>
    <p:sldId id="310" r:id="rId23"/>
    <p:sldId id="303" r:id="rId24"/>
    <p:sldId id="292" r:id="rId25"/>
    <p:sldId id="313" r:id="rId26"/>
    <p:sldId id="314" r:id="rId27"/>
    <p:sldId id="268" r:id="rId28"/>
    <p:sldId id="315" r:id="rId29"/>
    <p:sldId id="279" r:id="rId30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32"/>
      <p:bold r:id="rId33"/>
    </p:embeddedFont>
    <p:embeddedFont>
      <p:font typeface="Bahnschrift Light SemiCondensed" panose="020B0502040204020203" pitchFamily="34" charset="0"/>
      <p:regular r:id="rId34"/>
    </p:embeddedFont>
    <p:embeddedFont>
      <p:font typeface="Merriweather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d3764d21_2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d3764d21_2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88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d2b3a775d7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d2b3a775d7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5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52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16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d3764d21_2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d3764d21_2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3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extjournal.com/a/PzuPgiKRz8DeHsunpsESi?token=TtNyS3bNNvd9mN7pv7MKhX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-hub.se/https:/ieeexplore.ieee.org/document/9128573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sci-hub.hkvisa.net/10.23919/EURAD.2017.8249172" TargetMode="External"/><Relationship Id="rId4" Type="http://schemas.openxmlformats.org/officeDocument/2006/relationships/hyperlink" Target="https://www.researchgate.net/publication/352328411_Radar-Based_Hand_Gesture_Recognition_Using_Spiking_Neural_Network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280-021-00985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ublication/354463749_Dynamic_Hand_Gesture_Recognition_Using_3D-CNN_and_LSTM_Networks/citation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215179" y="1790641"/>
            <a:ext cx="6713642" cy="1190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latin typeface="Bahnschrift Light SemiCondensed" panose="020B0502040204020203" pitchFamily="34" charset="0"/>
              </a:rPr>
              <a:t>AI-Driven Hand Gesture Recognition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00867" y="1099635"/>
            <a:ext cx="2462337" cy="876891"/>
            <a:chOff x="8662863" y="737349"/>
            <a:chExt cx="2462337" cy="8768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65B5-29BE-4C5F-92FD-21B11C1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431235"/>
            <a:ext cx="7104476" cy="2696795"/>
          </a:xfrm>
        </p:spPr>
        <p:txBody>
          <a:bodyPr/>
          <a:lstStyle/>
          <a:p>
            <a:br>
              <a:rPr lang="en-IN" sz="8800" dirty="0"/>
            </a:br>
            <a:br>
              <a:rPr lang="en-IN" sz="8800" dirty="0"/>
            </a:br>
            <a:br>
              <a:rPr lang="en-IN" sz="8800" dirty="0"/>
            </a:br>
            <a:r>
              <a:rPr lang="en-IN" sz="8800" dirty="0"/>
              <a:t>Community interaction &amp;review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965D2-D493-4F5B-8203-54483D0FB3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587614" y="131953"/>
            <a:ext cx="2462337" cy="876891"/>
            <a:chOff x="8662863" y="737349"/>
            <a:chExt cx="2462337" cy="8768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245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49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</a:t>
            </a:r>
            <a:r>
              <a:rPr lang="en" dirty="0"/>
              <a:t>ork plan</a:t>
            </a:r>
            <a:endParaRPr dirty="0"/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9CCE2-C96D-4627-BF5C-0F136907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307" y="770204"/>
            <a:ext cx="5555386" cy="41543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547858" y="0"/>
            <a:ext cx="2462337" cy="876891"/>
            <a:chOff x="8662863" y="737349"/>
            <a:chExt cx="2462337" cy="8768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5558-C3C1-4A61-BA82-80078125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8863-E43B-4F9C-8670-492A3FE3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2299" y="1384829"/>
            <a:ext cx="3339600" cy="2670336"/>
          </a:xfrm>
        </p:spPr>
        <p:txBody>
          <a:bodyPr/>
          <a:lstStyle/>
          <a:p>
            <a:pPr marL="101600" indent="0">
              <a:buNone/>
            </a:pPr>
            <a:r>
              <a:rPr lang="en-IN" dirty="0" err="1"/>
              <a:t>Jupyter</a:t>
            </a:r>
            <a:endParaRPr lang="en-IN" dirty="0"/>
          </a:p>
          <a:p>
            <a:pPr marL="101600" indent="0">
              <a:buNone/>
            </a:pPr>
            <a:r>
              <a:rPr lang="en-IN" dirty="0"/>
              <a:t>Google deep soli sensor</a:t>
            </a:r>
          </a:p>
          <a:p>
            <a:pPr marL="101600" indent="0">
              <a:buNone/>
            </a:pPr>
            <a:r>
              <a:rPr lang="en-IN" dirty="0"/>
              <a:t>Camera</a:t>
            </a:r>
          </a:p>
          <a:p>
            <a:pPr marL="101600" indent="0">
              <a:buNone/>
            </a:pPr>
            <a:r>
              <a:rPr lang="en-IN" dirty="0"/>
              <a:t>Radar</a:t>
            </a:r>
          </a:p>
          <a:p>
            <a:pPr marL="101600" indent="0">
              <a:buNone/>
            </a:pPr>
            <a:r>
              <a:rPr lang="en-IN" dirty="0"/>
              <a:t>Paper space</a:t>
            </a:r>
          </a:p>
          <a:p>
            <a:pPr marL="101600" indent="0">
              <a:buNone/>
            </a:pPr>
            <a:r>
              <a:rPr lang="en-IN" dirty="0"/>
              <a:t>Anaconda</a:t>
            </a:r>
          </a:p>
          <a:p>
            <a:pPr marL="101600" indent="0">
              <a:buNone/>
            </a:pPr>
            <a:r>
              <a:rPr lang="en-IN" dirty="0"/>
              <a:t>Open cv</a:t>
            </a:r>
          </a:p>
          <a:p>
            <a:pPr marL="101600" indent="0">
              <a:buNone/>
            </a:pPr>
            <a:endParaRPr lang="en-IN" dirty="0"/>
          </a:p>
          <a:p>
            <a:pPr marL="10160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B2F8A-4D1A-4B6D-951C-98B0487CED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81463" y="105721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716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1F62-90DD-45BA-97E0-46BAB3FA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A67F5-80E8-4A29-858F-AFB624E3E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Main modules</a:t>
            </a:r>
          </a:p>
          <a:p>
            <a:pPr marL="101600" indent="0">
              <a:buNone/>
            </a:pPr>
            <a:r>
              <a:rPr lang="en-IN" dirty="0"/>
              <a:t>	Tenser flow</a:t>
            </a:r>
          </a:p>
          <a:p>
            <a:pPr marL="101600" indent="0">
              <a:buNone/>
            </a:pPr>
            <a:r>
              <a:rPr lang="en-IN" dirty="0"/>
              <a:t>	</a:t>
            </a:r>
            <a:r>
              <a:rPr lang="en-IN" dirty="0" err="1"/>
              <a:t>keras</a:t>
            </a:r>
            <a:endParaRPr lang="en-IN" dirty="0"/>
          </a:p>
          <a:p>
            <a:pPr marL="101600" indent="0">
              <a:buNone/>
            </a:pPr>
            <a:r>
              <a:rPr lang="en-IN" dirty="0"/>
              <a:t>	CNN</a:t>
            </a:r>
          </a:p>
          <a:p>
            <a:pPr marL="101600" indent="0">
              <a:buNone/>
            </a:pPr>
            <a:r>
              <a:rPr lang="en-IN" dirty="0"/>
              <a:t>	Sparse entropy</a:t>
            </a:r>
          </a:p>
          <a:p>
            <a:pPr marL="101600" indent="0">
              <a:buNone/>
            </a:pPr>
            <a:r>
              <a:rPr lang="en-IN" dirty="0"/>
              <a:t>	</a:t>
            </a:r>
            <a:r>
              <a:rPr lang="en-IN" dirty="0" err="1"/>
              <a:t>Optimiziers</a:t>
            </a:r>
            <a:endParaRPr lang="en-IN" dirty="0"/>
          </a:p>
          <a:p>
            <a:pPr marL="101600" indent="0">
              <a:buNone/>
            </a:pPr>
            <a:r>
              <a:rPr lang="en-IN" dirty="0"/>
              <a:t>	</a:t>
            </a:r>
            <a:r>
              <a:rPr lang="en-IN" dirty="0" err="1"/>
              <a:t>Sklearn</a:t>
            </a:r>
            <a:r>
              <a:rPr lang="en-IN" dirty="0"/>
              <a:t> modules</a:t>
            </a:r>
          </a:p>
          <a:p>
            <a:pPr marL="10160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1F5F-0F3E-4D53-921B-2EAB9B554BD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Sub modules</a:t>
            </a:r>
          </a:p>
          <a:p>
            <a:pPr lvl="1"/>
            <a:r>
              <a:rPr lang="en-IN" dirty="0"/>
              <a:t>3D CNN</a:t>
            </a:r>
          </a:p>
          <a:p>
            <a:pPr lvl="1"/>
            <a:r>
              <a:rPr lang="en-IN" dirty="0"/>
              <a:t>POOLING</a:t>
            </a:r>
          </a:p>
          <a:p>
            <a:pPr lvl="1"/>
            <a:r>
              <a:rPr lang="en-IN" dirty="0"/>
              <a:t>ACTIVATION LAYER</a:t>
            </a:r>
          </a:p>
          <a:p>
            <a:pPr lvl="1"/>
            <a:r>
              <a:rPr lang="en-IN" dirty="0"/>
              <a:t>Accuracy metrics</a:t>
            </a:r>
          </a:p>
          <a:p>
            <a:pPr lvl="1"/>
            <a:r>
              <a:rPr lang="en-IN" dirty="0"/>
              <a:t>Sequential</a:t>
            </a:r>
          </a:p>
          <a:p>
            <a:pPr lvl="1"/>
            <a:r>
              <a:rPr lang="en-IN" dirty="0"/>
              <a:t>LSTM</a:t>
            </a:r>
          </a:p>
          <a:p>
            <a:pPr lvl="1"/>
            <a:r>
              <a:rPr lang="en-IN" dirty="0"/>
              <a:t>Deep CNN</a:t>
            </a:r>
          </a:p>
          <a:p>
            <a:pPr lvl="1"/>
            <a:r>
              <a:rPr lang="en-IN" dirty="0"/>
              <a:t>Media Pipe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0CE42-35EF-46FD-BDE3-1E690EC6F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81463" y="60641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00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65B5-29BE-4C5F-92FD-21B11C1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431235"/>
            <a:ext cx="7104476" cy="2696795"/>
          </a:xfrm>
        </p:spPr>
        <p:txBody>
          <a:bodyPr/>
          <a:lstStyle/>
          <a:p>
            <a:r>
              <a:rPr lang="en-IN" sz="8800" dirty="0"/>
              <a:t>Approach 1:</a:t>
            </a:r>
            <a:br>
              <a:rPr lang="en-IN" sz="8800" dirty="0"/>
            </a:br>
            <a:r>
              <a:rPr lang="en-IN" sz="8800" dirty="0"/>
              <a:t>radar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965D2-D493-4F5B-8203-54483D0FB3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33997" y="79217"/>
            <a:ext cx="2462337" cy="876891"/>
            <a:chOff x="8662863" y="737349"/>
            <a:chExt cx="2462337" cy="8768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199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7BE9-3AEC-47E9-B5B4-32943BF7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386143"/>
            <a:ext cx="6880500" cy="5829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Soli google Gesture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B3BE-40C0-487D-BFD2-4E88367E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contains multiple preprocessed Range-Doppler Image sequences. Each sequence is saved as a single HDF5 format data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names are defined as [gesture ID][session ID][instance ID].h5.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Range-Doppler Image data of a specific channel can be accessed by dataset name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[channel ID].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can be accessed by dataset name label.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Range-Doppler Image data array has shape of [number of frame] * 1024 (can be reshape back to 2D Range-Doppler Image to 32 * 32)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45EB8-A441-4FCC-8000-6AD766D1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15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81463" y="217800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72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31741-8535-437F-9B0E-53E0E06A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16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003F-7F4F-4EFD-91C3-4385A265F8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0100" y="2486026"/>
            <a:ext cx="7543800" cy="1922860"/>
          </a:xfrm>
        </p:spPr>
        <p:txBody>
          <a:bodyPr>
            <a:normAutofit fontScale="77500" lnSpcReduction="20000"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gestures are listed in the table below.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 represents one gesture and there are three important steps for each gestures.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gesture label is indicated by the number in the circle above.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gesture ID 11 are background signals with no presence of hand.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E8D2-8C6C-4ADA-A03C-540F4025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08" y="249658"/>
            <a:ext cx="5410899" cy="222977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7238153" y="160800"/>
            <a:ext cx="1708247" cy="645408"/>
            <a:chOff x="8662863" y="737349"/>
            <a:chExt cx="2462337" cy="8768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05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7BE9-3AEC-47E9-B5B4-32943BF7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Deep Soli google Gesture Dataset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B3BE-40C0-487D-BFD2-4E88367E5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38" y="1911028"/>
            <a:ext cx="7674725" cy="22103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The Soli sensor is a solid-state millimeter-wave radar.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Classic radar approaches rely on high spatial resolution to discern several rigidly moving targets (e.g., planes).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In contrast, Soli uses a sensing approach that prioritizes high temporal resolution to detect subtle, nonrigid motion.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Soli utilizes a single broad antenna beam to illuminate the entire hand as modulated pulses are transmitted at very high repetition rates (between 1-10 kHz). </a:t>
            </a:r>
            <a:endParaRPr lang="en-IN" sz="1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45EB8-A441-4FCC-8000-6AD766D1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17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580988" y="0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25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49D7-B436-4CC4-B4D0-B4B21CF6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18</a:t>
            </a:fld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2C094D-274C-4D9F-B95E-A89E05FE3774}"/>
              </a:ext>
            </a:extLst>
          </p:cNvPr>
          <p:cNvSpPr txBox="1">
            <a:spLocks/>
          </p:cNvSpPr>
          <p:nvPr/>
        </p:nvSpPr>
        <p:spPr>
          <a:xfrm>
            <a:off x="734638" y="634320"/>
            <a:ext cx="7824674" cy="42347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350" dirty="0"/>
              <a:t>The raw received signal, consisting of a superposition of reflections from scattering centers within the radar’s antenna beam, is then processed into multiple abstract signal representations.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/>
              <a:t>The high temporal resolution enables a combination of fast time and slow time processing to map scattering center reflections into interpretable dimensions.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50" dirty="0"/>
          </a:p>
          <a:p>
            <a:pPr>
              <a:buFont typeface="Arial" panose="020B0604020202020204" pitchFamily="34" charset="0"/>
              <a:buChar char="•"/>
            </a:pPr>
            <a:endParaRPr lang="en-US" sz="1350" dirty="0"/>
          </a:p>
          <a:p>
            <a:pPr>
              <a:buFont typeface="Arial" panose="020B0604020202020204" pitchFamily="34" charset="0"/>
              <a:buChar char="•"/>
            </a:pPr>
            <a:endParaRPr lang="en-US" sz="1350" dirty="0"/>
          </a:p>
          <a:p>
            <a:pPr>
              <a:buFont typeface="Arial" panose="020B0604020202020204" pitchFamily="34" charset="0"/>
              <a:buChar char="•"/>
            </a:pPr>
            <a:endParaRPr lang="en-US" sz="1350" dirty="0"/>
          </a:p>
          <a:p>
            <a:pPr>
              <a:buFont typeface="Arial" panose="020B0604020202020204" pitchFamily="34" charset="0"/>
              <a:buChar char="•"/>
            </a:pPr>
            <a:endParaRPr lang="en-US" sz="13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/>
              <a:t>Range-Doppler images (RDI) attained by mapping received energy into a two-dimensional space of radial distance (or range) and velocity.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/>
              <a:t>Pixel intensity corresponds to reflected energy; horizontal axis is velocity; vertical axis is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/>
              <a:t>(A+B) Sensor produces almost identical response for static objects even of distinct shape.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/>
              <a:t>(C+D) In contrast, the sensor resolves even minute motion with high resolution.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50" dirty="0"/>
          </a:p>
          <a:p>
            <a:pPr>
              <a:buFont typeface="Arial" panose="020B0604020202020204" pitchFamily="34" charset="0"/>
              <a:buChar char="•"/>
            </a:pPr>
            <a:endParaRPr lang="en-US" sz="1350" dirty="0"/>
          </a:p>
          <a:p>
            <a:pPr>
              <a:buFont typeface="Arial" panose="020B0604020202020204" pitchFamily="34" charset="0"/>
              <a:buChar char="•"/>
            </a:pPr>
            <a:endParaRPr lang="en-US" sz="1350" dirty="0"/>
          </a:p>
          <a:p>
            <a:pPr>
              <a:buFont typeface="Arial" panose="020B0604020202020204" pitchFamily="34" charset="0"/>
              <a:buChar char="•"/>
            </a:pPr>
            <a:endParaRPr lang="en-US" sz="1350" dirty="0"/>
          </a:p>
          <a:p>
            <a:pPr>
              <a:buFont typeface="Arial" panose="020B0604020202020204" pitchFamily="34" charset="0"/>
              <a:buChar char="•"/>
            </a:pPr>
            <a:endParaRPr lang="en-IN" sz="13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BF67A-A98A-4092-947D-9714A0F2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78" y="1818085"/>
            <a:ext cx="6065044" cy="116443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7045996" y="0"/>
            <a:ext cx="1900404" cy="656279"/>
            <a:chOff x="8662863" y="737349"/>
            <a:chExt cx="2462337" cy="8768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21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7C3DC-484A-4187-A2E4-9B5B833C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2976C-B883-45DD-8A4D-1947161330F3}"/>
              </a:ext>
            </a:extLst>
          </p:cNvPr>
          <p:cNvSpPr txBox="1"/>
          <p:nvPr/>
        </p:nvSpPr>
        <p:spPr>
          <a:xfrm>
            <a:off x="381748" y="1837815"/>
            <a:ext cx="843906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Short-range radar data does not directly contain information about shape and hence many existing algorithms are not applicable.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The steps to process the data is: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fr-FR" sz="1050" dirty="0"/>
              <a:t>Signal transformations (e.g., Fourier transform).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en-IN" sz="1050" dirty="0"/>
              <a:t>Feature Extraction.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en-IN" sz="1050" dirty="0"/>
              <a:t>Frame-level classification.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432437" y="202816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41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4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2322" name="Google Shape;2322;p4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24" name="Google Shape;2324;p46"/>
          <p:cNvSpPr txBox="1"/>
          <p:nvPr/>
        </p:nvSpPr>
        <p:spPr>
          <a:xfrm>
            <a:off x="4971132" y="2619883"/>
            <a:ext cx="2547204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M Sai Murali</a:t>
            </a:r>
            <a:br>
              <a:rPr lang="e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</a:br>
            <a:r>
              <a:rPr lang="e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9919004342</a:t>
            </a:r>
            <a:endParaRPr sz="20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</p:txBody>
      </p:sp>
      <p:sp>
        <p:nvSpPr>
          <p:cNvPr id="2326" name="Google Shape;2326;p46"/>
          <p:cNvSpPr txBox="1"/>
          <p:nvPr/>
        </p:nvSpPr>
        <p:spPr>
          <a:xfrm>
            <a:off x="5600609" y="1534578"/>
            <a:ext cx="2547205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Y S Praveen</a:t>
            </a:r>
            <a:br>
              <a:rPr lang="e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</a:br>
            <a:r>
              <a:rPr lang="e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9919004303</a:t>
            </a:r>
            <a:endParaRPr sz="20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</p:txBody>
      </p:sp>
      <p:sp>
        <p:nvSpPr>
          <p:cNvPr id="2328" name="Google Shape;2328;p46"/>
          <p:cNvSpPr txBox="1"/>
          <p:nvPr/>
        </p:nvSpPr>
        <p:spPr>
          <a:xfrm>
            <a:off x="1131750" y="2619883"/>
            <a:ext cx="2871218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V Ramakrishna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9919004291</a:t>
            </a:r>
            <a:endParaRPr lang="en-US" sz="20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</p:txBody>
      </p:sp>
      <p:sp>
        <p:nvSpPr>
          <p:cNvPr id="2330" name="Google Shape;2330;p46"/>
          <p:cNvSpPr txBox="1"/>
          <p:nvPr/>
        </p:nvSpPr>
        <p:spPr>
          <a:xfrm>
            <a:off x="834181" y="1545854"/>
            <a:ext cx="2547205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Y Sireesha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9919004304</a:t>
            </a:r>
            <a:endParaRPr lang="en-US" sz="20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</p:txBody>
      </p:sp>
      <p:sp>
        <p:nvSpPr>
          <p:cNvPr id="8" name="Google Shape;2321;p46">
            <a:extLst>
              <a:ext uri="{FF2B5EF4-FFF2-40B4-BE49-F238E27FC236}">
                <a16:creationId xmlns:a16="http://schemas.microsoft.com/office/drawing/2014/main" id="{2F5B33A4-4C02-4340-825A-CDC23EF908FD}"/>
              </a:ext>
            </a:extLst>
          </p:cNvPr>
          <p:cNvSpPr txBox="1">
            <a:spLocks/>
          </p:cNvSpPr>
          <p:nvPr/>
        </p:nvSpPr>
        <p:spPr>
          <a:xfrm>
            <a:off x="1019107" y="3251262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IN" dirty="0"/>
              <a:t>Guide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D4997-B345-43B6-89D8-3F7415E78AA2}"/>
              </a:ext>
            </a:extLst>
          </p:cNvPr>
          <p:cNvSpPr txBox="1"/>
          <p:nvPr/>
        </p:nvSpPr>
        <p:spPr>
          <a:xfrm>
            <a:off x="2171701" y="3904129"/>
            <a:ext cx="4575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Mr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 R. Raja Subramanian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594241" y="66191"/>
            <a:ext cx="2462337" cy="876891"/>
            <a:chOff x="8662863" y="737349"/>
            <a:chExt cx="2462337" cy="8768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BB689-B646-474D-9889-D58E32B2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20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94222-62F5-4629-AFD9-0CB9AE7FE872}"/>
              </a:ext>
            </a:extLst>
          </p:cNvPr>
          <p:cNvSpPr txBox="1"/>
          <p:nvPr/>
        </p:nvSpPr>
        <p:spPr>
          <a:xfrm>
            <a:off x="1837867" y="214261"/>
            <a:ext cx="54682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point is a sequence of variable length of 1024 dimensional vector which are reshaped to a [32,32] 2d Doppler map [range, velocity]. 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4A753FDA-31B5-4B2F-81B8-051FE4B4F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31" y="877033"/>
            <a:ext cx="5406536" cy="361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7306133" y="113749"/>
            <a:ext cx="1696078" cy="616522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10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31741-8535-437F-9B0E-53E0E06A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21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4E6C2-7394-4BAB-940C-E4F53590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065" y="965696"/>
            <a:ext cx="4783870" cy="32121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81463" y="88805"/>
            <a:ext cx="2462337" cy="876891"/>
            <a:chOff x="8662863" y="737349"/>
            <a:chExt cx="2462337" cy="8768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461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31741-8535-437F-9B0E-53E0E06A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046CC-2EDC-4842-ACA0-21E900C1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9" y="160800"/>
            <a:ext cx="4286771" cy="4020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8209D-7027-434E-A506-F0C7B73A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74" y="160800"/>
            <a:ext cx="3816626" cy="1908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B45AD-B9BA-43FE-B712-DE42A959E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374" y="2229913"/>
            <a:ext cx="3836198" cy="19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98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31741-8535-437F-9B0E-53E0E06A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23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F009F-8F1E-40DC-BDD6-39CC9079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35"/>
            <a:ext cx="4732430" cy="2366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8A497-AA3A-44A3-BA58-DE563EC9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97" y="2136433"/>
            <a:ext cx="4480949" cy="22290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580988" y="85843"/>
            <a:ext cx="2462337" cy="876891"/>
            <a:chOff x="8662863" y="737349"/>
            <a:chExt cx="2462337" cy="8768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26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691B-964F-48E2-872C-7C0CAF74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C453-0A2B-4BD4-95E5-0C8AF946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https://nextjournal.com/a/PzuPgiKRz8DeHsunpsESi?token=TtNyS3bNNvd9mN7pv7MKhX</a:t>
            </a:r>
            <a:endParaRPr lang="en-IN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/>
          </a:p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7BD6B-C863-406C-9C3E-1B3DCBD3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24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33997" y="58326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071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5668-5DE9-4FD0-A3DE-3A5E72FE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803" y="397859"/>
            <a:ext cx="6880500" cy="582900"/>
          </a:xfrm>
        </p:spPr>
        <p:txBody>
          <a:bodyPr/>
          <a:lstStyle/>
          <a:p>
            <a:r>
              <a:rPr lang="en-IN" dirty="0"/>
              <a:t>Approach ii : camera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3A17-1C23-46FB-B8B3-2FD4E449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1D234-6746-4029-BB91-8A6E5A37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4" y="321600"/>
            <a:ext cx="4511431" cy="461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3DA80-9224-4A99-9D59-63034EF00AB8}"/>
              </a:ext>
            </a:extLst>
          </p:cNvPr>
          <p:cNvSpPr/>
          <p:nvPr/>
        </p:nvSpPr>
        <p:spPr>
          <a:xfrm>
            <a:off x="1815548" y="1842052"/>
            <a:ext cx="1762539" cy="125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8C6A02-04D9-4BBA-8392-8EBF840F011C}"/>
              </a:ext>
            </a:extLst>
          </p:cNvPr>
          <p:cNvSpPr/>
          <p:nvPr/>
        </p:nvSpPr>
        <p:spPr>
          <a:xfrm>
            <a:off x="1139687" y="3107635"/>
            <a:ext cx="3200400" cy="178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78061-E0C2-49C7-863F-4A50D3422C8A}"/>
              </a:ext>
            </a:extLst>
          </p:cNvPr>
          <p:cNvSpPr/>
          <p:nvPr/>
        </p:nvSpPr>
        <p:spPr>
          <a:xfrm>
            <a:off x="1570383" y="4697896"/>
            <a:ext cx="2445026" cy="124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5A7295-C98C-4D12-938A-A6282E34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75" y="1057018"/>
            <a:ext cx="4029089" cy="329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5DB38-115D-4D51-A35A-914DA9E126C4}"/>
              </a:ext>
            </a:extLst>
          </p:cNvPr>
          <p:cNvSpPr txBox="1"/>
          <p:nvPr/>
        </p:nvSpPr>
        <p:spPr>
          <a:xfrm>
            <a:off x="4310590" y="4322008"/>
            <a:ext cx="5187696" cy="320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 conventions of alphabets in ASL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6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3F80-E595-449C-8BEC-A52DDABF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</p:spPr>
        <p:txBody>
          <a:bodyPr/>
          <a:lstStyle/>
          <a:p>
            <a:r>
              <a:rPr lang="en-IN" dirty="0"/>
              <a:t>Approach iii : media pipe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104D3-04B4-4664-AC95-BE008464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B10B-4DE4-4D03-9C1F-920CB955108F}" type="slidenum">
              <a:rPr lang="en-IN" smtClean="0"/>
              <a:t>26</a:t>
            </a:fld>
            <a:endParaRPr lang="en-IN"/>
          </a:p>
        </p:txBody>
      </p:sp>
      <p:pic>
        <p:nvPicPr>
          <p:cNvPr id="5" name="Picture 4" descr="hand landmarks">
            <a:extLst>
              <a:ext uri="{FF2B5EF4-FFF2-40B4-BE49-F238E27FC236}">
                <a16:creationId xmlns:a16="http://schemas.microsoft.com/office/drawing/2014/main" id="{B24A98C0-CDE4-4A85-A918-DBD916AD8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" y="1098232"/>
            <a:ext cx="5943600" cy="22155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F64D85-B275-4218-81A6-825C8082A50F}"/>
              </a:ext>
            </a:extLst>
          </p:cNvPr>
          <p:cNvSpPr txBox="1"/>
          <p:nvPr/>
        </p:nvSpPr>
        <p:spPr>
          <a:xfrm>
            <a:off x="1444752" y="33535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points detected by MediaPipe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E2FA8-703F-435B-9AF9-3BE298400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2" y="2450592"/>
            <a:ext cx="2971768" cy="25229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81463" y="70759"/>
            <a:ext cx="2462337" cy="876891"/>
            <a:chOff x="8662863" y="737349"/>
            <a:chExt cx="2462337" cy="8768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0351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>
            <a:spLocks noGrp="1"/>
          </p:cNvSpPr>
          <p:nvPr>
            <p:ph type="title"/>
          </p:nvPr>
        </p:nvSpPr>
        <p:spPr>
          <a:xfrm>
            <a:off x="1131750" y="43086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729D83-9597-4B3C-AAB8-585127D6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724" y="1120643"/>
            <a:ext cx="6880500" cy="3498600"/>
          </a:xfrm>
        </p:spPr>
        <p:txBody>
          <a:bodyPr/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SzPct val="250000"/>
              <a:buFont typeface="Arial" panose="020B0604020202020204" pitchFamily="34" charset="0"/>
              <a:buChar char="•"/>
            </a:pPr>
            <a:r>
              <a:rPr lang="en-IN" sz="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Sci-Hub | </a:t>
            </a:r>
            <a:r>
              <a:rPr lang="en-IN" sz="800" u="sng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mmWave</a:t>
            </a:r>
            <a:r>
              <a:rPr lang="en-IN" sz="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Radar-based Hand Gesture Recognition using Range-Angle Image. 2020 IEEE 91st Vehicular Technology Conference (VTC2020-Spring) | 10.1109/vtc2020-spring48590.2020.9128573</a:t>
            </a:r>
            <a:endParaRPr lang="en-IN" sz="800" u="sng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ct val="250000"/>
              <a:buFont typeface="Arial" panose="020B0604020202020204" pitchFamily="34" charset="0"/>
              <a:buChar char="•"/>
            </a:pPr>
            <a:r>
              <a:rPr lang="en-US" sz="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https://www.researchgate.net/publication/352328411_Radar-Based_Hand_Gesture_Recognition_Using_Spiking_Neural_Networks</a:t>
            </a:r>
            <a:endParaRPr lang="en-US" sz="800" u="sng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ct val="250000"/>
              <a:buFont typeface="Arial" panose="020B0604020202020204" pitchFamily="34" charset="0"/>
              <a:buChar char="•"/>
            </a:pPr>
            <a:r>
              <a:rPr lang="en-IN" sz="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Sadeddine</a:t>
            </a:r>
            <a:r>
              <a:rPr lang="en-IN" sz="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IN" sz="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Chelali</a:t>
            </a:r>
            <a:r>
              <a:rPr lang="en-IN" sz="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Z. F., </a:t>
            </a:r>
            <a:r>
              <a:rPr lang="en-IN" sz="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Djeradi</a:t>
            </a:r>
            <a:r>
              <a:rPr lang="en-IN" sz="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IN" sz="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Djeradi</a:t>
            </a:r>
            <a:r>
              <a:rPr lang="en-IN" sz="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IN" sz="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Benabderrahmane</a:t>
            </a:r>
            <a:r>
              <a:rPr lang="en-IN" sz="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(2021). Recognition of user-dependent and independent static hand gestures: Application to sign language. Journal of Visual Communication and Image Representation, 79, 103193. doi:10.1016/j.jvcir.2021.10319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ct val="250000"/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Shengchang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He,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Zonglong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Yao, Kai; Chen,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Weichu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(2018). 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[IEEE 2018 IEEE/MTT-S International Microwave Symposium - IMS 2018 - Philadelphia, PA, USA (2018.6.10-2018.6.15)] 2018 IEEE/MTT-S International Microwave Symposium - IMS - Hand Gesture Recognition using a Three-dimensional 24 GHz Radar Array. , (), 138–140. 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doi:10.1109/MWSYM.2018.8439658 </a:t>
            </a:r>
            <a:endParaRPr lang="en-I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ct val="250000"/>
              <a:buFont typeface="Arial" panose="020B0604020202020204" pitchFamily="34" charset="0"/>
              <a:buChar char="•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Fanchen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Kong,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Jingcheng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Deng,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Zichuan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Fan, Gesture recognition system based on ultrasonic FMCW and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ConvLSTM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model, Measurement, Volume 190, 2022, 110743, ISSN 0263-2241.</a:t>
            </a:r>
            <a:r>
              <a:rPr lang="en-IN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ct val="250000"/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Kulhandjian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Sharma, M.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Kulhandjian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C.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D'Amours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"Sign Language Gesture Recognition Using Doppler Radar and Deep Learning," 2019 IEEE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Globecom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Workshops (GC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Wkshps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2019, pp. 1-6,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10.1109/GCWkshps45667.2019.9024607.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ct val="250000"/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https://sci-hub.hkvisa.net/10.23919/EURAD.2017.8249172</a:t>
            </a:r>
            <a:endParaRPr lang="en-US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ct val="250000"/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Cai,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Xiaodong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Ma,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Jingyi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Liu, Wei; Han, Hemin; Ma, Lili (2019). [ACM Press the 2019 ACM International Joint Conference on Pervasive and Ubiquitous Computing and the 2019 ACM International Symposium - London, United Kingdom (2019.09.09-2019.09.13)] Proceedings of the 2019 ACM International Joint Conference on Pervasive and Ubiquitous Computing and Proceedings of the 2019 ACM International Symposium on Wearable Computers -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UbiComp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/ISWC '19 - Efficient convolutional neural network for FMCW radar based hand gesture recognition. , (), 17–20. doi:10.1145/3341162.3343768</a:t>
            </a:r>
            <a:endParaRPr lang="en-IN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84" name="Google Shape;19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81463" y="85811"/>
            <a:ext cx="2462337" cy="876891"/>
            <a:chOff x="8662863" y="737349"/>
            <a:chExt cx="2462337" cy="8768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>
            <a:spLocks noGrp="1"/>
          </p:cNvSpPr>
          <p:nvPr>
            <p:ph type="title"/>
          </p:nvPr>
        </p:nvSpPr>
        <p:spPr>
          <a:xfrm>
            <a:off x="1131750" y="43086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729D83-9597-4B3C-AAB8-585127D6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724" y="1120643"/>
            <a:ext cx="6880500" cy="3498600"/>
          </a:xfrm>
        </p:spPr>
        <p:txBody>
          <a:bodyPr/>
          <a:lstStyle/>
          <a:p>
            <a:pPr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E.D.G. Sanjeewa, K.K.L. Herath, B.G.D.A.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Madhusanka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H.D.N.S.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Priyankara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H.M.K.K.M.B. Herath, Chapter 14 - Understanding the hand gesture command to visual attention model for mobile robot navigation: service robots in domestic environment, Editor(s):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Mamta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Mittal, Rajiv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Ratn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Shah,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Sudipta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Roy, In Cognitive Data Science in Sustainable Computing, Cognitive Computing for Human-Robot Interaction, Academic Press, 2021, Pages 287-310, ISBN 9780323857697</a:t>
            </a:r>
            <a:endParaRPr lang="en-I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Helen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Victoria;G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Maragatham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(2021). Gesture recognition of radar micro doppler signatures using separable convolutional neural networks . Materials Today: Proceedings, (), –. doi:10.1016/j.matpr.2021.05.658</a:t>
            </a:r>
            <a:endParaRPr lang="en-I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Yang, Y., Li, J., Li, B. et al.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MDHandNet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lightweight deep neural network for hand gesture/sign language recognition based on micro-doppler images. World Wide Web (2022).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https://doi.org/10.1007/s11280-021-00985-1</a:t>
            </a:r>
            <a:endParaRPr lang="en-I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Jyh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Tsang;Federico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Corradi;Manolis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Sifalakis;Werner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Van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Leekwijck;Steven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Latré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(2021). Radar-Based Hand Gesture Recognition Using Spiking Neural Networks . Electronics, (), –. doi:10.3390/electronics10121405 </a:t>
            </a:r>
            <a:endParaRPr lang="en-I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Hazra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Santra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"Radar Gesture Recognition System in Presence of Interference using Self-Attention Neural Network," 2019 18th IEEE International Conference On Machine Learning And Applications (ICMLA), 2019, pp. 1409-1414,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10.1109/ICMLA.2019.00230.</a:t>
            </a:r>
            <a:endParaRPr lang="en-I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https://www.researchgate.net/publication/354463749_Dynamic_Hand_Gesture_Recognition_Using_3D-CNN_and_LSTM_Networks/citations</a:t>
            </a:r>
            <a:r>
              <a:rPr lang="en-IN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Jixin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Liu,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Tingting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Wang, Xuan (2020). Human hand gesture recognition with convolutional neural networks for K-12 double-teachers instruction mode classroom. Infrared Physics &amp; Technology, 1110, 103464-. doi:10.1016/j.infrared.2020.103464</a:t>
            </a:r>
            <a:endParaRPr lang="en-IN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84" name="Google Shape;19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81463" y="85811"/>
            <a:ext cx="2462337" cy="876891"/>
            <a:chOff x="8662863" y="737349"/>
            <a:chExt cx="2462337" cy="8768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6873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2066020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Thanks!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3F17-AAC0-4AF1-B1A9-140B7385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93313-8DCF-489B-9E0C-297F60E276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31750" y="1439159"/>
            <a:ext cx="6880500" cy="1784782"/>
          </a:xfrm>
        </p:spPr>
        <p:txBody>
          <a:bodyPr/>
          <a:lstStyle/>
          <a:p>
            <a:pPr marL="342900" lvl="0" indent="-342900" algn="just">
              <a:lnSpc>
                <a:spcPct val="15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objective of this project is to look for new ways to combine traditional radar signal processing techniques with Data-Driven approaches to provide a better hand gesture recognition model.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different sensors towards hand gesture recognition.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gesture recognition model that can help</a:t>
            </a:r>
          </a:p>
          <a:p>
            <a:pPr marL="342900" lvl="0" indent="-342900" algn="just">
              <a:lnSpc>
                <a:spcPct val="15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which approach is better like Sensor vs. Camera vs. Camera with MediaPipe.</a:t>
            </a:r>
          </a:p>
          <a:p>
            <a:pPr marL="342900" lvl="0" indent="-342900" algn="just">
              <a:lnSpc>
                <a:spcPct val="15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Conduct a literature review on hand gesture recognition using radar sensors, machine learning and deep learning.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sign language recognition system that can help the people who are deaf and hard of hearing to communicate.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indent="0">
              <a:buNone/>
            </a:pPr>
            <a:endParaRPr lang="en-IN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53E19-F5D9-49C2-8200-1A6CC7DDF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C7F26-0DAA-4692-AD08-E4B812BC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54" y="3640056"/>
            <a:ext cx="1312746" cy="131274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484063" y="146153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09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188C-FC23-4F1F-AB97-594294A0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0F350-2765-4B7C-9EFA-ADCDDA0C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380" y="1608755"/>
            <a:ext cx="7617275" cy="3534745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Human–computer interactions (HCI) approaches range from simple keyboard inputs to advanced vision-based gesture detection systems.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 gesture recognition is one of the most exciting and important HCI technologies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 gesture recognition is an intriguing research subject since it may be used to improve communication in a number of applications such as mobile phones, smart TVs, robot controllers, medical equipment, access control systems, and smart automobiles.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AA13-CB12-4DBF-8D9D-5F3152BF5D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484063" y="184579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1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188C-FC23-4F1F-AB97-594294A0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0F350-2765-4B7C-9EFA-ADCDDA0C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362" y="1974515"/>
            <a:ext cx="7617275" cy="353474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try to recognize gestures of radar data.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tried to recognize sign language for the D&amp;M people.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American Sign Language for the camera approach.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 tried Media pipe approach after the camera one and did got better approach.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AA13-CB12-4DBF-8D9D-5F3152BF5D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484063" y="160800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126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6"/>
          <p:cNvSpPr txBox="1">
            <a:spLocks noGrp="1"/>
          </p:cNvSpPr>
          <p:nvPr>
            <p:ph type="title"/>
          </p:nvPr>
        </p:nvSpPr>
        <p:spPr>
          <a:xfrm>
            <a:off x="1131750" y="177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iterature review</a:t>
            </a:r>
            <a:endParaRPr dirty="0"/>
          </a:p>
        </p:txBody>
      </p:sp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7D801E-0292-4C6D-8317-7FEDB49FF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17745"/>
              </p:ext>
            </p:extLst>
          </p:nvPr>
        </p:nvGraphicFramePr>
        <p:xfrm>
          <a:off x="778566" y="808383"/>
          <a:ext cx="7586868" cy="4191007"/>
        </p:xfrm>
        <a:graphic>
          <a:graphicData uri="http://schemas.openxmlformats.org/drawingml/2006/table">
            <a:tbl>
              <a:tblPr/>
              <a:tblGrid>
                <a:gridCol w="2415840">
                  <a:extLst>
                    <a:ext uri="{9D8B030D-6E8A-4147-A177-3AD203B41FA5}">
                      <a16:colId xmlns:a16="http://schemas.microsoft.com/office/drawing/2014/main" val="1786721301"/>
                    </a:ext>
                  </a:extLst>
                </a:gridCol>
                <a:gridCol w="1381634">
                  <a:extLst>
                    <a:ext uri="{9D8B030D-6E8A-4147-A177-3AD203B41FA5}">
                      <a16:colId xmlns:a16="http://schemas.microsoft.com/office/drawing/2014/main" val="646635147"/>
                    </a:ext>
                  </a:extLst>
                </a:gridCol>
                <a:gridCol w="1300838">
                  <a:extLst>
                    <a:ext uri="{9D8B030D-6E8A-4147-A177-3AD203B41FA5}">
                      <a16:colId xmlns:a16="http://schemas.microsoft.com/office/drawing/2014/main" val="2514030548"/>
                    </a:ext>
                  </a:extLst>
                </a:gridCol>
                <a:gridCol w="1260438">
                  <a:extLst>
                    <a:ext uri="{9D8B030D-6E8A-4147-A177-3AD203B41FA5}">
                      <a16:colId xmlns:a16="http://schemas.microsoft.com/office/drawing/2014/main" val="1484041381"/>
                    </a:ext>
                  </a:extLst>
                </a:gridCol>
                <a:gridCol w="1228118">
                  <a:extLst>
                    <a:ext uri="{9D8B030D-6E8A-4147-A177-3AD203B41FA5}">
                      <a16:colId xmlns:a16="http://schemas.microsoft.com/office/drawing/2014/main" val="2519631981"/>
                    </a:ext>
                  </a:extLst>
                </a:gridCol>
              </a:tblGrid>
              <a:tr h="180971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Recognized Gestures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Gestures used For Training And Testing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 Percentage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used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8308"/>
                  </a:ext>
                </a:extLst>
              </a:tr>
              <a:tr h="523866">
                <a:tc>
                  <a:txBody>
                    <a:bodyPr/>
                    <a:lstStyle/>
                    <a:p>
                      <a:pPr rtl="0" fontAlgn="t"/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Simei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G.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Wysoski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Marcus V. Lamar, Susumu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Kuroyanagi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Akira Iwata, (2002). “A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RotationInvariant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Approach On Static-Gesture Recognition Using Boundary Histograms And Neural Vol.3, No.4, July 2012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1040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 98.8% and MLP 98.7%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American Sign and Language (ASL)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427297"/>
                  </a:ext>
                </a:extLst>
              </a:tr>
              <a:tr h="466717">
                <a:tc>
                  <a:txBody>
                    <a:bodyPr/>
                    <a:lstStyle/>
                    <a:p>
                      <a:pPr rtl="0" fontAlgn="t"/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Mokhtar M. Hasan,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Pramoud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K.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Misra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(2011). “Brightness Factor Matching For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GestureRecognition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Using Scaled Normalization”, International Journal of Computer Science &amp;Information Technology (IJCSIT), Vol. 3(2).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method 84% and Scaling normalization method 95%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Database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49841"/>
                  </a:ext>
                </a:extLst>
              </a:tr>
              <a:tr h="409568">
                <a:tc>
                  <a:txBody>
                    <a:bodyPr/>
                    <a:lstStyle/>
                    <a:p>
                      <a:pPr rtl="0" fontAlgn="t"/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 S. Kulkarni,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S.D.Lokhande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(2010) “Appearance Based Recognition of American Sign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LanguageUsing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Gesture Segmentation”, International Journal on Computer Science and Engineering (IJCSE),Vol. 2(3), pp. 560-565.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92.78%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American Sign Language (ASL)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06123"/>
                  </a:ext>
                </a:extLst>
              </a:tr>
              <a:tr h="638163">
                <a:tc>
                  <a:txBody>
                    <a:bodyPr/>
                    <a:lstStyle/>
                    <a:p>
                      <a:pPr rtl="0" fontAlgn="t"/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Shuying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Zhao, Wenjun Tan,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Shiguang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Wen, and Yuanyuan Liu, (2008). “An Improved Algorithm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ofHand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Gesture Recognition under Intricate Background”, Springer the First International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Conferenceon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Intelligent Robotics and Applications (ICIRA 2008),: Part I. pp. 786–794, 2008.Doi:10.1007/978-3-540-88513-9_85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0-9 numbers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 video sequence for isolated gestures/ 270 video sequence for continuous gestures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90.45%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Recognize Arabic numbers from 0 to 9.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02135"/>
                  </a:ext>
                </a:extLst>
              </a:tr>
              <a:tr h="409568">
                <a:tc>
                  <a:txBody>
                    <a:bodyPr/>
                    <a:lstStyle/>
                    <a:p>
                      <a:pPr rtl="0" fontAlgn="t"/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B., Yoon, H., Soh, J.,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Yangc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Y., &amp;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Ejima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T. (1997). “Hand Gesture Recognition Using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HiddenMarkov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Models”. IEEE International Conference on computational cybernetics and simulation. Vol.5, Doi: 10.1109/ICSMC.1997.637364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static/ 12 dynamic gestures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Totally 240 data are trained and then the trained are tested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98.30%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static gestures and 12 dynamic gestures.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407744"/>
                  </a:ext>
                </a:extLst>
              </a:tr>
              <a:tr h="466717">
                <a:tc>
                  <a:txBody>
                    <a:bodyPr/>
                    <a:lstStyle/>
                    <a:p>
                      <a:pPr rtl="0" fontAlgn="t"/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Stergiopoulou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N.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Papamarkos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(2009). “Hand gesture recognition using a neural network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shapefitting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technique,” Elsevier Engineering Applications of Artificial Intelligence, vol. 22(8), pp. 1141 –1158,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10.1016/j.engappai.2009.03.008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 for testing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90.45%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Database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538193"/>
                  </a:ext>
                </a:extLst>
              </a:tr>
              <a:tr h="466717">
                <a:tc>
                  <a:txBody>
                    <a:bodyPr/>
                    <a:lstStyle/>
                    <a:p>
                      <a:pPr rtl="0" fontAlgn="t"/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Mokhar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M. Hasan, Pramod K. Mishra, (2012) “Features Fitting using Multivariate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GaussianDistribution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Hand Gesture Recognition”, International Journal of Computer Science &amp;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EmergingTechnologies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IJCSET, Vol. 3(2).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for more than 4 gestures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Database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67293"/>
                  </a:ext>
                </a:extLst>
              </a:tr>
              <a:tr h="409568">
                <a:tc>
                  <a:txBody>
                    <a:bodyPr/>
                    <a:lstStyle/>
                    <a:p>
                      <a:pPr rtl="0" fontAlgn="t"/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Mokhar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M. Hasan, Pramod K. Mishra, (2012). “Robust Gesture Recognition Using </a:t>
                      </a:r>
                      <a:r>
                        <a:rPr lang="en-IN" sz="7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GaussianDistribution</a:t>
                      </a:r>
                      <a:r>
                        <a:rPr lang="en-IN" sz="7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Features Fitting’, International Journal of Machine Learning and Computing, Vol.2(3).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for 14 gestures, and &gt;90 for 15-20 gestures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8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Database</a:t>
                      </a:r>
                    </a:p>
                  </a:txBody>
                  <a:tcPr marL="6293" marR="6293" marT="4195" marB="41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8688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39847" y="0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874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6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iterature review</a:t>
            </a:r>
            <a:endParaRPr dirty="0"/>
          </a:p>
        </p:txBody>
      </p:sp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8671DF-0AEF-4EEF-AF78-88FD2B6C0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83181"/>
              </p:ext>
            </p:extLst>
          </p:nvPr>
        </p:nvGraphicFramePr>
        <p:xfrm>
          <a:off x="1199320" y="794855"/>
          <a:ext cx="6917637" cy="4177671"/>
        </p:xfrm>
        <a:graphic>
          <a:graphicData uri="http://schemas.openxmlformats.org/drawingml/2006/table">
            <a:tbl>
              <a:tblPr/>
              <a:tblGrid>
                <a:gridCol w="3571461">
                  <a:extLst>
                    <a:ext uri="{9D8B030D-6E8A-4147-A177-3AD203B41FA5}">
                      <a16:colId xmlns:a16="http://schemas.microsoft.com/office/drawing/2014/main" val="1390561632"/>
                    </a:ext>
                  </a:extLst>
                </a:gridCol>
                <a:gridCol w="2126973">
                  <a:extLst>
                    <a:ext uri="{9D8B030D-6E8A-4147-A177-3AD203B41FA5}">
                      <a16:colId xmlns:a16="http://schemas.microsoft.com/office/drawing/2014/main" val="3688262431"/>
                    </a:ext>
                  </a:extLst>
                </a:gridCol>
                <a:gridCol w="1219203">
                  <a:extLst>
                    <a:ext uri="{9D8B030D-6E8A-4147-A177-3AD203B41FA5}">
                      <a16:colId xmlns:a16="http://schemas.microsoft.com/office/drawing/2014/main" val="1924764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1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1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Area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1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Invariant factor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89440"/>
                  </a:ext>
                </a:extLst>
              </a:tr>
              <a:tr h="374967"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 T. Freeman and Michal R., (1995) “Orientation Histograms for Hand Gesture </a:t>
                      </a:r>
                      <a:r>
                        <a:rPr lang="en-US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Recognition”,IEEE</a:t>
                      </a:r>
                      <a:r>
                        <a:rPr lang="en-US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International Workshop on Automatic Face and Gesture Recognition.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system / control a computer graphic crane by hand gestures/ play games such as scissors/paper/stone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Lighting conditions / Translation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38070"/>
                  </a:ext>
                </a:extLst>
              </a:tr>
              <a:tr h="310908">
                <a:tc>
                  <a:txBody>
                    <a:bodyPr/>
                    <a:lstStyle/>
                    <a:p>
                      <a:pPr rtl="0" fontAlgn="t"/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Stergiopoulou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N.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Papamarkos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(2009). “Hand gesture recognition using a neural network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shapefitting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technique,” Elsevier Engineering Applications of Artificial Intelligence, vol. 22(8), pp. 1141 –1158,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10.1016/j.engappai.2009.03.008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Recognition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Lighting conditions / Translation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80317"/>
                  </a:ext>
                </a:extLst>
              </a:tr>
              <a:tr h="467377">
                <a:tc>
                  <a:txBody>
                    <a:bodyPr/>
                    <a:lstStyle/>
                    <a:p>
                      <a:pPr rtl="0" fontAlgn="t"/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Simei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G.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Wysoski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Marcus V. Lamar, Susumu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Kuroyanagi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Akira Iwata, (2002). “A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RotationInvariant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Approach On Static-Gesture Recognition Using Boundary Histograms And Neural Networks,” IEEE Proceedings of the 9th International Conference on Neural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InformationProcessing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Singapura.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Recognition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86574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rtl="0" fontAlgn="t"/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Mokhtar M. Hasan,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Pramoud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K.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Misra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(2011). “Brightness Factor Matching For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GestureRecognition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Using Scaled Normalization”, International Journal of Computer Science &amp;Information Technology (IJCSIT), Vol. 3(2).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language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Rotation/Translation/ Scaling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768686"/>
                  </a:ext>
                </a:extLst>
              </a:tr>
              <a:tr h="371060">
                <a:tc>
                  <a:txBody>
                    <a:bodyPr/>
                    <a:lstStyle/>
                    <a:p>
                      <a:pPr rtl="0" fontAlgn="t"/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Malima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A.,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Özgür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E.,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Çetin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 (2006). “A Fast Algorithm for Vision-Based Hand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GestureRecognition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Robot Control”, IEEE 14th conference on Signal Processing and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CommunicationsApplications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pp. 1-4.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10.1109/SIU.2006.1659822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 control application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Translation/ Rotation / Scaling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582352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Luigi Lamberti, Francesco </a:t>
                      </a:r>
                      <a:r>
                        <a:rPr lang="en-US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Camastra</a:t>
                      </a:r>
                      <a:r>
                        <a:rPr lang="en-US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(2011). “Real-Time Hand Gesture Recognition Using a </a:t>
                      </a:r>
                      <a:r>
                        <a:rPr lang="en-US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ColorGlove</a:t>
                      </a:r>
                      <a:r>
                        <a:rPr lang="en-US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”, Springer Proceedings of the 16th international conference on Image analysis and </a:t>
                      </a:r>
                      <a:r>
                        <a:rPr lang="en-US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processing:Part</a:t>
                      </a:r>
                      <a:r>
                        <a:rPr lang="en-US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 ICIAP.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0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system/ moderate computational resources devices e.g. netbooks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Rotation/Translation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89759"/>
                  </a:ext>
                </a:extLst>
              </a:tr>
              <a:tr h="390939">
                <a:tc>
                  <a:txBody>
                    <a:bodyPr/>
                    <a:lstStyle/>
                    <a:p>
                      <a:pPr rtl="0" fontAlgn="t"/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Mokhar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M. Hasan, Pramod K. Mishra, (2012) “Features Fitting using Multivariate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GaussianDistribution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Hand Gesture Recognition”, International Journal of Computer Science &amp;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EmergingTechnologies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IJCSET, Vol. 3(2).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Recognition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Rotation/Translation/ Scaling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39899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rtl="0" fontAlgn="t"/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Mokhar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M. Hasan, Pramod K. Mishra, (2012). “Robust Gesture Recognition Using </a:t>
                      </a:r>
                      <a:r>
                        <a:rPr lang="en-IN" sz="900" b="0" dirty="0" err="1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GaussianDistribution</a:t>
                      </a:r>
                      <a:r>
                        <a:rPr lang="en-IN" sz="9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Features Fitting’, International Journal of Machine Learning and Computing, Vol.2(3).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Recognition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sz="1000" b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Rotation/Translation/ Scaling</a:t>
                      </a:r>
                    </a:p>
                  </a:txBody>
                  <a:tcPr marL="6887" marR="6887" marT="4592" marB="459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81257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81463" y="13804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6"/>
          <p:cNvSpPr txBox="1">
            <a:spLocks noGrp="1"/>
          </p:cNvSpPr>
          <p:nvPr>
            <p:ph type="title"/>
          </p:nvPr>
        </p:nvSpPr>
        <p:spPr>
          <a:xfrm>
            <a:off x="1131748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iterature review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728C3B-1687-453C-AA8B-9BB92D3C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361" y="1095830"/>
            <a:ext cx="7617275" cy="3481500"/>
          </a:xfrm>
        </p:spPr>
        <p:txBody>
          <a:bodyPr/>
          <a:lstStyle/>
          <a:p>
            <a:pPr marL="101600" indent="0">
              <a:buNone/>
            </a:pPr>
            <a:r>
              <a:rPr lang="en-US" sz="1000" dirty="0"/>
              <a:t>Many researchers have proposed numerous methods for Hand Gesture Recognition Systems.</a:t>
            </a:r>
          </a:p>
          <a:p>
            <a:pPr marL="101600" indent="0">
              <a:buNone/>
            </a:pPr>
            <a:endParaRPr lang="en-US" sz="1000" dirty="0"/>
          </a:p>
          <a:p>
            <a:pPr marL="101600" indent="0">
              <a:buNone/>
            </a:pPr>
            <a:r>
              <a:rPr lang="en-US" sz="1000" b="1" dirty="0"/>
              <a:t>Electronics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/>
              <a:t>Use of electronic 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/>
              <a:t>Complex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/>
              <a:t>Physical attachment with system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/>
              <a:t>Lot of noise in transition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sz="1000" b="1" dirty="0"/>
              <a:t>Glove Based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Requires use of hand gloves.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Complex to use.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Variable glove size for more users.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Environment Dependent.</a:t>
            </a:r>
            <a:endParaRPr lang="en-IN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sz="1000" b="1" dirty="0"/>
              <a:t>Marker Based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Use of Color markers on finger or wrist.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Marker positions are fixed.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Complex to use multiple markers.</a:t>
            </a:r>
            <a:endParaRPr lang="en-IN" sz="1000" dirty="0"/>
          </a:p>
          <a:p>
            <a:pPr lvl="1"/>
            <a:endParaRPr lang="en-IN" sz="1000" dirty="0"/>
          </a:p>
        </p:txBody>
      </p:sp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561110" y="81110"/>
            <a:ext cx="2462337" cy="876891"/>
            <a:chOff x="8662863" y="737349"/>
            <a:chExt cx="2462337" cy="8768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38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300" b="1" dirty="0"/>
              <a:t>Latency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/>
              <a:t>Image processing can be significantly slow creating unacceptable latency for videogames and other similar applications.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b="1" dirty="0"/>
              <a:t>Robustness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/>
              <a:t>Many gesture recognition systems do not read motions accurately or optimally due to factors like insufficient background light, high background noise etc.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 To Be addressed</a:t>
            </a:r>
            <a:endParaRPr dirty="0"/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300" b="1" dirty="0"/>
              <a:t>Lack of Gesture Language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/>
              <a:t>Different users make gestures differently, causing difficulty in identifying motions.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b="1" dirty="0"/>
              <a:t>Performance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/>
              <a:t>Image processing involved in gesture recognition is quite resource intensive and the applications may found difficult to run on resource constrained devices.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FF407-7F6B-4A0A-BE8B-7223319724A7}"/>
              </a:ext>
            </a:extLst>
          </p:cNvPr>
          <p:cNvGrpSpPr/>
          <p:nvPr/>
        </p:nvGrpSpPr>
        <p:grpSpPr>
          <a:xfrm>
            <a:off x="6627371" y="122611"/>
            <a:ext cx="2462337" cy="876891"/>
            <a:chOff x="8662863" y="737349"/>
            <a:chExt cx="2462337" cy="876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08011-8273-4CF4-AD53-B3B65335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6261" y="737349"/>
              <a:ext cx="958939" cy="8768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F00E82-766C-46AE-9C2C-A8EBB382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2863" y="1056920"/>
              <a:ext cx="1237595" cy="4755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270</TotalTime>
  <Words>2628</Words>
  <Application>Microsoft Office PowerPoint</Application>
  <PresentationFormat>On-screen Show (16:9)</PresentationFormat>
  <Paragraphs>253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Symbol</vt:lpstr>
      <vt:lpstr>Merriweather</vt:lpstr>
      <vt:lpstr>Amatic SC</vt:lpstr>
      <vt:lpstr>Times New Roman</vt:lpstr>
      <vt:lpstr>Bahnschrift Light SemiCondensed</vt:lpstr>
      <vt:lpstr>Nathaniel template</vt:lpstr>
      <vt:lpstr>AI-Driven Hand Gesture Recognition</vt:lpstr>
      <vt:lpstr>Team Presentation</vt:lpstr>
      <vt:lpstr>OBJECTIVE</vt:lpstr>
      <vt:lpstr>introduction</vt:lpstr>
      <vt:lpstr>Introduction Cont.</vt:lpstr>
      <vt:lpstr>Literature review</vt:lpstr>
      <vt:lpstr>Literature review</vt:lpstr>
      <vt:lpstr>Literature review</vt:lpstr>
      <vt:lpstr>Issues To Be addressed</vt:lpstr>
      <vt:lpstr>   Community interaction &amp;review</vt:lpstr>
      <vt:lpstr>Work plan</vt:lpstr>
      <vt:lpstr>Tools</vt:lpstr>
      <vt:lpstr>Modules</vt:lpstr>
      <vt:lpstr>Approach 1: radar</vt:lpstr>
      <vt:lpstr>Deep Soli google Gesture Dataset</vt:lpstr>
      <vt:lpstr>PowerPoint Presentation</vt:lpstr>
      <vt:lpstr>Deep Soli google Gesture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Implementation</vt:lpstr>
      <vt:lpstr>Approach ii : camera</vt:lpstr>
      <vt:lpstr>Approach iii : media pipe</vt:lpstr>
      <vt:lpstr>References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Radar Perception for Hand Gesture Recognition</dc:title>
  <dc:creator>Sai Murali Royal</dc:creator>
  <cp:lastModifiedBy>Sai Murali Royal</cp:lastModifiedBy>
  <cp:revision>8</cp:revision>
  <dcterms:modified xsi:type="dcterms:W3CDTF">2022-05-01T20:20:21Z</dcterms:modified>
</cp:coreProperties>
</file>