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1"/>
  </p:sldMasterIdLst>
  <p:notesMasterIdLst>
    <p:notesMasterId r:id="rId21"/>
  </p:notesMasterIdLst>
  <p:sldIdLst>
    <p:sldId id="256" r:id="rId2"/>
    <p:sldId id="272" r:id="rId3"/>
    <p:sldId id="273" r:id="rId4"/>
    <p:sldId id="257" r:id="rId5"/>
    <p:sldId id="259" r:id="rId6"/>
    <p:sldId id="261" r:id="rId7"/>
    <p:sldId id="264" r:id="rId8"/>
    <p:sldId id="265" r:id="rId9"/>
    <p:sldId id="266" r:id="rId10"/>
    <p:sldId id="267" r:id="rId11"/>
    <p:sldId id="268" r:id="rId12"/>
    <p:sldId id="269" r:id="rId13"/>
    <p:sldId id="270" r:id="rId14"/>
    <p:sldId id="277" r:id="rId15"/>
    <p:sldId id="278" r:id="rId16"/>
    <p:sldId id="281" r:id="rId17"/>
    <p:sldId id="279" r:id="rId18"/>
    <p:sldId id="28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68" autoAdjust="0"/>
    <p:restoredTop sz="94660"/>
  </p:normalViewPr>
  <p:slideViewPr>
    <p:cSldViewPr snapToGrid="0">
      <p:cViewPr>
        <p:scale>
          <a:sx n="66" d="100"/>
          <a:sy n="66" d="100"/>
        </p:scale>
        <p:origin x="1358" y="5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9T21:35:10.560"/>
    </inkml:context>
    <inkml:brush xml:id="br0">
      <inkml:brushProperty name="width" value="0.025" units="cm"/>
      <inkml:brushProperty name="height" value="0.025" units="cm"/>
    </inkml:brush>
  </inkml:definitions>
  <inkml:trace contextRef="#ctx0" brushRef="#br0">0 1 24528,'0'3953'0,"14291"-3953"0,-14291-3953 0,-14291 3953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9T21:36:26.895"/>
    </inkml:context>
    <inkml:brush xml:id="br0">
      <inkml:brushProperty name="width" value="0.025" units="cm"/>
      <inkml:brushProperty name="height" value="0.025" units="cm"/>
      <inkml:brushProperty name="color" value="#FF0066"/>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9T21:36:28.237"/>
    </inkml:context>
    <inkml:brush xml:id="br0">
      <inkml:brushProperty name="width" value="0.025" units="cm"/>
      <inkml:brushProperty name="height" value="0.025" units="cm"/>
      <inkml:brushProperty name="color" value="#FF0066"/>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9T21:36:29.216"/>
    </inkml:context>
    <inkml:brush xml:id="br0">
      <inkml:brushProperty name="width" value="0.025" units="cm"/>
      <inkml:brushProperty name="height" value="0.025" units="cm"/>
      <inkml:brushProperty name="color" value="#FF0066"/>
    </inkml:brush>
  </inkml:definitions>
  <inkml:trace contextRef="#ctx0" brushRef="#br0">0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9T21:36:30.274"/>
    </inkml:context>
    <inkml:brush xml:id="br0">
      <inkml:brushProperty name="width" value="0.025" units="cm"/>
      <inkml:brushProperty name="height" value="0.025" units="cm"/>
      <inkml:brushProperty name="color" value="#FF0066"/>
    </inkml:brush>
  </inkml:definitions>
  <inkml:trace contextRef="#ctx0" brushRef="#br0">0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9T21:36:31.725"/>
    </inkml:context>
    <inkml:brush xml:id="br0">
      <inkml:brushProperty name="width" value="0.025" units="cm"/>
      <inkml:brushProperty name="height" value="0.025" units="cm"/>
      <inkml:brushProperty name="color" value="#FF0066"/>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4C8D8D-4A60-443D-905F-C693CF3D8828}" type="datetimeFigureOut">
              <a:rPr lang="en-IN" smtClean="0"/>
              <a:t>15-04-2025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15A518-947E-473D-B674-86BE07A9751C}" type="slidenum">
              <a:rPr lang="en-IN" smtClean="0"/>
              <a:t>‹#›</a:t>
            </a:fld>
            <a:endParaRPr lang="en-IN"/>
          </a:p>
        </p:txBody>
      </p:sp>
    </p:spTree>
    <p:extLst>
      <p:ext uri="{BB962C8B-B14F-4D97-AF65-F5344CB8AC3E}">
        <p14:creationId xmlns:p14="http://schemas.microsoft.com/office/powerpoint/2010/main" val="4089267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515A518-947E-473D-B674-86BE07A9751C}" type="slidenum">
              <a:rPr lang="en-IN" smtClean="0"/>
              <a:t>1</a:t>
            </a:fld>
            <a:endParaRPr lang="en-IN"/>
          </a:p>
        </p:txBody>
      </p:sp>
    </p:spTree>
    <p:extLst>
      <p:ext uri="{BB962C8B-B14F-4D97-AF65-F5344CB8AC3E}">
        <p14:creationId xmlns:p14="http://schemas.microsoft.com/office/powerpoint/2010/main" val="2457555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2E0A54-B43F-48E7-9253-04EAB467367A}" type="datetime1">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AA3AEA-D9A7-4F69-BCF2-375C4F4223C4}" type="slidenum">
              <a:rPr lang="en-IN" smtClean="0"/>
              <a:t>‹#›</a:t>
            </a:fld>
            <a:endParaRPr lang="en-IN"/>
          </a:p>
        </p:txBody>
      </p:sp>
    </p:spTree>
    <p:extLst>
      <p:ext uri="{BB962C8B-B14F-4D97-AF65-F5344CB8AC3E}">
        <p14:creationId xmlns:p14="http://schemas.microsoft.com/office/powerpoint/2010/main" val="1168574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B3C644-59AA-4179-8DAE-0516E4D55777}" type="datetime1">
              <a:rPr lang="en-IN" smtClean="0"/>
              <a:t>15-04-2025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AA3AEA-D9A7-4F69-BCF2-375C4F4223C4}" type="slidenum">
              <a:rPr lang="en-IN" smtClean="0"/>
              <a:t>‹#›</a:t>
            </a:fld>
            <a:endParaRPr lang="en-IN"/>
          </a:p>
        </p:txBody>
      </p:sp>
    </p:spTree>
    <p:extLst>
      <p:ext uri="{BB962C8B-B14F-4D97-AF65-F5344CB8AC3E}">
        <p14:creationId xmlns:p14="http://schemas.microsoft.com/office/powerpoint/2010/main" val="204003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BCCD8C-89F2-4FE4-8CF9-88545ED4C7D3}" type="datetime1">
              <a:rPr lang="en-IN" smtClean="0"/>
              <a:t>15-04-2025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AA3AEA-D9A7-4F69-BCF2-375C4F4223C4}" type="slidenum">
              <a:rPr lang="en-IN" smtClean="0"/>
              <a:pPr/>
              <a:t>‹#›</a:t>
            </a:fld>
            <a:endParaRPr lang="en-IN" dirty="0"/>
          </a:p>
        </p:txBody>
      </p:sp>
    </p:spTree>
    <p:extLst>
      <p:ext uri="{BB962C8B-B14F-4D97-AF65-F5344CB8AC3E}">
        <p14:creationId xmlns:p14="http://schemas.microsoft.com/office/powerpoint/2010/main" val="206111459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BCCD8C-89F2-4FE4-8CF9-88545ED4C7D3}" type="datetime1">
              <a:rPr lang="en-IN" smtClean="0"/>
              <a:t>15-04-2025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AA3AEA-D9A7-4F69-BCF2-375C4F4223C4}" type="slidenum">
              <a:rPr lang="en-IN" smtClean="0"/>
              <a:pPr/>
              <a:t>‹#›</a:t>
            </a:fld>
            <a:endParaRPr lang="en-IN"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24162001"/>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BCCD8C-89F2-4FE4-8CF9-88545ED4C7D3}" type="datetime1">
              <a:rPr lang="en-IN" smtClean="0"/>
              <a:t>15-04-2025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AA3AEA-D9A7-4F69-BCF2-375C4F4223C4}" type="slidenum">
              <a:rPr lang="en-IN" smtClean="0"/>
              <a:pPr/>
              <a:t>‹#›</a:t>
            </a:fld>
            <a:endParaRPr lang="en-IN" dirty="0"/>
          </a:p>
        </p:txBody>
      </p:sp>
    </p:spTree>
    <p:extLst>
      <p:ext uri="{BB962C8B-B14F-4D97-AF65-F5344CB8AC3E}">
        <p14:creationId xmlns:p14="http://schemas.microsoft.com/office/powerpoint/2010/main" val="76026805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1BCCD8C-89F2-4FE4-8CF9-88545ED4C7D3}" type="datetime1">
              <a:rPr lang="en-IN" smtClean="0"/>
              <a:t>15-04-2025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AA3AEA-D9A7-4F69-BCF2-375C4F4223C4}" type="slidenum">
              <a:rPr lang="en-IN" smtClean="0"/>
              <a:pPr/>
              <a:t>‹#›</a:t>
            </a:fld>
            <a:endParaRPr lang="en-IN" dirty="0"/>
          </a:p>
        </p:txBody>
      </p:sp>
    </p:spTree>
    <p:extLst>
      <p:ext uri="{BB962C8B-B14F-4D97-AF65-F5344CB8AC3E}">
        <p14:creationId xmlns:p14="http://schemas.microsoft.com/office/powerpoint/2010/main" val="280343494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1BCCD8C-89F2-4FE4-8CF9-88545ED4C7D3}" type="datetime1">
              <a:rPr lang="en-IN" smtClean="0"/>
              <a:t>15-04-2025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AA3AEA-D9A7-4F69-BCF2-375C4F4223C4}" type="slidenum">
              <a:rPr lang="en-IN" smtClean="0"/>
              <a:pPr/>
              <a:t>‹#›</a:t>
            </a:fld>
            <a:endParaRPr lang="en-IN" dirty="0"/>
          </a:p>
        </p:txBody>
      </p:sp>
    </p:spTree>
    <p:extLst>
      <p:ext uri="{BB962C8B-B14F-4D97-AF65-F5344CB8AC3E}">
        <p14:creationId xmlns:p14="http://schemas.microsoft.com/office/powerpoint/2010/main" val="88900438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C3DCE8-E386-4F8F-9F13-C7045E4602D1}" type="datetime1">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AA3AEA-D9A7-4F69-BCF2-375C4F4223C4}" type="slidenum">
              <a:rPr lang="en-IN" smtClean="0"/>
              <a:t>‹#›</a:t>
            </a:fld>
            <a:endParaRPr lang="en-IN"/>
          </a:p>
        </p:txBody>
      </p:sp>
    </p:spTree>
    <p:extLst>
      <p:ext uri="{BB962C8B-B14F-4D97-AF65-F5344CB8AC3E}">
        <p14:creationId xmlns:p14="http://schemas.microsoft.com/office/powerpoint/2010/main" val="11178644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D317B3-1BEB-493E-9BB1-AB26C3B15533}" type="datetime1">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AA3AEA-D9A7-4F69-BCF2-375C4F4223C4}" type="slidenum">
              <a:rPr lang="en-IN" smtClean="0"/>
              <a:t>‹#›</a:t>
            </a:fld>
            <a:endParaRPr lang="en-IN"/>
          </a:p>
        </p:txBody>
      </p:sp>
    </p:spTree>
    <p:extLst>
      <p:ext uri="{BB962C8B-B14F-4D97-AF65-F5344CB8AC3E}">
        <p14:creationId xmlns:p14="http://schemas.microsoft.com/office/powerpoint/2010/main" val="4242152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2DC310-B24E-4FA6-BA53-16AEE0E6D5C2}" type="datetime1">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AA3AEA-D9A7-4F69-BCF2-375C4F4223C4}" type="slidenum">
              <a:rPr lang="en-IN" smtClean="0"/>
              <a:t>‹#›</a:t>
            </a:fld>
            <a:endParaRPr lang="en-IN"/>
          </a:p>
        </p:txBody>
      </p:sp>
    </p:spTree>
    <p:extLst>
      <p:ext uri="{BB962C8B-B14F-4D97-AF65-F5344CB8AC3E}">
        <p14:creationId xmlns:p14="http://schemas.microsoft.com/office/powerpoint/2010/main" val="949547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42A79C-7D4B-4A12-81D4-498778A5966B}" type="datetime1">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AA3AEA-D9A7-4F69-BCF2-375C4F4223C4}" type="slidenum">
              <a:rPr lang="en-IN" smtClean="0"/>
              <a:t>‹#›</a:t>
            </a:fld>
            <a:endParaRPr lang="en-IN"/>
          </a:p>
        </p:txBody>
      </p:sp>
    </p:spTree>
    <p:extLst>
      <p:ext uri="{BB962C8B-B14F-4D97-AF65-F5344CB8AC3E}">
        <p14:creationId xmlns:p14="http://schemas.microsoft.com/office/powerpoint/2010/main" val="2866806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065053-22D6-4459-B7D9-45D248DB099C}" type="datetime1">
              <a:rPr lang="en-IN" smtClean="0"/>
              <a:t>15-04-2025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AA3AEA-D9A7-4F69-BCF2-375C4F4223C4}" type="slidenum">
              <a:rPr lang="en-IN" smtClean="0"/>
              <a:t>‹#›</a:t>
            </a:fld>
            <a:endParaRPr lang="en-IN"/>
          </a:p>
        </p:txBody>
      </p:sp>
    </p:spTree>
    <p:extLst>
      <p:ext uri="{BB962C8B-B14F-4D97-AF65-F5344CB8AC3E}">
        <p14:creationId xmlns:p14="http://schemas.microsoft.com/office/powerpoint/2010/main" val="3089826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53DB6F-D208-480D-B15B-99D76DF024AD}" type="datetime1">
              <a:rPr lang="en-IN" smtClean="0"/>
              <a:t>15-04-2025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AA3AEA-D9A7-4F69-BCF2-375C4F4223C4}" type="slidenum">
              <a:rPr lang="en-IN" smtClean="0"/>
              <a:t>‹#›</a:t>
            </a:fld>
            <a:endParaRPr lang="en-IN"/>
          </a:p>
        </p:txBody>
      </p:sp>
    </p:spTree>
    <p:extLst>
      <p:ext uri="{BB962C8B-B14F-4D97-AF65-F5344CB8AC3E}">
        <p14:creationId xmlns:p14="http://schemas.microsoft.com/office/powerpoint/2010/main" val="450112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936F1B-143A-45D1-9A59-B863D6E42015}" type="datetime1">
              <a:rPr lang="en-IN" smtClean="0"/>
              <a:t>15-04-2025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AA3AEA-D9A7-4F69-BCF2-375C4F4223C4}" type="slidenum">
              <a:rPr lang="en-IN" smtClean="0"/>
              <a:t>‹#›</a:t>
            </a:fld>
            <a:endParaRPr lang="en-IN"/>
          </a:p>
        </p:txBody>
      </p:sp>
    </p:spTree>
    <p:extLst>
      <p:ext uri="{BB962C8B-B14F-4D97-AF65-F5344CB8AC3E}">
        <p14:creationId xmlns:p14="http://schemas.microsoft.com/office/powerpoint/2010/main" val="2520694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59059B-3E5D-49C6-BCB2-144B6F12A523}" type="datetime1">
              <a:rPr lang="en-IN" smtClean="0"/>
              <a:t>15-04-2025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AAA3AEA-D9A7-4F69-BCF2-375C4F4223C4}" type="slidenum">
              <a:rPr lang="en-IN" smtClean="0"/>
              <a:t>‹#›</a:t>
            </a:fld>
            <a:endParaRPr lang="en-IN"/>
          </a:p>
        </p:txBody>
      </p:sp>
    </p:spTree>
    <p:extLst>
      <p:ext uri="{BB962C8B-B14F-4D97-AF65-F5344CB8AC3E}">
        <p14:creationId xmlns:p14="http://schemas.microsoft.com/office/powerpoint/2010/main" val="2912947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A2D704-0C3C-4C9B-B1F9-2B3E80007ADB}" type="datetime1">
              <a:rPr lang="en-IN" smtClean="0"/>
              <a:t>15-04-2025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AA3AEA-D9A7-4F69-BCF2-375C4F4223C4}" type="slidenum">
              <a:rPr lang="en-IN" smtClean="0"/>
              <a:t>‹#›</a:t>
            </a:fld>
            <a:endParaRPr lang="en-IN"/>
          </a:p>
        </p:txBody>
      </p:sp>
    </p:spTree>
    <p:extLst>
      <p:ext uri="{BB962C8B-B14F-4D97-AF65-F5344CB8AC3E}">
        <p14:creationId xmlns:p14="http://schemas.microsoft.com/office/powerpoint/2010/main" val="2527403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7300DD-830D-41EC-AF39-65E12EB1AE19}" type="datetime1">
              <a:rPr lang="en-IN" smtClean="0"/>
              <a:t>15-04-2025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AA3AEA-D9A7-4F69-BCF2-375C4F4223C4}" type="slidenum">
              <a:rPr lang="en-IN" smtClean="0"/>
              <a:t>‹#›</a:t>
            </a:fld>
            <a:endParaRPr lang="en-IN"/>
          </a:p>
        </p:txBody>
      </p:sp>
    </p:spTree>
    <p:extLst>
      <p:ext uri="{BB962C8B-B14F-4D97-AF65-F5344CB8AC3E}">
        <p14:creationId xmlns:p14="http://schemas.microsoft.com/office/powerpoint/2010/main" val="323876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1BCCD8C-89F2-4FE4-8CF9-88545ED4C7D3}" type="datetime1">
              <a:rPr lang="en-IN" smtClean="0"/>
              <a:t>15-04-2025</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AAA3AEA-D9A7-4F69-BCF2-375C4F4223C4}" type="slidenum">
              <a:rPr lang="en-IN" smtClean="0"/>
              <a:pPr/>
              <a:t>‹#›</a:t>
            </a:fld>
            <a:endParaRPr lang="en-IN" dirty="0"/>
          </a:p>
        </p:txBody>
      </p:sp>
    </p:spTree>
    <p:extLst>
      <p:ext uri="{BB962C8B-B14F-4D97-AF65-F5344CB8AC3E}">
        <p14:creationId xmlns:p14="http://schemas.microsoft.com/office/powerpoint/2010/main" val="2926940711"/>
      </p:ext>
    </p:extLst>
  </p:cSld>
  <p:clrMap bg1="dk1" tx1="lt1" bg2="dk2" tx2="lt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 id="2147483909" r:id="rId15"/>
    <p:sldLayoutId id="2147483910" r:id="rId16"/>
    <p:sldLayoutId id="2147483911" r:id="rId17"/>
  </p:sldLayoutIdLst>
  <p:hf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customXml" Target="../ink/ink2.xml"/><Relationship Id="rId10" Type="http://schemas.openxmlformats.org/officeDocument/2006/relationships/customXml" Target="../ink/ink6.xml"/><Relationship Id="rId4" Type="http://schemas.openxmlformats.org/officeDocument/2006/relationships/image" Target="../media/image6.png"/><Relationship Id="rId9" Type="http://schemas.openxmlformats.org/officeDocument/2006/relationships/customXml" Target="../ink/ink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kaggle.com/datasets/nechbamohammed/research-papers-datase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AD0D-D753-E115-995B-F692B9EDBF45}"/>
              </a:ext>
            </a:extLst>
          </p:cNvPr>
          <p:cNvSpPr>
            <a:spLocks noGrp="1"/>
          </p:cNvSpPr>
          <p:nvPr>
            <p:ph type="ctrTitle"/>
          </p:nvPr>
        </p:nvSpPr>
        <p:spPr>
          <a:xfrm>
            <a:off x="1075298" y="82094"/>
            <a:ext cx="9042401" cy="2814715"/>
          </a:xfrm>
        </p:spPr>
        <p:txBody>
          <a:bodyPr>
            <a:noAutofit/>
          </a:bodyPr>
          <a:lstStyle/>
          <a:p>
            <a:r>
              <a:rPr lang="en-US" sz="4000" b="1" dirty="0"/>
              <a:t>"A Multi-Hop </a:t>
            </a:r>
            <a:r>
              <a:rPr lang="en-US" sz="4000" b="1"/>
              <a:t>Model With Retrieval-Augmented </a:t>
            </a:r>
            <a:r>
              <a:rPr lang="en-US" sz="4000" b="1" dirty="0"/>
              <a:t>Generation and Knowledge Graphs for </a:t>
            </a:r>
            <a:r>
              <a:rPr lang="en-US" sz="4000" b="1"/>
              <a:t>Research Papers </a:t>
            </a:r>
            <a:r>
              <a:rPr lang="en-US" sz="4000" b="1" dirty="0"/>
              <a:t>Exploration"</a:t>
            </a:r>
            <a:endParaRPr lang="en-IN" sz="4000" b="1" dirty="0"/>
          </a:p>
        </p:txBody>
      </p:sp>
      <p:sp>
        <p:nvSpPr>
          <p:cNvPr id="3" name="Subtitle 2">
            <a:extLst>
              <a:ext uri="{FF2B5EF4-FFF2-40B4-BE49-F238E27FC236}">
                <a16:creationId xmlns:a16="http://schemas.microsoft.com/office/drawing/2014/main" id="{E329B1B7-C131-016C-3657-EEDF26F29FC2}"/>
              </a:ext>
            </a:extLst>
          </p:cNvPr>
          <p:cNvSpPr>
            <a:spLocks noGrp="1"/>
          </p:cNvSpPr>
          <p:nvPr>
            <p:ph type="subTitle" idx="1"/>
          </p:nvPr>
        </p:nvSpPr>
        <p:spPr>
          <a:xfrm>
            <a:off x="6494412" y="4934772"/>
            <a:ext cx="4377267" cy="1206391"/>
          </a:xfrm>
        </p:spPr>
        <p:txBody>
          <a:bodyPr>
            <a:normAutofit fontScale="92500"/>
          </a:bodyPr>
          <a:lstStyle/>
          <a:p>
            <a:pPr algn="l">
              <a:lnSpc>
                <a:spcPct val="100000"/>
              </a:lnSpc>
            </a:pPr>
            <a:r>
              <a:rPr lang="en-IN" dirty="0"/>
              <a:t>21BAI1408- Bavana Durga Praneeth</a:t>
            </a:r>
            <a:br>
              <a:rPr lang="en-IN" dirty="0"/>
            </a:br>
            <a:r>
              <a:rPr lang="en-IN" dirty="0"/>
              <a:t>21BAI1861- Thanga Sai Naga Anirudh </a:t>
            </a:r>
          </a:p>
          <a:p>
            <a:pPr algn="l">
              <a:lnSpc>
                <a:spcPct val="100000"/>
              </a:lnSpc>
            </a:pPr>
            <a:r>
              <a:rPr lang="en-IN" dirty="0"/>
              <a:t>21BAI1352- Bobbili Akarsh</a:t>
            </a:r>
          </a:p>
        </p:txBody>
      </p:sp>
      <p:sp>
        <p:nvSpPr>
          <p:cNvPr id="5" name="Slide Number Placeholder 4">
            <a:extLst>
              <a:ext uri="{FF2B5EF4-FFF2-40B4-BE49-F238E27FC236}">
                <a16:creationId xmlns:a16="http://schemas.microsoft.com/office/drawing/2014/main" id="{1D0AAE35-2512-C217-C3CB-B7441EB7D7D4}"/>
              </a:ext>
            </a:extLst>
          </p:cNvPr>
          <p:cNvSpPr>
            <a:spLocks noGrp="1"/>
          </p:cNvSpPr>
          <p:nvPr>
            <p:ph type="sldNum" sz="quarter" idx="12"/>
          </p:nvPr>
        </p:nvSpPr>
        <p:spPr>
          <a:xfrm>
            <a:off x="11189061" y="6141163"/>
            <a:ext cx="551167" cy="377825"/>
          </a:xfrm>
        </p:spPr>
        <p:txBody>
          <a:bodyPr/>
          <a:lstStyle/>
          <a:p>
            <a:fld id="{0AAA3AEA-D9A7-4F69-BCF2-375C4F4223C4}" type="slidenum">
              <a:rPr lang="en-IN" smtClean="0"/>
              <a:t>1</a:t>
            </a:fld>
            <a:endParaRPr lang="en-IN" dirty="0"/>
          </a:p>
        </p:txBody>
      </p:sp>
      <p:sp>
        <p:nvSpPr>
          <p:cNvPr id="4" name="Subtitle 2">
            <a:extLst>
              <a:ext uri="{FF2B5EF4-FFF2-40B4-BE49-F238E27FC236}">
                <a16:creationId xmlns:a16="http://schemas.microsoft.com/office/drawing/2014/main" id="{0E3D564F-0A56-0CCF-15FB-48A8B1EE3E9D}"/>
              </a:ext>
            </a:extLst>
          </p:cNvPr>
          <p:cNvSpPr txBox="1">
            <a:spLocks/>
          </p:cNvSpPr>
          <p:nvPr/>
        </p:nvSpPr>
        <p:spPr>
          <a:xfrm>
            <a:off x="6494412" y="3869598"/>
            <a:ext cx="4377267" cy="712234"/>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dirty="0"/>
              <a:t>Team No – 1235</a:t>
            </a:r>
          </a:p>
          <a:p>
            <a:r>
              <a:rPr lang="en-IN" dirty="0"/>
              <a:t>Guide -  Dr. ROLLA SUBRAMANYAM  </a:t>
            </a:r>
          </a:p>
        </p:txBody>
      </p:sp>
      <mc:AlternateContent xmlns:mc="http://schemas.openxmlformats.org/markup-compatibility/2006">
        <mc:Choice xmlns:p14="http://schemas.microsoft.com/office/powerpoint/2010/main" Requires="p14">
          <p:contentPart p14:bwMode="auto" r:id="rId3">
            <p14:nvContentPartPr>
              <p14:cNvPr id="22" name="Ink 21">
                <a:extLst>
                  <a:ext uri="{FF2B5EF4-FFF2-40B4-BE49-F238E27FC236}">
                    <a16:creationId xmlns:a16="http://schemas.microsoft.com/office/drawing/2014/main" id="{5A0FE1F4-9703-60D1-F091-AA113C3BB2E3}"/>
                  </a:ext>
                </a:extLst>
              </p14:cNvPr>
              <p14:cNvContentPartPr/>
              <p14:nvPr/>
            </p14:nvContentPartPr>
            <p14:xfrm>
              <a:off x="5917546" y="4719224"/>
              <a:ext cx="5144894" cy="1424044"/>
            </p14:xfrm>
          </p:contentPart>
        </mc:Choice>
        <mc:Fallback>
          <p:pic>
            <p:nvPicPr>
              <p:cNvPr id="22" name="Ink 21">
                <a:extLst>
                  <a:ext uri="{FF2B5EF4-FFF2-40B4-BE49-F238E27FC236}">
                    <a16:creationId xmlns:a16="http://schemas.microsoft.com/office/drawing/2014/main" id="{5A0FE1F4-9703-60D1-F091-AA113C3BB2E3}"/>
                  </a:ext>
                </a:extLst>
              </p:cNvPr>
              <p:cNvPicPr/>
              <p:nvPr/>
            </p:nvPicPr>
            <p:blipFill>
              <a:blip r:embed="rId4"/>
              <a:stretch>
                <a:fillRect/>
              </a:stretch>
            </p:blipFill>
            <p:spPr>
              <a:xfrm>
                <a:off x="5913226" y="4714902"/>
                <a:ext cx="5153534" cy="1432688"/>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1" name="Ink 40">
                <a:extLst>
                  <a:ext uri="{FF2B5EF4-FFF2-40B4-BE49-F238E27FC236}">
                    <a16:creationId xmlns:a16="http://schemas.microsoft.com/office/drawing/2014/main" id="{12B50F2E-D12D-61C0-8A69-03188CC9FFAA}"/>
                  </a:ext>
                </a:extLst>
              </p14:cNvPr>
              <p14:cNvContentPartPr/>
              <p14:nvPr/>
            </p14:nvContentPartPr>
            <p14:xfrm>
              <a:off x="6233667" y="4837188"/>
              <a:ext cx="360" cy="360"/>
            </p14:xfrm>
          </p:contentPart>
        </mc:Choice>
        <mc:Fallback xmlns="">
          <p:pic>
            <p:nvPicPr>
              <p:cNvPr id="41" name="Ink 40">
                <a:extLst>
                  <a:ext uri="{FF2B5EF4-FFF2-40B4-BE49-F238E27FC236}">
                    <a16:creationId xmlns:a16="http://schemas.microsoft.com/office/drawing/2014/main" id="{12B50F2E-D12D-61C0-8A69-03188CC9FFAA}"/>
                  </a:ext>
                </a:extLst>
              </p:cNvPr>
              <p:cNvPicPr/>
              <p:nvPr/>
            </p:nvPicPr>
            <p:blipFill>
              <a:blip r:embed="rId6"/>
              <a:stretch>
                <a:fillRect/>
              </a:stretch>
            </p:blipFill>
            <p:spPr>
              <a:xfrm>
                <a:off x="6229347" y="4832868"/>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2" name="Ink 41">
                <a:extLst>
                  <a:ext uri="{FF2B5EF4-FFF2-40B4-BE49-F238E27FC236}">
                    <a16:creationId xmlns:a16="http://schemas.microsoft.com/office/drawing/2014/main" id="{B21D7BFC-AAF2-42D2-C143-253D5D69BAF9}"/>
                  </a:ext>
                </a:extLst>
              </p14:cNvPr>
              <p14:cNvContentPartPr/>
              <p14:nvPr/>
            </p14:nvContentPartPr>
            <p14:xfrm>
              <a:off x="6508707" y="4650348"/>
              <a:ext cx="360" cy="360"/>
            </p14:xfrm>
          </p:contentPart>
        </mc:Choice>
        <mc:Fallback xmlns="">
          <p:pic>
            <p:nvPicPr>
              <p:cNvPr id="42" name="Ink 41">
                <a:extLst>
                  <a:ext uri="{FF2B5EF4-FFF2-40B4-BE49-F238E27FC236}">
                    <a16:creationId xmlns:a16="http://schemas.microsoft.com/office/drawing/2014/main" id="{B21D7BFC-AAF2-42D2-C143-253D5D69BAF9}"/>
                  </a:ext>
                </a:extLst>
              </p:cNvPr>
              <p:cNvPicPr/>
              <p:nvPr/>
            </p:nvPicPr>
            <p:blipFill>
              <a:blip r:embed="rId6"/>
              <a:stretch>
                <a:fillRect/>
              </a:stretch>
            </p:blipFill>
            <p:spPr>
              <a:xfrm>
                <a:off x="6504387" y="4646028"/>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3" name="Ink 42">
                <a:extLst>
                  <a:ext uri="{FF2B5EF4-FFF2-40B4-BE49-F238E27FC236}">
                    <a16:creationId xmlns:a16="http://schemas.microsoft.com/office/drawing/2014/main" id="{D107EB2E-12A5-4229-F39C-D5548DD34106}"/>
                  </a:ext>
                </a:extLst>
              </p14:cNvPr>
              <p14:cNvContentPartPr/>
              <p14:nvPr/>
            </p14:nvContentPartPr>
            <p14:xfrm>
              <a:off x="7836387" y="5368188"/>
              <a:ext cx="360" cy="360"/>
            </p14:xfrm>
          </p:contentPart>
        </mc:Choice>
        <mc:Fallback xmlns="">
          <p:pic>
            <p:nvPicPr>
              <p:cNvPr id="43" name="Ink 42">
                <a:extLst>
                  <a:ext uri="{FF2B5EF4-FFF2-40B4-BE49-F238E27FC236}">
                    <a16:creationId xmlns:a16="http://schemas.microsoft.com/office/drawing/2014/main" id="{D107EB2E-12A5-4229-F39C-D5548DD34106}"/>
                  </a:ext>
                </a:extLst>
              </p:cNvPr>
              <p:cNvPicPr/>
              <p:nvPr/>
            </p:nvPicPr>
            <p:blipFill>
              <a:blip r:embed="rId6"/>
              <a:stretch>
                <a:fillRect/>
              </a:stretch>
            </p:blipFill>
            <p:spPr>
              <a:xfrm>
                <a:off x="7832067" y="5363868"/>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4" name="Ink 43">
                <a:extLst>
                  <a:ext uri="{FF2B5EF4-FFF2-40B4-BE49-F238E27FC236}">
                    <a16:creationId xmlns:a16="http://schemas.microsoft.com/office/drawing/2014/main" id="{2D914EFA-FF30-62B4-E8AE-E300BD8BA79E}"/>
                  </a:ext>
                </a:extLst>
              </p14:cNvPr>
              <p14:cNvContentPartPr/>
              <p14:nvPr/>
            </p14:nvContentPartPr>
            <p14:xfrm>
              <a:off x="12939027" y="4306188"/>
              <a:ext cx="360" cy="360"/>
            </p14:xfrm>
          </p:contentPart>
        </mc:Choice>
        <mc:Fallback xmlns="">
          <p:pic>
            <p:nvPicPr>
              <p:cNvPr id="44" name="Ink 43">
                <a:extLst>
                  <a:ext uri="{FF2B5EF4-FFF2-40B4-BE49-F238E27FC236}">
                    <a16:creationId xmlns:a16="http://schemas.microsoft.com/office/drawing/2014/main" id="{2D914EFA-FF30-62B4-E8AE-E300BD8BA79E}"/>
                  </a:ext>
                </a:extLst>
              </p:cNvPr>
              <p:cNvPicPr/>
              <p:nvPr/>
            </p:nvPicPr>
            <p:blipFill>
              <a:blip r:embed="rId6"/>
              <a:stretch>
                <a:fillRect/>
              </a:stretch>
            </p:blipFill>
            <p:spPr>
              <a:xfrm>
                <a:off x="12934707" y="4301868"/>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5" name="Ink 44">
                <a:extLst>
                  <a:ext uri="{FF2B5EF4-FFF2-40B4-BE49-F238E27FC236}">
                    <a16:creationId xmlns:a16="http://schemas.microsoft.com/office/drawing/2014/main" id="{A00CA325-BD9F-C576-1698-F8AAF5ABFFCC}"/>
                  </a:ext>
                </a:extLst>
              </p14:cNvPr>
              <p14:cNvContentPartPr/>
              <p14:nvPr/>
            </p14:nvContentPartPr>
            <p14:xfrm>
              <a:off x="10245147" y="5466468"/>
              <a:ext cx="360" cy="360"/>
            </p14:xfrm>
          </p:contentPart>
        </mc:Choice>
        <mc:Fallback xmlns="">
          <p:pic>
            <p:nvPicPr>
              <p:cNvPr id="45" name="Ink 44">
                <a:extLst>
                  <a:ext uri="{FF2B5EF4-FFF2-40B4-BE49-F238E27FC236}">
                    <a16:creationId xmlns:a16="http://schemas.microsoft.com/office/drawing/2014/main" id="{A00CA325-BD9F-C576-1698-F8AAF5ABFFCC}"/>
                  </a:ext>
                </a:extLst>
              </p:cNvPr>
              <p:cNvPicPr/>
              <p:nvPr/>
            </p:nvPicPr>
            <p:blipFill>
              <a:blip r:embed="rId6"/>
              <a:stretch>
                <a:fillRect/>
              </a:stretch>
            </p:blipFill>
            <p:spPr>
              <a:xfrm>
                <a:off x="10240827" y="5462148"/>
                <a:ext cx="9000" cy="9000"/>
              </a:xfrm>
              <a:prstGeom prst="rect">
                <a:avLst/>
              </a:prstGeom>
            </p:spPr>
          </p:pic>
        </mc:Fallback>
      </mc:AlternateContent>
    </p:spTree>
    <p:extLst>
      <p:ext uri="{BB962C8B-B14F-4D97-AF65-F5344CB8AC3E}">
        <p14:creationId xmlns:p14="http://schemas.microsoft.com/office/powerpoint/2010/main" val="4290616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785ED-2DE2-7189-5DB5-0D7F46F63EDB}"/>
              </a:ext>
            </a:extLst>
          </p:cNvPr>
          <p:cNvSpPr>
            <a:spLocks noGrp="1"/>
          </p:cNvSpPr>
          <p:nvPr>
            <p:ph type="title"/>
          </p:nvPr>
        </p:nvSpPr>
        <p:spPr>
          <a:xfrm>
            <a:off x="1341966" y="863174"/>
            <a:ext cx="10515600" cy="1325563"/>
          </a:xfrm>
        </p:spPr>
        <p:txBody>
          <a:bodyPr>
            <a:normAutofit/>
          </a:bodyPr>
          <a:lstStyle/>
          <a:p>
            <a:r>
              <a:rPr lang="en-IN" b="1" dirty="0"/>
              <a:t>List of Modules</a:t>
            </a:r>
            <a:br>
              <a:rPr lang="en-IN" b="1" dirty="0"/>
            </a:br>
            <a:endParaRPr lang="en-IN" dirty="0"/>
          </a:p>
        </p:txBody>
      </p:sp>
      <p:sp>
        <p:nvSpPr>
          <p:cNvPr id="3" name="Content Placeholder 2">
            <a:extLst>
              <a:ext uri="{FF2B5EF4-FFF2-40B4-BE49-F238E27FC236}">
                <a16:creationId xmlns:a16="http://schemas.microsoft.com/office/drawing/2014/main" id="{93771EFA-CA7B-87FD-88B9-E5D869A6C10E}"/>
              </a:ext>
            </a:extLst>
          </p:cNvPr>
          <p:cNvSpPr>
            <a:spLocks noGrp="1"/>
          </p:cNvSpPr>
          <p:nvPr>
            <p:ph idx="1"/>
          </p:nvPr>
        </p:nvSpPr>
        <p:spPr>
          <a:xfrm>
            <a:off x="1382716" y="2384851"/>
            <a:ext cx="9508067" cy="3609975"/>
          </a:xfrm>
        </p:spPr>
        <p:txBody>
          <a:bodyPr/>
          <a:lstStyle/>
          <a:p>
            <a:pPr>
              <a:buFont typeface="+mj-lt"/>
              <a:buAutoNum type="arabicPeriod"/>
            </a:pPr>
            <a:r>
              <a:rPr lang="en-IN" sz="2000" dirty="0"/>
              <a:t>Knowledge Graph Construction (Neo4j)</a:t>
            </a:r>
          </a:p>
          <a:p>
            <a:pPr>
              <a:buFont typeface="+mj-lt"/>
              <a:buAutoNum type="arabicPeriod"/>
            </a:pPr>
            <a:r>
              <a:rPr lang="en-IN" sz="2000" dirty="0"/>
              <a:t>LLM based RAG Integration</a:t>
            </a:r>
          </a:p>
          <a:p>
            <a:pPr>
              <a:buFont typeface="+mj-lt"/>
              <a:buAutoNum type="arabicPeriod"/>
            </a:pPr>
            <a:r>
              <a:rPr lang="en-IN" sz="2000" dirty="0"/>
              <a:t>Multi-Hop Question Answering (MHQA)</a:t>
            </a:r>
          </a:p>
          <a:p>
            <a:pPr>
              <a:buFont typeface="+mj-lt"/>
              <a:buAutoNum type="arabicPeriod"/>
            </a:pPr>
            <a:r>
              <a:rPr lang="en-IN" sz="2000" dirty="0"/>
              <a:t>Vector Search &amp; Embeddings (FAISS/Pinecone)</a:t>
            </a:r>
          </a:p>
          <a:p>
            <a:pPr>
              <a:buFont typeface="+mj-lt"/>
              <a:buAutoNum type="arabicPeriod"/>
            </a:pPr>
            <a:r>
              <a:rPr lang="en-IN" sz="2000" dirty="0"/>
              <a:t>Final Answer Generation &amp; Explainability</a:t>
            </a:r>
          </a:p>
          <a:p>
            <a:endParaRPr lang="en-IN" dirty="0"/>
          </a:p>
        </p:txBody>
      </p:sp>
      <p:sp>
        <p:nvSpPr>
          <p:cNvPr id="4" name="Slide Number Placeholder 3">
            <a:extLst>
              <a:ext uri="{FF2B5EF4-FFF2-40B4-BE49-F238E27FC236}">
                <a16:creationId xmlns:a16="http://schemas.microsoft.com/office/drawing/2014/main" id="{875EF41C-C45A-3A7F-D9A4-82B0D16D444B}"/>
              </a:ext>
            </a:extLst>
          </p:cNvPr>
          <p:cNvSpPr>
            <a:spLocks noGrp="1"/>
          </p:cNvSpPr>
          <p:nvPr>
            <p:ph type="sldNum" sz="quarter" idx="12"/>
          </p:nvPr>
        </p:nvSpPr>
        <p:spPr/>
        <p:txBody>
          <a:bodyPr/>
          <a:lstStyle/>
          <a:p>
            <a:fld id="{0AAA3AEA-D9A7-4F69-BCF2-375C4F4223C4}" type="slidenum">
              <a:rPr lang="en-IN" smtClean="0"/>
              <a:t>10</a:t>
            </a:fld>
            <a:endParaRPr lang="en-IN"/>
          </a:p>
        </p:txBody>
      </p:sp>
    </p:spTree>
    <p:extLst>
      <p:ext uri="{BB962C8B-B14F-4D97-AF65-F5344CB8AC3E}">
        <p14:creationId xmlns:p14="http://schemas.microsoft.com/office/powerpoint/2010/main" val="1801984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F3443-6CF8-B186-CAA3-4AB5EA2F4BEC}"/>
              </a:ext>
            </a:extLst>
          </p:cNvPr>
          <p:cNvSpPr>
            <a:spLocks noGrp="1"/>
          </p:cNvSpPr>
          <p:nvPr>
            <p:ph type="title"/>
          </p:nvPr>
        </p:nvSpPr>
        <p:spPr/>
        <p:txBody>
          <a:bodyPr/>
          <a:lstStyle/>
          <a:p>
            <a:r>
              <a:rPr lang="en-IN" b="1" dirty="0"/>
              <a:t>Data Collection &amp; Preprocessing Module</a:t>
            </a:r>
          </a:p>
        </p:txBody>
      </p:sp>
      <p:sp>
        <p:nvSpPr>
          <p:cNvPr id="3" name="Content Placeholder 2">
            <a:extLst>
              <a:ext uri="{FF2B5EF4-FFF2-40B4-BE49-F238E27FC236}">
                <a16:creationId xmlns:a16="http://schemas.microsoft.com/office/drawing/2014/main" id="{D8AF8126-03BD-FB45-5767-26194B5D699C}"/>
              </a:ext>
            </a:extLst>
          </p:cNvPr>
          <p:cNvSpPr>
            <a:spLocks noGrp="1"/>
          </p:cNvSpPr>
          <p:nvPr>
            <p:ph idx="1"/>
          </p:nvPr>
        </p:nvSpPr>
        <p:spPr>
          <a:xfrm>
            <a:off x="1024963" y="2234142"/>
            <a:ext cx="10131425" cy="3649133"/>
          </a:xfrm>
        </p:spPr>
        <p:txBody>
          <a:bodyPr>
            <a:normAutofit/>
          </a:bodyPr>
          <a:lstStyle/>
          <a:p>
            <a:r>
              <a:rPr lang="en-IN" sz="2000" b="1" dirty="0"/>
              <a:t>Functionality:</a:t>
            </a:r>
            <a:r>
              <a:rPr lang="en-IN" sz="2000" dirty="0"/>
              <a:t> Gathers research papers and processes them for structured storage.</a:t>
            </a:r>
          </a:p>
          <a:p>
            <a:r>
              <a:rPr lang="en-IN" sz="2000" b="1" dirty="0"/>
              <a:t>Algorithms Used:</a:t>
            </a:r>
            <a:endParaRPr lang="en-IN" sz="2000" dirty="0"/>
          </a:p>
          <a:p>
            <a:pPr lvl="1">
              <a:buFont typeface="Wingdings" panose="05000000000000000000" pitchFamily="2" charset="2"/>
              <a:buChar char="§"/>
            </a:pPr>
            <a:r>
              <a:rPr lang="en-IN" sz="2000" b="1" dirty="0"/>
              <a:t>Text Preprocessing</a:t>
            </a:r>
            <a:r>
              <a:rPr lang="en-IN" sz="2000" dirty="0"/>
              <a:t> </a:t>
            </a:r>
            <a:r>
              <a:rPr lang="en-IN" sz="2000" i="1" dirty="0"/>
              <a:t>(Tokenization, </a:t>
            </a:r>
            <a:r>
              <a:rPr lang="en-IN" sz="2000" i="1" dirty="0" err="1"/>
              <a:t>Stopword</a:t>
            </a:r>
            <a:r>
              <a:rPr lang="en-IN" sz="2000" i="1" dirty="0"/>
              <a:t> Removal, Lemmatization - NLTK, </a:t>
            </a:r>
            <a:r>
              <a:rPr lang="en-IN" sz="2000" i="1" dirty="0" err="1"/>
              <a:t>spaCy</a:t>
            </a:r>
            <a:r>
              <a:rPr lang="en-IN" sz="2000" i="1" dirty="0"/>
              <a:t>)</a:t>
            </a:r>
          </a:p>
          <a:p>
            <a:pPr lvl="1">
              <a:buFont typeface="Wingdings" panose="05000000000000000000" pitchFamily="2" charset="2"/>
              <a:buChar char="§"/>
            </a:pPr>
            <a:r>
              <a:rPr lang="en-IN" sz="2000" b="1" dirty="0"/>
              <a:t>Named Entity Recognition (NER)</a:t>
            </a:r>
            <a:r>
              <a:rPr lang="en-IN" sz="2000" dirty="0"/>
              <a:t> </a:t>
            </a:r>
            <a:r>
              <a:rPr lang="en-IN" sz="2000" i="1" dirty="0"/>
              <a:t>(BERT-based NER for author/topic extraction)</a:t>
            </a:r>
          </a:p>
          <a:p>
            <a:pPr lvl="1">
              <a:buFont typeface="Wingdings" panose="05000000000000000000" pitchFamily="2" charset="2"/>
              <a:buChar char="§"/>
            </a:pPr>
            <a:r>
              <a:rPr lang="en-IN" sz="2000" b="1" dirty="0"/>
              <a:t>Embedding Generation</a:t>
            </a:r>
            <a:r>
              <a:rPr lang="en-IN" sz="2000" dirty="0"/>
              <a:t> </a:t>
            </a:r>
            <a:r>
              <a:rPr lang="en-IN" sz="2000" i="1" dirty="0"/>
              <a:t>(BERT/Transformers for vector representation – Hugging Face)</a:t>
            </a:r>
            <a:endParaRPr lang="en-IN" sz="2000" dirty="0"/>
          </a:p>
          <a:p>
            <a:endParaRPr lang="en-IN" dirty="0"/>
          </a:p>
        </p:txBody>
      </p:sp>
      <p:sp>
        <p:nvSpPr>
          <p:cNvPr id="4" name="Slide Number Placeholder 3">
            <a:extLst>
              <a:ext uri="{FF2B5EF4-FFF2-40B4-BE49-F238E27FC236}">
                <a16:creationId xmlns:a16="http://schemas.microsoft.com/office/drawing/2014/main" id="{FE9D48AD-B96E-E366-8E54-C2570A6B6961}"/>
              </a:ext>
            </a:extLst>
          </p:cNvPr>
          <p:cNvSpPr>
            <a:spLocks noGrp="1"/>
          </p:cNvSpPr>
          <p:nvPr>
            <p:ph type="sldNum" sz="quarter" idx="12"/>
          </p:nvPr>
        </p:nvSpPr>
        <p:spPr/>
        <p:txBody>
          <a:bodyPr/>
          <a:lstStyle/>
          <a:p>
            <a:fld id="{0AAA3AEA-D9A7-4F69-BCF2-375C4F4223C4}" type="slidenum">
              <a:rPr lang="en-IN" smtClean="0"/>
              <a:t>11</a:t>
            </a:fld>
            <a:endParaRPr lang="en-IN"/>
          </a:p>
        </p:txBody>
      </p:sp>
    </p:spTree>
    <p:extLst>
      <p:ext uri="{BB962C8B-B14F-4D97-AF65-F5344CB8AC3E}">
        <p14:creationId xmlns:p14="http://schemas.microsoft.com/office/powerpoint/2010/main" val="1700693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DDB1B-9C40-74F8-9BBB-836DA22ED26E}"/>
              </a:ext>
            </a:extLst>
          </p:cNvPr>
          <p:cNvSpPr>
            <a:spLocks noGrp="1"/>
          </p:cNvSpPr>
          <p:nvPr>
            <p:ph type="title"/>
          </p:nvPr>
        </p:nvSpPr>
        <p:spPr>
          <a:xfrm>
            <a:off x="933642" y="584335"/>
            <a:ext cx="10515600" cy="1325563"/>
          </a:xfrm>
        </p:spPr>
        <p:txBody>
          <a:bodyPr>
            <a:normAutofit fontScale="90000"/>
          </a:bodyPr>
          <a:lstStyle/>
          <a:p>
            <a:r>
              <a:rPr lang="en-IN" b="1" dirty="0">
                <a:latin typeface="+mn-lt"/>
              </a:rPr>
              <a:t>Knowledge Graph (Neo4j) Construction Module</a:t>
            </a:r>
            <a:br>
              <a:rPr lang="en-IN" b="1" dirty="0"/>
            </a:br>
            <a:endParaRPr lang="en-IN" dirty="0"/>
          </a:p>
        </p:txBody>
      </p:sp>
      <p:sp>
        <p:nvSpPr>
          <p:cNvPr id="3" name="Content Placeholder 2">
            <a:extLst>
              <a:ext uri="{FF2B5EF4-FFF2-40B4-BE49-F238E27FC236}">
                <a16:creationId xmlns:a16="http://schemas.microsoft.com/office/drawing/2014/main" id="{01BAC044-1EC0-38CE-F89A-050C60041865}"/>
              </a:ext>
            </a:extLst>
          </p:cNvPr>
          <p:cNvSpPr>
            <a:spLocks noGrp="1"/>
          </p:cNvSpPr>
          <p:nvPr>
            <p:ph idx="1"/>
          </p:nvPr>
        </p:nvSpPr>
        <p:spPr>
          <a:xfrm>
            <a:off x="933642" y="2048795"/>
            <a:ext cx="10515600" cy="4351338"/>
          </a:xfrm>
        </p:spPr>
        <p:txBody>
          <a:bodyPr>
            <a:normAutofit/>
          </a:bodyPr>
          <a:lstStyle/>
          <a:p>
            <a:pPr marL="0" indent="0">
              <a:buNone/>
            </a:pPr>
            <a:r>
              <a:rPr lang="en-IN" sz="2000" b="1" dirty="0"/>
              <a:t>Functionality:</a:t>
            </a:r>
            <a:r>
              <a:rPr lang="en-IN" sz="2000" dirty="0"/>
              <a:t> Builds a </a:t>
            </a:r>
            <a:r>
              <a:rPr lang="en-IN" sz="2000" b="1" dirty="0"/>
              <a:t>Neo4j-based Knowledge Graph (KG)</a:t>
            </a:r>
            <a:r>
              <a:rPr lang="en-IN" sz="2000" dirty="0"/>
              <a:t> to store and structure relationships between research papers.</a:t>
            </a:r>
          </a:p>
          <a:p>
            <a:pPr marL="0" indent="0">
              <a:buNone/>
            </a:pPr>
            <a:endParaRPr lang="en-IN" sz="2000" b="1" i="0" dirty="0">
              <a:effectLst/>
              <a:latin typeface="ui-sans-serif"/>
            </a:endParaRPr>
          </a:p>
          <a:p>
            <a:pPr marL="0" indent="0">
              <a:buNone/>
            </a:pPr>
            <a:r>
              <a:rPr lang="en-US" sz="2000" b="1" i="0" dirty="0">
                <a:effectLst/>
                <a:latin typeface="ui-sans-serif"/>
              </a:rPr>
              <a:t>Graph Nodes Represent:</a:t>
            </a:r>
          </a:p>
          <a:p>
            <a:pPr marL="457200" lvl="1" indent="0">
              <a:buNone/>
            </a:pPr>
            <a:r>
              <a:rPr lang="en-US" sz="2000" i="0" dirty="0">
                <a:effectLst/>
                <a:latin typeface="ui-sans-serif"/>
              </a:rPr>
              <a:t>Research Papers, Authors, Keywords, Citations, Topics, and Institutions.</a:t>
            </a:r>
          </a:p>
          <a:p>
            <a:pPr marL="0" indent="0">
              <a:buNone/>
            </a:pPr>
            <a:r>
              <a:rPr lang="en-US" sz="2000" b="1" i="0" dirty="0">
                <a:effectLst/>
                <a:latin typeface="ui-sans-serif"/>
              </a:rPr>
              <a:t>Graph Edges Define Relationships:</a:t>
            </a:r>
          </a:p>
          <a:p>
            <a:pPr marL="457200" lvl="1" indent="0">
              <a:buNone/>
            </a:pPr>
            <a:r>
              <a:rPr lang="en-US" sz="2000" i="1" dirty="0">
                <a:effectLst/>
                <a:latin typeface="ui-sans-serif"/>
              </a:rPr>
              <a:t>Paper A is cited by Paper B</a:t>
            </a:r>
            <a:r>
              <a:rPr lang="en-US" sz="2000" i="0" dirty="0">
                <a:effectLst/>
                <a:latin typeface="ui-sans-serif"/>
              </a:rPr>
              <a:t>, </a:t>
            </a:r>
            <a:r>
              <a:rPr lang="en-US" sz="2000" i="1" dirty="0">
                <a:effectLst/>
                <a:latin typeface="ui-sans-serif"/>
              </a:rPr>
              <a:t>Author X wrote Paper Y</a:t>
            </a:r>
            <a:r>
              <a:rPr lang="en-US" sz="2000" i="0" dirty="0">
                <a:effectLst/>
                <a:latin typeface="ui-sans-serif"/>
              </a:rPr>
              <a:t>, </a:t>
            </a:r>
            <a:r>
              <a:rPr lang="en-US" sz="2000" i="1" dirty="0">
                <a:effectLst/>
                <a:latin typeface="ui-sans-serif"/>
              </a:rPr>
              <a:t>Topic T is covered in Paper Z</a:t>
            </a:r>
            <a:r>
              <a:rPr lang="en-US" sz="2000" i="0" dirty="0">
                <a:effectLst/>
                <a:latin typeface="ui-sans-serif"/>
              </a:rPr>
              <a:t>.</a:t>
            </a:r>
          </a:p>
          <a:p>
            <a:pPr marL="0" indent="0">
              <a:buNone/>
            </a:pPr>
            <a:endParaRPr lang="en-IN" dirty="0"/>
          </a:p>
        </p:txBody>
      </p:sp>
      <p:sp>
        <p:nvSpPr>
          <p:cNvPr id="4" name="Slide Number Placeholder 3">
            <a:extLst>
              <a:ext uri="{FF2B5EF4-FFF2-40B4-BE49-F238E27FC236}">
                <a16:creationId xmlns:a16="http://schemas.microsoft.com/office/drawing/2014/main" id="{FC2EEC85-4F7A-E4E8-7D92-D6A9C3C4C14B}"/>
              </a:ext>
            </a:extLst>
          </p:cNvPr>
          <p:cNvSpPr>
            <a:spLocks noGrp="1"/>
          </p:cNvSpPr>
          <p:nvPr>
            <p:ph type="sldNum" sz="quarter" idx="12"/>
          </p:nvPr>
        </p:nvSpPr>
        <p:spPr/>
        <p:txBody>
          <a:bodyPr/>
          <a:lstStyle/>
          <a:p>
            <a:fld id="{0AAA3AEA-D9A7-4F69-BCF2-375C4F4223C4}" type="slidenum">
              <a:rPr lang="en-IN" smtClean="0"/>
              <a:t>12</a:t>
            </a:fld>
            <a:endParaRPr lang="en-IN"/>
          </a:p>
        </p:txBody>
      </p:sp>
    </p:spTree>
    <p:extLst>
      <p:ext uri="{BB962C8B-B14F-4D97-AF65-F5344CB8AC3E}">
        <p14:creationId xmlns:p14="http://schemas.microsoft.com/office/powerpoint/2010/main" val="1371292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7F319-1F02-AD71-42C5-AFF549F2261C}"/>
              </a:ext>
            </a:extLst>
          </p:cNvPr>
          <p:cNvSpPr>
            <a:spLocks noGrp="1"/>
          </p:cNvSpPr>
          <p:nvPr>
            <p:ph type="title"/>
          </p:nvPr>
        </p:nvSpPr>
        <p:spPr>
          <a:xfrm>
            <a:off x="838200" y="500062"/>
            <a:ext cx="10515600" cy="1325563"/>
          </a:xfrm>
        </p:spPr>
        <p:txBody>
          <a:bodyPr>
            <a:normAutofit fontScale="90000"/>
          </a:bodyPr>
          <a:lstStyle/>
          <a:p>
            <a:r>
              <a:rPr lang="en-IN" b="1" dirty="0">
                <a:latin typeface="+mn-lt"/>
              </a:rPr>
              <a:t>Retrieval-Augmented Generation (RAG) with Builder RAG</a:t>
            </a:r>
            <a:br>
              <a:rPr lang="en-IN" b="1" dirty="0"/>
            </a:br>
            <a:endParaRPr lang="en-IN" dirty="0"/>
          </a:p>
        </p:txBody>
      </p:sp>
      <p:sp>
        <p:nvSpPr>
          <p:cNvPr id="3" name="Content Placeholder 2">
            <a:extLst>
              <a:ext uri="{FF2B5EF4-FFF2-40B4-BE49-F238E27FC236}">
                <a16:creationId xmlns:a16="http://schemas.microsoft.com/office/drawing/2014/main" id="{CEEBABA4-2AFF-4B68-A54B-8B12CE2AF4E2}"/>
              </a:ext>
            </a:extLst>
          </p:cNvPr>
          <p:cNvSpPr>
            <a:spLocks noGrp="1"/>
          </p:cNvSpPr>
          <p:nvPr>
            <p:ph idx="1"/>
          </p:nvPr>
        </p:nvSpPr>
        <p:spPr>
          <a:xfrm>
            <a:off x="759358" y="2234142"/>
            <a:ext cx="10131425" cy="3649133"/>
          </a:xfrm>
        </p:spPr>
        <p:txBody>
          <a:bodyPr>
            <a:normAutofit/>
          </a:bodyPr>
          <a:lstStyle/>
          <a:p>
            <a:r>
              <a:rPr lang="en-IN" sz="2000" b="1" dirty="0"/>
              <a:t>Functionality:</a:t>
            </a:r>
            <a:r>
              <a:rPr lang="en-IN" sz="2000" dirty="0"/>
              <a:t> Generates </a:t>
            </a:r>
            <a:r>
              <a:rPr lang="en-IN" sz="2000" b="1" dirty="0"/>
              <a:t>natural language responses</a:t>
            </a:r>
            <a:r>
              <a:rPr lang="en-IN" sz="2000" dirty="0"/>
              <a:t> by integrating retrieved documents into a </a:t>
            </a:r>
            <a:r>
              <a:rPr lang="en-IN" sz="2000" b="1" dirty="0"/>
              <a:t>pre-trained RAG model</a:t>
            </a:r>
            <a:r>
              <a:rPr lang="en-IN" sz="2000" dirty="0"/>
              <a:t>.</a:t>
            </a:r>
          </a:p>
          <a:p>
            <a:r>
              <a:rPr lang="en-IN" sz="2000" b="1" dirty="0"/>
              <a:t>Algorithms Used:</a:t>
            </a:r>
            <a:endParaRPr lang="en-IN" sz="2000" dirty="0"/>
          </a:p>
          <a:p>
            <a:pPr lvl="1">
              <a:buFont typeface="Wingdings" panose="05000000000000000000" pitchFamily="2" charset="2"/>
              <a:buChar char="§"/>
            </a:pPr>
            <a:r>
              <a:rPr lang="en-IN" sz="2000" b="1" dirty="0"/>
              <a:t>Hugging Face RAG Model</a:t>
            </a:r>
            <a:r>
              <a:rPr lang="en-IN" sz="2000" dirty="0"/>
              <a:t> </a:t>
            </a:r>
            <a:r>
              <a:rPr lang="en-IN" sz="2000" i="1" dirty="0"/>
              <a:t>(BART + Dense Retriever for retrieval + generation pipeline)</a:t>
            </a:r>
          </a:p>
          <a:p>
            <a:pPr lvl="1">
              <a:buFont typeface="Wingdings" panose="05000000000000000000" pitchFamily="2" charset="2"/>
              <a:buChar char="§"/>
            </a:pPr>
            <a:r>
              <a:rPr lang="en-IN" sz="2000" b="1" dirty="0"/>
              <a:t>Builder RAG Customization</a:t>
            </a:r>
            <a:endParaRPr lang="en-IN" sz="2000" dirty="0"/>
          </a:p>
          <a:p>
            <a:pPr marL="914400" lvl="2" indent="0">
              <a:buNone/>
            </a:pPr>
            <a:r>
              <a:rPr lang="en-IN" sz="2000" b="1" dirty="0"/>
              <a:t>1) Fine-tuning on research datasets</a:t>
            </a:r>
            <a:r>
              <a:rPr lang="en-IN" sz="2000" dirty="0"/>
              <a:t> to improve domain-specific responses.</a:t>
            </a:r>
          </a:p>
          <a:p>
            <a:pPr marL="914400" lvl="2" indent="0">
              <a:buNone/>
            </a:pPr>
            <a:r>
              <a:rPr lang="en-IN" sz="2000" b="1" dirty="0"/>
              <a:t>2) Dynamic reranking of retrieved documents</a:t>
            </a:r>
            <a:r>
              <a:rPr lang="en-IN" sz="2000" dirty="0"/>
              <a:t> based on query context</a:t>
            </a:r>
            <a:r>
              <a:rPr lang="en-IN" sz="2400" dirty="0"/>
              <a:t>.</a:t>
            </a:r>
          </a:p>
        </p:txBody>
      </p:sp>
      <p:sp>
        <p:nvSpPr>
          <p:cNvPr id="4" name="Slide Number Placeholder 3">
            <a:extLst>
              <a:ext uri="{FF2B5EF4-FFF2-40B4-BE49-F238E27FC236}">
                <a16:creationId xmlns:a16="http://schemas.microsoft.com/office/drawing/2014/main" id="{817FEAF8-72D4-0E8E-A0D8-6C79B09F55E6}"/>
              </a:ext>
            </a:extLst>
          </p:cNvPr>
          <p:cNvSpPr>
            <a:spLocks noGrp="1"/>
          </p:cNvSpPr>
          <p:nvPr>
            <p:ph type="sldNum" sz="quarter" idx="12"/>
          </p:nvPr>
        </p:nvSpPr>
        <p:spPr/>
        <p:txBody>
          <a:bodyPr/>
          <a:lstStyle/>
          <a:p>
            <a:fld id="{0AAA3AEA-D9A7-4F69-BCF2-375C4F4223C4}" type="slidenum">
              <a:rPr lang="en-IN" smtClean="0"/>
              <a:t>13</a:t>
            </a:fld>
            <a:endParaRPr lang="en-IN"/>
          </a:p>
        </p:txBody>
      </p:sp>
    </p:spTree>
    <p:extLst>
      <p:ext uri="{BB962C8B-B14F-4D97-AF65-F5344CB8AC3E}">
        <p14:creationId xmlns:p14="http://schemas.microsoft.com/office/powerpoint/2010/main" val="3366727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46EFD-9D7C-F73A-41BB-5B402DAF17D1}"/>
              </a:ext>
            </a:extLst>
          </p:cNvPr>
          <p:cNvSpPr>
            <a:spLocks noGrp="1"/>
          </p:cNvSpPr>
          <p:nvPr>
            <p:ph type="title"/>
          </p:nvPr>
        </p:nvSpPr>
        <p:spPr/>
        <p:txBody>
          <a:bodyPr>
            <a:normAutofit fontScale="90000"/>
          </a:bodyPr>
          <a:lstStyle/>
          <a:p>
            <a:r>
              <a:rPr lang="en-US" b="1" dirty="0"/>
              <a:t>Multi-Hop Question Answering (MHQA) in RAG with Knowledge Graphs</a:t>
            </a:r>
          </a:p>
        </p:txBody>
      </p:sp>
      <p:sp>
        <p:nvSpPr>
          <p:cNvPr id="3" name="Content Placeholder 2">
            <a:extLst>
              <a:ext uri="{FF2B5EF4-FFF2-40B4-BE49-F238E27FC236}">
                <a16:creationId xmlns:a16="http://schemas.microsoft.com/office/drawing/2014/main" id="{06A87B28-3783-CE6F-A01B-3575F10CF817}"/>
              </a:ext>
            </a:extLst>
          </p:cNvPr>
          <p:cNvSpPr>
            <a:spLocks noGrp="1"/>
          </p:cNvSpPr>
          <p:nvPr>
            <p:ph idx="1"/>
          </p:nvPr>
        </p:nvSpPr>
        <p:spPr>
          <a:xfrm>
            <a:off x="913795" y="2251061"/>
            <a:ext cx="10867102" cy="4354599"/>
          </a:xfrm>
        </p:spPr>
        <p:txBody>
          <a:bodyPr/>
          <a:lstStyle/>
          <a:p>
            <a:r>
              <a:rPr lang="en-US" b="1" dirty="0"/>
              <a:t>Overview</a:t>
            </a:r>
          </a:p>
          <a:p>
            <a:pPr lvl="1">
              <a:buFont typeface="Arial" panose="020B0604020202020204" pitchFamily="34" charset="0"/>
              <a:buChar char="•"/>
            </a:pPr>
            <a:r>
              <a:rPr lang="en-US" sz="1800" b="1" dirty="0"/>
              <a:t>MHQA</a:t>
            </a:r>
            <a:r>
              <a:rPr lang="en-US" sz="1800" dirty="0"/>
              <a:t> enables answering complex queries by retrieving and reasoning across multiple documents/nodes.</a:t>
            </a:r>
          </a:p>
          <a:p>
            <a:pPr lvl="1">
              <a:buFont typeface="Arial" panose="020B0604020202020204" pitchFamily="34" charset="0"/>
              <a:buChar char="•"/>
            </a:pPr>
            <a:r>
              <a:rPr lang="en-US" sz="1800" b="1" dirty="0"/>
              <a:t>Knowledge Graphs (KGs)</a:t>
            </a:r>
            <a:r>
              <a:rPr lang="en-US" sz="1800" dirty="0"/>
              <a:t> help structure information for efficient retrieval.</a:t>
            </a:r>
          </a:p>
          <a:p>
            <a:r>
              <a:rPr lang="en-US" b="1" dirty="0"/>
              <a:t>How It Works</a:t>
            </a:r>
          </a:p>
          <a:p>
            <a:pPr lvl="1">
              <a:buFont typeface="+mj-lt"/>
              <a:buAutoNum type="arabicPeriod"/>
            </a:pPr>
            <a:r>
              <a:rPr lang="en-US" sz="1800" b="1" dirty="0"/>
              <a:t>Query Decomposition</a:t>
            </a:r>
            <a:r>
              <a:rPr lang="en-US" sz="1800" dirty="0"/>
              <a:t> → Breaks down complex questions into sub-queries.</a:t>
            </a:r>
          </a:p>
          <a:p>
            <a:pPr lvl="1">
              <a:buFont typeface="+mj-lt"/>
              <a:buAutoNum type="arabicPeriod"/>
            </a:pPr>
            <a:r>
              <a:rPr lang="en-US" sz="1800" b="1" dirty="0"/>
              <a:t>Graph-Based Retrieval</a:t>
            </a:r>
            <a:r>
              <a:rPr lang="en-US" sz="1800" dirty="0"/>
              <a:t> → Finds relevant entities &amp; relationships using vector search.</a:t>
            </a:r>
          </a:p>
          <a:p>
            <a:pPr lvl="1">
              <a:buFont typeface="+mj-lt"/>
              <a:buAutoNum type="arabicPeriod"/>
            </a:pPr>
            <a:r>
              <a:rPr lang="en-US" sz="1800" b="1" dirty="0"/>
              <a:t>Multi-Step Reasoning</a:t>
            </a:r>
            <a:r>
              <a:rPr lang="en-US" sz="1800" dirty="0"/>
              <a:t> → Uses LLM to generate a final answer after cross-referencing facts</a:t>
            </a:r>
          </a:p>
          <a:p>
            <a:endParaRPr lang="en-US" dirty="0"/>
          </a:p>
        </p:txBody>
      </p:sp>
      <p:sp>
        <p:nvSpPr>
          <p:cNvPr id="4" name="Slide Number Placeholder 3">
            <a:extLst>
              <a:ext uri="{FF2B5EF4-FFF2-40B4-BE49-F238E27FC236}">
                <a16:creationId xmlns:a16="http://schemas.microsoft.com/office/drawing/2014/main" id="{2D916E41-5809-89BB-730B-B9AE8CF18235}"/>
              </a:ext>
            </a:extLst>
          </p:cNvPr>
          <p:cNvSpPr>
            <a:spLocks noGrp="1"/>
          </p:cNvSpPr>
          <p:nvPr>
            <p:ph type="sldNum" sz="quarter" idx="12"/>
          </p:nvPr>
        </p:nvSpPr>
        <p:spPr/>
        <p:txBody>
          <a:bodyPr/>
          <a:lstStyle/>
          <a:p>
            <a:fld id="{0AAA3AEA-D9A7-4F69-BCF2-375C4F4223C4}" type="slidenum">
              <a:rPr lang="en-IN" smtClean="0"/>
              <a:t>14</a:t>
            </a:fld>
            <a:endParaRPr lang="en-IN"/>
          </a:p>
        </p:txBody>
      </p:sp>
    </p:spTree>
    <p:extLst>
      <p:ext uri="{BB962C8B-B14F-4D97-AF65-F5344CB8AC3E}">
        <p14:creationId xmlns:p14="http://schemas.microsoft.com/office/powerpoint/2010/main" val="70275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40308-17CC-DB31-77CB-808DEE7685E8}"/>
              </a:ext>
            </a:extLst>
          </p:cNvPr>
          <p:cNvSpPr>
            <a:spLocks noGrp="1"/>
          </p:cNvSpPr>
          <p:nvPr>
            <p:ph type="title"/>
          </p:nvPr>
        </p:nvSpPr>
        <p:spPr/>
        <p:txBody>
          <a:bodyPr>
            <a:normAutofit fontScale="90000"/>
          </a:bodyPr>
          <a:lstStyle/>
          <a:p>
            <a:r>
              <a:rPr lang="en-US" b="1" dirty="0"/>
              <a:t>Vector Search, Embeddings &amp; Final Answer Generation</a:t>
            </a:r>
          </a:p>
        </p:txBody>
      </p:sp>
      <p:sp>
        <p:nvSpPr>
          <p:cNvPr id="3" name="Content Placeholder 2">
            <a:extLst>
              <a:ext uri="{FF2B5EF4-FFF2-40B4-BE49-F238E27FC236}">
                <a16:creationId xmlns:a16="http://schemas.microsoft.com/office/drawing/2014/main" id="{56ED280D-C1C7-6DC3-2978-5DCCB8BB9699}"/>
              </a:ext>
            </a:extLst>
          </p:cNvPr>
          <p:cNvSpPr>
            <a:spLocks noGrp="1"/>
          </p:cNvSpPr>
          <p:nvPr>
            <p:ph idx="1"/>
          </p:nvPr>
        </p:nvSpPr>
        <p:spPr>
          <a:xfrm>
            <a:off x="924444" y="2007086"/>
            <a:ext cx="10353762" cy="4058751"/>
          </a:xfrm>
        </p:spPr>
        <p:txBody>
          <a:bodyPr>
            <a:normAutofit/>
          </a:bodyPr>
          <a:lstStyle/>
          <a:p>
            <a:r>
              <a:rPr lang="en-US" b="1" dirty="0"/>
              <a:t>Vector Search &amp; Embeddings</a:t>
            </a:r>
          </a:p>
          <a:p>
            <a:pPr lvl="1">
              <a:buFont typeface="Arial" panose="020B0604020202020204" pitchFamily="34" charset="0"/>
              <a:buChar char="•"/>
            </a:pPr>
            <a:r>
              <a:rPr lang="en-US" sz="1800" dirty="0"/>
              <a:t>Converts text, entities, and relations into high-dimensional embeddings.</a:t>
            </a:r>
          </a:p>
          <a:p>
            <a:pPr lvl="1">
              <a:buFont typeface="Arial" panose="020B0604020202020204" pitchFamily="34" charset="0"/>
              <a:buChar char="•"/>
            </a:pPr>
            <a:r>
              <a:rPr lang="en-US" sz="1800" dirty="0"/>
              <a:t>Uses </a:t>
            </a:r>
            <a:r>
              <a:rPr lang="en-US" sz="1800" b="1" dirty="0"/>
              <a:t>FAISS or ANN</a:t>
            </a:r>
            <a:r>
              <a:rPr lang="en-US" sz="1800" dirty="0"/>
              <a:t> for fast retrieval in large datasets.</a:t>
            </a:r>
          </a:p>
          <a:p>
            <a:pPr lvl="1">
              <a:buFont typeface="Arial" panose="020B0604020202020204" pitchFamily="34" charset="0"/>
              <a:buChar char="•"/>
            </a:pPr>
            <a:r>
              <a:rPr lang="en-US" sz="1800" dirty="0"/>
              <a:t>Enhances </a:t>
            </a:r>
            <a:r>
              <a:rPr lang="en-US" sz="1800" b="1" dirty="0"/>
              <a:t>RAG</a:t>
            </a:r>
            <a:r>
              <a:rPr lang="en-US" sz="1800" dirty="0"/>
              <a:t> by ranking most relevant knowledge graph nodes.</a:t>
            </a:r>
          </a:p>
          <a:p>
            <a:pPr marL="457200" lvl="1" indent="0">
              <a:buNone/>
            </a:pPr>
            <a:endParaRPr lang="en-US" sz="1800" dirty="0"/>
          </a:p>
          <a:p>
            <a:r>
              <a:rPr lang="en-US" b="1" dirty="0"/>
              <a:t>Final Answer Generation &amp; Explainability</a:t>
            </a:r>
          </a:p>
          <a:p>
            <a:pPr lvl="1">
              <a:buFont typeface="Arial" panose="020B0604020202020204" pitchFamily="34" charset="0"/>
              <a:buChar char="•"/>
            </a:pPr>
            <a:r>
              <a:rPr lang="en-US" sz="1800" dirty="0"/>
              <a:t>Aggregates retrieved knowledge from </a:t>
            </a:r>
            <a:r>
              <a:rPr lang="en-US" sz="1800" b="1" dirty="0"/>
              <a:t>KGs &amp; external sources</a:t>
            </a:r>
            <a:r>
              <a:rPr lang="en-US" sz="1800" dirty="0"/>
              <a:t>.</a:t>
            </a:r>
          </a:p>
          <a:p>
            <a:pPr lvl="1">
              <a:buFont typeface="Arial" panose="020B0604020202020204" pitchFamily="34" charset="0"/>
              <a:buChar char="•"/>
            </a:pPr>
            <a:r>
              <a:rPr lang="en-US" sz="1800" dirty="0"/>
              <a:t>Ensures </a:t>
            </a:r>
            <a:r>
              <a:rPr lang="en-US" sz="1800" b="1" dirty="0"/>
              <a:t>explainability</a:t>
            </a:r>
            <a:r>
              <a:rPr lang="en-US" sz="1800" dirty="0"/>
              <a:t> by showing the reasoning path &amp; supporting evidence.</a:t>
            </a:r>
          </a:p>
          <a:p>
            <a:pPr lvl="1">
              <a:buFont typeface="Arial" panose="020B0604020202020204" pitchFamily="34" charset="0"/>
              <a:buChar char="•"/>
            </a:pPr>
            <a:r>
              <a:rPr lang="en-US" sz="1800" dirty="0"/>
              <a:t>Uses </a:t>
            </a:r>
            <a:r>
              <a:rPr lang="en-US" sz="1800" b="1" dirty="0"/>
              <a:t>LLM mini</a:t>
            </a:r>
            <a:r>
              <a:rPr lang="en-US" sz="1800" dirty="0"/>
              <a:t> for concise, accurate answers.</a:t>
            </a:r>
          </a:p>
          <a:p>
            <a:endParaRPr lang="en-US" dirty="0"/>
          </a:p>
        </p:txBody>
      </p:sp>
      <p:sp>
        <p:nvSpPr>
          <p:cNvPr id="4" name="Slide Number Placeholder 3">
            <a:extLst>
              <a:ext uri="{FF2B5EF4-FFF2-40B4-BE49-F238E27FC236}">
                <a16:creationId xmlns:a16="http://schemas.microsoft.com/office/drawing/2014/main" id="{1B7832A3-F9D8-2CEA-5069-DA82D192ABB1}"/>
              </a:ext>
            </a:extLst>
          </p:cNvPr>
          <p:cNvSpPr>
            <a:spLocks noGrp="1"/>
          </p:cNvSpPr>
          <p:nvPr>
            <p:ph type="sldNum" sz="quarter" idx="12"/>
          </p:nvPr>
        </p:nvSpPr>
        <p:spPr/>
        <p:txBody>
          <a:bodyPr/>
          <a:lstStyle/>
          <a:p>
            <a:fld id="{0AAA3AEA-D9A7-4F69-BCF2-375C4F4223C4}" type="slidenum">
              <a:rPr lang="en-IN" smtClean="0"/>
              <a:t>15</a:t>
            </a:fld>
            <a:endParaRPr lang="en-IN"/>
          </a:p>
        </p:txBody>
      </p:sp>
    </p:spTree>
    <p:extLst>
      <p:ext uri="{BB962C8B-B14F-4D97-AF65-F5344CB8AC3E}">
        <p14:creationId xmlns:p14="http://schemas.microsoft.com/office/powerpoint/2010/main" val="208339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89469-E29A-184E-407D-F8189A87F256}"/>
              </a:ext>
            </a:extLst>
          </p:cNvPr>
          <p:cNvSpPr>
            <a:spLocks noGrp="1"/>
          </p:cNvSpPr>
          <p:nvPr>
            <p:ph type="title"/>
          </p:nvPr>
        </p:nvSpPr>
        <p:spPr/>
        <p:txBody>
          <a:bodyPr>
            <a:normAutofit/>
          </a:bodyPr>
          <a:lstStyle/>
          <a:p>
            <a:r>
              <a:rPr lang="en-IN" dirty="0"/>
              <a:t>Results</a:t>
            </a:r>
          </a:p>
        </p:txBody>
      </p:sp>
      <p:sp>
        <p:nvSpPr>
          <p:cNvPr id="3" name="Content Placeholder 2">
            <a:extLst>
              <a:ext uri="{FF2B5EF4-FFF2-40B4-BE49-F238E27FC236}">
                <a16:creationId xmlns:a16="http://schemas.microsoft.com/office/drawing/2014/main" id="{8F926C9D-5142-52B2-91A1-22871CD9D5A0}"/>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C2BEF475-4316-460F-4531-7E80E3DBA39B}"/>
              </a:ext>
            </a:extLst>
          </p:cNvPr>
          <p:cNvSpPr>
            <a:spLocks noGrp="1"/>
          </p:cNvSpPr>
          <p:nvPr>
            <p:ph type="sldNum" sz="quarter" idx="12"/>
          </p:nvPr>
        </p:nvSpPr>
        <p:spPr/>
        <p:txBody>
          <a:bodyPr/>
          <a:lstStyle/>
          <a:p>
            <a:fld id="{0AAA3AEA-D9A7-4F69-BCF2-375C4F4223C4}" type="slidenum">
              <a:rPr lang="en-IN" smtClean="0"/>
              <a:t>16</a:t>
            </a:fld>
            <a:endParaRPr lang="en-IN"/>
          </a:p>
        </p:txBody>
      </p:sp>
    </p:spTree>
    <p:extLst>
      <p:ext uri="{BB962C8B-B14F-4D97-AF65-F5344CB8AC3E}">
        <p14:creationId xmlns:p14="http://schemas.microsoft.com/office/powerpoint/2010/main" val="1727089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8F7C2-6AB3-5DE2-AC44-A80D2E9E41A3}"/>
              </a:ext>
            </a:extLst>
          </p:cNvPr>
          <p:cNvSpPr>
            <a:spLocks noGrp="1"/>
          </p:cNvSpPr>
          <p:nvPr>
            <p:ph type="title"/>
          </p:nvPr>
        </p:nvSpPr>
        <p:spPr/>
        <p:txBody>
          <a:bodyPr>
            <a:normAutofit fontScale="90000"/>
          </a:bodyPr>
          <a:lstStyle/>
          <a:p>
            <a:r>
              <a:rPr lang="en-US" b="1" dirty="0"/>
              <a:t>Future Work</a:t>
            </a:r>
            <a:br>
              <a:rPr lang="en-US" b="1" dirty="0"/>
            </a:br>
            <a:endParaRPr lang="en-IN" dirty="0"/>
          </a:p>
        </p:txBody>
      </p:sp>
      <p:sp>
        <p:nvSpPr>
          <p:cNvPr id="3" name="Content Placeholder 2">
            <a:extLst>
              <a:ext uri="{FF2B5EF4-FFF2-40B4-BE49-F238E27FC236}">
                <a16:creationId xmlns:a16="http://schemas.microsoft.com/office/drawing/2014/main" id="{BF6C9CDC-B81B-CC44-F3CB-75DDC11869BB}"/>
              </a:ext>
            </a:extLst>
          </p:cNvPr>
          <p:cNvSpPr>
            <a:spLocks noGrp="1"/>
          </p:cNvSpPr>
          <p:nvPr>
            <p:ph idx="1"/>
          </p:nvPr>
        </p:nvSpPr>
        <p:spPr/>
        <p:txBody>
          <a:bodyPr/>
          <a:lstStyle/>
          <a:p>
            <a:r>
              <a:rPr lang="en-US" dirty="0"/>
              <a:t>In the next phase of development, our focus will be on </a:t>
            </a:r>
            <a:r>
              <a:rPr lang="en-US" b="1" dirty="0"/>
              <a:t>scaling the knowledge graph by expanding the research paper database</a:t>
            </a:r>
            <a:r>
              <a:rPr lang="en-US" dirty="0"/>
              <a:t>. This includes integrating larger and more diverse datasets from open-access repositories like </a:t>
            </a:r>
            <a:r>
              <a:rPr lang="en-US" dirty="0" err="1"/>
              <a:t>arXiv</a:t>
            </a:r>
            <a:r>
              <a:rPr lang="en-US" dirty="0"/>
              <a:t>, Semantic Scholar, and PubMed. To support this, we plan to implement an </a:t>
            </a:r>
            <a:r>
              <a:rPr lang="en-US" b="1" dirty="0"/>
              <a:t>automated ingestion pipeline</a:t>
            </a:r>
            <a:r>
              <a:rPr lang="en-US" dirty="0"/>
              <a:t> that regularly fetches new research papers, extracts relevant metadata using NLP techniques, and dynamically updates the graph in real-time. </a:t>
            </a:r>
          </a:p>
          <a:p>
            <a:r>
              <a:rPr lang="en-US" dirty="0"/>
              <a:t>This will involve automating </a:t>
            </a:r>
            <a:r>
              <a:rPr lang="en-US" b="1" dirty="0"/>
              <a:t>Named Entity Recognition (NER)</a:t>
            </a:r>
            <a:r>
              <a:rPr lang="en-US" dirty="0"/>
              <a:t>, </a:t>
            </a:r>
            <a:r>
              <a:rPr lang="en-US" b="1" dirty="0"/>
              <a:t>relationship extraction</a:t>
            </a:r>
            <a:r>
              <a:rPr lang="en-US" dirty="0"/>
              <a:t>, and </a:t>
            </a:r>
            <a:r>
              <a:rPr lang="en-US" b="1" dirty="0"/>
              <a:t>graph construction</a:t>
            </a:r>
            <a:r>
              <a:rPr lang="en-US" dirty="0"/>
              <a:t>, allowing the system to remain current without manual intervention. Additionally, we aim to improve </a:t>
            </a:r>
            <a:r>
              <a:rPr lang="en-US" b="1" dirty="0"/>
              <a:t>entity disambiguation</a:t>
            </a:r>
            <a:r>
              <a:rPr lang="en-US" dirty="0"/>
              <a:t> to prevent duplication and enhance the quality of the graph. These upgrades will make the system robust, scalable, and suitable for long-term deployment in academic and enterprise environments.</a:t>
            </a:r>
          </a:p>
          <a:p>
            <a:endParaRPr lang="en-IN" dirty="0"/>
          </a:p>
        </p:txBody>
      </p:sp>
      <p:sp>
        <p:nvSpPr>
          <p:cNvPr id="4" name="Slide Number Placeholder 3">
            <a:extLst>
              <a:ext uri="{FF2B5EF4-FFF2-40B4-BE49-F238E27FC236}">
                <a16:creationId xmlns:a16="http://schemas.microsoft.com/office/drawing/2014/main" id="{99AE474E-5EF1-09DC-45A7-9BB6C653E05A}"/>
              </a:ext>
            </a:extLst>
          </p:cNvPr>
          <p:cNvSpPr>
            <a:spLocks noGrp="1"/>
          </p:cNvSpPr>
          <p:nvPr>
            <p:ph type="sldNum" sz="quarter" idx="12"/>
          </p:nvPr>
        </p:nvSpPr>
        <p:spPr/>
        <p:txBody>
          <a:bodyPr/>
          <a:lstStyle/>
          <a:p>
            <a:fld id="{0AAA3AEA-D9A7-4F69-BCF2-375C4F4223C4}" type="slidenum">
              <a:rPr lang="en-IN" smtClean="0"/>
              <a:t>17</a:t>
            </a:fld>
            <a:endParaRPr lang="en-IN"/>
          </a:p>
        </p:txBody>
      </p:sp>
    </p:spTree>
    <p:extLst>
      <p:ext uri="{BB962C8B-B14F-4D97-AF65-F5344CB8AC3E}">
        <p14:creationId xmlns:p14="http://schemas.microsoft.com/office/powerpoint/2010/main" val="2599042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ECCDB-211F-8391-8833-64B46F7D2828}"/>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FFF16985-DA83-390E-F733-E049B413AF79}"/>
              </a:ext>
            </a:extLst>
          </p:cNvPr>
          <p:cNvSpPr>
            <a:spLocks noGrp="1"/>
          </p:cNvSpPr>
          <p:nvPr>
            <p:ph idx="1"/>
          </p:nvPr>
        </p:nvSpPr>
        <p:spPr/>
        <p:txBody>
          <a:bodyPr/>
          <a:lstStyle/>
          <a:p>
            <a:r>
              <a:rPr lang="en-US" dirty="0"/>
              <a:t>This project presents a novel integration of </a:t>
            </a:r>
            <a:r>
              <a:rPr lang="en-US" b="1" dirty="0"/>
              <a:t>Knowledge Graphs (KGs)</a:t>
            </a:r>
            <a:r>
              <a:rPr lang="en-US" dirty="0"/>
              <a:t> with </a:t>
            </a:r>
            <a:r>
              <a:rPr lang="en-US" b="1" dirty="0"/>
              <a:t>Retrieval-Augmented Generation (RAG)</a:t>
            </a:r>
            <a:r>
              <a:rPr lang="en-US" dirty="0"/>
              <a:t> to address the limitations of traditional retrieval systems in academic research. By constructing a domain-specific knowledge graph and combining it with semantic search techniques, we significantly improved the </a:t>
            </a:r>
            <a:r>
              <a:rPr lang="en-US" b="1" dirty="0"/>
              <a:t>accuracy</a:t>
            </a:r>
            <a:r>
              <a:rPr lang="en-US" dirty="0"/>
              <a:t>, </a:t>
            </a:r>
            <a:r>
              <a:rPr lang="en-US" b="1" dirty="0"/>
              <a:t>contextual relevance</a:t>
            </a:r>
            <a:r>
              <a:rPr lang="en-US" dirty="0"/>
              <a:t>, and </a:t>
            </a:r>
            <a:r>
              <a:rPr lang="en-US" b="1" dirty="0"/>
              <a:t>interpretability</a:t>
            </a:r>
            <a:r>
              <a:rPr lang="en-US" dirty="0"/>
              <a:t> of generated responses. </a:t>
            </a:r>
          </a:p>
          <a:p>
            <a:r>
              <a:rPr lang="en-US" dirty="0"/>
              <a:t>Our hybrid approach enables the system to understand and reason over relationships between research entities, leading to more reliable and fact-based outputs. The experimental results validate the effectiveness of our model, particularly in handling complex, multi-hop queries. Overall, the project demonstrates the potential of KG-RAG frameworks in building intelligent, explainable, and scalable research exploration tools.</a:t>
            </a:r>
            <a:endParaRPr lang="en-IN" dirty="0"/>
          </a:p>
        </p:txBody>
      </p:sp>
      <p:sp>
        <p:nvSpPr>
          <p:cNvPr id="4" name="Slide Number Placeholder 3">
            <a:extLst>
              <a:ext uri="{FF2B5EF4-FFF2-40B4-BE49-F238E27FC236}">
                <a16:creationId xmlns:a16="http://schemas.microsoft.com/office/drawing/2014/main" id="{395DA052-70F6-ACCF-760E-CE880D581B5B}"/>
              </a:ext>
            </a:extLst>
          </p:cNvPr>
          <p:cNvSpPr>
            <a:spLocks noGrp="1"/>
          </p:cNvSpPr>
          <p:nvPr>
            <p:ph type="sldNum" sz="quarter" idx="12"/>
          </p:nvPr>
        </p:nvSpPr>
        <p:spPr/>
        <p:txBody>
          <a:bodyPr/>
          <a:lstStyle/>
          <a:p>
            <a:fld id="{0AAA3AEA-D9A7-4F69-BCF2-375C4F4223C4}" type="slidenum">
              <a:rPr lang="en-IN" smtClean="0"/>
              <a:t>18</a:t>
            </a:fld>
            <a:endParaRPr lang="en-IN"/>
          </a:p>
        </p:txBody>
      </p:sp>
    </p:spTree>
    <p:extLst>
      <p:ext uri="{BB962C8B-B14F-4D97-AF65-F5344CB8AC3E}">
        <p14:creationId xmlns:p14="http://schemas.microsoft.com/office/powerpoint/2010/main" val="3275748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17766-76CB-692B-9B55-29C333FC1DA1}"/>
              </a:ext>
            </a:extLst>
          </p:cNvPr>
          <p:cNvSpPr>
            <a:spLocks noGrp="1"/>
          </p:cNvSpPr>
          <p:nvPr>
            <p:ph type="title"/>
          </p:nvPr>
        </p:nvSpPr>
        <p:spPr>
          <a:xfrm>
            <a:off x="1064266" y="216061"/>
            <a:ext cx="10353762" cy="970450"/>
          </a:xfrm>
        </p:spPr>
        <p:txBody>
          <a:bodyPr/>
          <a:lstStyle/>
          <a:p>
            <a:r>
              <a:rPr lang="en-IN" b="1" dirty="0"/>
              <a:t>References</a:t>
            </a:r>
            <a:endParaRPr lang="en-IN" dirty="0"/>
          </a:p>
        </p:txBody>
      </p:sp>
      <p:sp>
        <p:nvSpPr>
          <p:cNvPr id="3" name="Content Placeholder 2">
            <a:extLst>
              <a:ext uri="{FF2B5EF4-FFF2-40B4-BE49-F238E27FC236}">
                <a16:creationId xmlns:a16="http://schemas.microsoft.com/office/drawing/2014/main" id="{F0738B15-0470-ED8C-9A2B-3EDE1783174A}"/>
              </a:ext>
            </a:extLst>
          </p:cNvPr>
          <p:cNvSpPr>
            <a:spLocks noGrp="1"/>
          </p:cNvSpPr>
          <p:nvPr>
            <p:ph idx="1"/>
          </p:nvPr>
        </p:nvSpPr>
        <p:spPr>
          <a:xfrm>
            <a:off x="924444" y="1645538"/>
            <a:ext cx="10131425" cy="4602862"/>
          </a:xfrm>
        </p:spPr>
        <p:txBody>
          <a:bodyPr>
            <a:normAutofit fontScale="92500" lnSpcReduction="20000"/>
          </a:bodyPr>
          <a:lstStyle/>
          <a:p>
            <a:pPr>
              <a:buFont typeface="+mj-lt"/>
              <a:buAutoNum type="arabicPeriod"/>
            </a:pPr>
            <a:r>
              <a:rPr lang="en-IN" b="1" dirty="0"/>
              <a:t>Patrick Lewis, Ethan Perez, Aleksandra </a:t>
            </a:r>
            <a:r>
              <a:rPr lang="en-IN" b="1" dirty="0" err="1"/>
              <a:t>Piktus</a:t>
            </a:r>
            <a:r>
              <a:rPr lang="en-IN" b="1" dirty="0"/>
              <a:t>, et al.</a:t>
            </a:r>
            <a:r>
              <a:rPr lang="en-IN" dirty="0"/>
              <a:t> (2024). </a:t>
            </a:r>
            <a:r>
              <a:rPr lang="en-IN" i="1" dirty="0"/>
              <a:t>Retrieval-Augmented Generation for Knowledge-Intensive NLP Tasks</a:t>
            </a:r>
            <a:r>
              <a:rPr lang="en-IN" dirty="0"/>
              <a:t>.</a:t>
            </a:r>
          </a:p>
          <a:p>
            <a:pPr>
              <a:buFont typeface="+mj-lt"/>
              <a:buAutoNum type="arabicPeriod"/>
            </a:pPr>
            <a:r>
              <a:rPr lang="en-IN" b="1" dirty="0"/>
              <a:t>Lei Liu</a:t>
            </a:r>
            <a:r>
              <a:rPr lang="en-IN" dirty="0"/>
              <a:t> (2024). </a:t>
            </a:r>
            <a:r>
              <a:rPr lang="en-IN" i="1" dirty="0"/>
              <a:t>Construction of Programming Knowledge Graph Based on Student Knowledge Needs</a:t>
            </a:r>
            <a:r>
              <a:rPr lang="en-IN" dirty="0"/>
              <a:t>.</a:t>
            </a:r>
          </a:p>
          <a:p>
            <a:pPr>
              <a:buFont typeface="+mj-lt"/>
              <a:buAutoNum type="arabicPeriod"/>
            </a:pPr>
            <a:r>
              <a:rPr lang="en-IN" b="1" dirty="0"/>
              <a:t>J. Benita, </a:t>
            </a:r>
            <a:r>
              <a:rPr lang="en-IN" b="1" dirty="0" err="1"/>
              <a:t>Kosireddy</a:t>
            </a:r>
            <a:r>
              <a:rPr lang="en-IN" b="1" dirty="0"/>
              <a:t> Vivek Charan Tej, E. Vinay Kumar</a:t>
            </a:r>
            <a:r>
              <a:rPr lang="en-IN" dirty="0"/>
              <a:t> (2024). </a:t>
            </a:r>
            <a:r>
              <a:rPr lang="en-IN" i="1" dirty="0"/>
              <a:t>Implementation of RAG in Chatbot Systems for Enhanced Real-Time Customer Support in E-Commerce</a:t>
            </a:r>
            <a:r>
              <a:rPr lang="en-IN" dirty="0"/>
              <a:t>.</a:t>
            </a:r>
          </a:p>
          <a:p>
            <a:pPr>
              <a:buFont typeface="+mj-lt"/>
              <a:buAutoNum type="arabicPeriod"/>
            </a:pPr>
            <a:r>
              <a:rPr lang="en-IN" b="1" dirty="0"/>
              <a:t>Kunal </a:t>
            </a:r>
            <a:r>
              <a:rPr lang="en-IN" b="1" dirty="0" err="1"/>
              <a:t>Sawarkar</a:t>
            </a:r>
            <a:r>
              <a:rPr lang="en-IN" b="1" dirty="0"/>
              <a:t>, Abhilasha Mangal</a:t>
            </a:r>
            <a:r>
              <a:rPr lang="en-IN" dirty="0"/>
              <a:t> (2024). </a:t>
            </a:r>
            <a:r>
              <a:rPr lang="en-IN" i="1" dirty="0"/>
              <a:t>Blended RAG: Improving RAG Accuracy with Semantic Search and Hybrid Query-Based Retrievers</a:t>
            </a:r>
            <a:r>
              <a:rPr lang="en-IN" dirty="0"/>
              <a:t>.</a:t>
            </a:r>
          </a:p>
          <a:p>
            <a:pPr>
              <a:buFont typeface="+mj-lt"/>
              <a:buAutoNum type="arabicPeriod"/>
            </a:pPr>
            <a:r>
              <a:rPr lang="en-IN" b="1" dirty="0"/>
              <a:t>Pankaj Joshi, Pankaj Kumar</a:t>
            </a:r>
            <a:r>
              <a:rPr lang="en-IN" dirty="0"/>
              <a:t> (2024). </a:t>
            </a:r>
            <a:r>
              <a:rPr lang="en-IN" i="1" dirty="0"/>
              <a:t>Robust Multi-Model RAG Pipeline for Documents Containing Text, Table &amp; Images</a:t>
            </a:r>
            <a:r>
              <a:rPr lang="en-IN" dirty="0"/>
              <a:t>.</a:t>
            </a:r>
          </a:p>
          <a:p>
            <a:pPr>
              <a:buFont typeface="+mj-lt"/>
              <a:buAutoNum type="arabicPeriod"/>
            </a:pPr>
            <a:r>
              <a:rPr lang="en-IN" b="1" dirty="0"/>
              <a:t>Yongping Du, </a:t>
            </a:r>
            <a:r>
              <a:rPr lang="en-IN" b="1" dirty="0" err="1"/>
              <a:t>Xingnan</a:t>
            </a:r>
            <a:r>
              <a:rPr lang="en-IN" b="1" dirty="0"/>
              <a:t> Jin, </a:t>
            </a:r>
            <a:r>
              <a:rPr lang="en-IN" b="1" dirty="0" err="1"/>
              <a:t>Zikai</a:t>
            </a:r>
            <a:r>
              <a:rPr lang="en-IN" b="1" dirty="0"/>
              <a:t> Wang</a:t>
            </a:r>
            <a:r>
              <a:rPr lang="en-IN" dirty="0"/>
              <a:t> (2024). </a:t>
            </a:r>
            <a:r>
              <a:rPr lang="en-IN" i="1" dirty="0"/>
              <a:t>A Novel RAG Framework with Knowledge Enhancement for Biomedical Question Answering</a:t>
            </a:r>
            <a:r>
              <a:rPr lang="en-IN" dirty="0"/>
              <a:t>. IEEE International Conference on Bioinformatics and Biomedicine (BIBM).</a:t>
            </a:r>
          </a:p>
          <a:p>
            <a:pPr>
              <a:buFont typeface="+mj-lt"/>
              <a:buAutoNum type="arabicPeriod"/>
            </a:pPr>
            <a:r>
              <a:rPr lang="en-IN" b="1" dirty="0"/>
              <a:t>Huadong Lin, </a:t>
            </a:r>
            <a:r>
              <a:rPr lang="en-IN" b="1" dirty="0" err="1"/>
              <a:t>Yirong</a:t>
            </a:r>
            <a:r>
              <a:rPr lang="en-IN" b="1" dirty="0"/>
              <a:t> Chen, Wenyu Tao, Mingyu Chen, </a:t>
            </a:r>
            <a:r>
              <a:rPr lang="en-IN" b="1" dirty="0" err="1"/>
              <a:t>Xiangmin</a:t>
            </a:r>
            <a:r>
              <a:rPr lang="en-IN" b="1" dirty="0"/>
              <a:t> Xu, </a:t>
            </a:r>
            <a:r>
              <a:rPr lang="en-IN" b="1" dirty="0" err="1"/>
              <a:t>Xiaofen</a:t>
            </a:r>
            <a:r>
              <a:rPr lang="en-IN" b="1" dirty="0"/>
              <a:t> Xing</a:t>
            </a:r>
            <a:r>
              <a:rPr lang="en-IN" dirty="0"/>
              <a:t> (2024). </a:t>
            </a:r>
            <a:r>
              <a:rPr lang="en-IN" i="1" dirty="0"/>
              <a:t>Domain Adaptation and Unified Knowledge Base for RAG in Dialog Systems</a:t>
            </a:r>
            <a:r>
              <a:rPr lang="en-IN" dirty="0"/>
              <a:t>.</a:t>
            </a:r>
          </a:p>
          <a:p>
            <a:endParaRPr lang="en-IN" dirty="0"/>
          </a:p>
        </p:txBody>
      </p:sp>
      <p:sp>
        <p:nvSpPr>
          <p:cNvPr id="4" name="Slide Number Placeholder 3">
            <a:extLst>
              <a:ext uri="{FF2B5EF4-FFF2-40B4-BE49-F238E27FC236}">
                <a16:creationId xmlns:a16="http://schemas.microsoft.com/office/drawing/2014/main" id="{2B54187C-34EE-6710-0721-4FDEE0785E14}"/>
              </a:ext>
            </a:extLst>
          </p:cNvPr>
          <p:cNvSpPr>
            <a:spLocks noGrp="1"/>
          </p:cNvSpPr>
          <p:nvPr>
            <p:ph type="sldNum" sz="quarter" idx="12"/>
          </p:nvPr>
        </p:nvSpPr>
        <p:spPr/>
        <p:txBody>
          <a:bodyPr/>
          <a:lstStyle/>
          <a:p>
            <a:fld id="{0AAA3AEA-D9A7-4F69-BCF2-375C4F4223C4}" type="slidenum">
              <a:rPr lang="en-IN" smtClean="0"/>
              <a:t>19</a:t>
            </a:fld>
            <a:endParaRPr lang="en-IN"/>
          </a:p>
        </p:txBody>
      </p:sp>
    </p:spTree>
    <p:extLst>
      <p:ext uri="{BB962C8B-B14F-4D97-AF65-F5344CB8AC3E}">
        <p14:creationId xmlns:p14="http://schemas.microsoft.com/office/powerpoint/2010/main" val="3068574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BFEA9-F3DA-DB04-05F7-CDB6240BB4D6}"/>
              </a:ext>
            </a:extLst>
          </p:cNvPr>
          <p:cNvSpPr>
            <a:spLocks noGrp="1"/>
          </p:cNvSpPr>
          <p:nvPr>
            <p:ph type="title"/>
          </p:nvPr>
        </p:nvSpPr>
        <p:spPr/>
        <p:txBody>
          <a:bodyPr/>
          <a:lstStyle/>
          <a:p>
            <a:r>
              <a:rPr lang="en-US" b="1" dirty="0"/>
              <a:t>GUIDE APPROVAL</a:t>
            </a:r>
          </a:p>
        </p:txBody>
      </p:sp>
      <p:sp>
        <p:nvSpPr>
          <p:cNvPr id="4" name="Slide Number Placeholder 3">
            <a:extLst>
              <a:ext uri="{FF2B5EF4-FFF2-40B4-BE49-F238E27FC236}">
                <a16:creationId xmlns:a16="http://schemas.microsoft.com/office/drawing/2014/main" id="{3E374C50-02B4-E531-C2D8-1658BCFF5500}"/>
              </a:ext>
            </a:extLst>
          </p:cNvPr>
          <p:cNvSpPr>
            <a:spLocks noGrp="1"/>
          </p:cNvSpPr>
          <p:nvPr>
            <p:ph type="sldNum" sz="quarter" idx="12"/>
          </p:nvPr>
        </p:nvSpPr>
        <p:spPr/>
        <p:txBody>
          <a:bodyPr/>
          <a:lstStyle/>
          <a:p>
            <a:fld id="{0AAA3AEA-D9A7-4F69-BCF2-375C4F4223C4}" type="slidenum">
              <a:rPr lang="en-IN" smtClean="0"/>
              <a:t>2</a:t>
            </a:fld>
            <a:endParaRPr lang="en-IN"/>
          </a:p>
        </p:txBody>
      </p:sp>
      <p:sp>
        <p:nvSpPr>
          <p:cNvPr id="5" name="Content Placeholder 4">
            <a:extLst>
              <a:ext uri="{FF2B5EF4-FFF2-40B4-BE49-F238E27FC236}">
                <a16:creationId xmlns:a16="http://schemas.microsoft.com/office/drawing/2014/main" id="{A490668C-93F4-DA9E-D4AC-CC96E1295E6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67195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55902-39B5-854C-2E18-8D4122045FBD}"/>
              </a:ext>
            </a:extLst>
          </p:cNvPr>
          <p:cNvSpPr>
            <a:spLocks noGrp="1"/>
          </p:cNvSpPr>
          <p:nvPr>
            <p:ph type="title"/>
          </p:nvPr>
        </p:nvSpPr>
        <p:spPr>
          <a:xfrm>
            <a:off x="921776" y="609600"/>
            <a:ext cx="9549580" cy="1268361"/>
          </a:xfrm>
        </p:spPr>
        <p:txBody>
          <a:bodyPr>
            <a:normAutofit/>
          </a:bodyPr>
          <a:lstStyle/>
          <a:p>
            <a:r>
              <a:rPr lang="en-US" sz="2800" dirty="0"/>
              <a:t>OUTLINE 							PAGE NO:</a:t>
            </a:r>
          </a:p>
        </p:txBody>
      </p:sp>
      <p:sp>
        <p:nvSpPr>
          <p:cNvPr id="4" name="Slide Number Placeholder 3">
            <a:extLst>
              <a:ext uri="{FF2B5EF4-FFF2-40B4-BE49-F238E27FC236}">
                <a16:creationId xmlns:a16="http://schemas.microsoft.com/office/drawing/2014/main" id="{90774808-E0B2-8CF3-BE4A-07E8C08726B3}"/>
              </a:ext>
            </a:extLst>
          </p:cNvPr>
          <p:cNvSpPr>
            <a:spLocks noGrp="1"/>
          </p:cNvSpPr>
          <p:nvPr>
            <p:ph type="sldNum" sz="quarter" idx="12"/>
          </p:nvPr>
        </p:nvSpPr>
        <p:spPr/>
        <p:txBody>
          <a:bodyPr/>
          <a:lstStyle/>
          <a:p>
            <a:fld id="{0AAA3AEA-D9A7-4F69-BCF2-375C4F4223C4}" type="slidenum">
              <a:rPr lang="en-IN" smtClean="0"/>
              <a:t>3</a:t>
            </a:fld>
            <a:endParaRPr lang="en-IN"/>
          </a:p>
        </p:txBody>
      </p:sp>
      <p:sp>
        <p:nvSpPr>
          <p:cNvPr id="5" name="TextBox 4">
            <a:extLst>
              <a:ext uri="{FF2B5EF4-FFF2-40B4-BE49-F238E27FC236}">
                <a16:creationId xmlns:a16="http://schemas.microsoft.com/office/drawing/2014/main" id="{CAA4FF8A-FEF4-FD9F-4F12-5F2A471A4927}"/>
              </a:ext>
            </a:extLst>
          </p:cNvPr>
          <p:cNvSpPr txBox="1"/>
          <p:nvPr/>
        </p:nvSpPr>
        <p:spPr>
          <a:xfrm>
            <a:off x="848129" y="1649179"/>
            <a:ext cx="7878095" cy="4524315"/>
          </a:xfrm>
          <a:prstGeom prst="rect">
            <a:avLst/>
          </a:prstGeom>
          <a:noFill/>
        </p:spPr>
        <p:txBody>
          <a:bodyPr wrap="square" rtlCol="0">
            <a:spAutoFit/>
          </a:bodyPr>
          <a:lstStyle/>
          <a:p>
            <a:r>
              <a:rPr lang="en-US" sz="2400" dirty="0"/>
              <a:t>. INTRODUCTION     				                    (4 slide)</a:t>
            </a:r>
          </a:p>
          <a:p>
            <a:r>
              <a:rPr lang="en-US" sz="2400" dirty="0"/>
              <a:t>. PROBLEM STATEMENT			              (5 slide)</a:t>
            </a:r>
          </a:p>
          <a:p>
            <a:r>
              <a:rPr lang="en-US" sz="2400" dirty="0"/>
              <a:t>. RESEARCH OBJECTIVES			              (6 slide)</a:t>
            </a:r>
          </a:p>
          <a:p>
            <a:r>
              <a:rPr lang="en-US" sz="2400" dirty="0"/>
              <a:t>.PROPOSED SYSTEM:</a:t>
            </a:r>
          </a:p>
          <a:p>
            <a:r>
              <a:rPr lang="en-US" sz="2400" dirty="0"/>
              <a:t>	. INTRODUCTION 				               (8 slide)</a:t>
            </a:r>
          </a:p>
          <a:p>
            <a:r>
              <a:rPr lang="en-US" sz="2400" dirty="0"/>
              <a:t>	. ARCHITECTURE  				               (9 slide)</a:t>
            </a:r>
          </a:p>
          <a:p>
            <a:r>
              <a:rPr lang="en-US" sz="2400" dirty="0"/>
              <a:t>	. List Of Modules				                     (10 slide)</a:t>
            </a:r>
          </a:p>
          <a:p>
            <a:r>
              <a:rPr lang="en-US" sz="2400" dirty="0"/>
              <a:t>	.Algorithms					                    (11-15 slides)</a:t>
            </a:r>
          </a:p>
          <a:p>
            <a:r>
              <a:rPr lang="en-US" sz="2400" dirty="0"/>
              <a:t>.RESULTS							                     (16 slide)</a:t>
            </a:r>
          </a:p>
          <a:p>
            <a:r>
              <a:rPr lang="en-US" sz="2400" dirty="0"/>
              <a:t>.FUTURE WORK                                                (17 Slide)</a:t>
            </a:r>
          </a:p>
          <a:p>
            <a:r>
              <a:rPr lang="en-US" sz="2400" dirty="0"/>
              <a:t>.CONCLUSTION                                                  (18 Slide)</a:t>
            </a:r>
          </a:p>
          <a:p>
            <a:r>
              <a:rPr lang="en-US" sz="2400" dirty="0"/>
              <a:t>.REFERENCES                                                     (19 Slide)</a:t>
            </a:r>
          </a:p>
        </p:txBody>
      </p:sp>
    </p:spTree>
    <p:extLst>
      <p:ext uri="{BB962C8B-B14F-4D97-AF65-F5344CB8AC3E}">
        <p14:creationId xmlns:p14="http://schemas.microsoft.com/office/powerpoint/2010/main" val="2458338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D4909-A68A-08C9-067D-C76EF92F4AAA}"/>
              </a:ext>
            </a:extLst>
          </p:cNvPr>
          <p:cNvSpPr>
            <a:spLocks noGrp="1"/>
          </p:cNvSpPr>
          <p:nvPr>
            <p:ph type="title"/>
          </p:nvPr>
        </p:nvSpPr>
        <p:spPr>
          <a:xfrm>
            <a:off x="751956" y="362573"/>
            <a:ext cx="10515600" cy="1325563"/>
          </a:xfrm>
        </p:spPr>
        <p:txBody>
          <a:bodyPr/>
          <a:lstStyle/>
          <a:p>
            <a:r>
              <a:rPr lang="en-IN" b="1" dirty="0"/>
              <a:t>Introduction </a:t>
            </a:r>
          </a:p>
        </p:txBody>
      </p:sp>
      <p:sp>
        <p:nvSpPr>
          <p:cNvPr id="3" name="Content Placeholder 2">
            <a:extLst>
              <a:ext uri="{FF2B5EF4-FFF2-40B4-BE49-F238E27FC236}">
                <a16:creationId xmlns:a16="http://schemas.microsoft.com/office/drawing/2014/main" id="{9327901C-1D49-13B7-36B8-C178B866FE95}"/>
              </a:ext>
            </a:extLst>
          </p:cNvPr>
          <p:cNvSpPr>
            <a:spLocks noGrp="1"/>
          </p:cNvSpPr>
          <p:nvPr>
            <p:ph idx="1"/>
          </p:nvPr>
        </p:nvSpPr>
        <p:spPr>
          <a:xfrm>
            <a:off x="924444" y="1940722"/>
            <a:ext cx="10630989" cy="5378208"/>
          </a:xfrm>
        </p:spPr>
        <p:txBody>
          <a:bodyPr>
            <a:normAutofit/>
          </a:bodyPr>
          <a:lstStyle/>
          <a:p>
            <a:pPr>
              <a:buFont typeface="Wingdings" panose="05000000000000000000" pitchFamily="2" charset="2"/>
              <a:buChar char="Ø"/>
            </a:pPr>
            <a:r>
              <a:rPr lang="en-US" sz="2000" dirty="0"/>
              <a:t>The rapid growth of academic research has made it increasingly difficult to retrieve relevant and trustworthy information efficiently. Traditional Retrieval-Augmented Generation (RAG) systems, while powerful, often rely on unstructured text or vector databases, which lack the ability to capture deep semantic relationships between entities. </a:t>
            </a:r>
          </a:p>
          <a:p>
            <a:pPr>
              <a:buFont typeface="Wingdings" panose="05000000000000000000" pitchFamily="2" charset="2"/>
              <a:buChar char="Ø"/>
            </a:pPr>
            <a:r>
              <a:rPr lang="en-US" sz="2000" dirty="0"/>
              <a:t>This leads to limitations in contextual understanding, accuracy, and explainability. To address these challenges, our project proposes a novel approach that integrates Knowledge Graphs (KGs) into the RAG framework. By leveraging the structured, relational nature of KGs, our system enhances the retrieval process and enables the generation of more accurate, interpretable, and context-aware responses—particularly useful in domains like academic research, where reliability and reasoning are critical.</a:t>
            </a:r>
            <a:endParaRPr lang="en-IN" dirty="0"/>
          </a:p>
        </p:txBody>
      </p:sp>
      <p:sp>
        <p:nvSpPr>
          <p:cNvPr id="4" name="Slide Number Placeholder 3">
            <a:extLst>
              <a:ext uri="{FF2B5EF4-FFF2-40B4-BE49-F238E27FC236}">
                <a16:creationId xmlns:a16="http://schemas.microsoft.com/office/drawing/2014/main" id="{72823512-FABC-3BCB-A1A7-A39BA0C63C6F}"/>
              </a:ext>
            </a:extLst>
          </p:cNvPr>
          <p:cNvSpPr>
            <a:spLocks noGrp="1"/>
          </p:cNvSpPr>
          <p:nvPr>
            <p:ph type="sldNum" sz="quarter" idx="12"/>
          </p:nvPr>
        </p:nvSpPr>
        <p:spPr/>
        <p:txBody>
          <a:bodyPr/>
          <a:lstStyle/>
          <a:p>
            <a:fld id="{0AAA3AEA-D9A7-4F69-BCF2-375C4F4223C4}" type="slidenum">
              <a:rPr lang="en-IN" smtClean="0"/>
              <a:t>4</a:t>
            </a:fld>
            <a:endParaRPr lang="en-IN"/>
          </a:p>
        </p:txBody>
      </p:sp>
    </p:spTree>
    <p:extLst>
      <p:ext uri="{BB962C8B-B14F-4D97-AF65-F5344CB8AC3E}">
        <p14:creationId xmlns:p14="http://schemas.microsoft.com/office/powerpoint/2010/main" val="1618871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ADC66-DAA8-5335-E09F-7A607B7E8FA3}"/>
              </a:ext>
            </a:extLst>
          </p:cNvPr>
          <p:cNvSpPr>
            <a:spLocks noGrp="1"/>
          </p:cNvSpPr>
          <p:nvPr>
            <p:ph type="title"/>
          </p:nvPr>
        </p:nvSpPr>
        <p:spPr>
          <a:xfrm>
            <a:off x="838200" y="473268"/>
            <a:ext cx="10515600" cy="1325563"/>
          </a:xfrm>
        </p:spPr>
        <p:txBody>
          <a:bodyPr/>
          <a:lstStyle/>
          <a:p>
            <a:r>
              <a:rPr lang="en-IN" b="1" dirty="0"/>
              <a:t>Problem Statement </a:t>
            </a:r>
          </a:p>
        </p:txBody>
      </p:sp>
      <p:sp>
        <p:nvSpPr>
          <p:cNvPr id="3" name="Content Placeholder 2">
            <a:extLst>
              <a:ext uri="{FF2B5EF4-FFF2-40B4-BE49-F238E27FC236}">
                <a16:creationId xmlns:a16="http://schemas.microsoft.com/office/drawing/2014/main" id="{F0E84C5A-489D-1814-EA00-05B20F992B89}"/>
              </a:ext>
            </a:extLst>
          </p:cNvPr>
          <p:cNvSpPr>
            <a:spLocks noGrp="1"/>
          </p:cNvSpPr>
          <p:nvPr>
            <p:ph idx="1"/>
          </p:nvPr>
        </p:nvSpPr>
        <p:spPr>
          <a:xfrm>
            <a:off x="1104417" y="2409717"/>
            <a:ext cx="10515600" cy="4351338"/>
          </a:xfrm>
        </p:spPr>
        <p:txBody>
          <a:bodyPr>
            <a:normAutofit/>
          </a:bodyPr>
          <a:lstStyle/>
          <a:p>
            <a:pPr marL="0" indent="0">
              <a:buNone/>
            </a:pPr>
            <a:r>
              <a:rPr lang="en-US" sz="2000" dirty="0"/>
              <a:t>Researchers struggle with efficiently exploring academic literature due to the limitations of traditional NLP models, which fail to retrieve and connect related papers effectively. Manual searching is time-consuming, existing chatbots lack multi-hop reasoning, and scalability issues hinder processing large datasets . This project addresses these challenges by integrating Retrieval-Augmented Generation (RAG) with a Knowledge Graph (Neo4j) for intelligent, multi-hop research exploration.</a:t>
            </a:r>
            <a:endParaRPr lang="en-IN" sz="2000" dirty="0"/>
          </a:p>
        </p:txBody>
      </p:sp>
      <p:sp>
        <p:nvSpPr>
          <p:cNvPr id="4" name="Slide Number Placeholder 3">
            <a:extLst>
              <a:ext uri="{FF2B5EF4-FFF2-40B4-BE49-F238E27FC236}">
                <a16:creationId xmlns:a16="http://schemas.microsoft.com/office/drawing/2014/main" id="{FDB63AF9-365F-7548-A59C-40F94C2D46E7}"/>
              </a:ext>
            </a:extLst>
          </p:cNvPr>
          <p:cNvSpPr>
            <a:spLocks noGrp="1"/>
          </p:cNvSpPr>
          <p:nvPr>
            <p:ph type="sldNum" sz="quarter" idx="12"/>
          </p:nvPr>
        </p:nvSpPr>
        <p:spPr/>
        <p:txBody>
          <a:bodyPr/>
          <a:lstStyle/>
          <a:p>
            <a:fld id="{0AAA3AEA-D9A7-4F69-BCF2-375C4F4223C4}" type="slidenum">
              <a:rPr lang="en-IN" smtClean="0"/>
              <a:t>5</a:t>
            </a:fld>
            <a:endParaRPr lang="en-IN"/>
          </a:p>
        </p:txBody>
      </p:sp>
    </p:spTree>
    <p:extLst>
      <p:ext uri="{BB962C8B-B14F-4D97-AF65-F5344CB8AC3E}">
        <p14:creationId xmlns:p14="http://schemas.microsoft.com/office/powerpoint/2010/main" val="2204133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D222A-19A7-1619-CE94-DAC3C13F1566}"/>
              </a:ext>
            </a:extLst>
          </p:cNvPr>
          <p:cNvSpPr>
            <a:spLocks noGrp="1"/>
          </p:cNvSpPr>
          <p:nvPr>
            <p:ph type="title"/>
          </p:nvPr>
        </p:nvSpPr>
        <p:spPr>
          <a:xfrm>
            <a:off x="838200" y="655872"/>
            <a:ext cx="10515600" cy="1325563"/>
          </a:xfrm>
        </p:spPr>
        <p:txBody>
          <a:bodyPr>
            <a:normAutofit/>
          </a:bodyPr>
          <a:lstStyle/>
          <a:p>
            <a:r>
              <a:rPr lang="en-US" b="1" dirty="0"/>
              <a:t>Objective</a:t>
            </a:r>
            <a:br>
              <a:rPr lang="en-US" b="1" dirty="0"/>
            </a:br>
            <a:endParaRPr lang="en-IN" dirty="0"/>
          </a:p>
        </p:txBody>
      </p:sp>
      <p:sp>
        <p:nvSpPr>
          <p:cNvPr id="3" name="Content Placeholder 2">
            <a:extLst>
              <a:ext uri="{FF2B5EF4-FFF2-40B4-BE49-F238E27FC236}">
                <a16:creationId xmlns:a16="http://schemas.microsoft.com/office/drawing/2014/main" id="{A2000533-C07A-FE2D-D043-F92583B24202}"/>
              </a:ext>
            </a:extLst>
          </p:cNvPr>
          <p:cNvSpPr>
            <a:spLocks noGrp="1"/>
          </p:cNvSpPr>
          <p:nvPr>
            <p:ph idx="1"/>
          </p:nvPr>
        </p:nvSpPr>
        <p:spPr>
          <a:xfrm>
            <a:off x="838200" y="2450310"/>
            <a:ext cx="10515600" cy="2964089"/>
          </a:xfrm>
        </p:spPr>
        <p:txBody>
          <a:bodyPr>
            <a:normAutofit/>
          </a:bodyPr>
          <a:lstStyle/>
          <a:p>
            <a:pPr>
              <a:buFont typeface="Arial" panose="020B0604020202020204" pitchFamily="34" charset="0"/>
              <a:buChar char="•"/>
            </a:pPr>
            <a:r>
              <a:rPr lang="en-US" sz="2000" b="1" dirty="0"/>
              <a:t>Develop a Multi-Hop Chatbot</a:t>
            </a:r>
            <a:r>
              <a:rPr lang="en-US" sz="2000" dirty="0"/>
              <a:t> that integrates </a:t>
            </a:r>
            <a:r>
              <a:rPr lang="en-US" sz="2000" b="1" dirty="0"/>
              <a:t>Hugging Face RAG and Neo4j Knowledge Graphs</a:t>
            </a:r>
            <a:r>
              <a:rPr lang="en-US" sz="2000" dirty="0"/>
              <a:t> for </a:t>
            </a:r>
            <a:r>
              <a:rPr lang="en-US" sz="2000" b="1" dirty="0"/>
              <a:t>intelligent research paper exploration</a:t>
            </a:r>
            <a:r>
              <a:rPr lang="en-US" sz="2000" dirty="0"/>
              <a:t>.</a:t>
            </a:r>
          </a:p>
          <a:p>
            <a:pPr>
              <a:buFont typeface="Arial" panose="020B0604020202020204" pitchFamily="34" charset="0"/>
              <a:buChar char="•"/>
            </a:pPr>
            <a:r>
              <a:rPr lang="en-US" sz="2000" b="1" dirty="0"/>
              <a:t>Enhance Multi-Hop Reasoning</a:t>
            </a:r>
            <a:r>
              <a:rPr lang="en-US" sz="2000" dirty="0"/>
              <a:t> to improve </a:t>
            </a:r>
            <a:r>
              <a:rPr lang="en-US" sz="2000" b="1" dirty="0"/>
              <a:t>contextual linking of research papers</a:t>
            </a:r>
            <a:r>
              <a:rPr lang="en-US" sz="2000" dirty="0"/>
              <a:t>.</a:t>
            </a:r>
          </a:p>
          <a:p>
            <a:pPr>
              <a:buFont typeface="Arial" panose="020B0604020202020204" pitchFamily="34" charset="0"/>
              <a:buChar char="•"/>
            </a:pPr>
            <a:r>
              <a:rPr lang="en-US" sz="2000" b="1" dirty="0"/>
              <a:t>Optimize Performance</a:t>
            </a:r>
            <a:r>
              <a:rPr lang="en-US" sz="2000" dirty="0"/>
              <a:t> using </a:t>
            </a:r>
            <a:r>
              <a:rPr lang="en-US" sz="2000" b="1" dirty="0"/>
              <a:t>graph-based retrieval and transformer-based embeddings</a:t>
            </a:r>
            <a:endParaRPr lang="en-US" sz="2000" dirty="0"/>
          </a:p>
          <a:p>
            <a:endParaRPr lang="en-IN" dirty="0"/>
          </a:p>
        </p:txBody>
      </p:sp>
      <p:sp>
        <p:nvSpPr>
          <p:cNvPr id="4" name="Slide Number Placeholder 3">
            <a:extLst>
              <a:ext uri="{FF2B5EF4-FFF2-40B4-BE49-F238E27FC236}">
                <a16:creationId xmlns:a16="http://schemas.microsoft.com/office/drawing/2014/main" id="{816EB59C-8DB1-E2E2-D9BC-4193544DB98C}"/>
              </a:ext>
            </a:extLst>
          </p:cNvPr>
          <p:cNvSpPr>
            <a:spLocks noGrp="1"/>
          </p:cNvSpPr>
          <p:nvPr>
            <p:ph type="sldNum" sz="quarter" idx="12"/>
          </p:nvPr>
        </p:nvSpPr>
        <p:spPr/>
        <p:txBody>
          <a:bodyPr/>
          <a:lstStyle/>
          <a:p>
            <a:fld id="{0AAA3AEA-D9A7-4F69-BCF2-375C4F4223C4}" type="slidenum">
              <a:rPr lang="en-IN" smtClean="0"/>
              <a:t>6</a:t>
            </a:fld>
            <a:endParaRPr lang="en-IN"/>
          </a:p>
        </p:txBody>
      </p:sp>
    </p:spTree>
    <p:extLst>
      <p:ext uri="{BB962C8B-B14F-4D97-AF65-F5344CB8AC3E}">
        <p14:creationId xmlns:p14="http://schemas.microsoft.com/office/powerpoint/2010/main" val="422057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4255C-74FD-0A2D-1336-7EEF09070C0C}"/>
              </a:ext>
            </a:extLst>
          </p:cNvPr>
          <p:cNvSpPr>
            <a:spLocks noGrp="1"/>
          </p:cNvSpPr>
          <p:nvPr>
            <p:ph type="title"/>
          </p:nvPr>
        </p:nvSpPr>
        <p:spPr/>
        <p:txBody>
          <a:bodyPr/>
          <a:lstStyle/>
          <a:p>
            <a:r>
              <a:rPr lang="en-IN" b="1" dirty="0"/>
              <a:t>DATASET</a:t>
            </a:r>
          </a:p>
        </p:txBody>
      </p:sp>
      <p:sp>
        <p:nvSpPr>
          <p:cNvPr id="4" name="Slide Number Placeholder 3">
            <a:extLst>
              <a:ext uri="{FF2B5EF4-FFF2-40B4-BE49-F238E27FC236}">
                <a16:creationId xmlns:a16="http://schemas.microsoft.com/office/drawing/2014/main" id="{D3332BB3-2FFB-C89A-B81F-31FC7EB26151}"/>
              </a:ext>
            </a:extLst>
          </p:cNvPr>
          <p:cNvSpPr>
            <a:spLocks noGrp="1"/>
          </p:cNvSpPr>
          <p:nvPr>
            <p:ph type="sldNum" sz="quarter" idx="12"/>
          </p:nvPr>
        </p:nvSpPr>
        <p:spPr/>
        <p:txBody>
          <a:bodyPr/>
          <a:lstStyle/>
          <a:p>
            <a:fld id="{0AAA3AEA-D9A7-4F69-BCF2-375C4F4223C4}" type="slidenum">
              <a:rPr lang="en-IN" smtClean="0"/>
              <a:t>7</a:t>
            </a:fld>
            <a:endParaRPr lang="en-IN"/>
          </a:p>
        </p:txBody>
      </p:sp>
      <p:sp>
        <p:nvSpPr>
          <p:cNvPr id="6" name="TextBox 5">
            <a:extLst>
              <a:ext uri="{FF2B5EF4-FFF2-40B4-BE49-F238E27FC236}">
                <a16:creationId xmlns:a16="http://schemas.microsoft.com/office/drawing/2014/main" id="{FF5A1444-EA33-FE2A-D940-3F8A821E2BE6}"/>
              </a:ext>
            </a:extLst>
          </p:cNvPr>
          <p:cNvSpPr txBox="1"/>
          <p:nvPr/>
        </p:nvSpPr>
        <p:spPr>
          <a:xfrm>
            <a:off x="685801" y="2182761"/>
            <a:ext cx="8114070" cy="646331"/>
          </a:xfrm>
          <a:prstGeom prst="rect">
            <a:avLst/>
          </a:prstGeom>
          <a:noFill/>
        </p:spPr>
        <p:txBody>
          <a:bodyPr wrap="square" rtlCol="0">
            <a:spAutoFit/>
          </a:bodyPr>
          <a:lstStyle/>
          <a:p>
            <a:r>
              <a:rPr lang="en-IN" dirty="0">
                <a:hlinkClick r:id="rId2">
                  <a:extLst>
                    <a:ext uri="{A12FA001-AC4F-418D-AE19-62706E023703}">
                      <ahyp:hlinkClr xmlns:ahyp="http://schemas.microsoft.com/office/drawing/2018/hyperlinkcolor" val="tx"/>
                    </a:ext>
                  </a:extLst>
                </a:hlinkClick>
              </a:rPr>
              <a:t>https://www.kaggle.com/datasets/nechbamohammed/research-papers-dataset</a:t>
            </a:r>
            <a:endParaRPr lang="en-IN" dirty="0"/>
          </a:p>
          <a:p>
            <a:endParaRPr lang="en-US" dirty="0"/>
          </a:p>
        </p:txBody>
      </p:sp>
    </p:spTree>
    <p:extLst>
      <p:ext uri="{BB962C8B-B14F-4D97-AF65-F5344CB8AC3E}">
        <p14:creationId xmlns:p14="http://schemas.microsoft.com/office/powerpoint/2010/main" val="3826362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AC6BB-607E-F7C0-B6B4-FA90996BA0D9}"/>
              </a:ext>
            </a:extLst>
          </p:cNvPr>
          <p:cNvSpPr>
            <a:spLocks noGrp="1"/>
          </p:cNvSpPr>
          <p:nvPr>
            <p:ph type="title"/>
          </p:nvPr>
        </p:nvSpPr>
        <p:spPr>
          <a:xfrm>
            <a:off x="838200" y="398992"/>
            <a:ext cx="10515600" cy="1325563"/>
          </a:xfrm>
        </p:spPr>
        <p:txBody>
          <a:bodyPr/>
          <a:lstStyle/>
          <a:p>
            <a:r>
              <a:rPr lang="en-IN" b="1" dirty="0"/>
              <a:t>Proposed System</a:t>
            </a:r>
          </a:p>
        </p:txBody>
      </p:sp>
      <p:sp>
        <p:nvSpPr>
          <p:cNvPr id="3" name="Content Placeholder 2">
            <a:extLst>
              <a:ext uri="{FF2B5EF4-FFF2-40B4-BE49-F238E27FC236}">
                <a16:creationId xmlns:a16="http://schemas.microsoft.com/office/drawing/2014/main" id="{B3F084D3-275F-9ED3-63E2-664DC282C113}"/>
              </a:ext>
            </a:extLst>
          </p:cNvPr>
          <p:cNvSpPr>
            <a:spLocks noGrp="1"/>
          </p:cNvSpPr>
          <p:nvPr>
            <p:ph idx="1"/>
          </p:nvPr>
        </p:nvSpPr>
        <p:spPr>
          <a:xfrm>
            <a:off x="838200" y="2563920"/>
            <a:ext cx="10964333" cy="3889375"/>
          </a:xfrm>
        </p:spPr>
        <p:txBody>
          <a:bodyPr>
            <a:normAutofit/>
          </a:bodyPr>
          <a:lstStyle/>
          <a:p>
            <a:pPr marL="0" indent="0">
              <a:buNone/>
            </a:pPr>
            <a:r>
              <a:rPr lang="en-US" sz="2000" dirty="0"/>
              <a:t>The proposed system is a multi-hop chatbot that leverages Retrieval-Augmented Generation (RAG) and Knowledge Graphs (Neo4j) to enhance research paper exploration. Unlike traditional NLP-based search systems, this approach enables context-aware, multi-step reasoning by retrieving interconnected research papers through both vector-based semantic search (FAISS/Pinecone) and structured graph-based queries (Neo4j). By integrating Builder RAG, the system optimizes retrieval efficiency, response accuracy, and explainability, ensuring that AI-generated answers are backed by traceable sources. This advanced research assistant significantly reduces the time and effort required for literature review while improving the quality and depth of insights.</a:t>
            </a:r>
            <a:endParaRPr lang="en-IN" sz="2000" dirty="0"/>
          </a:p>
        </p:txBody>
      </p:sp>
      <p:sp>
        <p:nvSpPr>
          <p:cNvPr id="4" name="Slide Number Placeholder 3">
            <a:extLst>
              <a:ext uri="{FF2B5EF4-FFF2-40B4-BE49-F238E27FC236}">
                <a16:creationId xmlns:a16="http://schemas.microsoft.com/office/drawing/2014/main" id="{27758816-CFEB-5180-3424-1A46612BCA2D}"/>
              </a:ext>
            </a:extLst>
          </p:cNvPr>
          <p:cNvSpPr>
            <a:spLocks noGrp="1"/>
          </p:cNvSpPr>
          <p:nvPr>
            <p:ph type="sldNum" sz="quarter" idx="12"/>
          </p:nvPr>
        </p:nvSpPr>
        <p:spPr/>
        <p:txBody>
          <a:bodyPr/>
          <a:lstStyle/>
          <a:p>
            <a:fld id="{0AAA3AEA-D9A7-4F69-BCF2-375C4F4223C4}" type="slidenum">
              <a:rPr lang="en-IN" smtClean="0"/>
              <a:t>8</a:t>
            </a:fld>
            <a:endParaRPr lang="en-IN"/>
          </a:p>
        </p:txBody>
      </p:sp>
    </p:spTree>
    <p:extLst>
      <p:ext uri="{BB962C8B-B14F-4D97-AF65-F5344CB8AC3E}">
        <p14:creationId xmlns:p14="http://schemas.microsoft.com/office/powerpoint/2010/main" val="3263246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6FFEF-731A-2767-8BE3-20D8E80D5BFD}"/>
              </a:ext>
            </a:extLst>
          </p:cNvPr>
          <p:cNvSpPr>
            <a:spLocks noGrp="1"/>
          </p:cNvSpPr>
          <p:nvPr>
            <p:ph type="title"/>
          </p:nvPr>
        </p:nvSpPr>
        <p:spPr>
          <a:xfrm>
            <a:off x="1244735" y="402147"/>
            <a:ext cx="10515600" cy="1325563"/>
          </a:xfrm>
        </p:spPr>
        <p:txBody>
          <a:bodyPr/>
          <a:lstStyle/>
          <a:p>
            <a:r>
              <a:rPr lang="en-IN" dirty="0"/>
              <a:t>Proposed System Architecture</a:t>
            </a:r>
          </a:p>
        </p:txBody>
      </p:sp>
      <p:sp>
        <p:nvSpPr>
          <p:cNvPr id="3" name="Slide Number Placeholder 2">
            <a:extLst>
              <a:ext uri="{FF2B5EF4-FFF2-40B4-BE49-F238E27FC236}">
                <a16:creationId xmlns:a16="http://schemas.microsoft.com/office/drawing/2014/main" id="{49E13089-D32E-ED3B-3905-F83B5578BEF4}"/>
              </a:ext>
            </a:extLst>
          </p:cNvPr>
          <p:cNvSpPr>
            <a:spLocks noGrp="1"/>
          </p:cNvSpPr>
          <p:nvPr>
            <p:ph type="sldNum" sz="quarter" idx="12"/>
          </p:nvPr>
        </p:nvSpPr>
        <p:spPr/>
        <p:txBody>
          <a:bodyPr/>
          <a:lstStyle/>
          <a:p>
            <a:fld id="{0AAA3AEA-D9A7-4F69-BCF2-375C4F4223C4}" type="slidenum">
              <a:rPr lang="en-IN" smtClean="0"/>
              <a:t>9</a:t>
            </a:fld>
            <a:endParaRPr lang="en-IN"/>
          </a:p>
        </p:txBody>
      </p:sp>
      <p:pic>
        <p:nvPicPr>
          <p:cNvPr id="7" name="Picture 6">
            <a:extLst>
              <a:ext uri="{FF2B5EF4-FFF2-40B4-BE49-F238E27FC236}">
                <a16:creationId xmlns:a16="http://schemas.microsoft.com/office/drawing/2014/main" id="{45D79097-A3A8-96DC-4C46-9B159357EEF1}"/>
              </a:ext>
            </a:extLst>
          </p:cNvPr>
          <p:cNvPicPr>
            <a:picLocks noChangeAspect="1"/>
          </p:cNvPicPr>
          <p:nvPr/>
        </p:nvPicPr>
        <p:blipFill>
          <a:blip r:embed="rId2"/>
          <a:stretch>
            <a:fillRect/>
          </a:stretch>
        </p:blipFill>
        <p:spPr>
          <a:xfrm>
            <a:off x="1244735" y="2057240"/>
            <a:ext cx="9965131" cy="3735831"/>
          </a:xfrm>
          <a:prstGeom prst="rect">
            <a:avLst/>
          </a:prstGeom>
        </p:spPr>
      </p:pic>
    </p:spTree>
    <p:extLst>
      <p:ext uri="{BB962C8B-B14F-4D97-AF65-F5344CB8AC3E}">
        <p14:creationId xmlns:p14="http://schemas.microsoft.com/office/powerpoint/2010/main" val="42540568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55B3C90-C154-4D9E-BBB3-F36B6A7240B4}">
  <we:reference id="4b785c87-866c-4bad-85d8-5d1ae467ac9a" version="3.15.0.0" store="EXCatalog" storeType="EXCatalog"/>
  <we:alternateReferences>
    <we:reference id="WA104381909" version="3.15.0.0"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Slate</Template>
  <TotalTime>385</TotalTime>
  <Words>1409</Words>
  <Application>Microsoft Office PowerPoint</Application>
  <PresentationFormat>Widescreen</PresentationFormat>
  <Paragraphs>112</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vt:lpstr>
      <vt:lpstr>Arial</vt:lpstr>
      <vt:lpstr>Calisto MT</vt:lpstr>
      <vt:lpstr>ui-sans-serif</vt:lpstr>
      <vt:lpstr>Wingdings</vt:lpstr>
      <vt:lpstr>Wingdings 2</vt:lpstr>
      <vt:lpstr>Slate</vt:lpstr>
      <vt:lpstr>"A Multi-Hop Model With Retrieval-Augmented Generation and Knowledge Graphs for Research Papers Exploration"</vt:lpstr>
      <vt:lpstr>GUIDE APPROVAL</vt:lpstr>
      <vt:lpstr>OUTLINE        PAGE NO:</vt:lpstr>
      <vt:lpstr>Introduction </vt:lpstr>
      <vt:lpstr>Problem Statement </vt:lpstr>
      <vt:lpstr>Objective </vt:lpstr>
      <vt:lpstr>DATASET</vt:lpstr>
      <vt:lpstr>Proposed System</vt:lpstr>
      <vt:lpstr>Proposed System Architecture</vt:lpstr>
      <vt:lpstr>List of Modules </vt:lpstr>
      <vt:lpstr>Data Collection &amp; Preprocessing Module</vt:lpstr>
      <vt:lpstr>Knowledge Graph (Neo4j) Construction Module </vt:lpstr>
      <vt:lpstr>Retrieval-Augmented Generation (RAG) with Builder RAG </vt:lpstr>
      <vt:lpstr>Multi-Hop Question Answering (MHQA) in RAG with Knowledge Graphs</vt:lpstr>
      <vt:lpstr>Vector Search, Embeddings &amp; Final Answer Generation</vt:lpstr>
      <vt:lpstr>Results</vt:lpstr>
      <vt:lpstr>Future Work </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Thanga Sai Naga Anirudh</dc:creator>
  <cp:lastModifiedBy>Thanga Sai Naga Anirudh</cp:lastModifiedBy>
  <cp:revision>13</cp:revision>
  <dcterms:created xsi:type="dcterms:W3CDTF">2025-01-29T16:50:51Z</dcterms:created>
  <dcterms:modified xsi:type="dcterms:W3CDTF">2025-04-15T09:19:11Z</dcterms:modified>
</cp:coreProperties>
</file>