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3"/>
  </p:notesMasterIdLst>
  <p:sldIdLst>
    <p:sldId id="278" r:id="rId5"/>
    <p:sldId id="295" r:id="rId6"/>
    <p:sldId id="294" r:id="rId7"/>
    <p:sldId id="279" r:id="rId8"/>
    <p:sldId id="280" r:id="rId9"/>
    <p:sldId id="296" r:id="rId10"/>
    <p:sldId id="297" r:id="rId11"/>
    <p:sldId id="298" r:id="rId12"/>
    <p:sldId id="299" r:id="rId13"/>
    <p:sldId id="300" r:id="rId14"/>
    <p:sldId id="301" r:id="rId15"/>
    <p:sldId id="302" r:id="rId16"/>
    <p:sldId id="303" r:id="rId17"/>
    <p:sldId id="304" r:id="rId18"/>
    <p:sldId id="305" r:id="rId19"/>
    <p:sldId id="306" r:id="rId20"/>
    <p:sldId id="292" r:id="rId21"/>
    <p:sldId id="293"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58"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2923" autoAdjust="0"/>
  </p:normalViewPr>
  <p:slideViewPr>
    <p:cSldViewPr snapToGrid="0" snapToObjects="1">
      <p:cViewPr>
        <p:scale>
          <a:sx n="50" d="100"/>
          <a:sy n="50" d="100"/>
        </p:scale>
        <p:origin x="1088" y="6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5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ai231102/Image-Steganography-with-AES-Encryption"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towardsdatascience.com/hiding-data-in-an-image-image-steganography-using-python-e491b68b1372" TargetMode="External"/><Relationship Id="rId2" Type="http://schemas.openxmlformats.org/officeDocument/2006/relationships/hyperlink" Target="https://medium.com/swlh/lsb-image-steganography-using-python-2bbbee2c69a2" TargetMode="External"/><Relationship Id="rId1" Type="http://schemas.openxmlformats.org/officeDocument/2006/relationships/slideLayout" Target="../slideLayouts/slideLayout14.xml"/><Relationship Id="rId4" Type="http://schemas.openxmlformats.org/officeDocument/2006/relationships/hyperlink" Target="https://onboardbase.com/blog/aes-encryption-decryption/"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 Id="rId5" Type="http://schemas.openxmlformats.org/officeDocument/2006/relationships/hyperlink" Target="https://www.linkedin.com/in/sai23" TargetMode="External"/><Relationship Id="rId4" Type="http://schemas.openxmlformats.org/officeDocument/2006/relationships/hyperlink" Target="https://github.com/sai23110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mailto:chroniclessai@gmail.com"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993767" y="1114815"/>
            <a:ext cx="6204465" cy="1225296"/>
          </a:xfrm>
        </p:spPr>
        <p:txBody>
          <a:bodyPr/>
          <a:lstStyle/>
          <a:p>
            <a:pPr>
              <a:lnSpc>
                <a:spcPct val="100000"/>
              </a:lnSpc>
            </a:pPr>
            <a:r>
              <a:rPr lang="en-US" dirty="0">
                <a:latin typeface="Californian FB" panose="0207040306080B030204" pitchFamily="18" charset="0"/>
              </a:rPr>
              <a:t>IBM </a:t>
            </a:r>
            <a:r>
              <a:rPr lang="en-US" dirty="0" err="1">
                <a:latin typeface="Californian FB" panose="0207040306080B030204" pitchFamily="18" charset="0"/>
              </a:rPr>
              <a:t>Skillsbuild</a:t>
            </a:r>
            <a:r>
              <a:rPr lang="en-US" dirty="0">
                <a:latin typeface="Californian FB" panose="0207040306080B030204" pitchFamily="18" charset="0"/>
              </a:rPr>
              <a:t> internship</a:t>
            </a:r>
            <a:br>
              <a:rPr lang="en-US" dirty="0">
                <a:latin typeface="Californian FB" panose="0207040306080B030204" pitchFamily="18" charset="0"/>
              </a:rPr>
            </a:br>
            <a:br>
              <a:rPr lang="en-US" dirty="0"/>
            </a:br>
            <a:endParaRPr lang="en-US" dirty="0">
              <a:latin typeface="Agency FB" panose="020B0503020202020204" pitchFamily="34" charset="0"/>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Sai Narayana B</a:t>
            </a:r>
          </a:p>
          <a:p>
            <a:r>
              <a:rPr lang="en-US" dirty="0"/>
              <a:t>(</a:t>
            </a:r>
            <a:r>
              <a:rPr lang="en-US" sz="1600" dirty="0"/>
              <a:t>STU61bafdcbbdeea1639644619</a:t>
            </a:r>
            <a:r>
              <a:rPr lang="en-US" dirty="0"/>
              <a:t>)</a:t>
            </a:r>
          </a:p>
          <a:p>
            <a:endParaRPr lang="en-US" dirty="0"/>
          </a:p>
          <a:p>
            <a:endParaRPr lang="en-US" dirty="0"/>
          </a:p>
        </p:txBody>
      </p:sp>
      <p:sp>
        <p:nvSpPr>
          <p:cNvPr id="4" name="TextBox 3">
            <a:extLst>
              <a:ext uri="{FF2B5EF4-FFF2-40B4-BE49-F238E27FC236}">
                <a16:creationId xmlns:a16="http://schemas.microsoft.com/office/drawing/2014/main" id="{DA7439CD-B550-AFE0-7055-62C986CDAC08}"/>
              </a:ext>
            </a:extLst>
          </p:cNvPr>
          <p:cNvSpPr txBox="1"/>
          <p:nvPr/>
        </p:nvSpPr>
        <p:spPr>
          <a:xfrm>
            <a:off x="3684739" y="2666250"/>
            <a:ext cx="4822520" cy="707886"/>
          </a:xfrm>
          <a:prstGeom prst="rect">
            <a:avLst/>
          </a:prstGeom>
          <a:noFill/>
        </p:spPr>
        <p:txBody>
          <a:bodyPr wrap="square" rtlCol="0">
            <a:spAutoFit/>
          </a:bodyPr>
          <a:lstStyle/>
          <a:p>
            <a:pPr algn="ctr"/>
            <a:r>
              <a:rPr lang="en-US" sz="4000" b="1" dirty="0">
                <a:latin typeface="Agency FB" panose="020B0503020202020204" pitchFamily="34" charset="0"/>
              </a:rPr>
              <a:t>PROJECT PRESENTATION</a:t>
            </a:r>
            <a:endParaRPr lang="en-IN" sz="4000" b="1"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1A4599A-36C0-4282-7569-3CC5CE07F94D}"/>
              </a:ext>
            </a:extLst>
          </p:cNvPr>
          <p:cNvSpPr>
            <a:spLocks noGrp="1"/>
          </p:cNvSpPr>
          <p:nvPr>
            <p:ph type="title"/>
          </p:nvPr>
        </p:nvSpPr>
        <p:spPr/>
        <p:txBody>
          <a:bodyPr/>
          <a:lstStyle/>
          <a:p>
            <a:r>
              <a:rPr lang="en-US" dirty="0"/>
              <a:t>MODELLING TECHNIQUES</a:t>
            </a:r>
            <a:endParaRPr lang="en-IN" dirty="0"/>
          </a:p>
        </p:txBody>
      </p:sp>
      <p:sp>
        <p:nvSpPr>
          <p:cNvPr id="3" name="Slide Number Placeholder 2">
            <a:extLst>
              <a:ext uri="{FF2B5EF4-FFF2-40B4-BE49-F238E27FC236}">
                <a16:creationId xmlns:a16="http://schemas.microsoft.com/office/drawing/2014/main" id="{30DA8CD1-BE11-145C-9222-78FC15F56787}"/>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8" name="Picture Placeholder 7">
            <a:extLst>
              <a:ext uri="{FF2B5EF4-FFF2-40B4-BE49-F238E27FC236}">
                <a16:creationId xmlns:a16="http://schemas.microsoft.com/office/drawing/2014/main" id="{D1ED6461-C356-198A-29F6-EB18367B3AEF}"/>
              </a:ext>
            </a:extLst>
          </p:cNvPr>
          <p:cNvSpPr>
            <a:spLocks noGrp="1"/>
          </p:cNvSpPr>
          <p:nvPr>
            <p:ph type="pic" sz="quarter" idx="13"/>
          </p:nvPr>
        </p:nvSpPr>
        <p:spPr/>
      </p:sp>
      <p:sp>
        <p:nvSpPr>
          <p:cNvPr id="9" name="Text Placeholder 8">
            <a:extLst>
              <a:ext uri="{FF2B5EF4-FFF2-40B4-BE49-F238E27FC236}">
                <a16:creationId xmlns:a16="http://schemas.microsoft.com/office/drawing/2014/main" id="{FE40F136-F174-3EDE-3B74-668067CB6939}"/>
              </a:ext>
            </a:extLst>
          </p:cNvPr>
          <p:cNvSpPr>
            <a:spLocks noGrp="1"/>
          </p:cNvSpPr>
          <p:nvPr>
            <p:ph type="body" sz="quarter" idx="14"/>
          </p:nvPr>
        </p:nvSpPr>
        <p:spPr/>
        <p:txBody>
          <a:bodyPr/>
          <a:lstStyle/>
          <a:p>
            <a:r>
              <a:rPr lang="en-IN" b="1" i="0" dirty="0">
                <a:effectLst/>
                <a:latin typeface="+mn-lt"/>
              </a:rPr>
              <a:t>Steganographic </a:t>
            </a:r>
            <a:r>
              <a:rPr lang="en-IN" b="1" i="0" dirty="0" err="1">
                <a:effectLst/>
                <a:latin typeface="+mn-lt"/>
              </a:rPr>
              <a:t>Modeling</a:t>
            </a:r>
            <a:endParaRPr lang="en-IN" dirty="0">
              <a:latin typeface="+mn-lt"/>
            </a:endParaRPr>
          </a:p>
        </p:txBody>
      </p:sp>
      <p:sp>
        <p:nvSpPr>
          <p:cNvPr id="12" name="Picture Placeholder 11">
            <a:extLst>
              <a:ext uri="{FF2B5EF4-FFF2-40B4-BE49-F238E27FC236}">
                <a16:creationId xmlns:a16="http://schemas.microsoft.com/office/drawing/2014/main" id="{EFF367DC-ABFF-6D39-F494-A17A8893C233}"/>
              </a:ext>
            </a:extLst>
          </p:cNvPr>
          <p:cNvSpPr>
            <a:spLocks noGrp="1"/>
          </p:cNvSpPr>
          <p:nvPr>
            <p:ph type="pic" sz="quarter" idx="17"/>
          </p:nvPr>
        </p:nvSpPr>
        <p:spPr/>
      </p:sp>
      <p:sp>
        <p:nvSpPr>
          <p:cNvPr id="11" name="Text Placeholder 10">
            <a:extLst>
              <a:ext uri="{FF2B5EF4-FFF2-40B4-BE49-F238E27FC236}">
                <a16:creationId xmlns:a16="http://schemas.microsoft.com/office/drawing/2014/main" id="{B96EF424-FFE9-933A-6E08-4F96BFC2D91A}"/>
              </a:ext>
            </a:extLst>
          </p:cNvPr>
          <p:cNvSpPr>
            <a:spLocks noGrp="1"/>
          </p:cNvSpPr>
          <p:nvPr>
            <p:ph type="body" sz="quarter" idx="16"/>
          </p:nvPr>
        </p:nvSpPr>
        <p:spPr/>
        <p:txBody>
          <a:bodyPr/>
          <a:lstStyle/>
          <a:p>
            <a:r>
              <a:rPr lang="en-IN" b="1" i="0" dirty="0">
                <a:effectLst/>
                <a:latin typeface="+mn-lt"/>
              </a:rPr>
              <a:t>Encryption Framework</a:t>
            </a:r>
            <a:endParaRPr lang="en-IN" dirty="0">
              <a:latin typeface="+mn-lt"/>
            </a:endParaRPr>
          </a:p>
        </p:txBody>
      </p:sp>
      <p:sp>
        <p:nvSpPr>
          <p:cNvPr id="15" name="Picture Placeholder 14">
            <a:extLst>
              <a:ext uri="{FF2B5EF4-FFF2-40B4-BE49-F238E27FC236}">
                <a16:creationId xmlns:a16="http://schemas.microsoft.com/office/drawing/2014/main" id="{B96F8F19-39AE-8DDE-A613-410952E1AA9B}"/>
              </a:ext>
            </a:extLst>
          </p:cNvPr>
          <p:cNvSpPr>
            <a:spLocks noGrp="1"/>
          </p:cNvSpPr>
          <p:nvPr>
            <p:ph type="pic" sz="quarter" idx="20"/>
          </p:nvPr>
        </p:nvSpPr>
        <p:spPr/>
      </p:sp>
      <p:sp>
        <p:nvSpPr>
          <p:cNvPr id="14" name="Text Placeholder 13">
            <a:extLst>
              <a:ext uri="{FF2B5EF4-FFF2-40B4-BE49-F238E27FC236}">
                <a16:creationId xmlns:a16="http://schemas.microsoft.com/office/drawing/2014/main" id="{7F83AC23-9F9B-32E9-5DAB-3C54FA968E64}"/>
              </a:ext>
            </a:extLst>
          </p:cNvPr>
          <p:cNvSpPr>
            <a:spLocks noGrp="1"/>
          </p:cNvSpPr>
          <p:nvPr>
            <p:ph type="body" sz="quarter" idx="19"/>
          </p:nvPr>
        </p:nvSpPr>
        <p:spPr>
          <a:xfrm>
            <a:off x="6274589" y="4988919"/>
            <a:ext cx="2598737" cy="1109662"/>
          </a:xfrm>
        </p:spPr>
        <p:txBody>
          <a:bodyPr anchor="b" anchorCtr="1"/>
          <a:lstStyle/>
          <a:p>
            <a:r>
              <a:rPr lang="en-IN" dirty="0">
                <a:latin typeface="+mn-lt"/>
              </a:rPr>
              <a:t>Graphical User Interface (GUI) Development</a:t>
            </a:r>
          </a:p>
        </p:txBody>
      </p:sp>
      <p:sp>
        <p:nvSpPr>
          <p:cNvPr id="18" name="Picture Placeholder 17">
            <a:extLst>
              <a:ext uri="{FF2B5EF4-FFF2-40B4-BE49-F238E27FC236}">
                <a16:creationId xmlns:a16="http://schemas.microsoft.com/office/drawing/2014/main" id="{611ED659-A59C-DE78-4F3F-CC94CE527293}"/>
              </a:ext>
            </a:extLst>
          </p:cNvPr>
          <p:cNvSpPr>
            <a:spLocks noGrp="1"/>
          </p:cNvSpPr>
          <p:nvPr>
            <p:ph type="pic" sz="quarter" idx="23"/>
          </p:nvPr>
        </p:nvSpPr>
        <p:spPr/>
      </p:sp>
      <p:sp>
        <p:nvSpPr>
          <p:cNvPr id="17" name="Text Placeholder 16">
            <a:extLst>
              <a:ext uri="{FF2B5EF4-FFF2-40B4-BE49-F238E27FC236}">
                <a16:creationId xmlns:a16="http://schemas.microsoft.com/office/drawing/2014/main" id="{E0DAA109-832C-378A-AF21-381398CDDECA}"/>
              </a:ext>
            </a:extLst>
          </p:cNvPr>
          <p:cNvSpPr>
            <a:spLocks noGrp="1"/>
          </p:cNvSpPr>
          <p:nvPr>
            <p:ph type="body" sz="quarter" idx="22"/>
          </p:nvPr>
        </p:nvSpPr>
        <p:spPr/>
        <p:txBody>
          <a:bodyPr/>
          <a:lstStyle/>
          <a:p>
            <a:r>
              <a:rPr lang="en-IN" b="1" i="0" dirty="0">
                <a:effectLst/>
                <a:latin typeface="Söhne"/>
              </a:rPr>
              <a:t>File Handling and I/O Operations</a:t>
            </a:r>
            <a:endParaRPr lang="en-IN" dirty="0"/>
          </a:p>
        </p:txBody>
      </p:sp>
      <p:sp>
        <p:nvSpPr>
          <p:cNvPr id="20" name="TextBox 19">
            <a:extLst>
              <a:ext uri="{FF2B5EF4-FFF2-40B4-BE49-F238E27FC236}">
                <a16:creationId xmlns:a16="http://schemas.microsoft.com/office/drawing/2014/main" id="{3FE4C2DD-98A9-AC81-89E3-EB1A6CB5FFFB}"/>
              </a:ext>
            </a:extLst>
          </p:cNvPr>
          <p:cNvSpPr txBox="1"/>
          <p:nvPr/>
        </p:nvSpPr>
        <p:spPr>
          <a:xfrm>
            <a:off x="868029" y="2405384"/>
            <a:ext cx="2489613" cy="2585323"/>
          </a:xfrm>
          <a:prstGeom prst="rect">
            <a:avLst/>
          </a:prstGeom>
          <a:noFill/>
        </p:spPr>
        <p:txBody>
          <a:bodyPr wrap="square" rtlCol="0">
            <a:spAutoFit/>
          </a:bodyPr>
          <a:lstStyle/>
          <a:p>
            <a:pPr>
              <a:buFont typeface="Arial" panose="020B0604020202020204" pitchFamily="34" charset="0"/>
              <a:buChar char="•"/>
            </a:pPr>
            <a:r>
              <a:rPr lang="en-US" b="0" i="0" dirty="0">
                <a:effectLst/>
              </a:rPr>
              <a:t>Applied Least Significant Bit (LSB) steganography for covert message embedding.</a:t>
            </a:r>
          </a:p>
          <a:p>
            <a:pPr>
              <a:buFont typeface="Arial" panose="020B0604020202020204" pitchFamily="34" charset="0"/>
              <a:buChar char="•"/>
            </a:pPr>
            <a:r>
              <a:rPr lang="en-US" b="0" i="0" dirty="0">
                <a:effectLst/>
              </a:rPr>
              <a:t>Utilized binary conversion for efficient representation of text messages.</a:t>
            </a:r>
          </a:p>
        </p:txBody>
      </p:sp>
      <p:sp>
        <p:nvSpPr>
          <p:cNvPr id="21" name="TextBox 20">
            <a:extLst>
              <a:ext uri="{FF2B5EF4-FFF2-40B4-BE49-F238E27FC236}">
                <a16:creationId xmlns:a16="http://schemas.microsoft.com/office/drawing/2014/main" id="{10708614-99DE-6E2B-18F5-9EB7C82BF948}"/>
              </a:ext>
            </a:extLst>
          </p:cNvPr>
          <p:cNvSpPr txBox="1"/>
          <p:nvPr/>
        </p:nvSpPr>
        <p:spPr>
          <a:xfrm>
            <a:off x="3517361" y="2393215"/>
            <a:ext cx="2489613" cy="2585323"/>
          </a:xfrm>
          <a:prstGeom prst="rect">
            <a:avLst/>
          </a:prstGeom>
          <a:noFill/>
        </p:spPr>
        <p:txBody>
          <a:bodyPr wrap="square" rtlCol="0">
            <a:spAutoFit/>
          </a:bodyPr>
          <a:lstStyle/>
          <a:p>
            <a:pPr>
              <a:buFont typeface="Arial" panose="020B0604020202020204" pitchFamily="34" charset="0"/>
              <a:buChar char="•"/>
            </a:pPr>
            <a:r>
              <a:rPr lang="en-US" b="0" i="0" dirty="0">
                <a:effectLst/>
              </a:rPr>
              <a:t>Implemented Advanced Encryption Standard (AES) for message security.</a:t>
            </a:r>
          </a:p>
          <a:p>
            <a:endParaRPr lang="en-US" b="0" i="0" dirty="0">
              <a:effectLst/>
            </a:endParaRPr>
          </a:p>
          <a:p>
            <a:pPr>
              <a:buFont typeface="Arial" panose="020B0604020202020204" pitchFamily="34" charset="0"/>
              <a:buChar char="•"/>
            </a:pPr>
            <a:r>
              <a:rPr lang="en-US" b="0" i="0" dirty="0">
                <a:effectLst/>
              </a:rPr>
              <a:t>Employed dynamic key generation based on user-provided passwords.</a:t>
            </a:r>
          </a:p>
        </p:txBody>
      </p:sp>
      <p:sp>
        <p:nvSpPr>
          <p:cNvPr id="22" name="TextBox 21">
            <a:extLst>
              <a:ext uri="{FF2B5EF4-FFF2-40B4-BE49-F238E27FC236}">
                <a16:creationId xmlns:a16="http://schemas.microsoft.com/office/drawing/2014/main" id="{ED8B71E4-A519-FBA9-E815-2006AB421A00}"/>
              </a:ext>
            </a:extLst>
          </p:cNvPr>
          <p:cNvSpPr txBox="1"/>
          <p:nvPr/>
        </p:nvSpPr>
        <p:spPr>
          <a:xfrm>
            <a:off x="6329458" y="2394736"/>
            <a:ext cx="2489613" cy="2308324"/>
          </a:xfrm>
          <a:prstGeom prst="rect">
            <a:avLst/>
          </a:prstGeom>
          <a:noFill/>
        </p:spPr>
        <p:txBody>
          <a:bodyPr wrap="square" rtlCol="0">
            <a:spAutoFit/>
          </a:bodyPr>
          <a:lstStyle/>
          <a:p>
            <a:pPr>
              <a:buFont typeface="Arial" panose="020B0604020202020204" pitchFamily="34" charset="0"/>
              <a:buChar char="•"/>
            </a:pPr>
            <a:r>
              <a:rPr lang="en-US" b="0" i="0" dirty="0">
                <a:effectLst/>
              </a:rPr>
              <a:t>Designed a user-friendly interface using </a:t>
            </a:r>
            <a:r>
              <a:rPr lang="en-US" b="0" i="0" dirty="0" err="1">
                <a:effectLst/>
              </a:rPr>
              <a:t>Tkinter</a:t>
            </a:r>
            <a:r>
              <a:rPr lang="en-US" b="0" i="0" dirty="0">
                <a:effectLst/>
              </a:rPr>
              <a:t>.</a:t>
            </a:r>
          </a:p>
          <a:p>
            <a:endParaRPr lang="en-US" b="0" i="0" dirty="0">
              <a:effectLst/>
            </a:endParaRPr>
          </a:p>
          <a:p>
            <a:pPr>
              <a:buFont typeface="Arial" panose="020B0604020202020204" pitchFamily="34" charset="0"/>
              <a:buChar char="•"/>
            </a:pPr>
            <a:r>
              <a:rPr lang="en-US" b="0" i="0" dirty="0">
                <a:effectLst/>
              </a:rPr>
              <a:t>Implemented event-driven programming for responsive interactions.</a:t>
            </a:r>
          </a:p>
        </p:txBody>
      </p:sp>
      <p:sp>
        <p:nvSpPr>
          <p:cNvPr id="23" name="TextBox 22">
            <a:extLst>
              <a:ext uri="{FF2B5EF4-FFF2-40B4-BE49-F238E27FC236}">
                <a16:creationId xmlns:a16="http://schemas.microsoft.com/office/drawing/2014/main" id="{A48B1A58-8852-0C1B-7413-15AB6585C136}"/>
              </a:ext>
            </a:extLst>
          </p:cNvPr>
          <p:cNvSpPr txBox="1"/>
          <p:nvPr/>
        </p:nvSpPr>
        <p:spPr>
          <a:xfrm>
            <a:off x="9086992" y="2392023"/>
            <a:ext cx="2489613" cy="2308324"/>
          </a:xfrm>
          <a:prstGeom prst="rect">
            <a:avLst/>
          </a:prstGeom>
          <a:noFill/>
        </p:spPr>
        <p:txBody>
          <a:bodyPr wrap="square" rtlCol="0">
            <a:spAutoFit/>
          </a:bodyPr>
          <a:lstStyle/>
          <a:p>
            <a:pPr>
              <a:buFont typeface="Arial" panose="020B0604020202020204" pitchFamily="34" charset="0"/>
              <a:buChar char="•"/>
            </a:pPr>
            <a:r>
              <a:rPr lang="en-US" b="0" i="0" dirty="0">
                <a:effectLst/>
              </a:rPr>
              <a:t>Integrated file dialog boxes for standardized file selection.</a:t>
            </a:r>
          </a:p>
          <a:p>
            <a:endParaRPr lang="en-US" b="0" i="0" dirty="0">
              <a:effectLst/>
            </a:endParaRPr>
          </a:p>
          <a:p>
            <a:pPr>
              <a:buFont typeface="Arial" panose="020B0604020202020204" pitchFamily="34" charset="0"/>
              <a:buChar char="•"/>
            </a:pPr>
            <a:r>
              <a:rPr lang="en-US" b="0" i="0" dirty="0">
                <a:effectLst/>
              </a:rPr>
              <a:t>Implemented robust error handling for enhanced application reliability.</a:t>
            </a:r>
          </a:p>
        </p:txBody>
      </p:sp>
    </p:spTree>
    <p:extLst>
      <p:ext uri="{BB962C8B-B14F-4D97-AF65-F5344CB8AC3E}">
        <p14:creationId xmlns:p14="http://schemas.microsoft.com/office/powerpoint/2010/main" val="4147791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857B6B-1519-CEB4-61CA-B5A2389743A1}"/>
              </a:ext>
            </a:extLst>
          </p:cNvPr>
          <p:cNvSpPr>
            <a:spLocks noGrp="1"/>
          </p:cNvSpPr>
          <p:nvPr>
            <p:ph type="sldNum" sz="quarter" idx="12"/>
          </p:nvPr>
        </p:nvSpPr>
        <p:spPr>
          <a:xfrm>
            <a:off x="10973405" y="-356992"/>
            <a:ext cx="987552" cy="274320"/>
          </a:xfrm>
        </p:spPr>
        <p:txBody>
          <a:bodyPr/>
          <a:lstStyle/>
          <a:p>
            <a:fld id="{48F63A3B-78C7-47BE-AE5E-E10140E04643}" type="slidenum">
              <a:rPr lang="en-US" smtClean="0"/>
              <a:pPr/>
              <a:t>11</a:t>
            </a:fld>
            <a:endParaRPr lang="en-US" dirty="0"/>
          </a:p>
        </p:txBody>
      </p:sp>
      <p:sp>
        <p:nvSpPr>
          <p:cNvPr id="5" name="Picture Placeholder 4">
            <a:extLst>
              <a:ext uri="{FF2B5EF4-FFF2-40B4-BE49-F238E27FC236}">
                <a16:creationId xmlns:a16="http://schemas.microsoft.com/office/drawing/2014/main" id="{CD230303-5894-42E2-98AF-E03D043C14CA}"/>
              </a:ext>
            </a:extLst>
          </p:cNvPr>
          <p:cNvSpPr>
            <a:spLocks noGrp="1"/>
          </p:cNvSpPr>
          <p:nvPr>
            <p:ph type="pic" sz="quarter" idx="13"/>
          </p:nvPr>
        </p:nvSpPr>
        <p:spPr>
          <a:xfrm>
            <a:off x="786942" y="1577831"/>
            <a:ext cx="2596896" cy="2596896"/>
          </a:xfrm>
        </p:spPr>
      </p:sp>
      <p:sp>
        <p:nvSpPr>
          <p:cNvPr id="6" name="Text Placeholder 5">
            <a:extLst>
              <a:ext uri="{FF2B5EF4-FFF2-40B4-BE49-F238E27FC236}">
                <a16:creationId xmlns:a16="http://schemas.microsoft.com/office/drawing/2014/main" id="{592DC0C4-83A6-BD1D-E3A1-3EF67A477E43}"/>
              </a:ext>
            </a:extLst>
          </p:cNvPr>
          <p:cNvSpPr>
            <a:spLocks noGrp="1"/>
          </p:cNvSpPr>
          <p:nvPr>
            <p:ph type="body" sz="quarter" idx="14"/>
          </p:nvPr>
        </p:nvSpPr>
        <p:spPr>
          <a:xfrm>
            <a:off x="786942" y="4175323"/>
            <a:ext cx="2598737" cy="1109662"/>
          </a:xfrm>
        </p:spPr>
        <p:txBody>
          <a:bodyPr/>
          <a:lstStyle/>
          <a:p>
            <a:r>
              <a:rPr lang="en-IN" dirty="0">
                <a:latin typeface="+mn-lt"/>
              </a:rPr>
              <a:t>Code Modularity and Readability</a:t>
            </a:r>
          </a:p>
        </p:txBody>
      </p:sp>
      <p:sp>
        <p:nvSpPr>
          <p:cNvPr id="8" name="Picture Placeholder 7">
            <a:extLst>
              <a:ext uri="{FF2B5EF4-FFF2-40B4-BE49-F238E27FC236}">
                <a16:creationId xmlns:a16="http://schemas.microsoft.com/office/drawing/2014/main" id="{E9DDB11B-4907-AFB2-7473-264FEE7C3084}"/>
              </a:ext>
            </a:extLst>
          </p:cNvPr>
          <p:cNvSpPr>
            <a:spLocks noGrp="1"/>
          </p:cNvSpPr>
          <p:nvPr>
            <p:ph type="pic" sz="quarter" idx="17"/>
          </p:nvPr>
        </p:nvSpPr>
        <p:spPr>
          <a:xfrm>
            <a:off x="3545398" y="1578427"/>
            <a:ext cx="2596896" cy="2596896"/>
          </a:xfrm>
        </p:spPr>
      </p:sp>
      <p:sp>
        <p:nvSpPr>
          <p:cNvPr id="9" name="Text Placeholder 8">
            <a:extLst>
              <a:ext uri="{FF2B5EF4-FFF2-40B4-BE49-F238E27FC236}">
                <a16:creationId xmlns:a16="http://schemas.microsoft.com/office/drawing/2014/main" id="{DED6A6BA-37F9-59BF-DF6A-6AEC3FC304A2}"/>
              </a:ext>
            </a:extLst>
          </p:cNvPr>
          <p:cNvSpPr>
            <a:spLocks noGrp="1"/>
          </p:cNvSpPr>
          <p:nvPr>
            <p:ph type="body" sz="quarter" idx="16"/>
          </p:nvPr>
        </p:nvSpPr>
        <p:spPr>
          <a:xfrm>
            <a:off x="3544784" y="4175919"/>
            <a:ext cx="2598737" cy="1109662"/>
          </a:xfrm>
        </p:spPr>
        <p:txBody>
          <a:bodyPr/>
          <a:lstStyle/>
          <a:p>
            <a:r>
              <a:rPr lang="en-IN" b="1" i="0" dirty="0">
                <a:effectLst/>
                <a:latin typeface="+mn-lt"/>
              </a:rPr>
              <a:t>Data Security Principles</a:t>
            </a:r>
            <a:endParaRPr lang="en-IN" dirty="0">
              <a:latin typeface="+mn-lt"/>
            </a:endParaRPr>
          </a:p>
        </p:txBody>
      </p:sp>
      <p:sp>
        <p:nvSpPr>
          <p:cNvPr id="11" name="Picture Placeholder 10">
            <a:extLst>
              <a:ext uri="{FF2B5EF4-FFF2-40B4-BE49-F238E27FC236}">
                <a16:creationId xmlns:a16="http://schemas.microsoft.com/office/drawing/2014/main" id="{B62D2111-BF7F-34EA-CF4A-CF30356E00EF}"/>
              </a:ext>
            </a:extLst>
          </p:cNvPr>
          <p:cNvSpPr>
            <a:spLocks noGrp="1"/>
          </p:cNvSpPr>
          <p:nvPr>
            <p:ph type="pic" sz="quarter" idx="20"/>
          </p:nvPr>
        </p:nvSpPr>
        <p:spPr>
          <a:xfrm>
            <a:off x="6303854" y="1579023"/>
            <a:ext cx="2596896" cy="2596896"/>
          </a:xfrm>
        </p:spPr>
      </p:sp>
      <p:sp>
        <p:nvSpPr>
          <p:cNvPr id="12" name="Text Placeholder 11">
            <a:extLst>
              <a:ext uri="{FF2B5EF4-FFF2-40B4-BE49-F238E27FC236}">
                <a16:creationId xmlns:a16="http://schemas.microsoft.com/office/drawing/2014/main" id="{2C9F98D9-48FF-C6FF-30DD-391F663A7563}"/>
              </a:ext>
            </a:extLst>
          </p:cNvPr>
          <p:cNvSpPr>
            <a:spLocks noGrp="1"/>
          </p:cNvSpPr>
          <p:nvPr>
            <p:ph type="body" sz="quarter" idx="19"/>
          </p:nvPr>
        </p:nvSpPr>
        <p:spPr>
          <a:xfrm>
            <a:off x="6302626" y="4176515"/>
            <a:ext cx="2598737" cy="1109662"/>
          </a:xfrm>
        </p:spPr>
        <p:txBody>
          <a:bodyPr/>
          <a:lstStyle/>
          <a:p>
            <a:r>
              <a:rPr lang="en-IN" b="1" i="0" dirty="0">
                <a:effectLst/>
                <a:latin typeface="+mn-lt"/>
              </a:rPr>
              <a:t>Real-Time Demonstration Feature</a:t>
            </a:r>
            <a:endParaRPr lang="en-IN" dirty="0">
              <a:latin typeface="+mn-lt"/>
            </a:endParaRPr>
          </a:p>
        </p:txBody>
      </p:sp>
      <p:sp>
        <p:nvSpPr>
          <p:cNvPr id="14" name="Picture Placeholder 13">
            <a:extLst>
              <a:ext uri="{FF2B5EF4-FFF2-40B4-BE49-F238E27FC236}">
                <a16:creationId xmlns:a16="http://schemas.microsoft.com/office/drawing/2014/main" id="{DB100619-69C2-32BC-57E2-C7CF8AB72174}"/>
              </a:ext>
            </a:extLst>
          </p:cNvPr>
          <p:cNvSpPr>
            <a:spLocks noGrp="1"/>
          </p:cNvSpPr>
          <p:nvPr>
            <p:ph type="pic" sz="quarter" idx="23"/>
          </p:nvPr>
        </p:nvSpPr>
        <p:spPr>
          <a:xfrm>
            <a:off x="9062309" y="1579023"/>
            <a:ext cx="2596896" cy="2596896"/>
          </a:xfrm>
        </p:spPr>
      </p:sp>
      <p:sp>
        <p:nvSpPr>
          <p:cNvPr id="15" name="Text Placeholder 14">
            <a:extLst>
              <a:ext uri="{FF2B5EF4-FFF2-40B4-BE49-F238E27FC236}">
                <a16:creationId xmlns:a16="http://schemas.microsoft.com/office/drawing/2014/main" id="{7FB0F70F-8BF1-BEC3-D79F-8B0A6861497B}"/>
              </a:ext>
            </a:extLst>
          </p:cNvPr>
          <p:cNvSpPr>
            <a:spLocks noGrp="1"/>
          </p:cNvSpPr>
          <p:nvPr>
            <p:ph type="body" sz="quarter" idx="22"/>
          </p:nvPr>
        </p:nvSpPr>
        <p:spPr>
          <a:xfrm>
            <a:off x="9060468" y="4176515"/>
            <a:ext cx="2598737" cy="1109662"/>
          </a:xfrm>
        </p:spPr>
        <p:txBody>
          <a:bodyPr/>
          <a:lstStyle/>
          <a:p>
            <a:r>
              <a:rPr lang="en-IN" b="1" i="0" dirty="0">
                <a:effectLst/>
                <a:latin typeface="+mn-lt"/>
              </a:rPr>
              <a:t>Technology Stack Integration</a:t>
            </a:r>
            <a:endParaRPr lang="en-IN" dirty="0">
              <a:latin typeface="+mn-lt"/>
            </a:endParaRPr>
          </a:p>
        </p:txBody>
      </p:sp>
      <p:sp>
        <p:nvSpPr>
          <p:cNvPr id="17" name="TextBox 16">
            <a:extLst>
              <a:ext uri="{FF2B5EF4-FFF2-40B4-BE49-F238E27FC236}">
                <a16:creationId xmlns:a16="http://schemas.microsoft.com/office/drawing/2014/main" id="{8B929D78-3B75-5E09-B24D-8E6226D91FE3}"/>
              </a:ext>
            </a:extLst>
          </p:cNvPr>
          <p:cNvSpPr txBox="1"/>
          <p:nvPr/>
        </p:nvSpPr>
        <p:spPr>
          <a:xfrm>
            <a:off x="896066" y="1591192"/>
            <a:ext cx="2489613" cy="2031325"/>
          </a:xfrm>
          <a:prstGeom prst="rect">
            <a:avLst/>
          </a:prstGeom>
          <a:noFill/>
        </p:spPr>
        <p:txBody>
          <a:bodyPr wrap="square" rtlCol="0">
            <a:spAutoFit/>
          </a:bodyPr>
          <a:lstStyle/>
          <a:p>
            <a:pPr>
              <a:buFont typeface="Arial" panose="020B0604020202020204" pitchFamily="34" charset="0"/>
              <a:buChar char="•"/>
            </a:pPr>
            <a:r>
              <a:rPr lang="en-US" b="0" i="0" dirty="0">
                <a:effectLst/>
              </a:rPr>
              <a:t>Organized code into functions for improved modularity.</a:t>
            </a:r>
          </a:p>
          <a:p>
            <a:endParaRPr lang="en-US" b="0" i="0" dirty="0">
              <a:effectLst/>
            </a:endParaRPr>
          </a:p>
          <a:p>
            <a:pPr>
              <a:buFont typeface="Arial" panose="020B0604020202020204" pitchFamily="34" charset="0"/>
              <a:buChar char="•"/>
            </a:pPr>
            <a:r>
              <a:rPr lang="en-US" b="0" i="0" dirty="0">
                <a:effectLst/>
              </a:rPr>
              <a:t>Added comments and docstrings for code comprehension.</a:t>
            </a:r>
          </a:p>
        </p:txBody>
      </p:sp>
      <p:sp>
        <p:nvSpPr>
          <p:cNvPr id="18" name="TextBox 17">
            <a:extLst>
              <a:ext uri="{FF2B5EF4-FFF2-40B4-BE49-F238E27FC236}">
                <a16:creationId xmlns:a16="http://schemas.microsoft.com/office/drawing/2014/main" id="{C2918160-37AF-6E1C-FB6F-04C189DC16F5}"/>
              </a:ext>
            </a:extLst>
          </p:cNvPr>
          <p:cNvSpPr txBox="1"/>
          <p:nvPr/>
        </p:nvSpPr>
        <p:spPr>
          <a:xfrm>
            <a:off x="3634424" y="1555253"/>
            <a:ext cx="2489613" cy="2308324"/>
          </a:xfrm>
          <a:prstGeom prst="rect">
            <a:avLst/>
          </a:prstGeom>
          <a:noFill/>
        </p:spPr>
        <p:txBody>
          <a:bodyPr wrap="square" rtlCol="0">
            <a:spAutoFit/>
          </a:bodyPr>
          <a:lstStyle/>
          <a:p>
            <a:pPr>
              <a:buFont typeface="Arial" panose="020B0604020202020204" pitchFamily="34" charset="0"/>
              <a:buChar char="•"/>
            </a:pPr>
            <a:r>
              <a:rPr lang="en-US" b="0" i="0" dirty="0">
                <a:effectLst/>
              </a:rPr>
              <a:t>Prioritized secure key handling and encryption practices.</a:t>
            </a:r>
          </a:p>
          <a:p>
            <a:endParaRPr lang="en-US" b="0" i="0" dirty="0">
              <a:effectLst/>
            </a:endParaRPr>
          </a:p>
          <a:p>
            <a:pPr>
              <a:buFont typeface="Arial" panose="020B0604020202020204" pitchFamily="34" charset="0"/>
              <a:buChar char="•"/>
            </a:pPr>
            <a:r>
              <a:rPr lang="en-US" b="0" i="0" dirty="0">
                <a:effectLst/>
              </a:rPr>
              <a:t>Implemented a separate password entry window for enhanced security.</a:t>
            </a:r>
          </a:p>
        </p:txBody>
      </p:sp>
      <p:sp>
        <p:nvSpPr>
          <p:cNvPr id="19" name="TextBox 18">
            <a:extLst>
              <a:ext uri="{FF2B5EF4-FFF2-40B4-BE49-F238E27FC236}">
                <a16:creationId xmlns:a16="http://schemas.microsoft.com/office/drawing/2014/main" id="{DE8336D0-26BA-5BDF-F2A3-194342EA0EAF}"/>
              </a:ext>
            </a:extLst>
          </p:cNvPr>
          <p:cNvSpPr txBox="1"/>
          <p:nvPr/>
        </p:nvSpPr>
        <p:spPr>
          <a:xfrm>
            <a:off x="6490996" y="1555252"/>
            <a:ext cx="2489613" cy="2308324"/>
          </a:xfrm>
          <a:prstGeom prst="rect">
            <a:avLst/>
          </a:prstGeom>
          <a:noFill/>
        </p:spPr>
        <p:txBody>
          <a:bodyPr wrap="square" rtlCol="0">
            <a:spAutoFit/>
          </a:bodyPr>
          <a:lstStyle/>
          <a:p>
            <a:pPr>
              <a:buFont typeface="Arial" panose="020B0604020202020204" pitchFamily="34" charset="0"/>
              <a:buChar char="•"/>
            </a:pPr>
            <a:r>
              <a:rPr lang="en-US" b="0" i="0" dirty="0">
                <a:effectLst/>
              </a:rPr>
              <a:t>Visualized steganography and encryption processes in real-time.</a:t>
            </a:r>
          </a:p>
          <a:p>
            <a:endParaRPr lang="en-US" b="0" i="0" dirty="0">
              <a:effectLst/>
            </a:endParaRPr>
          </a:p>
          <a:p>
            <a:pPr>
              <a:buFont typeface="Arial" panose="020B0604020202020204" pitchFamily="34" charset="0"/>
              <a:buChar char="•"/>
            </a:pPr>
            <a:r>
              <a:rPr lang="en-US" b="0" i="0" dirty="0">
                <a:effectLst/>
              </a:rPr>
              <a:t>Improved user understanding through visual representation.</a:t>
            </a:r>
          </a:p>
        </p:txBody>
      </p:sp>
      <p:sp>
        <p:nvSpPr>
          <p:cNvPr id="20" name="TextBox 19">
            <a:extLst>
              <a:ext uri="{FF2B5EF4-FFF2-40B4-BE49-F238E27FC236}">
                <a16:creationId xmlns:a16="http://schemas.microsoft.com/office/drawing/2014/main" id="{1CD29821-F9AF-43FD-35E4-8E27391C329A}"/>
              </a:ext>
            </a:extLst>
          </p:cNvPr>
          <p:cNvSpPr txBox="1"/>
          <p:nvPr/>
        </p:nvSpPr>
        <p:spPr>
          <a:xfrm>
            <a:off x="9141555" y="1545200"/>
            <a:ext cx="2489613" cy="2585323"/>
          </a:xfrm>
          <a:prstGeom prst="rect">
            <a:avLst/>
          </a:prstGeom>
          <a:noFill/>
        </p:spPr>
        <p:txBody>
          <a:bodyPr wrap="square" rtlCol="0">
            <a:spAutoFit/>
          </a:bodyPr>
          <a:lstStyle/>
          <a:p>
            <a:pPr>
              <a:buFont typeface="Arial" panose="020B0604020202020204" pitchFamily="34" charset="0"/>
              <a:buChar char="•"/>
            </a:pPr>
            <a:r>
              <a:rPr lang="en-US" b="0" i="0" dirty="0">
                <a:effectLst/>
              </a:rPr>
              <a:t>Leveraged Pillow and </a:t>
            </a:r>
            <a:r>
              <a:rPr lang="en-US" b="0" i="0" dirty="0" err="1">
                <a:effectLst/>
              </a:rPr>
              <a:t>PyCryptoDome</a:t>
            </a:r>
            <a:r>
              <a:rPr lang="en-US" b="0" i="0" dirty="0">
                <a:effectLst/>
              </a:rPr>
              <a:t> libraries for image processing and AES encryption.</a:t>
            </a:r>
          </a:p>
          <a:p>
            <a:pPr>
              <a:buFont typeface="Arial" panose="020B0604020202020204" pitchFamily="34" charset="0"/>
              <a:buChar char="•"/>
            </a:pPr>
            <a:r>
              <a:rPr lang="en-US" b="0" i="0" dirty="0">
                <a:effectLst/>
              </a:rPr>
              <a:t>Integrated technology stacks for seamless execution and cross-functional capabilities.</a:t>
            </a:r>
          </a:p>
        </p:txBody>
      </p:sp>
    </p:spTree>
    <p:extLst>
      <p:ext uri="{BB962C8B-B14F-4D97-AF65-F5344CB8AC3E}">
        <p14:creationId xmlns:p14="http://schemas.microsoft.com/office/powerpoint/2010/main" val="519495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F137B547-C859-19A3-D5C5-ECF10C887FF8}"/>
              </a:ext>
            </a:extLst>
          </p:cNvPr>
          <p:cNvSpPr>
            <a:spLocks noGrp="1"/>
          </p:cNvSpPr>
          <p:nvPr>
            <p:ph type="title"/>
          </p:nvPr>
        </p:nvSpPr>
        <p:spPr>
          <a:xfrm>
            <a:off x="760476" y="965631"/>
            <a:ext cx="10671048" cy="768096"/>
          </a:xfrm>
        </p:spPr>
        <p:txBody>
          <a:bodyPr/>
          <a:lstStyle/>
          <a:p>
            <a:r>
              <a:rPr lang="en-US" dirty="0"/>
              <a:t>RESULT</a:t>
            </a:r>
            <a:endParaRPr lang="en-IN" dirty="0"/>
          </a:p>
        </p:txBody>
      </p:sp>
      <p:pic>
        <p:nvPicPr>
          <p:cNvPr id="42" name="Picture 41">
            <a:extLst>
              <a:ext uri="{FF2B5EF4-FFF2-40B4-BE49-F238E27FC236}">
                <a16:creationId xmlns:a16="http://schemas.microsoft.com/office/drawing/2014/main" id="{680A3A46-108C-3B7B-C9D1-546BDBE469CF}"/>
              </a:ext>
            </a:extLst>
          </p:cNvPr>
          <p:cNvPicPr>
            <a:picLocks noChangeAspect="1"/>
          </p:cNvPicPr>
          <p:nvPr/>
        </p:nvPicPr>
        <p:blipFill>
          <a:blip r:embed="rId2"/>
          <a:stretch>
            <a:fillRect/>
          </a:stretch>
        </p:blipFill>
        <p:spPr>
          <a:xfrm>
            <a:off x="564866" y="2984214"/>
            <a:ext cx="5531134" cy="2140060"/>
          </a:xfrm>
          <a:prstGeom prst="rect">
            <a:avLst/>
          </a:prstGeom>
        </p:spPr>
      </p:pic>
      <p:pic>
        <p:nvPicPr>
          <p:cNvPr id="44" name="Picture 43">
            <a:extLst>
              <a:ext uri="{FF2B5EF4-FFF2-40B4-BE49-F238E27FC236}">
                <a16:creationId xmlns:a16="http://schemas.microsoft.com/office/drawing/2014/main" id="{464E7A74-DDF0-435F-BB96-DA3CD60442EB}"/>
              </a:ext>
            </a:extLst>
          </p:cNvPr>
          <p:cNvPicPr>
            <a:picLocks noChangeAspect="1"/>
          </p:cNvPicPr>
          <p:nvPr/>
        </p:nvPicPr>
        <p:blipFill>
          <a:blip r:embed="rId3"/>
          <a:stretch>
            <a:fillRect/>
          </a:stretch>
        </p:blipFill>
        <p:spPr>
          <a:xfrm>
            <a:off x="6402167" y="1948115"/>
            <a:ext cx="5506105" cy="4212257"/>
          </a:xfrm>
          <a:prstGeom prst="rect">
            <a:avLst/>
          </a:prstGeom>
        </p:spPr>
      </p:pic>
    </p:spTree>
    <p:extLst>
      <p:ext uri="{BB962C8B-B14F-4D97-AF65-F5344CB8AC3E}">
        <p14:creationId xmlns:p14="http://schemas.microsoft.com/office/powerpoint/2010/main" val="1654564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BD5863-A858-C979-F593-BD501B96A2BD}"/>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15" name="Picture 14">
            <a:extLst>
              <a:ext uri="{FF2B5EF4-FFF2-40B4-BE49-F238E27FC236}">
                <a16:creationId xmlns:a16="http://schemas.microsoft.com/office/drawing/2014/main" id="{88CF359C-18FA-F32A-6C52-139ABB370D27}"/>
              </a:ext>
            </a:extLst>
          </p:cNvPr>
          <p:cNvPicPr>
            <a:picLocks noChangeAspect="1"/>
          </p:cNvPicPr>
          <p:nvPr/>
        </p:nvPicPr>
        <p:blipFill>
          <a:blip r:embed="rId2"/>
          <a:stretch>
            <a:fillRect/>
          </a:stretch>
        </p:blipFill>
        <p:spPr>
          <a:xfrm>
            <a:off x="830830" y="1330342"/>
            <a:ext cx="3666014" cy="1489319"/>
          </a:xfrm>
          <a:prstGeom prst="rect">
            <a:avLst/>
          </a:prstGeom>
        </p:spPr>
      </p:pic>
      <p:pic>
        <p:nvPicPr>
          <p:cNvPr id="17" name="Picture 16">
            <a:extLst>
              <a:ext uri="{FF2B5EF4-FFF2-40B4-BE49-F238E27FC236}">
                <a16:creationId xmlns:a16="http://schemas.microsoft.com/office/drawing/2014/main" id="{2720DD23-FBD5-5E4C-18E1-D0C9613A6295}"/>
              </a:ext>
            </a:extLst>
          </p:cNvPr>
          <p:cNvPicPr>
            <a:picLocks noChangeAspect="1"/>
          </p:cNvPicPr>
          <p:nvPr/>
        </p:nvPicPr>
        <p:blipFill>
          <a:blip r:embed="rId3"/>
          <a:stretch>
            <a:fillRect/>
          </a:stretch>
        </p:blipFill>
        <p:spPr>
          <a:xfrm>
            <a:off x="5522344" y="1177809"/>
            <a:ext cx="6007409" cy="4502381"/>
          </a:xfrm>
          <a:prstGeom prst="rect">
            <a:avLst/>
          </a:prstGeom>
        </p:spPr>
      </p:pic>
    </p:spTree>
    <p:extLst>
      <p:ext uri="{BB962C8B-B14F-4D97-AF65-F5344CB8AC3E}">
        <p14:creationId xmlns:p14="http://schemas.microsoft.com/office/powerpoint/2010/main" val="3064774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BC569C-9175-CEB0-497F-008351B21FDA}"/>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5" name="Picture 4">
            <a:extLst>
              <a:ext uri="{FF2B5EF4-FFF2-40B4-BE49-F238E27FC236}">
                <a16:creationId xmlns:a16="http://schemas.microsoft.com/office/drawing/2014/main" id="{4A3AD716-7C57-B2CC-889F-9CE5E8DC1406}"/>
              </a:ext>
            </a:extLst>
          </p:cNvPr>
          <p:cNvPicPr>
            <a:picLocks noChangeAspect="1"/>
          </p:cNvPicPr>
          <p:nvPr/>
        </p:nvPicPr>
        <p:blipFill>
          <a:blip r:embed="rId2"/>
          <a:stretch>
            <a:fillRect/>
          </a:stretch>
        </p:blipFill>
        <p:spPr>
          <a:xfrm>
            <a:off x="538162" y="1459245"/>
            <a:ext cx="5331195" cy="3998396"/>
          </a:xfrm>
          <a:prstGeom prst="rect">
            <a:avLst/>
          </a:prstGeom>
        </p:spPr>
      </p:pic>
      <p:pic>
        <p:nvPicPr>
          <p:cNvPr id="7" name="Picture 6">
            <a:extLst>
              <a:ext uri="{FF2B5EF4-FFF2-40B4-BE49-F238E27FC236}">
                <a16:creationId xmlns:a16="http://schemas.microsoft.com/office/drawing/2014/main" id="{256DB6FE-4CEC-0740-7990-56BABDD58CD9}"/>
              </a:ext>
            </a:extLst>
          </p:cNvPr>
          <p:cNvPicPr>
            <a:picLocks noChangeAspect="1"/>
          </p:cNvPicPr>
          <p:nvPr/>
        </p:nvPicPr>
        <p:blipFill>
          <a:blip r:embed="rId3"/>
          <a:stretch>
            <a:fillRect/>
          </a:stretch>
        </p:blipFill>
        <p:spPr>
          <a:xfrm>
            <a:off x="6587974" y="1459245"/>
            <a:ext cx="5228702" cy="3939509"/>
          </a:xfrm>
          <a:prstGeom prst="rect">
            <a:avLst/>
          </a:prstGeom>
        </p:spPr>
      </p:pic>
    </p:spTree>
    <p:extLst>
      <p:ext uri="{BB962C8B-B14F-4D97-AF65-F5344CB8AC3E}">
        <p14:creationId xmlns:p14="http://schemas.microsoft.com/office/powerpoint/2010/main" val="3385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B1409C-DB09-BAC2-5A2F-B37B1E4D9DF9}"/>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5" name="Picture 4">
            <a:extLst>
              <a:ext uri="{FF2B5EF4-FFF2-40B4-BE49-F238E27FC236}">
                <a16:creationId xmlns:a16="http://schemas.microsoft.com/office/drawing/2014/main" id="{D84CEA5B-95E4-71F6-C8FC-6136D44D5263}"/>
              </a:ext>
            </a:extLst>
          </p:cNvPr>
          <p:cNvPicPr>
            <a:picLocks noChangeAspect="1"/>
          </p:cNvPicPr>
          <p:nvPr/>
        </p:nvPicPr>
        <p:blipFill>
          <a:blip r:embed="rId2"/>
          <a:stretch>
            <a:fillRect/>
          </a:stretch>
        </p:blipFill>
        <p:spPr>
          <a:xfrm>
            <a:off x="199722" y="1120656"/>
            <a:ext cx="11792556" cy="4616687"/>
          </a:xfrm>
          <a:prstGeom prst="rect">
            <a:avLst/>
          </a:prstGeom>
        </p:spPr>
      </p:pic>
    </p:spTree>
    <p:extLst>
      <p:ext uri="{BB962C8B-B14F-4D97-AF65-F5344CB8AC3E}">
        <p14:creationId xmlns:p14="http://schemas.microsoft.com/office/powerpoint/2010/main" val="3077165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DCFE17-5C18-9456-1481-0F68E0910503}"/>
              </a:ext>
            </a:extLst>
          </p:cNvPr>
          <p:cNvSpPr>
            <a:spLocks noGrp="1"/>
          </p:cNvSpPr>
          <p:nvPr>
            <p:ph type="title"/>
          </p:nvPr>
        </p:nvSpPr>
        <p:spPr>
          <a:xfrm>
            <a:off x="4389120" y="2395728"/>
            <a:ext cx="7013448" cy="741172"/>
          </a:xfrm>
        </p:spPr>
        <p:txBody>
          <a:bodyPr/>
          <a:lstStyle/>
          <a:p>
            <a:r>
              <a:rPr lang="en-US" b="0" dirty="0"/>
              <a:t>SOURCE CODE</a:t>
            </a:r>
            <a:br>
              <a:rPr lang="en-US" b="0" dirty="0"/>
            </a:br>
            <a:br>
              <a:rPr lang="en-US" b="0" dirty="0"/>
            </a:br>
            <a:endParaRPr lang="en-IN" b="0" dirty="0"/>
          </a:p>
        </p:txBody>
      </p:sp>
      <p:sp>
        <p:nvSpPr>
          <p:cNvPr id="5" name="Text Placeholder 4">
            <a:extLst>
              <a:ext uri="{FF2B5EF4-FFF2-40B4-BE49-F238E27FC236}">
                <a16:creationId xmlns:a16="http://schemas.microsoft.com/office/drawing/2014/main" id="{F7AC876E-4CAE-4318-306E-1F3FDADE3B57}"/>
              </a:ext>
            </a:extLst>
          </p:cNvPr>
          <p:cNvSpPr>
            <a:spLocks noGrp="1"/>
          </p:cNvSpPr>
          <p:nvPr>
            <p:ph type="body" sz="quarter" idx="13"/>
          </p:nvPr>
        </p:nvSpPr>
        <p:spPr>
          <a:xfrm>
            <a:off x="4389120" y="3238119"/>
            <a:ext cx="7013448" cy="588963"/>
          </a:xfrm>
        </p:spPr>
        <p:txBody>
          <a:bodyPr/>
          <a:lstStyle/>
          <a:p>
            <a:r>
              <a:rPr lang="en-IN" b="1" dirty="0">
                <a:solidFill>
                  <a:schemeClr val="tx1"/>
                </a:solidFill>
                <a:hlinkClick r:id="rId2">
                  <a:extLst>
                    <a:ext uri="{A12FA001-AC4F-418D-AE19-62706E023703}">
                      <ahyp:hlinkClr xmlns:ahyp="http://schemas.microsoft.com/office/drawing/2018/hyperlinkcolor" val="tx"/>
                    </a:ext>
                  </a:extLst>
                </a:hlinkClick>
              </a:rPr>
              <a:t>https://github.com/sai231102/Image-Steganography-with-AES-Encryption</a:t>
            </a:r>
            <a:endParaRPr lang="en-IN" b="1" dirty="0">
              <a:solidFill>
                <a:schemeClr val="tx1"/>
              </a:solidFill>
            </a:endParaRPr>
          </a:p>
        </p:txBody>
      </p:sp>
      <p:sp>
        <p:nvSpPr>
          <p:cNvPr id="3" name="Slide Number Placeholder 2">
            <a:extLst>
              <a:ext uri="{FF2B5EF4-FFF2-40B4-BE49-F238E27FC236}">
                <a16:creationId xmlns:a16="http://schemas.microsoft.com/office/drawing/2014/main" id="{E573C583-4956-2684-9B81-B5141FC3525C}"/>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4103784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648460" y="931164"/>
            <a:ext cx="6766560" cy="768096"/>
          </a:xfrm>
        </p:spPr>
        <p:txBody>
          <a:bodyPr/>
          <a:lstStyle/>
          <a:p>
            <a:r>
              <a:rPr lang="en-US" dirty="0"/>
              <a:t>Links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648460" y="2078736"/>
            <a:ext cx="5879592" cy="2700528"/>
          </a:xfrm>
        </p:spPr>
        <p:txBody>
          <a:bodyPr/>
          <a:lstStyle/>
          <a:p>
            <a:r>
              <a:rPr lang="en-US" dirty="0">
                <a:hlinkClick r:id="rId2"/>
              </a:rPr>
              <a:t>https://medium.com/swlh/lsb-image-steganography-using-python-2bbbee2c69a2</a:t>
            </a:r>
            <a:endParaRPr lang="en-US" dirty="0"/>
          </a:p>
          <a:p>
            <a:endParaRPr lang="en-US" dirty="0"/>
          </a:p>
          <a:p>
            <a:r>
              <a:rPr lang="en-US" dirty="0">
                <a:hlinkClick r:id="rId3"/>
              </a:rPr>
              <a:t>https://towardsdatascience.com/hiding-data-in-an-image-image-steganography-using-python-e491b68b1372</a:t>
            </a:r>
            <a:endParaRPr lang="en-US" dirty="0"/>
          </a:p>
          <a:p>
            <a:endParaRPr lang="en-US" dirty="0"/>
          </a:p>
          <a:p>
            <a:r>
              <a:rPr lang="en-US" dirty="0">
                <a:hlinkClick r:id="rId4"/>
              </a:rPr>
              <a:t>https://onboardbase.com/blog/aes-encryption-decryption/</a:t>
            </a:r>
            <a:endParaRPr lang="en-US" dirty="0"/>
          </a:p>
          <a:p>
            <a:endParaRPr lang="en-US" dirty="0"/>
          </a:p>
          <a:p>
            <a:r>
              <a:rPr lang="en-US" dirty="0"/>
              <a:t>https://skillsbuild.edunetworld.com/courses/cs/steganography-hiding-message-in-an-image/</a:t>
            </a:r>
          </a:p>
        </p:txBody>
      </p:sp>
    </p:spTree>
    <p:extLst>
      <p:ext uri="{BB962C8B-B14F-4D97-AF65-F5344CB8AC3E}">
        <p14:creationId xmlns:p14="http://schemas.microsoft.com/office/powerpoint/2010/main" val="9481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20284" y="3127249"/>
            <a:ext cx="5080932" cy="2176272"/>
          </a:xfrm>
        </p:spPr>
        <p:txBody>
          <a:bodyPr/>
          <a:lstStyle/>
          <a:p>
            <a:r>
              <a:rPr lang="en-US" sz="3200" b="1" dirty="0"/>
              <a:t>Sai Narayana B</a:t>
            </a:r>
          </a:p>
          <a:p>
            <a:endParaRPr lang="en-US" dirty="0"/>
          </a:p>
          <a:p>
            <a:r>
              <a:rPr lang="en-US" dirty="0"/>
              <a:t>          </a:t>
            </a:r>
          </a:p>
          <a:p>
            <a:endParaRPr lang="en-US" dirty="0"/>
          </a:p>
        </p:txBody>
      </p:sp>
      <p:grpSp>
        <p:nvGrpSpPr>
          <p:cNvPr id="8" name="Group 7">
            <a:extLst>
              <a:ext uri="{FF2B5EF4-FFF2-40B4-BE49-F238E27FC236}">
                <a16:creationId xmlns:a16="http://schemas.microsoft.com/office/drawing/2014/main" id="{CCB17642-5154-F57E-AC2C-0927D1011763}"/>
              </a:ext>
            </a:extLst>
          </p:cNvPr>
          <p:cNvGrpSpPr/>
          <p:nvPr/>
        </p:nvGrpSpPr>
        <p:grpSpPr>
          <a:xfrm>
            <a:off x="1520284" y="3934969"/>
            <a:ext cx="576197" cy="1368552"/>
            <a:chOff x="1520284" y="3413341"/>
            <a:chExt cx="576197" cy="1368552"/>
          </a:xfrm>
        </p:grpSpPr>
        <p:pic>
          <p:nvPicPr>
            <p:cNvPr id="5" name="Picture 4">
              <a:extLst>
                <a:ext uri="{FF2B5EF4-FFF2-40B4-BE49-F238E27FC236}">
                  <a16:creationId xmlns:a16="http://schemas.microsoft.com/office/drawing/2014/main" id="{984AEFD8-B7C4-C9FC-A05F-C67A9D97FB42}"/>
                </a:ext>
              </a:extLst>
            </p:cNvPr>
            <p:cNvPicPr>
              <a:picLocks noChangeAspect="1"/>
            </p:cNvPicPr>
            <p:nvPr/>
          </p:nvPicPr>
          <p:blipFill>
            <a:blip r:embed="rId2"/>
            <a:stretch>
              <a:fillRect/>
            </a:stretch>
          </p:blipFill>
          <p:spPr>
            <a:xfrm>
              <a:off x="1545336" y="3413341"/>
              <a:ext cx="551145" cy="551145"/>
            </a:xfrm>
            <a:prstGeom prst="rect">
              <a:avLst/>
            </a:prstGeom>
          </p:spPr>
        </p:pic>
        <p:pic>
          <p:nvPicPr>
            <p:cNvPr id="7" name="Picture 6">
              <a:extLst>
                <a:ext uri="{FF2B5EF4-FFF2-40B4-BE49-F238E27FC236}">
                  <a16:creationId xmlns:a16="http://schemas.microsoft.com/office/drawing/2014/main" id="{192B1DD4-5F4D-20E6-E252-4B09BCB0B0F8}"/>
                </a:ext>
              </a:extLst>
            </p:cNvPr>
            <p:cNvPicPr>
              <a:picLocks noChangeAspect="1"/>
            </p:cNvPicPr>
            <p:nvPr/>
          </p:nvPicPr>
          <p:blipFill>
            <a:blip r:embed="rId3"/>
            <a:stretch>
              <a:fillRect/>
            </a:stretch>
          </p:blipFill>
          <p:spPr>
            <a:xfrm>
              <a:off x="1520284" y="4205696"/>
              <a:ext cx="576197" cy="576197"/>
            </a:xfrm>
            <a:prstGeom prst="rect">
              <a:avLst/>
            </a:prstGeom>
          </p:spPr>
        </p:pic>
      </p:grpSp>
      <p:sp>
        <p:nvSpPr>
          <p:cNvPr id="9" name="TextBox 8">
            <a:extLst>
              <a:ext uri="{FF2B5EF4-FFF2-40B4-BE49-F238E27FC236}">
                <a16:creationId xmlns:a16="http://schemas.microsoft.com/office/drawing/2014/main" id="{94B25817-ECE6-3D9C-A94D-008EB9B61146}"/>
              </a:ext>
            </a:extLst>
          </p:cNvPr>
          <p:cNvSpPr txBox="1"/>
          <p:nvPr/>
        </p:nvSpPr>
        <p:spPr>
          <a:xfrm>
            <a:off x="2329841" y="3974343"/>
            <a:ext cx="4960307" cy="461665"/>
          </a:xfrm>
          <a:prstGeom prst="rect">
            <a:avLst/>
          </a:prstGeom>
          <a:noFill/>
        </p:spPr>
        <p:txBody>
          <a:bodyPr wrap="square" rtlCol="0">
            <a:spAutoFit/>
          </a:bodyPr>
          <a:lstStyle/>
          <a:p>
            <a:r>
              <a:rPr lang="en-IN" sz="2400" b="1" dirty="0">
                <a:hlinkClick r:id="rId4">
                  <a:extLst>
                    <a:ext uri="{A12FA001-AC4F-418D-AE19-62706E023703}">
                      <ahyp:hlinkClr xmlns:ahyp="http://schemas.microsoft.com/office/drawing/2018/hyperlinkcolor" val="tx"/>
                    </a:ext>
                  </a:extLst>
                </a:hlinkClick>
              </a:rPr>
              <a:t>https://github.com/sai231102</a:t>
            </a:r>
            <a:endParaRPr lang="en-IN" sz="2400" b="1" dirty="0"/>
          </a:p>
        </p:txBody>
      </p:sp>
      <p:sp>
        <p:nvSpPr>
          <p:cNvPr id="10" name="TextBox 9">
            <a:extLst>
              <a:ext uri="{FF2B5EF4-FFF2-40B4-BE49-F238E27FC236}">
                <a16:creationId xmlns:a16="http://schemas.microsoft.com/office/drawing/2014/main" id="{CE82A3A8-16AF-9F1A-0F20-4515E09F7DE4}"/>
              </a:ext>
            </a:extLst>
          </p:cNvPr>
          <p:cNvSpPr txBox="1"/>
          <p:nvPr/>
        </p:nvSpPr>
        <p:spPr>
          <a:xfrm>
            <a:off x="2329840" y="4783108"/>
            <a:ext cx="4960307" cy="461665"/>
          </a:xfrm>
          <a:prstGeom prst="rect">
            <a:avLst/>
          </a:prstGeom>
          <a:noFill/>
        </p:spPr>
        <p:txBody>
          <a:bodyPr wrap="square" rtlCol="0">
            <a:spAutoFit/>
          </a:bodyPr>
          <a:lstStyle/>
          <a:p>
            <a:r>
              <a:rPr lang="en-IN" sz="2400" b="1" dirty="0">
                <a:hlinkClick r:id="rId5">
                  <a:extLst>
                    <a:ext uri="{A12FA001-AC4F-418D-AE19-62706E023703}">
                      <ahyp:hlinkClr xmlns:ahyp="http://schemas.microsoft.com/office/drawing/2018/hyperlinkcolor" val="tx"/>
                    </a:ext>
                  </a:extLst>
                </a:hlinkClick>
              </a:rPr>
              <a:t>https://www.linkedin.com/in/sai23</a:t>
            </a:r>
            <a:endParaRPr lang="en-IN" sz="2400" b="1"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2C700C-9C77-C5C9-19E6-DB081BD065BA}"/>
              </a:ext>
            </a:extLst>
          </p:cNvPr>
          <p:cNvSpPr>
            <a:spLocks noGrp="1"/>
          </p:cNvSpPr>
          <p:nvPr>
            <p:ph type="title"/>
          </p:nvPr>
        </p:nvSpPr>
        <p:spPr>
          <a:xfrm>
            <a:off x="758952" y="2660904"/>
            <a:ext cx="10671048" cy="768096"/>
          </a:xfrm>
        </p:spPr>
        <p:txBody>
          <a:bodyPr>
            <a:noAutofit/>
          </a:bodyPr>
          <a:lstStyle/>
          <a:p>
            <a:r>
              <a:rPr lang="en-US" dirty="0">
                <a:latin typeface="Cambria" panose="02040503050406030204" pitchFamily="18" charset="0"/>
                <a:ea typeface="Cambria" panose="02040503050406030204" pitchFamily="18" charset="0"/>
              </a:rPr>
              <a:t>Secure Image Steganography with AES Encryption</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2808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FA3DFCE0-EA80-03DD-FDA4-914ABC4DAC8D}"/>
              </a:ext>
            </a:extLst>
          </p:cNvPr>
          <p:cNvSpPr/>
          <p:nvPr/>
        </p:nvSpPr>
        <p:spPr>
          <a:xfrm>
            <a:off x="8254652" y="-638827"/>
            <a:ext cx="3118981" cy="305635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 Placeholder 4">
            <a:extLst>
              <a:ext uri="{FF2B5EF4-FFF2-40B4-BE49-F238E27FC236}">
                <a16:creationId xmlns:a16="http://schemas.microsoft.com/office/drawing/2014/main" id="{ECA730AC-21E1-F83C-8DFE-1079772C6DAB}"/>
              </a:ext>
            </a:extLst>
          </p:cNvPr>
          <p:cNvSpPr>
            <a:spLocks noGrp="1"/>
          </p:cNvSpPr>
          <p:nvPr>
            <p:ph type="body" idx="1"/>
          </p:nvPr>
        </p:nvSpPr>
        <p:spPr>
          <a:xfrm>
            <a:off x="317326" y="964504"/>
            <a:ext cx="8231688" cy="6062597"/>
          </a:xfrm>
        </p:spPr>
        <p:txBody>
          <a:bodyPr/>
          <a:lstStyle/>
          <a:p>
            <a:pPr algn="l"/>
            <a:r>
              <a:rPr lang="en-US" b="1" dirty="0">
                <a:cs typeface="Arial" panose="020B0604020202020204" pitchFamily="34" charset="0"/>
              </a:rPr>
              <a:t>Name :   </a:t>
            </a:r>
            <a:r>
              <a:rPr lang="en-US" dirty="0">
                <a:cs typeface="Arial" panose="020B0604020202020204" pitchFamily="34" charset="0"/>
              </a:rPr>
              <a:t>Sai Narayana B</a:t>
            </a:r>
          </a:p>
          <a:p>
            <a:pPr algn="l"/>
            <a:endParaRPr lang="en-US" b="1" dirty="0">
              <a:cs typeface="Arial" panose="020B0604020202020204" pitchFamily="34" charset="0"/>
            </a:endParaRPr>
          </a:p>
          <a:p>
            <a:pPr algn="l"/>
            <a:r>
              <a:rPr lang="en-US" b="1" dirty="0" err="1">
                <a:cs typeface="Arial" panose="020B0604020202020204" pitchFamily="34" charset="0"/>
              </a:rPr>
              <a:t>SkillsBuild</a:t>
            </a:r>
            <a:r>
              <a:rPr lang="en-US" b="1" dirty="0">
                <a:cs typeface="Arial" panose="020B0604020202020204" pitchFamily="34" charset="0"/>
              </a:rPr>
              <a:t> Email ID : </a:t>
            </a:r>
            <a:r>
              <a:rPr lang="en-US" dirty="0">
                <a:cs typeface="Arial" panose="020B0604020202020204" pitchFamily="34" charset="0"/>
                <a:hlinkClick r:id="rId3"/>
              </a:rPr>
              <a:t>chroniclessai@gmail.com</a:t>
            </a:r>
            <a:endParaRPr lang="en-US" dirty="0">
              <a:cs typeface="Arial" panose="020B0604020202020204" pitchFamily="34" charset="0"/>
            </a:endParaRPr>
          </a:p>
          <a:p>
            <a:pPr algn="l"/>
            <a:endParaRPr lang="en-US" b="1" dirty="0">
              <a:cs typeface="Arial" panose="020B0604020202020204" pitchFamily="34" charset="0"/>
            </a:endParaRPr>
          </a:p>
          <a:p>
            <a:pPr algn="l"/>
            <a:r>
              <a:rPr lang="en-US" b="1" dirty="0">
                <a:cs typeface="Arial" panose="020B0604020202020204" pitchFamily="34" charset="0"/>
              </a:rPr>
              <a:t>College Name :  </a:t>
            </a:r>
            <a:r>
              <a:rPr lang="en-US" dirty="0">
                <a:cs typeface="Arial" panose="020B0604020202020204" pitchFamily="34" charset="0"/>
              </a:rPr>
              <a:t>SRM Institute of Science and Technology, Tiruchirappalli</a:t>
            </a:r>
          </a:p>
          <a:p>
            <a:pPr algn="l"/>
            <a:endParaRPr lang="en-US" b="1" dirty="0">
              <a:cs typeface="Arial" panose="020B0604020202020204" pitchFamily="34" charset="0"/>
            </a:endParaRPr>
          </a:p>
          <a:p>
            <a:pPr algn="l"/>
            <a:r>
              <a:rPr lang="en-US" b="1" dirty="0">
                <a:cs typeface="Arial" panose="020B0604020202020204" pitchFamily="34" charset="0"/>
              </a:rPr>
              <a:t>College State : </a:t>
            </a:r>
            <a:r>
              <a:rPr lang="en-US" dirty="0" err="1">
                <a:cs typeface="Arial" panose="020B0604020202020204" pitchFamily="34" charset="0"/>
              </a:rPr>
              <a:t>Tamilnadu</a:t>
            </a:r>
            <a:endParaRPr lang="en-US" dirty="0">
              <a:cs typeface="Arial" panose="020B0604020202020204" pitchFamily="34" charset="0"/>
            </a:endParaRPr>
          </a:p>
          <a:p>
            <a:pPr algn="l"/>
            <a:endParaRPr lang="en-US" dirty="0">
              <a:cs typeface="Arial" panose="020B0604020202020204" pitchFamily="34" charset="0"/>
            </a:endParaRPr>
          </a:p>
          <a:p>
            <a:pPr algn="l"/>
            <a:r>
              <a:rPr lang="en-US" b="1" dirty="0">
                <a:cs typeface="Arial" panose="020B0604020202020204" pitchFamily="34" charset="0"/>
              </a:rPr>
              <a:t>Domain : </a:t>
            </a:r>
            <a:r>
              <a:rPr lang="en-US" dirty="0">
                <a:cs typeface="Arial" panose="020B0604020202020204" pitchFamily="34" charset="0"/>
              </a:rPr>
              <a:t>Cybersecurity</a:t>
            </a:r>
          </a:p>
          <a:p>
            <a:pPr algn="l"/>
            <a:endParaRPr lang="en-US" b="1" dirty="0">
              <a:cs typeface="Arial" panose="020B0604020202020204" pitchFamily="34" charset="0"/>
            </a:endParaRPr>
          </a:p>
          <a:p>
            <a:pPr algn="l"/>
            <a:r>
              <a:rPr lang="en-US" b="1" dirty="0">
                <a:cs typeface="Arial" panose="020B0604020202020204" pitchFamily="34" charset="0"/>
              </a:rPr>
              <a:t>Start Date : </a:t>
            </a:r>
            <a:r>
              <a:rPr lang="en-US" dirty="0">
                <a:cs typeface="Arial" panose="020B0604020202020204" pitchFamily="34" charset="0"/>
              </a:rPr>
              <a:t>13-October-2023</a:t>
            </a:r>
            <a:endParaRPr lang="en-US" b="1" dirty="0">
              <a:cs typeface="Arial" panose="020B0604020202020204" pitchFamily="34" charset="0"/>
            </a:endParaRPr>
          </a:p>
          <a:p>
            <a:pPr algn="l"/>
            <a:r>
              <a:rPr lang="en-US" b="1" dirty="0">
                <a:cs typeface="Arial" panose="020B0604020202020204" pitchFamily="34" charset="0"/>
              </a:rPr>
              <a:t>End Date</a:t>
            </a:r>
            <a:r>
              <a:rPr lang="en-IN" b="1" dirty="0">
                <a:cs typeface="Arial" panose="020B0604020202020204" pitchFamily="34" charset="0"/>
              </a:rPr>
              <a:t> : </a:t>
            </a:r>
            <a:r>
              <a:rPr lang="en-IN" dirty="0">
                <a:cs typeface="Arial" panose="020B0604020202020204" pitchFamily="34" charset="0"/>
              </a:rPr>
              <a:t>26-November-2023</a:t>
            </a:r>
            <a:endParaRPr lang="en-IN" b="1" dirty="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8030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156904"/>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028813"/>
            <a:ext cx="6692406" cy="3830584"/>
          </a:xfrm>
        </p:spPr>
        <p:txBody>
          <a:bodyPr/>
          <a:lstStyle/>
          <a:p>
            <a:r>
              <a:rPr lang="en-US" dirty="0"/>
              <a:t>Problem Statement</a:t>
            </a:r>
          </a:p>
          <a:p>
            <a:r>
              <a:rPr lang="en-US" dirty="0"/>
              <a:t>Overview</a:t>
            </a:r>
          </a:p>
          <a:p>
            <a:r>
              <a:rPr lang="en-US" dirty="0"/>
              <a:t>Target Audience</a:t>
            </a:r>
          </a:p>
          <a:p>
            <a:r>
              <a:rPr lang="en-US" dirty="0"/>
              <a:t>Solution and its Value</a:t>
            </a:r>
          </a:p>
          <a:p>
            <a:r>
              <a:rPr lang="en-US" dirty="0"/>
              <a:t>​Unique features &amp; aspects</a:t>
            </a:r>
          </a:p>
          <a:p>
            <a:r>
              <a:rPr lang="en-US" dirty="0"/>
              <a:t>Modelling Techniques</a:t>
            </a:r>
          </a:p>
          <a:p>
            <a:r>
              <a:rPr lang="en-US" dirty="0"/>
              <a:t>Result</a:t>
            </a:r>
          </a:p>
          <a:p>
            <a:r>
              <a:rPr lang="en-US" dirty="0"/>
              <a:t>Links</a:t>
            </a:r>
          </a:p>
        </p:txBody>
      </p:sp>
    </p:spTree>
    <p:extLst>
      <p:ext uri="{BB962C8B-B14F-4D97-AF65-F5344CB8AC3E}">
        <p14:creationId xmlns:p14="http://schemas.microsoft.com/office/powerpoint/2010/main" val="385553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074357"/>
            <a:ext cx="6766560" cy="768096"/>
          </a:xfrm>
        </p:spPr>
        <p:txBody>
          <a:bodyPr/>
          <a:lstStyle/>
          <a:p>
            <a:r>
              <a:rPr lang="en-US" sz="4000" dirty="0"/>
              <a:t>PROBLEM STATEMENT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980239"/>
            <a:ext cx="6766560" cy="2700528"/>
          </a:xfrm>
        </p:spPr>
        <p:txBody>
          <a:bodyPr/>
          <a:lstStyle/>
          <a:p>
            <a:pPr marL="342900" indent="-342900">
              <a:buFont typeface="Arial" panose="020B0604020202020204" pitchFamily="34" charset="0"/>
              <a:buChar char="•"/>
            </a:pPr>
            <a:r>
              <a:rPr lang="en-US" sz="2000" dirty="0"/>
              <a:t>Develop a secure image steganography system with AES encryption to enable the covert embedding and extraction of confidential text messages within digital images. The system should employ techniques such as LSB steganography to conceal information within image pixels and AES encryption to ensure the confidentiality and integrity of the hidden data. </a:t>
            </a:r>
          </a:p>
          <a:p>
            <a:endParaRPr lang="en-US" sz="2000" dirty="0"/>
          </a:p>
          <a:p>
            <a:pPr marL="342900" indent="-342900">
              <a:buFont typeface="Arial" panose="020B0604020202020204" pitchFamily="34" charset="0"/>
              <a:buChar char="•"/>
            </a:pPr>
            <a:r>
              <a:rPr lang="en-US" sz="2000" dirty="0"/>
              <a:t>This project aims to explore the intersection of information security and image processing, providing a robust and efficient method for secure communication through visually imperceptible image alterations.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9E29-4018-38EF-DC1F-E664040A14F1}"/>
              </a:ext>
            </a:extLst>
          </p:cNvPr>
          <p:cNvSpPr>
            <a:spLocks noGrp="1"/>
          </p:cNvSpPr>
          <p:nvPr>
            <p:ph type="title"/>
          </p:nvPr>
        </p:nvSpPr>
        <p:spPr>
          <a:xfrm>
            <a:off x="4224528" y="512405"/>
            <a:ext cx="6766560" cy="768096"/>
          </a:xfrm>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38B8499B-50FE-8F88-B754-FB69BCCE4208}"/>
              </a:ext>
            </a:extLst>
          </p:cNvPr>
          <p:cNvSpPr>
            <a:spLocks noGrp="1"/>
          </p:cNvSpPr>
          <p:nvPr>
            <p:ph idx="1"/>
          </p:nvPr>
        </p:nvSpPr>
        <p:spPr>
          <a:xfrm>
            <a:off x="4224528" y="1503805"/>
            <a:ext cx="6766560" cy="2700528"/>
          </a:xfrm>
        </p:spPr>
        <p:txBody>
          <a:bodyPr/>
          <a:lstStyle/>
          <a:p>
            <a:pPr marL="342900" indent="-342900">
              <a:buFont typeface="Arial" panose="020B0604020202020204" pitchFamily="34" charset="0"/>
              <a:buChar char="•"/>
            </a:pPr>
            <a:r>
              <a:rPr lang="en-US" sz="2000" dirty="0"/>
              <a:t>This project aims to develop a secure system for covert communication by embedding confidential text messages within digital images. Leveraging LSB steganography and AES encryption, the solution ensures both concealment and retrieval of information while maintaining the integrity and confidentiality of the hidden data. </a:t>
            </a:r>
          </a:p>
          <a:p>
            <a:pPr marL="342900" indent="-342900">
              <a:buFont typeface="Arial" panose="020B0604020202020204" pitchFamily="34" charset="0"/>
              <a:buChar char="•"/>
            </a:pPr>
            <a:r>
              <a:rPr lang="en-US" sz="2000" dirty="0"/>
              <a:t>The objectives include implementing robust steganographic embedding, integrating AES encryption, providing a user-friendly interface, and demonstrating the effectiveness of the system in securely managing text communication within images. </a:t>
            </a:r>
          </a:p>
          <a:p>
            <a:pPr marL="342900" indent="-342900">
              <a:buFont typeface="Arial" panose="020B0604020202020204" pitchFamily="34" charset="0"/>
              <a:buChar char="•"/>
            </a:pPr>
            <a:r>
              <a:rPr lang="en-US" sz="2000" dirty="0"/>
              <a:t>The project contributes to information security by exploring practical applications of steganography and encryption in the realm of secure image-based communication.</a:t>
            </a:r>
            <a:endParaRPr lang="en-IN" sz="2000" dirty="0"/>
          </a:p>
        </p:txBody>
      </p:sp>
      <p:sp>
        <p:nvSpPr>
          <p:cNvPr id="5" name="Slide Number Placeholder 4">
            <a:extLst>
              <a:ext uri="{FF2B5EF4-FFF2-40B4-BE49-F238E27FC236}">
                <a16:creationId xmlns:a16="http://schemas.microsoft.com/office/drawing/2014/main" id="{A068F6F1-8A42-B565-609F-4BD4DB70F145}"/>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899783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FE1FAD6-FAC6-7D1A-9CD0-BD35BC9DEA93}"/>
              </a:ext>
            </a:extLst>
          </p:cNvPr>
          <p:cNvSpPr>
            <a:spLocks noGrp="1"/>
          </p:cNvSpPr>
          <p:nvPr>
            <p:ph type="title"/>
          </p:nvPr>
        </p:nvSpPr>
        <p:spPr>
          <a:xfrm>
            <a:off x="758952" y="347472"/>
            <a:ext cx="10671048" cy="768096"/>
          </a:xfrm>
        </p:spPr>
        <p:txBody>
          <a:bodyPr/>
          <a:lstStyle/>
          <a:p>
            <a:r>
              <a:rPr lang="en-US" dirty="0"/>
              <a:t>Target audience</a:t>
            </a:r>
            <a:endParaRPr lang="en-IN" dirty="0"/>
          </a:p>
        </p:txBody>
      </p:sp>
      <p:sp>
        <p:nvSpPr>
          <p:cNvPr id="5" name="Slide Number Placeholder 4">
            <a:extLst>
              <a:ext uri="{FF2B5EF4-FFF2-40B4-BE49-F238E27FC236}">
                <a16:creationId xmlns:a16="http://schemas.microsoft.com/office/drawing/2014/main" id="{E271379B-4B2C-3D2D-7F47-DC4B7145935A}"/>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7" name="Text Placeholder 6">
            <a:extLst>
              <a:ext uri="{FF2B5EF4-FFF2-40B4-BE49-F238E27FC236}">
                <a16:creationId xmlns:a16="http://schemas.microsoft.com/office/drawing/2014/main" id="{BC48F53C-8257-1D85-6760-E2CD37D48F28}"/>
              </a:ext>
            </a:extLst>
          </p:cNvPr>
          <p:cNvSpPr>
            <a:spLocks noGrp="1"/>
          </p:cNvSpPr>
          <p:nvPr>
            <p:ph type="body" idx="1"/>
          </p:nvPr>
        </p:nvSpPr>
        <p:spPr>
          <a:xfrm>
            <a:off x="731520" y="1903955"/>
            <a:ext cx="3328416" cy="4429468"/>
          </a:xfrm>
        </p:spPr>
        <p:txBody>
          <a:bodyPr/>
          <a:lstStyle/>
          <a:p>
            <a:r>
              <a:rPr lang="en-IN" b="1" i="0" dirty="0">
                <a:effectLst/>
                <a:latin typeface="Söhne"/>
              </a:rPr>
              <a:t>Individual Users</a:t>
            </a:r>
            <a:endParaRPr lang="en-IN" dirty="0"/>
          </a:p>
        </p:txBody>
      </p:sp>
      <p:sp>
        <p:nvSpPr>
          <p:cNvPr id="13" name="Picture Placeholder 12">
            <a:extLst>
              <a:ext uri="{FF2B5EF4-FFF2-40B4-BE49-F238E27FC236}">
                <a16:creationId xmlns:a16="http://schemas.microsoft.com/office/drawing/2014/main" id="{4CDF1A79-8635-A664-EAC1-F70C8D252257}"/>
              </a:ext>
            </a:extLst>
          </p:cNvPr>
          <p:cNvSpPr>
            <a:spLocks noGrp="1"/>
          </p:cNvSpPr>
          <p:nvPr>
            <p:ph type="pic" sz="quarter" idx="23"/>
          </p:nvPr>
        </p:nvSpPr>
        <p:spPr>
          <a:xfrm>
            <a:off x="1929384" y="1419324"/>
            <a:ext cx="932688" cy="932688"/>
          </a:xfrm>
        </p:spPr>
      </p:sp>
      <p:sp>
        <p:nvSpPr>
          <p:cNvPr id="10" name="Text Placeholder 9">
            <a:extLst>
              <a:ext uri="{FF2B5EF4-FFF2-40B4-BE49-F238E27FC236}">
                <a16:creationId xmlns:a16="http://schemas.microsoft.com/office/drawing/2014/main" id="{2A42C28D-63BD-995B-4104-641FCF3471C3}"/>
              </a:ext>
            </a:extLst>
          </p:cNvPr>
          <p:cNvSpPr>
            <a:spLocks noGrp="1"/>
          </p:cNvSpPr>
          <p:nvPr>
            <p:ph type="body" sz="quarter" idx="18"/>
          </p:nvPr>
        </p:nvSpPr>
        <p:spPr>
          <a:xfrm>
            <a:off x="1010412" y="3110964"/>
            <a:ext cx="2770632" cy="2206752"/>
          </a:xfrm>
        </p:spPr>
        <p:txBody>
          <a:bodyPr/>
          <a:lstStyle/>
          <a:p>
            <a:r>
              <a:rPr lang="en-US" b="1" dirty="0"/>
              <a:t>Characteristics</a:t>
            </a:r>
            <a:r>
              <a:rPr lang="en-US" dirty="0"/>
              <a:t>: Everyday users valuing personal privacy.</a:t>
            </a:r>
          </a:p>
          <a:p>
            <a:r>
              <a:rPr lang="en-US" b="1" dirty="0"/>
              <a:t>Needs</a:t>
            </a:r>
            <a:r>
              <a:rPr lang="en-US" dirty="0"/>
              <a:t>: Secure communication for personal matters.</a:t>
            </a:r>
          </a:p>
          <a:p>
            <a:r>
              <a:rPr lang="en-US" b="1" dirty="0"/>
              <a:t>Benefits</a:t>
            </a:r>
            <a:r>
              <a:rPr lang="en-US" dirty="0"/>
              <a:t>: Confidential exchange of sensitive information in a user-friendly manner.</a:t>
            </a:r>
            <a:endParaRPr lang="en-IN" dirty="0"/>
          </a:p>
        </p:txBody>
      </p:sp>
      <p:sp>
        <p:nvSpPr>
          <p:cNvPr id="8" name="Text Placeholder 7">
            <a:extLst>
              <a:ext uri="{FF2B5EF4-FFF2-40B4-BE49-F238E27FC236}">
                <a16:creationId xmlns:a16="http://schemas.microsoft.com/office/drawing/2014/main" id="{236E2FA1-121E-AB84-3E86-BBC73309835E}"/>
              </a:ext>
            </a:extLst>
          </p:cNvPr>
          <p:cNvSpPr>
            <a:spLocks noGrp="1"/>
          </p:cNvSpPr>
          <p:nvPr>
            <p:ph type="body" sz="quarter" idx="15"/>
          </p:nvPr>
        </p:nvSpPr>
        <p:spPr>
          <a:xfrm>
            <a:off x="4462272" y="1903955"/>
            <a:ext cx="3328416" cy="4429467"/>
          </a:xfrm>
        </p:spPr>
        <p:txBody>
          <a:bodyPr/>
          <a:lstStyle/>
          <a:p>
            <a:r>
              <a:rPr lang="en-IN" b="1" i="0" dirty="0">
                <a:effectLst/>
                <a:latin typeface="Söhne"/>
              </a:rPr>
              <a:t>Business Professionals</a:t>
            </a:r>
            <a:endParaRPr lang="en-IN" dirty="0"/>
          </a:p>
        </p:txBody>
      </p:sp>
      <p:sp>
        <p:nvSpPr>
          <p:cNvPr id="15" name="Picture Placeholder 14">
            <a:extLst>
              <a:ext uri="{FF2B5EF4-FFF2-40B4-BE49-F238E27FC236}">
                <a16:creationId xmlns:a16="http://schemas.microsoft.com/office/drawing/2014/main" id="{5CC4A7EE-48F9-D749-A201-3F1AC1AA44A7}"/>
              </a:ext>
            </a:extLst>
          </p:cNvPr>
          <p:cNvSpPr>
            <a:spLocks noGrp="1"/>
          </p:cNvSpPr>
          <p:nvPr>
            <p:ph type="pic" sz="quarter" idx="25"/>
          </p:nvPr>
        </p:nvSpPr>
        <p:spPr>
          <a:xfrm>
            <a:off x="5660136" y="1419324"/>
            <a:ext cx="932688" cy="932688"/>
          </a:xfrm>
        </p:spPr>
      </p:sp>
      <p:sp>
        <p:nvSpPr>
          <p:cNvPr id="11" name="Text Placeholder 10">
            <a:extLst>
              <a:ext uri="{FF2B5EF4-FFF2-40B4-BE49-F238E27FC236}">
                <a16:creationId xmlns:a16="http://schemas.microsoft.com/office/drawing/2014/main" id="{F28BAA52-B54C-F1F4-A26E-2D2D74CACC55}"/>
              </a:ext>
            </a:extLst>
          </p:cNvPr>
          <p:cNvSpPr>
            <a:spLocks noGrp="1"/>
          </p:cNvSpPr>
          <p:nvPr>
            <p:ph type="body" sz="quarter" idx="21"/>
          </p:nvPr>
        </p:nvSpPr>
        <p:spPr>
          <a:xfrm>
            <a:off x="4741164" y="3110964"/>
            <a:ext cx="2770632" cy="2206752"/>
          </a:xfrm>
        </p:spPr>
        <p:txBody>
          <a:bodyPr/>
          <a:lstStyle/>
          <a:p>
            <a:r>
              <a:rPr lang="en-US" b="1" dirty="0"/>
              <a:t>Characteristics</a:t>
            </a:r>
            <a:r>
              <a:rPr lang="en-US" dirty="0"/>
              <a:t>: Professionals operating in business environments.</a:t>
            </a:r>
          </a:p>
          <a:p>
            <a:r>
              <a:rPr lang="en-US" b="1" dirty="0"/>
              <a:t>Needs</a:t>
            </a:r>
            <a:r>
              <a:rPr lang="en-US" dirty="0"/>
              <a:t>: Confidential communication for business-sensitive matters.</a:t>
            </a:r>
          </a:p>
          <a:p>
            <a:r>
              <a:rPr lang="en-US" b="1" dirty="0"/>
              <a:t>Benefits</a:t>
            </a:r>
            <a:r>
              <a:rPr lang="en-US" dirty="0"/>
              <a:t>: Secure exchange of information, reducing the risk of interception.</a:t>
            </a:r>
            <a:endParaRPr lang="en-IN" dirty="0"/>
          </a:p>
        </p:txBody>
      </p:sp>
      <p:sp>
        <p:nvSpPr>
          <p:cNvPr id="9" name="Text Placeholder 8">
            <a:extLst>
              <a:ext uri="{FF2B5EF4-FFF2-40B4-BE49-F238E27FC236}">
                <a16:creationId xmlns:a16="http://schemas.microsoft.com/office/drawing/2014/main" id="{C5BBF5F4-6480-A268-0DB9-E223EEF2A6D4}"/>
              </a:ext>
            </a:extLst>
          </p:cNvPr>
          <p:cNvSpPr>
            <a:spLocks noGrp="1"/>
          </p:cNvSpPr>
          <p:nvPr>
            <p:ph type="body" sz="quarter" idx="17"/>
          </p:nvPr>
        </p:nvSpPr>
        <p:spPr>
          <a:xfrm>
            <a:off x="8110728" y="1903955"/>
            <a:ext cx="3328416" cy="4429468"/>
          </a:xfrm>
        </p:spPr>
        <p:txBody>
          <a:bodyPr/>
          <a:lstStyle/>
          <a:p>
            <a:r>
              <a:rPr lang="en-IN" b="1" i="0" dirty="0">
                <a:effectLst/>
                <a:latin typeface="Söhne"/>
              </a:rPr>
              <a:t>Security-Conscious Organizations</a:t>
            </a:r>
            <a:endParaRPr lang="en-IN" dirty="0"/>
          </a:p>
        </p:txBody>
      </p:sp>
      <p:sp>
        <p:nvSpPr>
          <p:cNvPr id="14" name="Picture Placeholder 13">
            <a:extLst>
              <a:ext uri="{FF2B5EF4-FFF2-40B4-BE49-F238E27FC236}">
                <a16:creationId xmlns:a16="http://schemas.microsoft.com/office/drawing/2014/main" id="{1863CB53-4DA9-2318-A795-5138735A327E}"/>
              </a:ext>
            </a:extLst>
          </p:cNvPr>
          <p:cNvSpPr>
            <a:spLocks noGrp="1"/>
          </p:cNvSpPr>
          <p:nvPr>
            <p:ph type="pic" sz="quarter" idx="24"/>
          </p:nvPr>
        </p:nvSpPr>
        <p:spPr>
          <a:xfrm>
            <a:off x="9308592" y="1419324"/>
            <a:ext cx="932688" cy="932688"/>
          </a:xfrm>
        </p:spPr>
      </p:sp>
      <p:sp>
        <p:nvSpPr>
          <p:cNvPr id="12" name="Text Placeholder 11">
            <a:extLst>
              <a:ext uri="{FF2B5EF4-FFF2-40B4-BE49-F238E27FC236}">
                <a16:creationId xmlns:a16="http://schemas.microsoft.com/office/drawing/2014/main" id="{E8611B88-6475-B500-7CF9-97462E395E5A}"/>
              </a:ext>
            </a:extLst>
          </p:cNvPr>
          <p:cNvSpPr>
            <a:spLocks noGrp="1"/>
          </p:cNvSpPr>
          <p:nvPr>
            <p:ph type="body" sz="quarter" idx="22"/>
          </p:nvPr>
        </p:nvSpPr>
        <p:spPr>
          <a:xfrm>
            <a:off x="8389620" y="3152028"/>
            <a:ext cx="2770632" cy="2911888"/>
          </a:xfrm>
        </p:spPr>
        <p:txBody>
          <a:bodyPr/>
          <a:lstStyle/>
          <a:p>
            <a:r>
              <a:rPr lang="en-US" b="1" dirty="0"/>
              <a:t>Characteristics</a:t>
            </a:r>
            <a:r>
              <a:rPr lang="en-US" dirty="0"/>
              <a:t>: Organizations with a strong emphasis on data security.</a:t>
            </a:r>
          </a:p>
          <a:p>
            <a:r>
              <a:rPr lang="en-US" b="1" dirty="0"/>
              <a:t>Needs</a:t>
            </a:r>
            <a:r>
              <a:rPr lang="en-US" dirty="0"/>
              <a:t>: Robust security measures for confidential communication.</a:t>
            </a:r>
          </a:p>
          <a:p>
            <a:r>
              <a:rPr lang="en-US" b="1" dirty="0"/>
              <a:t>Benefits</a:t>
            </a:r>
            <a:r>
              <a:rPr lang="en-US" dirty="0"/>
              <a:t>: Multi-layered security through steganography and AES encryption, adaptable to various secure communication scenarios.</a:t>
            </a:r>
            <a:endParaRPr lang="en-IN" dirty="0"/>
          </a:p>
        </p:txBody>
      </p:sp>
    </p:spTree>
    <p:extLst>
      <p:ext uri="{BB962C8B-B14F-4D97-AF65-F5344CB8AC3E}">
        <p14:creationId xmlns:p14="http://schemas.microsoft.com/office/powerpoint/2010/main" val="2668809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4735F5A-A583-E40C-8A74-B2A3251DC1EB}"/>
              </a:ext>
            </a:extLst>
          </p:cNvPr>
          <p:cNvSpPr>
            <a:spLocks noGrp="1"/>
          </p:cNvSpPr>
          <p:nvPr>
            <p:ph type="title"/>
          </p:nvPr>
        </p:nvSpPr>
        <p:spPr>
          <a:xfrm>
            <a:off x="1508760" y="347472"/>
            <a:ext cx="6766560" cy="768096"/>
          </a:xfrm>
        </p:spPr>
        <p:txBody>
          <a:bodyPr/>
          <a:lstStyle/>
          <a:p>
            <a:r>
              <a:rPr lang="en-US" dirty="0"/>
              <a:t>Solution &amp; value</a:t>
            </a:r>
            <a:endParaRPr lang="en-IN" dirty="0"/>
          </a:p>
        </p:txBody>
      </p:sp>
      <p:sp>
        <p:nvSpPr>
          <p:cNvPr id="15" name="Content Placeholder 14">
            <a:extLst>
              <a:ext uri="{FF2B5EF4-FFF2-40B4-BE49-F238E27FC236}">
                <a16:creationId xmlns:a16="http://schemas.microsoft.com/office/drawing/2014/main" id="{50B030FC-678B-D4B8-B3EC-0DD4D22E2B80}"/>
              </a:ext>
            </a:extLst>
          </p:cNvPr>
          <p:cNvSpPr>
            <a:spLocks noGrp="1"/>
          </p:cNvSpPr>
          <p:nvPr>
            <p:ph idx="1"/>
          </p:nvPr>
        </p:nvSpPr>
        <p:spPr>
          <a:xfrm>
            <a:off x="1508760" y="1147425"/>
            <a:ext cx="8161333" cy="5516421"/>
          </a:xfrm>
        </p:spPr>
        <p:txBody>
          <a:bodyPr/>
          <a:lstStyle/>
          <a:p>
            <a:pPr marL="342900" indent="-342900" algn="l">
              <a:buFont typeface="+mj-lt"/>
              <a:buAutoNum type="arabicPeriod"/>
            </a:pPr>
            <a:r>
              <a:rPr lang="en-US" sz="2000" b="1" dirty="0">
                <a:solidFill>
                  <a:schemeClr val="tx1"/>
                </a:solidFill>
                <a:effectLst/>
              </a:rPr>
              <a:t>Confidential Communication:</a:t>
            </a:r>
            <a:endParaRPr lang="en-US" sz="2000" b="0" dirty="0">
              <a:solidFill>
                <a:schemeClr val="tx1"/>
              </a:solidFill>
              <a:effectLst/>
            </a:endParaRPr>
          </a:p>
          <a:p>
            <a:pPr marL="457200" lvl="1" indent="0">
              <a:buNone/>
            </a:pPr>
            <a:r>
              <a:rPr lang="en-US" sz="2000" b="0" dirty="0">
                <a:solidFill>
                  <a:schemeClr val="tx1"/>
                </a:solidFill>
                <a:effectLst/>
              </a:rPr>
              <a:t>Solution: Robust LSB steganography and AES encryption.</a:t>
            </a:r>
          </a:p>
          <a:p>
            <a:pPr marL="457200" lvl="1" indent="0">
              <a:buNone/>
            </a:pPr>
            <a:r>
              <a:rPr lang="en-US" sz="2000" b="0" dirty="0">
                <a:solidFill>
                  <a:schemeClr val="tx1"/>
                </a:solidFill>
                <a:effectLst/>
              </a:rPr>
              <a:t>Value: Enables covert exchange of sensitive information within images.</a:t>
            </a:r>
          </a:p>
          <a:p>
            <a:pPr marL="342900" indent="-342900" algn="l">
              <a:buFont typeface="+mj-lt"/>
              <a:buAutoNum type="arabicPeriod"/>
            </a:pPr>
            <a:r>
              <a:rPr lang="en-US" sz="2000" b="1" dirty="0">
                <a:solidFill>
                  <a:schemeClr val="tx1"/>
                </a:solidFill>
                <a:effectLst/>
              </a:rPr>
              <a:t>User-Friendly Experience:</a:t>
            </a:r>
            <a:endParaRPr lang="en-US" sz="2000" b="0" dirty="0">
              <a:solidFill>
                <a:schemeClr val="tx1"/>
              </a:solidFill>
              <a:effectLst/>
            </a:endParaRPr>
          </a:p>
          <a:p>
            <a:pPr marL="457200" lvl="1" indent="0">
              <a:buNone/>
            </a:pPr>
            <a:r>
              <a:rPr lang="en-US" sz="2000" b="0" dirty="0">
                <a:solidFill>
                  <a:schemeClr val="tx1"/>
                </a:solidFill>
                <a:effectLst/>
              </a:rPr>
              <a:t>Solution: Intuitive interface.</a:t>
            </a:r>
          </a:p>
          <a:p>
            <a:pPr marL="457200" lvl="1" indent="0">
              <a:buNone/>
            </a:pPr>
            <a:r>
              <a:rPr lang="en-US" sz="2000" b="0" dirty="0">
                <a:solidFill>
                  <a:schemeClr val="tx1"/>
                </a:solidFill>
                <a:effectLst/>
              </a:rPr>
              <a:t>Value: Makes secure communication accessible to users with varying technical expertise.</a:t>
            </a:r>
          </a:p>
          <a:p>
            <a:pPr marL="342900" indent="-342900" algn="l">
              <a:buFont typeface="+mj-lt"/>
              <a:buAutoNum type="arabicPeriod"/>
            </a:pPr>
            <a:r>
              <a:rPr lang="en-US" sz="2000" b="1" dirty="0">
                <a:solidFill>
                  <a:schemeClr val="tx1"/>
                </a:solidFill>
                <a:effectLst/>
              </a:rPr>
              <a:t>Enhanced Data Security:</a:t>
            </a:r>
            <a:endParaRPr lang="en-US" sz="2000" b="0" dirty="0">
              <a:solidFill>
                <a:schemeClr val="tx1"/>
              </a:solidFill>
              <a:effectLst/>
            </a:endParaRPr>
          </a:p>
          <a:p>
            <a:pPr marL="457200" lvl="1" indent="0">
              <a:buNone/>
            </a:pPr>
            <a:r>
              <a:rPr lang="en-US" sz="2000" b="0" dirty="0">
                <a:solidFill>
                  <a:schemeClr val="tx1"/>
                </a:solidFill>
                <a:effectLst/>
              </a:rPr>
              <a:t>Solution: Multi-layered security through steganography and AES encryption.</a:t>
            </a:r>
          </a:p>
          <a:p>
            <a:pPr marL="457200" lvl="1" indent="0">
              <a:buNone/>
            </a:pPr>
            <a:r>
              <a:rPr lang="en-US" sz="2000" b="0" dirty="0">
                <a:solidFill>
                  <a:schemeClr val="tx1"/>
                </a:solidFill>
                <a:effectLst/>
              </a:rPr>
              <a:t>Value: Ensures confidentiality and integrity of hidden data.</a:t>
            </a:r>
          </a:p>
          <a:p>
            <a:pPr marL="342900" indent="-342900" algn="l">
              <a:buFont typeface="+mj-lt"/>
              <a:buAutoNum type="arabicPeriod"/>
            </a:pPr>
            <a:r>
              <a:rPr lang="en-US" sz="2000" b="1" dirty="0">
                <a:solidFill>
                  <a:schemeClr val="tx1"/>
                </a:solidFill>
                <a:effectLst/>
              </a:rPr>
              <a:t>Versatile Application:</a:t>
            </a:r>
            <a:endParaRPr lang="en-US" sz="2000" b="0" dirty="0">
              <a:solidFill>
                <a:schemeClr val="tx1"/>
              </a:solidFill>
              <a:effectLst/>
            </a:endParaRPr>
          </a:p>
          <a:p>
            <a:pPr marL="457200" lvl="1" indent="0">
              <a:buNone/>
            </a:pPr>
            <a:r>
              <a:rPr lang="en-US" sz="2000" b="0" dirty="0">
                <a:solidFill>
                  <a:schemeClr val="tx1"/>
                </a:solidFill>
                <a:effectLst/>
              </a:rPr>
              <a:t>Solution: Applicable in personal and professional scenarios.</a:t>
            </a:r>
          </a:p>
          <a:p>
            <a:pPr marL="457200" lvl="1" indent="0">
              <a:buNone/>
            </a:pPr>
            <a:r>
              <a:rPr lang="en-US" sz="2000" b="0" dirty="0">
                <a:solidFill>
                  <a:schemeClr val="tx1"/>
                </a:solidFill>
                <a:effectLst/>
              </a:rPr>
              <a:t>Value: Adaptable to diverse secure communication needs.</a:t>
            </a:r>
          </a:p>
          <a:p>
            <a:endParaRPr lang="en-IN" sz="2000" dirty="0">
              <a:solidFill>
                <a:schemeClr val="tx1"/>
              </a:solidFill>
            </a:endParaRPr>
          </a:p>
        </p:txBody>
      </p:sp>
      <p:sp>
        <p:nvSpPr>
          <p:cNvPr id="4" name="Slide Number Placeholder 3">
            <a:extLst>
              <a:ext uri="{FF2B5EF4-FFF2-40B4-BE49-F238E27FC236}">
                <a16:creationId xmlns:a16="http://schemas.microsoft.com/office/drawing/2014/main" id="{97555B6C-DC7E-9BB6-629E-F29E9CFEF89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406407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2534B3-885D-0354-894A-C03070C708B1}"/>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6" name="Title 5">
            <a:extLst>
              <a:ext uri="{FF2B5EF4-FFF2-40B4-BE49-F238E27FC236}">
                <a16:creationId xmlns:a16="http://schemas.microsoft.com/office/drawing/2014/main" id="{67359D9B-7AFA-4D73-15C0-81B0B1D58094}"/>
              </a:ext>
            </a:extLst>
          </p:cNvPr>
          <p:cNvSpPr>
            <a:spLocks noGrp="1"/>
          </p:cNvSpPr>
          <p:nvPr>
            <p:ph type="title"/>
          </p:nvPr>
        </p:nvSpPr>
        <p:spPr>
          <a:xfrm>
            <a:off x="3767328" y="51983"/>
            <a:ext cx="8165592" cy="1359074"/>
          </a:xfrm>
        </p:spPr>
        <p:txBody>
          <a:bodyPr/>
          <a:lstStyle/>
          <a:p>
            <a:r>
              <a:rPr lang="en-US" sz="4000" dirty="0"/>
              <a:t>Unique features &amp; aspects</a:t>
            </a:r>
            <a:endParaRPr lang="en-IN" sz="4000" dirty="0"/>
          </a:p>
        </p:txBody>
      </p:sp>
      <p:sp>
        <p:nvSpPr>
          <p:cNvPr id="7" name="Content Placeholder 6">
            <a:extLst>
              <a:ext uri="{FF2B5EF4-FFF2-40B4-BE49-F238E27FC236}">
                <a16:creationId xmlns:a16="http://schemas.microsoft.com/office/drawing/2014/main" id="{E13FE7F5-F6BE-F5BB-DD11-4C3BF09C4745}"/>
              </a:ext>
            </a:extLst>
          </p:cNvPr>
          <p:cNvSpPr>
            <a:spLocks noGrp="1"/>
          </p:cNvSpPr>
          <p:nvPr>
            <p:ph sz="half" idx="2"/>
          </p:nvPr>
        </p:nvSpPr>
        <p:spPr>
          <a:xfrm>
            <a:off x="3685032" y="1872722"/>
            <a:ext cx="3741928" cy="4689178"/>
          </a:xfrm>
        </p:spPr>
        <p:txBody>
          <a:bodyPr/>
          <a:lstStyle/>
          <a:p>
            <a:pPr marL="342900" indent="-342900">
              <a:buFont typeface="+mj-lt"/>
              <a:buAutoNum type="arabicPeriod"/>
            </a:pPr>
            <a:r>
              <a:rPr lang="en-IN" sz="1800" b="1" dirty="0"/>
              <a:t>Advanced Steganography</a:t>
            </a:r>
            <a:r>
              <a:rPr lang="en-IN" sz="1800" dirty="0"/>
              <a:t>:</a:t>
            </a:r>
          </a:p>
          <a:p>
            <a:pPr marL="0" indent="0">
              <a:buNone/>
            </a:pPr>
            <a:r>
              <a:rPr lang="en-IN" sz="1800" dirty="0"/>
              <a:t>Customized LSB method for imperceptible data embedding.</a:t>
            </a:r>
          </a:p>
          <a:p>
            <a:pPr marL="0" indent="0">
              <a:buNone/>
            </a:pPr>
            <a:endParaRPr lang="en-IN" sz="1800" dirty="0"/>
          </a:p>
          <a:p>
            <a:pPr marL="342900" indent="-342900">
              <a:buFont typeface="+mj-lt"/>
              <a:buAutoNum type="arabicPeriod" startAt="2"/>
            </a:pPr>
            <a:r>
              <a:rPr lang="en-IN" sz="1800" b="1" dirty="0"/>
              <a:t>Dynamic AES Encryption</a:t>
            </a:r>
            <a:r>
              <a:rPr lang="en-IN" sz="1800" dirty="0"/>
              <a:t>:</a:t>
            </a:r>
          </a:p>
          <a:p>
            <a:pPr marL="0" indent="0">
              <a:buNone/>
            </a:pPr>
            <a:r>
              <a:rPr lang="en-IN" sz="1800" dirty="0"/>
              <a:t>Implements dynamic encryption with unique keys based on user input.</a:t>
            </a:r>
          </a:p>
          <a:p>
            <a:pPr marL="0" indent="0">
              <a:buNone/>
            </a:pPr>
            <a:endParaRPr lang="en-IN" sz="1800" dirty="0"/>
          </a:p>
          <a:p>
            <a:pPr marL="342900" indent="-342900">
              <a:buFont typeface="+mj-lt"/>
              <a:buAutoNum type="arabicPeriod" startAt="3"/>
            </a:pPr>
            <a:r>
              <a:rPr lang="en-IN" sz="1800" b="1" dirty="0"/>
              <a:t>User-Driven Interface</a:t>
            </a:r>
            <a:r>
              <a:rPr lang="en-IN" sz="1800" dirty="0"/>
              <a:t>:</a:t>
            </a:r>
          </a:p>
          <a:p>
            <a:pPr marL="0" indent="0">
              <a:buNone/>
            </a:pPr>
            <a:r>
              <a:rPr lang="en-IN" sz="1800" dirty="0"/>
              <a:t>Allows flexible image and text customization.</a:t>
            </a:r>
          </a:p>
          <a:p>
            <a:pPr marL="0" indent="0">
              <a:buNone/>
            </a:pPr>
            <a:endParaRPr lang="en-IN" sz="1800" dirty="0"/>
          </a:p>
          <a:p>
            <a:pPr marL="342900" indent="-342900">
              <a:buFont typeface="+mj-lt"/>
              <a:buAutoNum type="arabicPeriod" startAt="4"/>
            </a:pPr>
            <a:r>
              <a:rPr lang="en-IN" sz="1800" b="1" dirty="0"/>
              <a:t>GUI implementation</a:t>
            </a:r>
            <a:r>
              <a:rPr lang="en-IN" sz="1800" dirty="0"/>
              <a:t>:</a:t>
            </a:r>
          </a:p>
          <a:p>
            <a:pPr marL="0" indent="0">
              <a:buNone/>
            </a:pPr>
            <a:r>
              <a:rPr lang="en-IN" sz="1800" dirty="0"/>
              <a:t>Includes a real-time graphical user interface</a:t>
            </a:r>
          </a:p>
        </p:txBody>
      </p:sp>
      <p:sp>
        <p:nvSpPr>
          <p:cNvPr id="8" name="Content Placeholder 7">
            <a:extLst>
              <a:ext uri="{FF2B5EF4-FFF2-40B4-BE49-F238E27FC236}">
                <a16:creationId xmlns:a16="http://schemas.microsoft.com/office/drawing/2014/main" id="{ADAA47E0-D59F-347C-390B-9128889A3F77}"/>
              </a:ext>
            </a:extLst>
          </p:cNvPr>
          <p:cNvSpPr>
            <a:spLocks noGrp="1"/>
          </p:cNvSpPr>
          <p:nvPr>
            <p:ph sz="quarter" idx="4"/>
          </p:nvPr>
        </p:nvSpPr>
        <p:spPr>
          <a:xfrm>
            <a:off x="7754112" y="1872722"/>
            <a:ext cx="3741928" cy="4689178"/>
          </a:xfrm>
        </p:spPr>
        <p:txBody>
          <a:bodyPr/>
          <a:lstStyle/>
          <a:p>
            <a:pPr marL="342900" indent="-342900">
              <a:buFont typeface="+mj-lt"/>
              <a:buAutoNum type="arabicPeriod"/>
            </a:pPr>
            <a:r>
              <a:rPr lang="en-IN" sz="1800" b="1" dirty="0"/>
              <a:t>Adaptability</a:t>
            </a:r>
            <a:r>
              <a:rPr lang="en-IN" sz="1800" dirty="0"/>
              <a:t>:</a:t>
            </a:r>
          </a:p>
          <a:p>
            <a:pPr marL="0" indent="0">
              <a:buNone/>
            </a:pPr>
            <a:r>
              <a:rPr lang="en-IN" sz="1800" dirty="0"/>
              <a:t>Tailored for personal and professional use.</a:t>
            </a:r>
          </a:p>
          <a:p>
            <a:pPr marL="342900" indent="-342900">
              <a:buFont typeface="+mj-lt"/>
              <a:buAutoNum type="arabicPeriod"/>
            </a:pPr>
            <a:endParaRPr lang="en-IN" sz="1800" dirty="0"/>
          </a:p>
          <a:p>
            <a:pPr marL="342900" indent="-342900">
              <a:buFont typeface="+mj-lt"/>
              <a:buAutoNum type="arabicPeriod" startAt="2"/>
            </a:pPr>
            <a:r>
              <a:rPr lang="en-IN" sz="1800" b="1" dirty="0"/>
              <a:t>Strategic Password-Based AES</a:t>
            </a:r>
            <a:r>
              <a:rPr lang="en-IN" sz="1800" dirty="0"/>
              <a:t>:</a:t>
            </a:r>
          </a:p>
          <a:p>
            <a:pPr marL="0" indent="0">
              <a:buNone/>
            </a:pPr>
            <a:r>
              <a:rPr lang="en-IN" sz="1800" dirty="0"/>
              <a:t>Uses user-generated passwords for dynamic encryption.</a:t>
            </a:r>
          </a:p>
          <a:p>
            <a:pPr marL="342900" indent="-342900">
              <a:buFont typeface="+mj-lt"/>
              <a:buAutoNum type="arabicPeriod"/>
            </a:pPr>
            <a:endParaRPr lang="en-IN" sz="1800" dirty="0"/>
          </a:p>
          <a:p>
            <a:pPr marL="342900" indent="-342900">
              <a:buFont typeface="+mj-lt"/>
              <a:buAutoNum type="arabicPeriod" startAt="3"/>
            </a:pPr>
            <a:r>
              <a:rPr lang="en-IN" sz="1800" b="1" dirty="0"/>
              <a:t>Balanced Security and User-Friendliness</a:t>
            </a:r>
            <a:r>
              <a:rPr lang="en-IN" sz="1800" dirty="0"/>
              <a:t>:</a:t>
            </a:r>
          </a:p>
          <a:p>
            <a:pPr marL="0" indent="0">
              <a:buNone/>
            </a:pPr>
            <a:r>
              <a:rPr lang="en-IN" sz="1800" dirty="0"/>
              <a:t>Achieves a balance between robust security and a user-friendly interface.</a:t>
            </a:r>
          </a:p>
        </p:txBody>
      </p:sp>
      <p:sp>
        <p:nvSpPr>
          <p:cNvPr id="9" name="TextBox 8">
            <a:extLst>
              <a:ext uri="{FF2B5EF4-FFF2-40B4-BE49-F238E27FC236}">
                <a16:creationId xmlns:a16="http://schemas.microsoft.com/office/drawing/2014/main" id="{C895115A-F3E6-016D-F88F-0CAE7484F6CA}"/>
              </a:ext>
            </a:extLst>
          </p:cNvPr>
          <p:cNvSpPr txBox="1"/>
          <p:nvPr/>
        </p:nvSpPr>
        <p:spPr>
          <a:xfrm>
            <a:off x="3685032" y="1411057"/>
            <a:ext cx="3741928" cy="461665"/>
          </a:xfrm>
          <a:prstGeom prst="rect">
            <a:avLst/>
          </a:prstGeom>
          <a:noFill/>
        </p:spPr>
        <p:txBody>
          <a:bodyPr wrap="square" rtlCol="0">
            <a:spAutoFit/>
          </a:bodyPr>
          <a:lstStyle/>
          <a:p>
            <a:r>
              <a:rPr lang="en-US" sz="2400" dirty="0"/>
              <a:t>Innovative Features</a:t>
            </a:r>
            <a:endParaRPr lang="en-IN" sz="2400" dirty="0"/>
          </a:p>
        </p:txBody>
      </p:sp>
      <p:sp>
        <p:nvSpPr>
          <p:cNvPr id="10" name="TextBox 9">
            <a:extLst>
              <a:ext uri="{FF2B5EF4-FFF2-40B4-BE49-F238E27FC236}">
                <a16:creationId xmlns:a16="http://schemas.microsoft.com/office/drawing/2014/main" id="{EC9A367A-5CB8-EB32-774D-FDAE65760F2C}"/>
              </a:ext>
            </a:extLst>
          </p:cNvPr>
          <p:cNvSpPr txBox="1"/>
          <p:nvPr/>
        </p:nvSpPr>
        <p:spPr>
          <a:xfrm>
            <a:off x="7754112" y="1411057"/>
            <a:ext cx="3741928" cy="461665"/>
          </a:xfrm>
          <a:prstGeom prst="rect">
            <a:avLst/>
          </a:prstGeom>
          <a:noFill/>
        </p:spPr>
        <p:txBody>
          <a:bodyPr wrap="square" rtlCol="0">
            <a:spAutoFit/>
          </a:bodyPr>
          <a:lstStyle/>
          <a:p>
            <a:r>
              <a:rPr lang="en-IN" sz="2400" dirty="0"/>
              <a:t>Remarkable Aspects</a:t>
            </a:r>
          </a:p>
        </p:txBody>
      </p:sp>
    </p:spTree>
    <p:extLst>
      <p:ext uri="{BB962C8B-B14F-4D97-AF65-F5344CB8AC3E}">
        <p14:creationId xmlns:p14="http://schemas.microsoft.com/office/powerpoint/2010/main" val="408266459"/>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{E10E6C67-D4C2-4A29-A30B-27D6FFB5C5EC}tf78438558_win32</Template>
  <TotalTime>158</TotalTime>
  <Words>817</Words>
  <Application>Microsoft Office PowerPoint</Application>
  <PresentationFormat>Widescreen</PresentationFormat>
  <Paragraphs>142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Agency FB</vt:lpstr>
      <vt:lpstr>Arial</vt:lpstr>
      <vt:lpstr>Arial Black</vt:lpstr>
      <vt:lpstr>Californian FB</vt:lpstr>
      <vt:lpstr>Cambria</vt:lpstr>
      <vt:lpstr>Sabon Next LT</vt:lpstr>
      <vt:lpstr>Söhne</vt:lpstr>
      <vt:lpstr>Office Theme</vt:lpstr>
      <vt:lpstr>IBM Skillsbuild internship  </vt:lpstr>
      <vt:lpstr>Secure Image Steganography with AES Encryption</vt:lpstr>
      <vt:lpstr>PowerPoint Presentation</vt:lpstr>
      <vt:lpstr>AGENDA</vt:lpstr>
      <vt:lpstr>PROBLEM STATEMENT</vt:lpstr>
      <vt:lpstr>Overview</vt:lpstr>
      <vt:lpstr>Target audience</vt:lpstr>
      <vt:lpstr>Solution &amp; value</vt:lpstr>
      <vt:lpstr>Unique features &amp; aspects</vt:lpstr>
      <vt:lpstr>MODELLING TECHNIQUES</vt:lpstr>
      <vt:lpstr>PowerPoint Presentation</vt:lpstr>
      <vt:lpstr>RESULT</vt:lpstr>
      <vt:lpstr>PowerPoint Presentation</vt:lpstr>
      <vt:lpstr>PowerPoint Presentation</vt:lpstr>
      <vt:lpstr>PowerPoint Presentation</vt:lpstr>
      <vt:lpstr>SOURCE CODE  </vt:lpstr>
      <vt:lpstr>Links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Skillsbuild internship  </dc:title>
  <dc:subject/>
  <dc:creator>Krishnaveni B S</dc:creator>
  <cp:lastModifiedBy>Krishnaveni B S</cp:lastModifiedBy>
  <cp:revision>13</cp:revision>
  <dcterms:created xsi:type="dcterms:W3CDTF">2023-11-20T18:21:52Z</dcterms:created>
  <dcterms:modified xsi:type="dcterms:W3CDTF">2023-11-20T20:59:52Z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