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72" y="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93E4-9317-4A55-BB3A-B8EAB8D6E297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4366-CA90-459D-B522-5DC53906A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3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A4366-CA90-459D-B522-5DC53906AD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01" y="2181240"/>
            <a:ext cx="7343796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3451" y="1941029"/>
            <a:ext cx="8274050" cy="267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7200" y="2365815"/>
            <a:ext cx="9624462" cy="55553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20"/>
              </a:spcBef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 Highway Accident Detection Model Based on Big Data Processing and </a:t>
            </a:r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Intelligence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7910" y="3073153"/>
            <a:ext cx="7338695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300" dirty="0">
                <a:solidFill>
                  <a:srgbClr val="FFFFFF"/>
                </a:solidFill>
              </a:rPr>
              <a:t>Thanks!</a:t>
            </a:r>
            <a:endParaRPr sz="1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22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25"/>
              </a:spcBef>
            </a:pPr>
            <a:r>
              <a:rPr sz="5550" spc="1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5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999" y="3800471"/>
            <a:ext cx="844550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5185" algn="l"/>
                <a:tab pos="5347335" algn="l"/>
                <a:tab pos="6889750" algn="l"/>
                <a:tab pos="7364730" algn="l"/>
              </a:tabLst>
            </a:pPr>
            <a:endParaRPr lang="en-US" sz="345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999" y="3238500"/>
            <a:ext cx="8417501" cy="531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just">
              <a:lnSpc>
                <a:spcPct val="115900"/>
              </a:lnSpc>
              <a:spcBef>
                <a:spcPts val="100"/>
              </a:spcBef>
              <a:tabLst>
                <a:tab pos="982344" algn="l"/>
                <a:tab pos="1647825" algn="l"/>
                <a:tab pos="1732280" algn="l"/>
              </a:tabLst>
            </a:pPr>
            <a:r>
              <a:rPr lang="en-US" sz="4300" dirty="0">
                <a:latin typeface="Cambria"/>
                <a:cs typeface="Cambria"/>
              </a:rPr>
              <a:t>A real-time highway accident detection model based on big data processing and computational intelligence is a new approach to highway safety that combines advanced technology and analysis to prevent accidents and save lives.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" y="1481041"/>
            <a:ext cx="8235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 dirty="0">
                <a:latin typeface="Cambria"/>
                <a:cs typeface="Cambria"/>
              </a:rPr>
              <a:t>Current</a:t>
            </a:r>
            <a:r>
              <a:rPr sz="7200" spc="10" dirty="0">
                <a:latin typeface="Cambria"/>
                <a:cs typeface="Cambria"/>
              </a:rPr>
              <a:t> </a:t>
            </a:r>
            <a:r>
              <a:rPr sz="7200" spc="60" dirty="0">
                <a:latin typeface="Cambria"/>
                <a:cs typeface="Cambria"/>
              </a:rPr>
              <a:t>Challenges</a:t>
            </a:r>
            <a:endParaRPr sz="7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755" y="3195054"/>
            <a:ext cx="8293100" cy="51879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70"/>
              </a:spcBef>
            </a:pPr>
            <a:r>
              <a:rPr sz="3200" spc="135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highway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safety 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are reactive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rely </a:t>
            </a: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input. 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sz="3200" spc="150" dirty="0">
                <a:latin typeface="Arial" panose="020B0604020202020204" pitchFamily="34" charset="0"/>
                <a:cs typeface="Arial" panose="020B0604020202020204" pitchFamily="34" charset="0"/>
              </a:rPr>
              <a:t>real- </a:t>
            </a:r>
            <a:r>
              <a:rPr sz="32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autonomous 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leads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delays 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response.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17800"/>
              </a:lnSpc>
            </a:pP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Big 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sz="3200" spc="11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200" spc="-6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sz="3200" spc="75" dirty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sz="3200" spc="150" dirty="0"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decision-making </a:t>
            </a:r>
            <a:r>
              <a:rPr sz="3200" spc="-6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75" dirty="0">
                <a:latin typeface="Arial" panose="020B0604020202020204" pitchFamily="34" charset="0"/>
                <a:cs typeface="Arial" panose="020B0604020202020204" pitchFamily="34" charset="0"/>
              </a:rPr>
              <a:t>capabilities.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46535" y="1848730"/>
            <a:ext cx="831405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80" dirty="0">
                <a:latin typeface="Cambria"/>
                <a:cs typeface="Cambria"/>
              </a:rPr>
              <a:t>Real-Time</a:t>
            </a:r>
            <a:r>
              <a:rPr sz="4700" spc="-125" dirty="0">
                <a:latin typeface="Cambria"/>
                <a:cs typeface="Cambria"/>
              </a:rPr>
              <a:t> </a:t>
            </a:r>
            <a:r>
              <a:rPr sz="4700" spc="30" dirty="0">
                <a:latin typeface="Cambria"/>
                <a:cs typeface="Cambria"/>
              </a:rPr>
              <a:t>Accident</a:t>
            </a:r>
            <a:r>
              <a:rPr sz="4700" spc="20" dirty="0">
                <a:latin typeface="Cambria"/>
                <a:cs typeface="Cambria"/>
              </a:rPr>
              <a:t> Detection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6535" y="3463389"/>
            <a:ext cx="8150859" cy="4460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45"/>
              </a:spcBef>
            </a:pPr>
            <a:r>
              <a:rPr sz="3600" spc="135" dirty="0">
                <a:latin typeface="Cambria"/>
                <a:cs typeface="Cambria"/>
              </a:rPr>
              <a:t>Real-time</a:t>
            </a:r>
            <a:r>
              <a:rPr sz="3600" spc="140" dirty="0">
                <a:latin typeface="Cambria"/>
                <a:cs typeface="Cambria"/>
              </a:rPr>
              <a:t> </a:t>
            </a:r>
            <a:r>
              <a:rPr sz="3600" spc="95" dirty="0">
                <a:latin typeface="Cambria"/>
                <a:cs typeface="Cambria"/>
              </a:rPr>
              <a:t>accident</a:t>
            </a:r>
            <a:r>
              <a:rPr sz="3600" spc="100" dirty="0">
                <a:latin typeface="Cambria"/>
                <a:cs typeface="Cambria"/>
              </a:rPr>
              <a:t> </a:t>
            </a:r>
            <a:r>
              <a:rPr sz="3600" spc="80" dirty="0">
                <a:latin typeface="Cambria"/>
                <a:cs typeface="Cambria"/>
              </a:rPr>
              <a:t>detection</a:t>
            </a:r>
            <a:r>
              <a:rPr sz="3600" spc="85" dirty="0">
                <a:latin typeface="Cambria"/>
                <a:cs typeface="Cambria"/>
              </a:rPr>
              <a:t> </a:t>
            </a:r>
            <a:r>
              <a:rPr sz="3600" spc="55" dirty="0">
                <a:latin typeface="Cambria"/>
                <a:cs typeface="Cambria"/>
              </a:rPr>
              <a:t>is</a:t>
            </a:r>
            <a:r>
              <a:rPr sz="3600" spc="60" dirty="0">
                <a:latin typeface="Cambria"/>
                <a:cs typeface="Cambria"/>
              </a:rPr>
              <a:t> </a:t>
            </a:r>
            <a:r>
              <a:rPr sz="3600" spc="35" dirty="0">
                <a:latin typeface="Cambria"/>
                <a:cs typeface="Cambria"/>
              </a:rPr>
              <a:t>a</a:t>
            </a:r>
            <a:r>
              <a:rPr sz="3600" spc="4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key </a:t>
            </a:r>
            <a:r>
              <a:rPr sz="3600" spc="-780" dirty="0">
                <a:latin typeface="Cambria"/>
                <a:cs typeface="Cambria"/>
              </a:rPr>
              <a:t> </a:t>
            </a:r>
            <a:r>
              <a:rPr sz="3600" spc="55" dirty="0">
                <a:latin typeface="Cambria"/>
                <a:cs typeface="Cambria"/>
              </a:rPr>
              <a:t>feature</a:t>
            </a:r>
            <a:r>
              <a:rPr sz="3600" spc="60" dirty="0">
                <a:latin typeface="Cambria"/>
                <a:cs typeface="Cambria"/>
              </a:rPr>
              <a:t> </a:t>
            </a:r>
            <a:r>
              <a:rPr sz="3600" spc="80" dirty="0">
                <a:latin typeface="Cambria"/>
                <a:cs typeface="Cambria"/>
              </a:rPr>
              <a:t>of</a:t>
            </a:r>
            <a:r>
              <a:rPr sz="3600" spc="85" dirty="0">
                <a:latin typeface="Cambria"/>
                <a:cs typeface="Cambria"/>
              </a:rPr>
              <a:t> </a:t>
            </a:r>
            <a:r>
              <a:rPr sz="3600" spc="80" dirty="0">
                <a:latin typeface="Cambria"/>
                <a:cs typeface="Cambria"/>
              </a:rPr>
              <a:t>the</a:t>
            </a:r>
            <a:r>
              <a:rPr sz="3600" spc="85" dirty="0">
                <a:latin typeface="Cambria"/>
                <a:cs typeface="Cambria"/>
              </a:rPr>
              <a:t> </a:t>
            </a:r>
            <a:r>
              <a:rPr sz="3600" spc="70" dirty="0">
                <a:latin typeface="Cambria"/>
                <a:cs typeface="Cambria"/>
              </a:rPr>
              <a:t>proposed</a:t>
            </a:r>
            <a:r>
              <a:rPr sz="3600" spc="75" dirty="0">
                <a:latin typeface="Cambria"/>
                <a:cs typeface="Cambria"/>
              </a:rPr>
              <a:t> </a:t>
            </a:r>
            <a:r>
              <a:rPr sz="3600" spc="105" dirty="0">
                <a:latin typeface="Cambria"/>
                <a:cs typeface="Cambria"/>
              </a:rPr>
              <a:t>model.</a:t>
            </a:r>
            <a:r>
              <a:rPr sz="3600" spc="110" dirty="0">
                <a:latin typeface="Cambria"/>
                <a:cs typeface="Cambria"/>
              </a:rPr>
              <a:t> </a:t>
            </a:r>
            <a:r>
              <a:rPr sz="3600" spc="-5" dirty="0">
                <a:latin typeface="Cambria"/>
                <a:cs typeface="Cambria"/>
              </a:rPr>
              <a:t>By </a:t>
            </a:r>
            <a:r>
              <a:rPr sz="3600" dirty="0">
                <a:latin typeface="Cambria"/>
                <a:cs typeface="Cambria"/>
              </a:rPr>
              <a:t> </a:t>
            </a:r>
            <a:r>
              <a:rPr sz="3600" spc="75" dirty="0">
                <a:latin typeface="Cambria"/>
                <a:cs typeface="Cambria"/>
              </a:rPr>
              <a:t>utilizing </a:t>
            </a:r>
            <a:r>
              <a:rPr sz="3600" b="1" spc="-10" dirty="0">
                <a:latin typeface="Cambria"/>
                <a:cs typeface="Cambria"/>
              </a:rPr>
              <a:t>sensors </a:t>
            </a:r>
            <a:r>
              <a:rPr sz="3600" spc="85" dirty="0">
                <a:latin typeface="Cambria"/>
                <a:cs typeface="Cambria"/>
              </a:rPr>
              <a:t>and </a:t>
            </a:r>
            <a:r>
              <a:rPr sz="3600" b="1" spc="10" dirty="0">
                <a:latin typeface="Cambria"/>
                <a:cs typeface="Cambria"/>
              </a:rPr>
              <a:t>machine </a:t>
            </a:r>
            <a:r>
              <a:rPr sz="3600" b="1" spc="-5" dirty="0">
                <a:latin typeface="Cambria"/>
                <a:cs typeface="Cambria"/>
              </a:rPr>
              <a:t>learning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20" dirty="0">
                <a:latin typeface="Cambria"/>
                <a:cs typeface="Cambria"/>
              </a:rPr>
              <a:t>algorithms</a:t>
            </a:r>
            <a:r>
              <a:rPr sz="3600" spc="20" dirty="0">
                <a:latin typeface="Cambria"/>
                <a:cs typeface="Cambria"/>
              </a:rPr>
              <a:t>,</a:t>
            </a:r>
            <a:r>
              <a:rPr sz="3600" spc="25" dirty="0">
                <a:latin typeface="Cambria"/>
                <a:cs typeface="Cambria"/>
              </a:rPr>
              <a:t> </a:t>
            </a:r>
            <a:r>
              <a:rPr sz="3600" spc="80" dirty="0">
                <a:latin typeface="Cambria"/>
                <a:cs typeface="Cambria"/>
              </a:rPr>
              <a:t>the</a:t>
            </a:r>
            <a:r>
              <a:rPr sz="3600" spc="85" dirty="0">
                <a:latin typeface="Cambria"/>
                <a:cs typeface="Cambria"/>
              </a:rPr>
              <a:t> </a:t>
            </a:r>
            <a:r>
              <a:rPr sz="3600" spc="65" dirty="0">
                <a:latin typeface="Cambria"/>
                <a:cs typeface="Cambria"/>
              </a:rPr>
              <a:t>system</a:t>
            </a:r>
            <a:r>
              <a:rPr sz="3600" spc="70" dirty="0">
                <a:latin typeface="Cambria"/>
                <a:cs typeface="Cambria"/>
              </a:rPr>
              <a:t> </a:t>
            </a:r>
            <a:r>
              <a:rPr sz="3600" spc="110" dirty="0">
                <a:latin typeface="Cambria"/>
                <a:cs typeface="Cambria"/>
              </a:rPr>
              <a:t>can</a:t>
            </a:r>
            <a:r>
              <a:rPr sz="3600" spc="114" dirty="0">
                <a:latin typeface="Cambria"/>
                <a:cs typeface="Cambria"/>
              </a:rPr>
              <a:t> </a:t>
            </a:r>
            <a:r>
              <a:rPr sz="3600" spc="55" dirty="0">
                <a:latin typeface="Cambria"/>
                <a:cs typeface="Cambria"/>
              </a:rPr>
              <a:t>quickly </a:t>
            </a:r>
            <a:r>
              <a:rPr sz="3600" spc="-780" dirty="0">
                <a:latin typeface="Cambria"/>
                <a:cs typeface="Cambria"/>
              </a:rPr>
              <a:t> </a:t>
            </a:r>
            <a:r>
              <a:rPr sz="3600" spc="70" dirty="0">
                <a:latin typeface="Cambria"/>
                <a:cs typeface="Cambria"/>
              </a:rPr>
              <a:t>identify</a:t>
            </a:r>
            <a:r>
              <a:rPr sz="3600" spc="75" dirty="0">
                <a:latin typeface="Cambria"/>
                <a:cs typeface="Cambria"/>
              </a:rPr>
              <a:t> </a:t>
            </a:r>
            <a:r>
              <a:rPr sz="3600" spc="90" dirty="0">
                <a:latin typeface="Cambria"/>
                <a:cs typeface="Cambria"/>
              </a:rPr>
              <a:t>accidents</a:t>
            </a:r>
            <a:r>
              <a:rPr sz="3600" spc="95" dirty="0">
                <a:latin typeface="Cambria"/>
                <a:cs typeface="Cambria"/>
              </a:rPr>
              <a:t> </a:t>
            </a:r>
            <a:r>
              <a:rPr sz="3600" spc="85" dirty="0">
                <a:latin typeface="Cambria"/>
                <a:cs typeface="Cambria"/>
              </a:rPr>
              <a:t>and</a:t>
            </a:r>
            <a:r>
              <a:rPr sz="3600" spc="965" dirty="0">
                <a:latin typeface="Cambria"/>
                <a:cs typeface="Cambria"/>
              </a:rPr>
              <a:t> </a:t>
            </a:r>
            <a:r>
              <a:rPr sz="3600" spc="65" dirty="0">
                <a:latin typeface="Cambria"/>
                <a:cs typeface="Cambria"/>
              </a:rPr>
              <a:t>notify </a:t>
            </a:r>
            <a:r>
              <a:rPr sz="3600" spc="70" dirty="0">
                <a:latin typeface="Cambria"/>
                <a:cs typeface="Cambria"/>
              </a:rPr>
              <a:t> </a:t>
            </a:r>
            <a:r>
              <a:rPr sz="3600" spc="95" dirty="0">
                <a:latin typeface="Cambria"/>
                <a:cs typeface="Cambria"/>
              </a:rPr>
              <a:t>emergency</a:t>
            </a:r>
            <a:r>
              <a:rPr sz="3600" spc="100" dirty="0">
                <a:latin typeface="Cambria"/>
                <a:cs typeface="Cambria"/>
              </a:rPr>
              <a:t> </a:t>
            </a:r>
            <a:r>
              <a:rPr sz="3600" spc="75" dirty="0">
                <a:latin typeface="Cambria"/>
                <a:cs typeface="Cambria"/>
              </a:rPr>
              <a:t>services.</a:t>
            </a:r>
            <a:r>
              <a:rPr sz="3600" spc="80" dirty="0">
                <a:latin typeface="Cambria"/>
                <a:cs typeface="Cambria"/>
              </a:rPr>
              <a:t> This</a:t>
            </a:r>
            <a:r>
              <a:rPr sz="3600" spc="85" dirty="0">
                <a:latin typeface="Cambria"/>
                <a:cs typeface="Cambria"/>
              </a:rPr>
              <a:t> </a:t>
            </a:r>
            <a:r>
              <a:rPr sz="3600" spc="110" dirty="0">
                <a:latin typeface="Cambria"/>
                <a:cs typeface="Cambria"/>
              </a:rPr>
              <a:t>can</a:t>
            </a:r>
            <a:r>
              <a:rPr sz="3600" spc="114" dirty="0">
                <a:latin typeface="Cambria"/>
                <a:cs typeface="Cambria"/>
              </a:rPr>
              <a:t> </a:t>
            </a:r>
            <a:r>
              <a:rPr sz="3600" spc="85" dirty="0">
                <a:latin typeface="Cambria"/>
                <a:cs typeface="Cambria"/>
              </a:rPr>
              <a:t>reduce </a:t>
            </a:r>
            <a:r>
              <a:rPr sz="3600" spc="90" dirty="0">
                <a:latin typeface="Cambria"/>
                <a:cs typeface="Cambria"/>
              </a:rPr>
              <a:t> </a:t>
            </a:r>
            <a:r>
              <a:rPr sz="3600" spc="70" dirty="0">
                <a:latin typeface="Cambria"/>
                <a:cs typeface="Cambria"/>
              </a:rPr>
              <a:t>response</a:t>
            </a:r>
            <a:r>
              <a:rPr sz="3600" spc="75" dirty="0">
                <a:latin typeface="Cambria"/>
                <a:cs typeface="Cambria"/>
              </a:rPr>
              <a:t> </a:t>
            </a:r>
            <a:r>
              <a:rPr sz="3600" spc="85" dirty="0">
                <a:latin typeface="Cambria"/>
                <a:cs typeface="Cambria"/>
              </a:rPr>
              <a:t>times</a:t>
            </a:r>
            <a:r>
              <a:rPr sz="3600" spc="90" dirty="0">
                <a:latin typeface="Cambria"/>
                <a:cs typeface="Cambria"/>
              </a:rPr>
              <a:t> </a:t>
            </a:r>
            <a:r>
              <a:rPr sz="3600" spc="85" dirty="0">
                <a:latin typeface="Cambria"/>
                <a:cs typeface="Cambria"/>
              </a:rPr>
              <a:t>and</a:t>
            </a:r>
            <a:r>
              <a:rPr sz="3600" spc="90" dirty="0">
                <a:latin typeface="Cambria"/>
                <a:cs typeface="Cambria"/>
              </a:rPr>
              <a:t> </a:t>
            </a:r>
            <a:r>
              <a:rPr sz="3600" spc="60" dirty="0">
                <a:latin typeface="Cambria"/>
                <a:cs typeface="Cambria"/>
              </a:rPr>
              <a:t>potentially</a:t>
            </a:r>
            <a:r>
              <a:rPr sz="3600" spc="65" dirty="0">
                <a:latin typeface="Cambria"/>
                <a:cs typeface="Cambria"/>
              </a:rPr>
              <a:t> </a:t>
            </a:r>
            <a:r>
              <a:rPr sz="3600" spc="10" dirty="0">
                <a:latin typeface="Cambria"/>
                <a:cs typeface="Cambria"/>
              </a:rPr>
              <a:t>save </a:t>
            </a:r>
            <a:r>
              <a:rPr sz="3600" spc="15" dirty="0">
                <a:latin typeface="Cambria"/>
                <a:cs typeface="Cambria"/>
              </a:rPr>
              <a:t> </a:t>
            </a:r>
            <a:r>
              <a:rPr sz="3600" spc="50" dirty="0">
                <a:latin typeface="Cambria"/>
                <a:cs typeface="Cambria"/>
              </a:rPr>
              <a:t>lives.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762540"/>
            <a:ext cx="7934325" cy="1609725"/>
          </a:xfrm>
          <a:custGeom>
            <a:avLst/>
            <a:gdLst/>
            <a:ahLst/>
            <a:cxnLst/>
            <a:rect l="l" t="t" r="r" b="b"/>
            <a:pathLst>
              <a:path w="7934325" h="1609725">
                <a:moveTo>
                  <a:pt x="7934324" y="1609724"/>
                </a:moveTo>
                <a:lnTo>
                  <a:pt x="0" y="1609724"/>
                </a:lnTo>
                <a:lnTo>
                  <a:pt x="0" y="0"/>
                </a:lnTo>
                <a:lnTo>
                  <a:pt x="7934324" y="0"/>
                </a:lnTo>
                <a:lnTo>
                  <a:pt x="7934324" y="1609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6579" y="1171797"/>
            <a:ext cx="4749165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3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5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000" spc="25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endParaRPr sz="5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1151" y="2001382"/>
            <a:ext cx="9302750" cy="779713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endParaRPr sz="345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350" b="1" spc="15" dirty="0">
                <a:latin typeface="Arial" panose="020B0604020202020204" pitchFamily="34" charset="0"/>
                <a:cs typeface="Arial" panose="020B0604020202020204" pitchFamily="34" charset="0"/>
              </a:rPr>
              <a:t>RTMS(Remote</a:t>
            </a:r>
            <a:r>
              <a:rPr sz="335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20" dirty="0">
                <a:latin typeface="Arial" panose="020B0604020202020204" pitchFamily="34" charset="0"/>
                <a:cs typeface="Arial" panose="020B0604020202020204" pitchFamily="34" charset="0"/>
              </a:rPr>
              <a:t>Traﬁc</a:t>
            </a:r>
            <a:r>
              <a:rPr sz="3350" b="1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-40" dirty="0">
                <a:latin typeface="Arial" panose="020B0604020202020204" pitchFamily="34" charset="0"/>
                <a:cs typeface="Arial" panose="020B0604020202020204" pitchFamily="34" charset="0"/>
              </a:rPr>
              <a:t>microwave</a:t>
            </a:r>
            <a:r>
              <a:rPr sz="3350" b="1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-70" dirty="0">
                <a:latin typeface="Arial" panose="020B0604020202020204" pitchFamily="34" charset="0"/>
                <a:cs typeface="Arial" panose="020B0604020202020204" pitchFamily="34" charset="0"/>
              </a:rPr>
              <a:t>senser):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580"/>
              </a:lnSpc>
              <a:spcBef>
                <a:spcPts val="240"/>
              </a:spcBef>
              <a:tabLst>
                <a:tab pos="477520" algn="l"/>
                <a:tab pos="988060" algn="l"/>
                <a:tab pos="1394460" algn="l"/>
                <a:tab pos="2598420" algn="l"/>
                <a:tab pos="4807585" algn="l"/>
                <a:tab pos="6066790" algn="l"/>
                <a:tab pos="7559040" algn="l"/>
              </a:tabLst>
            </a:pP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it	i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s	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3200" spc="1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spc="110" dirty="0">
                <a:latin typeface="Arial" panose="020B0604020202020204" pitchFamily="34" charset="0"/>
                <a:cs typeface="Arial" panose="020B0604020202020204" pitchFamily="34" charset="0"/>
              </a:rPr>
              <a:t>r	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13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spc="8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spc="80" dirty="0">
                <a:latin typeface="Arial" panose="020B0604020202020204" pitchFamily="34" charset="0"/>
                <a:cs typeface="Arial" panose="020B0604020202020204" pitchFamily="34" charset="0"/>
              </a:rPr>
              <a:t>n  </a:t>
            </a:r>
            <a:r>
              <a:rPr sz="3200" spc="75" dirty="0">
                <a:latin typeface="Arial" panose="020B0604020202020204" pitchFamily="34" charset="0"/>
                <a:cs typeface="Arial" panose="020B0604020202020204" pitchFamily="34" charset="0"/>
              </a:rPr>
              <a:t>device.</a:t>
            </a:r>
            <a:endParaRPr lang="en-IN" sz="3200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580"/>
              </a:lnSpc>
              <a:spcBef>
                <a:spcPts val="240"/>
              </a:spcBef>
              <a:tabLst>
                <a:tab pos="477520" algn="l"/>
                <a:tab pos="988060" algn="l"/>
                <a:tab pos="1394460" algn="l"/>
                <a:tab pos="2598420" algn="l"/>
                <a:tab pos="4807585" algn="l"/>
                <a:tab pos="6066790" algn="l"/>
                <a:tab pos="7559040" algn="l"/>
              </a:tabLst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580"/>
              </a:lnSpc>
              <a:spcBef>
                <a:spcPts val="240"/>
              </a:spcBef>
              <a:tabLst>
                <a:tab pos="477520" algn="l"/>
                <a:tab pos="988060" algn="l"/>
                <a:tab pos="1394460" algn="l"/>
                <a:tab pos="2598420" algn="l"/>
                <a:tab pos="4807585" algn="l"/>
                <a:tab pos="6066790" algn="l"/>
                <a:tab pos="7559040" algn="l"/>
              </a:tabLst>
            </a:pPr>
            <a:r>
              <a:rPr sz="3200" b="1" spc="9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5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sz="3200" b="1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sz="3200" b="1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5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b="1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75" dirty="0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sz="32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IN" sz="3200" b="1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2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3200" b="1" spc="-229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3200" b="1" spc="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b="1" spc="13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spc="10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200" b="1" spc="6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s	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3200" b="1" spc="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b="1" spc="10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200" b="1" spc="1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200" b="1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13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3200" b="1" spc="1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b="1" spc="1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3200" b="1" spc="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b="1" spc="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200" b="1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1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3200" b="1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3200" b="1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5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3200" b="1" spc="45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separately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3200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580"/>
              </a:lnSpc>
              <a:spcBef>
                <a:spcPts val="240"/>
              </a:spcBef>
              <a:tabLst>
                <a:tab pos="477520" algn="l"/>
                <a:tab pos="988060" algn="l"/>
                <a:tab pos="1394460" algn="l"/>
                <a:tab pos="2598420" algn="l"/>
                <a:tab pos="4807585" algn="l"/>
                <a:tab pos="6066790" algn="l"/>
                <a:tab pos="7559040" algn="l"/>
              </a:tabLst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6415" indent="-514350">
              <a:lnSpc>
                <a:spcPct val="100000"/>
              </a:lnSpc>
              <a:spcBef>
                <a:spcPts val="660"/>
              </a:spcBef>
              <a:buSzPct val="96875"/>
              <a:buFont typeface="Wingdings" panose="05000000000000000000" pitchFamily="2" charset="2"/>
              <a:buChar char="Ø"/>
              <a:tabLst>
                <a:tab pos="272415" algn="l"/>
              </a:tabLst>
            </a:pP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75" dirty="0"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2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 minutes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050" marR="5080" indent="-514350">
              <a:lnSpc>
                <a:spcPct val="117200"/>
              </a:lnSpc>
              <a:spcBef>
                <a:spcPts val="70"/>
              </a:spcBef>
              <a:buSzPct val="96875"/>
              <a:buFont typeface="Wingdings" panose="05000000000000000000" pitchFamily="2" charset="2"/>
              <a:buChar char="Ø"/>
              <a:tabLst>
                <a:tab pos="330200" algn="l"/>
                <a:tab pos="2075814" algn="l"/>
                <a:tab pos="3429000" algn="l"/>
                <a:tab pos="4064000" algn="l"/>
                <a:tab pos="4925695" algn="l"/>
                <a:tab pos="6672580" algn="l"/>
                <a:tab pos="7311390" algn="l"/>
                <a:tab pos="8171815" algn="l"/>
                <a:tab pos="9093200" algn="l"/>
              </a:tabLst>
            </a:pP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1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spc="1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spc="13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ast</a:t>
            </a:r>
            <a:r>
              <a:rPr lang="en-IN" sz="32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4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sz="3200" spc="105" dirty="0">
                <a:latin typeface="Arial" panose="020B0604020202020204" pitchFamily="34" charset="0"/>
                <a:cs typeface="Arial" panose="020B0604020202020204" pitchFamily="34" charset="0"/>
              </a:rPr>
              <a:t>minutes.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015" indent="-514350">
              <a:lnSpc>
                <a:spcPct val="100000"/>
              </a:lnSpc>
              <a:spcBef>
                <a:spcPts val="660"/>
              </a:spcBef>
              <a:buSzPct val="96875"/>
              <a:buFont typeface="Wingdings" panose="05000000000000000000" pitchFamily="2" charset="2"/>
              <a:buChar char="Ø"/>
              <a:tabLst>
                <a:tab pos="430530" algn="l"/>
              </a:tabLst>
            </a:pP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Date/Time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95" dirty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383" y="398119"/>
            <a:ext cx="7400924" cy="4914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785" y="5575589"/>
            <a:ext cx="7400924" cy="4162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1450" y="810273"/>
            <a:ext cx="587375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140" dirty="0">
                <a:latin typeface="Times New Roman"/>
                <a:cs typeface="Times New Roman"/>
              </a:rPr>
              <a:t>Big</a:t>
            </a:r>
            <a:r>
              <a:rPr sz="4250" spc="-85" dirty="0">
                <a:latin typeface="Times New Roman"/>
                <a:cs typeface="Times New Roman"/>
              </a:rPr>
              <a:t> </a:t>
            </a:r>
            <a:r>
              <a:rPr sz="4250" spc="120" dirty="0">
                <a:latin typeface="Times New Roman"/>
                <a:cs typeface="Times New Roman"/>
              </a:rPr>
              <a:t>Data</a:t>
            </a:r>
            <a:r>
              <a:rPr sz="4250" spc="-100" dirty="0">
                <a:latin typeface="Times New Roman"/>
                <a:cs typeface="Times New Roman"/>
              </a:rPr>
              <a:t> </a:t>
            </a:r>
            <a:r>
              <a:rPr sz="4250" spc="210" dirty="0">
                <a:latin typeface="Times New Roman"/>
                <a:cs typeface="Times New Roman"/>
              </a:rPr>
              <a:t>Preprocessing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603156" y="1923250"/>
            <a:ext cx="8274050" cy="26752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55"/>
              </a:spcBef>
            </a:pPr>
            <a:r>
              <a:rPr spc="-80" dirty="0"/>
              <a:t>In</a:t>
            </a:r>
            <a:r>
              <a:rPr spc="-75" dirty="0"/>
              <a:t> </a:t>
            </a:r>
            <a:r>
              <a:rPr spc="60" dirty="0"/>
              <a:t>order</a:t>
            </a:r>
            <a:r>
              <a:rPr spc="65" dirty="0"/>
              <a:t> </a:t>
            </a:r>
            <a:r>
              <a:rPr spc="30" dirty="0"/>
              <a:t>to</a:t>
            </a:r>
            <a:r>
              <a:rPr spc="35" dirty="0"/>
              <a:t> </a:t>
            </a:r>
            <a:r>
              <a:rPr spc="55" dirty="0"/>
              <a:t>process</a:t>
            </a:r>
            <a:r>
              <a:rPr spc="60" dirty="0"/>
              <a:t> </a:t>
            </a:r>
            <a:r>
              <a:rPr spc="40" dirty="0"/>
              <a:t>the</a:t>
            </a:r>
            <a:r>
              <a:rPr spc="45" dirty="0"/>
              <a:t> </a:t>
            </a:r>
            <a:r>
              <a:rPr spc="5" dirty="0"/>
              <a:t>data,big</a:t>
            </a:r>
            <a:r>
              <a:rPr spc="10" dirty="0"/>
              <a:t> </a:t>
            </a:r>
            <a:r>
              <a:rPr dirty="0"/>
              <a:t>data </a:t>
            </a:r>
            <a:r>
              <a:rPr spc="5" dirty="0"/>
              <a:t> </a:t>
            </a:r>
            <a:r>
              <a:rPr spc="45" dirty="0"/>
              <a:t>processing</a:t>
            </a:r>
            <a:r>
              <a:rPr spc="50" dirty="0"/>
              <a:t> </a:t>
            </a:r>
            <a:r>
              <a:rPr spc="40" dirty="0"/>
              <a:t>techniques</a:t>
            </a:r>
            <a:r>
              <a:rPr spc="45" dirty="0"/>
              <a:t> </a:t>
            </a:r>
            <a:r>
              <a:rPr spc="35" dirty="0"/>
              <a:t>are</a:t>
            </a:r>
            <a:r>
              <a:rPr spc="40" dirty="0"/>
              <a:t> </a:t>
            </a:r>
            <a:r>
              <a:rPr spc="10" dirty="0"/>
              <a:t>adapted.</a:t>
            </a:r>
            <a:r>
              <a:rPr spc="15" dirty="0"/>
              <a:t> </a:t>
            </a:r>
            <a:r>
              <a:rPr spc="25" dirty="0"/>
              <a:t>The </a:t>
            </a:r>
            <a:r>
              <a:rPr spc="-819" dirty="0"/>
              <a:t> </a:t>
            </a:r>
            <a:r>
              <a:rPr spc="30" dirty="0"/>
              <a:t>acquired </a:t>
            </a:r>
            <a:r>
              <a:rPr spc="60" dirty="0"/>
              <a:t>raw </a:t>
            </a:r>
            <a:r>
              <a:rPr dirty="0"/>
              <a:t>data </a:t>
            </a:r>
            <a:r>
              <a:rPr spc="25" dirty="0"/>
              <a:t>is </a:t>
            </a:r>
            <a:r>
              <a:rPr spc="35" dirty="0"/>
              <a:t>passed </a:t>
            </a:r>
            <a:r>
              <a:rPr spc="30" dirty="0"/>
              <a:t>through </a:t>
            </a:r>
            <a:r>
              <a:rPr dirty="0"/>
              <a:t>an </a:t>
            </a:r>
            <a:r>
              <a:rPr spc="5" dirty="0"/>
              <a:t> </a:t>
            </a:r>
            <a:r>
              <a:rPr spc="-70" dirty="0"/>
              <a:t>ETL</a:t>
            </a:r>
            <a:r>
              <a:rPr spc="-65" dirty="0"/>
              <a:t> </a:t>
            </a:r>
            <a:r>
              <a:rPr spc="-165" dirty="0"/>
              <a:t>(E</a:t>
            </a:r>
            <a:r>
              <a:rPr lang="en-IN" spc="-160" dirty="0"/>
              <a:t>x</a:t>
            </a:r>
            <a:r>
              <a:rPr spc="60" dirty="0"/>
              <a:t>tract-Transform-Load)</a:t>
            </a:r>
            <a:r>
              <a:rPr spc="65" dirty="0"/>
              <a:t> </a:t>
            </a:r>
            <a:r>
              <a:rPr spc="55" dirty="0"/>
              <a:t>process </a:t>
            </a:r>
            <a:r>
              <a:rPr spc="60" dirty="0"/>
              <a:t> </a:t>
            </a:r>
            <a:r>
              <a:rPr spc="30" dirty="0"/>
              <a:t>through</a:t>
            </a:r>
            <a:r>
              <a:rPr spc="495" dirty="0"/>
              <a:t> </a:t>
            </a:r>
            <a:r>
              <a:rPr spc="-130" dirty="0"/>
              <a:t>HDFS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400" dirty="0"/>
              <a:t> </a:t>
            </a:r>
            <a:r>
              <a:rPr spc="10" dirty="0"/>
              <a:t>Apache</a:t>
            </a:r>
            <a:r>
              <a:rPr spc="515" dirty="0"/>
              <a:t> </a:t>
            </a:r>
            <a:r>
              <a:rPr spc="-5" dirty="0"/>
              <a:t>Spark.</a:t>
            </a:r>
            <a:r>
              <a:rPr spc="445" dirty="0"/>
              <a:t> </a:t>
            </a:r>
            <a:r>
              <a:rPr spc="25" dirty="0"/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73140" y="4598504"/>
            <a:ext cx="2874645" cy="1084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23850" marR="5080" indent="-311785">
              <a:lnSpc>
                <a:spcPct val="101400"/>
              </a:lnSpc>
              <a:spcBef>
                <a:spcPts val="40"/>
              </a:spcBef>
              <a:tabLst>
                <a:tab pos="765175" algn="l"/>
                <a:tab pos="1323975" algn="l"/>
              </a:tabLst>
            </a:pPr>
            <a:r>
              <a:rPr sz="3450" dirty="0">
                <a:latin typeface="Georgia"/>
                <a:cs typeface="Georgia"/>
              </a:rPr>
              <a:t>i</a:t>
            </a:r>
            <a:r>
              <a:rPr sz="3450" spc="20" dirty="0">
                <a:latin typeface="Georgia"/>
                <a:cs typeface="Georgia"/>
              </a:rPr>
              <a:t>n	</a:t>
            </a:r>
            <a:r>
              <a:rPr sz="3450" spc="-75" dirty="0">
                <a:latin typeface="Georgia"/>
                <a:cs typeface="Georgia"/>
              </a:rPr>
              <a:t>S</a:t>
            </a:r>
            <a:r>
              <a:rPr sz="3450" spc="-45" dirty="0">
                <a:latin typeface="Georgia"/>
                <a:cs typeface="Georgia"/>
              </a:rPr>
              <a:t>Q</a:t>
            </a:r>
            <a:r>
              <a:rPr sz="3450" spc="-55" dirty="0">
                <a:latin typeface="Georgia"/>
                <a:cs typeface="Georgia"/>
              </a:rPr>
              <a:t>L</a:t>
            </a:r>
            <a:r>
              <a:rPr sz="3450" spc="-75" dirty="0">
                <a:latin typeface="Georgia"/>
                <a:cs typeface="Georgia"/>
              </a:rPr>
              <a:t>S</a:t>
            </a:r>
            <a:r>
              <a:rPr sz="3450" spc="95" dirty="0">
                <a:latin typeface="Georgia"/>
                <a:cs typeface="Georgia"/>
              </a:rPr>
              <a:t>er</a:t>
            </a:r>
            <a:r>
              <a:rPr sz="3450" spc="-65" dirty="0">
                <a:latin typeface="Georgia"/>
                <a:cs typeface="Georgia"/>
              </a:rPr>
              <a:t>v</a:t>
            </a:r>
            <a:r>
              <a:rPr sz="3450" spc="75" dirty="0">
                <a:latin typeface="Georgia"/>
                <a:cs typeface="Georgia"/>
              </a:rPr>
              <a:t>er  </a:t>
            </a:r>
            <a:r>
              <a:rPr sz="3450" spc="30" dirty="0">
                <a:latin typeface="Georgia"/>
                <a:cs typeface="Georgia"/>
              </a:rPr>
              <a:t>to</a:t>
            </a:r>
            <a:r>
              <a:rPr sz="3450" dirty="0">
                <a:latin typeface="Georgia"/>
                <a:cs typeface="Georgia"/>
              </a:rPr>
              <a:t>		</a:t>
            </a:r>
            <a:r>
              <a:rPr sz="3450" spc="-220" dirty="0">
                <a:latin typeface="Georgia"/>
                <a:cs typeface="Georgia"/>
              </a:rPr>
              <a:t>H</a:t>
            </a:r>
            <a:r>
              <a:rPr sz="3450" spc="-25" dirty="0">
                <a:latin typeface="Georgia"/>
                <a:cs typeface="Georgia"/>
              </a:rPr>
              <a:t>a</a:t>
            </a:r>
            <a:r>
              <a:rPr sz="3450" spc="20" dirty="0">
                <a:latin typeface="Georgia"/>
                <a:cs typeface="Georgia"/>
              </a:rPr>
              <a:t>d</a:t>
            </a:r>
            <a:r>
              <a:rPr sz="3450" spc="30" dirty="0">
                <a:latin typeface="Georgia"/>
                <a:cs typeface="Georgia"/>
              </a:rPr>
              <a:t>oop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73451" y="4598504"/>
            <a:ext cx="5137150" cy="16179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40"/>
              </a:spcBef>
            </a:pPr>
            <a:r>
              <a:rPr sz="3450" spc="25" dirty="0">
                <a:latin typeface="Georgia"/>
                <a:cs typeface="Georgia"/>
              </a:rPr>
              <a:t>original</a:t>
            </a:r>
            <a:r>
              <a:rPr sz="3450" spc="30" dirty="0">
                <a:latin typeface="Georgia"/>
                <a:cs typeface="Georgia"/>
              </a:rPr>
              <a:t> </a:t>
            </a:r>
            <a:r>
              <a:rPr sz="3450" dirty="0">
                <a:latin typeface="Georgia"/>
                <a:cs typeface="Georgia"/>
              </a:rPr>
              <a:t>data</a:t>
            </a:r>
            <a:r>
              <a:rPr sz="3450" spc="5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is</a:t>
            </a:r>
            <a:r>
              <a:rPr sz="3450" spc="30" dirty="0">
                <a:latin typeface="Georgia"/>
                <a:cs typeface="Georgia"/>
              </a:rPr>
              <a:t> </a:t>
            </a:r>
            <a:r>
              <a:rPr sz="3450" spc="40" dirty="0">
                <a:latin typeface="Georgia"/>
                <a:cs typeface="Georgia"/>
              </a:rPr>
              <a:t>stored </a:t>
            </a:r>
            <a:r>
              <a:rPr sz="3450" spc="45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format</a:t>
            </a:r>
            <a:r>
              <a:rPr sz="3450" spc="30" dirty="0">
                <a:latin typeface="Georgia"/>
                <a:cs typeface="Georgia"/>
              </a:rPr>
              <a:t> </a:t>
            </a:r>
            <a:r>
              <a:rPr sz="3450" spc="5" dirty="0">
                <a:latin typeface="Georgia"/>
                <a:cs typeface="Georgia"/>
              </a:rPr>
              <a:t>and</a:t>
            </a:r>
            <a:r>
              <a:rPr sz="3450" spc="10" dirty="0">
                <a:latin typeface="Georgia"/>
                <a:cs typeface="Georgia"/>
              </a:rPr>
              <a:t> </a:t>
            </a:r>
            <a:r>
              <a:rPr sz="3450" spc="40" dirty="0">
                <a:latin typeface="Georgia"/>
                <a:cs typeface="Georgia"/>
              </a:rPr>
              <a:t>imported </a:t>
            </a:r>
            <a:r>
              <a:rPr sz="3450" spc="45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environment</a:t>
            </a:r>
            <a:r>
              <a:rPr sz="3450" spc="-135" dirty="0">
                <a:latin typeface="Georgia"/>
                <a:cs typeface="Georgia"/>
              </a:rPr>
              <a:t> </a:t>
            </a:r>
            <a:r>
              <a:rPr sz="3450" spc="-20" dirty="0">
                <a:latin typeface="Georgia"/>
                <a:cs typeface="Georgia"/>
              </a:rPr>
              <a:t>via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-5" dirty="0">
                <a:latin typeface="Georgia"/>
                <a:cs typeface="Georgia"/>
              </a:rPr>
              <a:t>Sqoop.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3451" y="6732104"/>
            <a:ext cx="8274050" cy="21418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65"/>
              </a:spcBef>
            </a:pPr>
            <a:r>
              <a:rPr sz="3450" spc="25" dirty="0">
                <a:latin typeface="Georgia"/>
                <a:cs typeface="Georgia"/>
              </a:rPr>
              <a:t>The </a:t>
            </a:r>
            <a:r>
              <a:rPr sz="3450" spc="40" dirty="0">
                <a:latin typeface="Georgia"/>
                <a:cs typeface="Georgia"/>
              </a:rPr>
              <a:t>imported </a:t>
            </a:r>
            <a:r>
              <a:rPr sz="3450" dirty="0">
                <a:latin typeface="Georgia"/>
                <a:cs typeface="Georgia"/>
              </a:rPr>
              <a:t>data </a:t>
            </a:r>
            <a:r>
              <a:rPr sz="3450" spc="25" dirty="0">
                <a:latin typeface="Georgia"/>
                <a:cs typeface="Georgia"/>
              </a:rPr>
              <a:t>is </a:t>
            </a:r>
            <a:r>
              <a:rPr sz="3450" spc="35" dirty="0">
                <a:latin typeface="Georgia"/>
                <a:cs typeface="Georgia"/>
              </a:rPr>
              <a:t>then </a:t>
            </a:r>
            <a:r>
              <a:rPr sz="3450" spc="55" dirty="0">
                <a:latin typeface="Georgia"/>
                <a:cs typeface="Georgia"/>
              </a:rPr>
              <a:t>processed </a:t>
            </a:r>
            <a:r>
              <a:rPr sz="3450" spc="25" dirty="0">
                <a:latin typeface="Georgia"/>
                <a:cs typeface="Georgia"/>
              </a:rPr>
              <a:t>on </a:t>
            </a:r>
            <a:r>
              <a:rPr sz="3450" spc="-25" dirty="0">
                <a:latin typeface="Georgia"/>
                <a:cs typeface="Georgia"/>
              </a:rPr>
              <a:t>a 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50" dirty="0">
                <a:latin typeface="Georgia"/>
                <a:cs typeface="Georgia"/>
              </a:rPr>
              <a:t>10-PC </a:t>
            </a:r>
            <a:r>
              <a:rPr sz="3450" spc="55" dirty="0">
                <a:latin typeface="Georgia"/>
                <a:cs typeface="Georgia"/>
              </a:rPr>
              <a:t>cluster </a:t>
            </a:r>
            <a:r>
              <a:rPr sz="3450" spc="20" dirty="0">
                <a:latin typeface="Georgia"/>
                <a:cs typeface="Georgia"/>
              </a:rPr>
              <a:t>using </a:t>
            </a:r>
            <a:r>
              <a:rPr sz="3450" spc="5" dirty="0">
                <a:latin typeface="Georgia"/>
                <a:cs typeface="Georgia"/>
              </a:rPr>
              <a:t>Spark and </a:t>
            </a:r>
            <a:r>
              <a:rPr sz="3450" spc="-114" dirty="0">
                <a:latin typeface="Georgia"/>
                <a:cs typeface="Georgia"/>
              </a:rPr>
              <a:t>HDFS. </a:t>
            </a:r>
            <a:r>
              <a:rPr sz="3450" spc="25" dirty="0">
                <a:latin typeface="Georgia"/>
                <a:cs typeface="Georgia"/>
              </a:rPr>
              <a:t>The </a:t>
            </a:r>
            <a:r>
              <a:rPr sz="3450" spc="30" dirty="0">
                <a:latin typeface="Georgia"/>
                <a:cs typeface="Georgia"/>
              </a:rPr>
              <a:t> </a:t>
            </a:r>
            <a:r>
              <a:rPr sz="3450" dirty="0">
                <a:latin typeface="Georgia"/>
                <a:cs typeface="Georgia"/>
              </a:rPr>
              <a:t>individual </a:t>
            </a:r>
            <a:r>
              <a:rPr sz="3450" spc="15" dirty="0">
                <a:latin typeface="Georgia"/>
                <a:cs typeface="Georgia"/>
              </a:rPr>
              <a:t>lane </a:t>
            </a:r>
            <a:r>
              <a:rPr sz="3450" dirty="0">
                <a:latin typeface="Georgia"/>
                <a:cs typeface="Georgia"/>
              </a:rPr>
              <a:t>data </a:t>
            </a:r>
            <a:r>
              <a:rPr sz="3450" spc="35" dirty="0">
                <a:latin typeface="Georgia"/>
                <a:cs typeface="Georgia"/>
              </a:rPr>
              <a:t>are </a:t>
            </a:r>
            <a:r>
              <a:rPr sz="3450" spc="25" dirty="0">
                <a:latin typeface="Georgia"/>
                <a:cs typeface="Georgia"/>
              </a:rPr>
              <a:t>averaged </a:t>
            </a:r>
            <a:r>
              <a:rPr sz="3450" spc="10" dirty="0">
                <a:latin typeface="Georgia"/>
                <a:cs typeface="Georgia"/>
              </a:rPr>
              <a:t>in </a:t>
            </a:r>
            <a:r>
              <a:rPr sz="3450" spc="60" dirty="0">
                <a:latin typeface="Georgia"/>
                <a:cs typeface="Georgia"/>
              </a:rPr>
              <a:t>order </a:t>
            </a:r>
            <a:r>
              <a:rPr sz="3450" spc="-819" dirty="0">
                <a:latin typeface="Georgia"/>
                <a:cs typeface="Georgia"/>
              </a:rPr>
              <a:t> </a:t>
            </a:r>
            <a:r>
              <a:rPr sz="3450" spc="30" dirty="0">
                <a:latin typeface="Georgia"/>
                <a:cs typeface="Georgia"/>
              </a:rPr>
              <a:t>to</a:t>
            </a:r>
            <a:r>
              <a:rPr sz="3450" spc="25" dirty="0">
                <a:latin typeface="Georgia"/>
                <a:cs typeface="Georgia"/>
              </a:rPr>
              <a:t> </a:t>
            </a:r>
            <a:r>
              <a:rPr sz="3450" spc="45" dirty="0">
                <a:latin typeface="Georgia"/>
                <a:cs typeface="Georgia"/>
              </a:rPr>
              <a:t>get</a:t>
            </a:r>
            <a:r>
              <a:rPr sz="3450" spc="-35" dirty="0">
                <a:latin typeface="Georgia"/>
                <a:cs typeface="Georgia"/>
              </a:rPr>
              <a:t> </a:t>
            </a:r>
            <a:r>
              <a:rPr sz="3450" spc="-25" dirty="0">
                <a:latin typeface="Georgia"/>
                <a:cs typeface="Georgia"/>
              </a:rPr>
              <a:t>a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20" dirty="0">
                <a:latin typeface="Georgia"/>
                <a:cs typeface="Georgia"/>
              </a:rPr>
              <a:t>single</a:t>
            </a:r>
            <a:r>
              <a:rPr sz="3450" spc="25" dirty="0">
                <a:latin typeface="Georgia"/>
                <a:cs typeface="Georgia"/>
              </a:rPr>
              <a:t> directional </a:t>
            </a:r>
            <a:r>
              <a:rPr sz="3450" spc="15" dirty="0">
                <a:latin typeface="Georgia"/>
                <a:cs typeface="Georgia"/>
              </a:rPr>
              <a:t>feature.</a:t>
            </a:r>
            <a:endParaRPr sz="3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143" y="620436"/>
            <a:ext cx="5260622" cy="83534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9" y="2907077"/>
            <a:ext cx="419100" cy="444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01700" y="1973627"/>
            <a:ext cx="8936355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7610" marR="5080" indent="-2455545">
              <a:lnSpc>
                <a:spcPct val="100499"/>
              </a:lnSpc>
              <a:spcBef>
                <a:spcPts val="95"/>
              </a:spcBef>
              <a:tabLst>
                <a:tab pos="3270250" algn="l"/>
              </a:tabLst>
            </a:pPr>
            <a:r>
              <a:rPr sz="4850" spc="-75" dirty="0">
                <a:latin typeface="Cambria"/>
                <a:cs typeface="Cambria"/>
              </a:rPr>
              <a:t>DATA</a:t>
            </a:r>
            <a:r>
              <a:rPr sz="4850" spc="-110" dirty="0">
                <a:latin typeface="Cambria"/>
                <a:cs typeface="Cambria"/>
              </a:rPr>
              <a:t> </a:t>
            </a:r>
            <a:r>
              <a:rPr sz="4850" spc="75" dirty="0">
                <a:latin typeface="Cambria"/>
                <a:cs typeface="Cambria"/>
              </a:rPr>
              <a:t>ANALYSIS</a:t>
            </a:r>
            <a:r>
              <a:rPr sz="4850" spc="-105" dirty="0">
                <a:latin typeface="Cambria"/>
                <a:cs typeface="Cambria"/>
              </a:rPr>
              <a:t> </a:t>
            </a:r>
            <a:r>
              <a:rPr sz="4850" spc="135" dirty="0">
                <a:latin typeface="Cambria"/>
                <a:cs typeface="Cambria"/>
              </a:rPr>
              <a:t>AND</a:t>
            </a:r>
            <a:r>
              <a:rPr sz="4850" spc="75" dirty="0">
                <a:latin typeface="Cambria"/>
                <a:cs typeface="Cambria"/>
              </a:rPr>
              <a:t> </a:t>
            </a:r>
            <a:r>
              <a:rPr sz="4850" spc="90" dirty="0">
                <a:latin typeface="Cambria"/>
                <a:cs typeface="Cambria"/>
              </a:rPr>
              <a:t>FEATURE </a:t>
            </a:r>
            <a:r>
              <a:rPr sz="4850" spc="-1055" dirty="0">
                <a:latin typeface="Cambria"/>
                <a:cs typeface="Cambria"/>
              </a:rPr>
              <a:t> </a:t>
            </a:r>
            <a:r>
              <a:rPr sz="4850" spc="245" dirty="0">
                <a:latin typeface="Cambria"/>
                <a:cs typeface="Cambria"/>
              </a:rPr>
              <a:t>E	</a:t>
            </a:r>
            <a:r>
              <a:rPr sz="4850" spc="180" dirty="0">
                <a:latin typeface="Cambria"/>
                <a:cs typeface="Cambria"/>
              </a:rPr>
              <a:t>TRACTION</a:t>
            </a:r>
            <a:endParaRPr sz="48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7627" y="4418377"/>
            <a:ext cx="80645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4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4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4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6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sz="4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4400" spc="-8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logs  </a:t>
            </a:r>
            <a:r>
              <a:rPr sz="4400" spc="40" dirty="0">
                <a:latin typeface="Arial" panose="020B0604020202020204" pitchFamily="34" charset="0"/>
                <a:cs typeface="Arial" panose="020B0604020202020204" pitchFamily="34" charset="0"/>
              </a:rPr>
              <a:t>are  combine</a:t>
            </a:r>
            <a:r>
              <a:rPr lang="en-IN" sz="4400" spc="4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IN" sz="4400" spc="5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4400" spc="55" dirty="0" err="1">
                <a:latin typeface="Arial" panose="020B0604020202020204" pitchFamily="34" charset="0"/>
                <a:cs typeface="Arial" panose="020B0604020202020204" pitchFamily="34" charset="0"/>
              </a:rPr>
              <a:t>gether</a:t>
            </a:r>
            <a:r>
              <a:rPr sz="44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8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4400" spc="8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4400" spc="55" dirty="0">
                <a:latin typeface="Arial" panose="020B0604020202020204" pitchFamily="34" charset="0"/>
                <a:cs typeface="Arial" panose="020B0604020202020204" pitchFamily="34" charset="0"/>
              </a:rPr>
              <a:t>tract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most appropriate 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4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  <a:r>
              <a:rPr sz="4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23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0727" y="378189"/>
            <a:ext cx="6646545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3455" marR="5080" indent="-2231390">
              <a:lnSpc>
                <a:spcPct val="100299"/>
              </a:lnSpc>
              <a:spcBef>
                <a:spcPts val="105"/>
              </a:spcBef>
            </a:pPr>
            <a:r>
              <a:rPr sz="4550" spc="-45" dirty="0">
                <a:solidFill>
                  <a:srgbClr val="FFFFFF"/>
                </a:solidFill>
                <a:latin typeface="Times New Roman"/>
                <a:cs typeface="Times New Roman"/>
              </a:rPr>
              <a:t>ACCIDENT</a:t>
            </a:r>
            <a:r>
              <a:rPr sz="455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spc="-15" dirty="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sz="4550" spc="-1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spc="-4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45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99" y="2160947"/>
            <a:ext cx="17018000" cy="70166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171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IN"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400" spc="1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3400" spc="1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</a:t>
            </a:r>
            <a:r>
              <a:rPr sz="3400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</a:t>
            </a:r>
            <a:r>
              <a:rPr sz="3400" spc="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sz="3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  <a:r>
              <a:rPr sz="3400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r>
              <a:rPr sz="34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3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400" spc="-7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3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340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sz="3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neighbor,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sz="34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tree,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feedforward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q"/>
            </a:pP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lnSpc>
                <a:spcPct val="1171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1576705" algn="l"/>
                <a:tab pos="3396615" algn="l"/>
                <a:tab pos="3893820" algn="l"/>
                <a:tab pos="4755515" algn="l"/>
                <a:tab pos="5304155" algn="l"/>
                <a:tab pos="6084570" algn="l"/>
                <a:tab pos="7795895" algn="l"/>
                <a:tab pos="9781540" algn="l"/>
                <a:tab pos="10681970" algn="l"/>
                <a:tab pos="11496675" algn="l"/>
                <a:tab pos="12556490" algn="l"/>
                <a:tab pos="13923010" algn="l"/>
                <a:tab pos="14970760" algn="l"/>
                <a:tab pos="15686405" algn="l"/>
              </a:tabLst>
            </a:pP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n-IN"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	</a:t>
            </a:r>
            <a:r>
              <a:rPr lang="en-IN"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	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r>
              <a:rPr lang="en-IN"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classiﬁers	</a:t>
            </a:r>
            <a:r>
              <a:rPr sz="3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	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	</a:t>
            </a:r>
            <a:r>
              <a:rPr sz="34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n-IN" sz="34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widely	used</a:t>
            </a:r>
            <a:r>
              <a:rPr lang="en-IN"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IN" sz="3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 </a:t>
            </a:r>
            <a:r>
              <a:rPr sz="3400" spc="-7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recognition/classiﬁcation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problems.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lnSpc>
                <a:spcPct val="115100"/>
              </a:lnSpc>
              <a:buFont typeface="Wingdings" panose="05000000000000000000" pitchFamily="2" charset="2"/>
              <a:buChar char="q"/>
              <a:tabLst>
                <a:tab pos="2259330" algn="l"/>
                <a:tab pos="3249930" algn="l"/>
                <a:tab pos="3820160" algn="l"/>
                <a:tab pos="5500370" algn="l"/>
                <a:tab pos="6971030" algn="l"/>
                <a:tab pos="8843010" algn="l"/>
                <a:tab pos="9827895" algn="l"/>
                <a:tab pos="10889615" algn="l"/>
                <a:tab pos="11743055" algn="l"/>
                <a:tab pos="13408025" algn="l"/>
                <a:tab pos="14352905" algn="l"/>
                <a:tab pos="15482569" algn="l"/>
              </a:tabLst>
            </a:pPr>
            <a:r>
              <a:rPr sz="3400" spc="-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IN"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ﬁ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400" spc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IN"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400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sz="340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problems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q"/>
            </a:pP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lnSpc>
                <a:spcPct val="1171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2548255" algn="l"/>
                <a:tab pos="2881630" algn="l"/>
                <a:tab pos="3963670" algn="l"/>
                <a:tab pos="5888990" algn="l"/>
                <a:tab pos="6710045" algn="l"/>
                <a:tab pos="8848090" algn="l"/>
                <a:tab pos="9944100" algn="l"/>
                <a:tab pos="10549890" algn="l"/>
                <a:tab pos="12312015" algn="l"/>
                <a:tab pos="14300200" algn="l"/>
                <a:tab pos="15318105" algn="l"/>
              </a:tabLst>
            </a:pPr>
            <a:r>
              <a:rPr sz="3400" spc="-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4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rks</a:t>
            </a:r>
            <a:r>
              <a:rPr lang="en-IN"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3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400" spc="-4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spc="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400" spc="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3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</a:t>
            </a:r>
            <a:r>
              <a:rPr sz="3400" spc="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imation</a:t>
            </a:r>
            <a:r>
              <a:rPr sz="3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sz="340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learning,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classiﬁcation</a:t>
            </a:r>
            <a:r>
              <a:rPr sz="3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problems.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25"/>
              </a:spcBef>
            </a:pPr>
            <a:r>
              <a:rPr spc="165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5200" y="4607915"/>
            <a:ext cx="12092940" cy="24858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50"/>
              </a:spcBef>
            </a:pPr>
            <a:r>
              <a:rPr lang="en-IN" sz="3200" spc="3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200" spc="35" dirty="0" err="1">
                <a:latin typeface="Arial" panose="020B0604020202020204" pitchFamily="34" charset="0"/>
                <a:cs typeface="Arial" panose="020B0604020202020204" pitchFamily="34" charset="0"/>
              </a:rPr>
              <a:t>ighway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safety is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crucial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reducing the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accidents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en-IN" sz="3200" spc="10" dirty="0">
                <a:latin typeface="Arial" panose="020B0604020202020204" pitchFamily="34" charset="0"/>
                <a:cs typeface="Arial" panose="020B0604020202020204" pitchFamily="34" charset="0"/>
              </a:rPr>
              <a:t> by using 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big 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intelligence,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approach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highway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safety.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sz="3200" spc="80" dirty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detection </a:t>
            </a:r>
            <a:r>
              <a:rPr sz="3200" spc="-7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prevention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capabilities, </a:t>
            </a:r>
            <a:r>
              <a:rPr sz="3200" spc="85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sz="3200" spc="65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roads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safer </a:t>
            </a:r>
            <a:r>
              <a:rPr sz="3200" spc="-7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everyone.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501</Words>
  <Application>Microsoft Office PowerPoint</Application>
  <PresentationFormat>Custom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Georgia</vt:lpstr>
      <vt:lpstr>Palatino Linotype</vt:lpstr>
      <vt:lpstr>Times New Roman</vt:lpstr>
      <vt:lpstr>Wingdings</vt:lpstr>
      <vt:lpstr>Office Theme</vt:lpstr>
      <vt:lpstr>PowerPoint Presentation</vt:lpstr>
      <vt:lpstr>Introduction</vt:lpstr>
      <vt:lpstr>Current Challenges</vt:lpstr>
      <vt:lpstr>Real-Time Accident Detection</vt:lpstr>
      <vt:lpstr>Data processing</vt:lpstr>
      <vt:lpstr>Big Data Preprocessing</vt:lpstr>
      <vt:lpstr>DATA ANALYSIS AND FEATURE  E TRACTION</vt:lpstr>
      <vt:lpstr>ACCIDENT DETECTION  MODEL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Sathwika Yekula</dc:creator>
  <cp:lastModifiedBy>Sathwika yekula</cp:lastModifiedBy>
  <cp:revision>6</cp:revision>
  <dcterms:created xsi:type="dcterms:W3CDTF">2023-06-15T16:51:09Z</dcterms:created>
  <dcterms:modified xsi:type="dcterms:W3CDTF">2023-06-17T01:24:20Z</dcterms:modified>
</cp:coreProperties>
</file>