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25" r:id="rId5"/>
    <p:sldId id="326" r:id="rId6"/>
    <p:sldId id="327" r:id="rId7"/>
    <p:sldId id="328" r:id="rId8"/>
    <p:sldId id="329" r:id="rId9"/>
    <p:sldId id="330" r:id="rId10"/>
    <p:sldId id="331" r:id="rId11"/>
    <p:sldId id="332" r:id="rId12"/>
    <p:sldId id="337" r:id="rId13"/>
    <p:sldId id="33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66" d="100"/>
          <a:sy n="66" d="100"/>
        </p:scale>
        <p:origin x="668" y="4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6/12/2023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6/12/2023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err="1"/>
              <a:t>nfc</a:t>
            </a:r>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1420212" y="2109438"/>
            <a:ext cx="9120570" cy="2639123"/>
          </a:xfrm>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1394220"/>
            <a:ext cx="4730015" cy="548640"/>
          </a:xfrm>
        </p:spPr>
        <p:txBody>
          <a:bodyPr/>
          <a:lstStyle/>
          <a:p>
            <a:r>
              <a:rPr lang="en-US" dirty="0"/>
              <a:t>What is </a:t>
            </a:r>
            <a:br>
              <a:rPr lang="en-US" dirty="0"/>
            </a:br>
            <a:r>
              <a:rPr lang="en-US" dirty="0" err="1"/>
              <a:t>nfc</a:t>
            </a:r>
            <a:r>
              <a:rPr lang="en-US" dirty="0"/>
              <a:t>?</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242951" y="1451497"/>
            <a:ext cx="1784352" cy="189457"/>
          </a:xfrm>
        </p:spPr>
        <p:txBody>
          <a:bodyPr/>
          <a:lstStyle/>
          <a:p>
            <a:r>
              <a:rPr lang="en-US" sz="2000" dirty="0"/>
              <a:t>NFC</a:t>
            </a:r>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399" y="2816352"/>
            <a:ext cx="5259405" cy="3364992"/>
          </a:xfrm>
        </p:spPr>
        <p:txBody>
          <a:bodyPr/>
          <a:lstStyle/>
          <a:p>
            <a:r>
              <a:rPr lang="en-US" b="0" i="0" dirty="0">
                <a:solidFill>
                  <a:srgbClr val="000000"/>
                </a:solidFill>
                <a:effectLst/>
                <a:latin typeface="app-sans"/>
              </a:rPr>
              <a:t>NFC, or near-field communication, is a short-range wireless technology that allows your phone to act as a transit pass or credit card, quickly transfer data.</a:t>
            </a:r>
            <a:endParaRPr lang="en-US" dirty="0"/>
          </a:p>
        </p:txBody>
      </p:sp>
      <p:pic>
        <p:nvPicPr>
          <p:cNvPr id="11" name="Picture 10">
            <a:extLst>
              <a:ext uri="{FF2B5EF4-FFF2-40B4-BE49-F238E27FC236}">
                <a16:creationId xmlns:a16="http://schemas.microsoft.com/office/drawing/2014/main" id="{0ED98056-76A8-3C55-B8B5-7DC8E7DB5F0F}"/>
              </a:ext>
            </a:extLst>
          </p:cNvPr>
          <p:cNvPicPr>
            <a:picLocks noChangeAspect="1"/>
          </p:cNvPicPr>
          <p:nvPr/>
        </p:nvPicPr>
        <p:blipFill>
          <a:blip r:embed="rId2"/>
          <a:stretch>
            <a:fillRect/>
          </a:stretch>
        </p:blipFill>
        <p:spPr>
          <a:xfrm>
            <a:off x="6554804" y="2260373"/>
            <a:ext cx="4595730" cy="2337254"/>
          </a:xfrm>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Why </a:t>
            </a:r>
            <a:r>
              <a:rPr lang="en-US" dirty="0" err="1"/>
              <a:t>nfc</a:t>
            </a:r>
            <a:r>
              <a:rPr lang="en-US" dirty="0"/>
              <a: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sz="2000" dirty="0"/>
              <a:t>NFC</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342900" indent="-342900">
              <a:lnSpc>
                <a:spcPts val="2400"/>
              </a:lnSpc>
              <a:buFont typeface="Wingdings" panose="05000000000000000000" pitchFamily="2" charset="2"/>
              <a:buChar char="q"/>
            </a:pPr>
            <a:r>
              <a:rPr lang="en-US" sz="2800" dirty="0">
                <a:solidFill>
                  <a:srgbClr val="040C28"/>
                </a:solidFill>
                <a:latin typeface="Google Sans"/>
              </a:rPr>
              <a:t>S</a:t>
            </a:r>
            <a:r>
              <a:rPr lang="en-US" sz="2800" b="0" i="0" dirty="0">
                <a:solidFill>
                  <a:srgbClr val="040C28"/>
                </a:solidFill>
                <a:effectLst/>
                <a:latin typeface="Google Sans"/>
              </a:rPr>
              <a:t>ecure transactions.</a:t>
            </a:r>
          </a:p>
          <a:p>
            <a:pPr marL="342900" indent="-342900">
              <a:lnSpc>
                <a:spcPts val="2400"/>
              </a:lnSpc>
              <a:buFont typeface="Wingdings" panose="05000000000000000000" pitchFamily="2" charset="2"/>
              <a:buChar char="q"/>
            </a:pPr>
            <a:r>
              <a:rPr lang="en-US" sz="2800" dirty="0">
                <a:solidFill>
                  <a:srgbClr val="040C28"/>
                </a:solidFill>
                <a:latin typeface="Google Sans"/>
              </a:rPr>
              <a:t>E</a:t>
            </a:r>
            <a:r>
              <a:rPr lang="en-US" sz="2800" b="0" i="0" dirty="0">
                <a:solidFill>
                  <a:srgbClr val="040C28"/>
                </a:solidFill>
                <a:effectLst/>
                <a:latin typeface="Google Sans"/>
              </a:rPr>
              <a:t>xchange digital content.</a:t>
            </a:r>
          </a:p>
          <a:p>
            <a:pPr marL="342900" indent="-342900">
              <a:lnSpc>
                <a:spcPts val="2400"/>
              </a:lnSpc>
              <a:buFont typeface="Wingdings" panose="05000000000000000000" pitchFamily="2" charset="2"/>
              <a:buChar char="q"/>
            </a:pPr>
            <a:r>
              <a:rPr lang="en-US" sz="2800" dirty="0">
                <a:solidFill>
                  <a:srgbClr val="040C28"/>
                </a:solidFill>
                <a:latin typeface="Google Sans"/>
              </a:rPr>
              <a:t>C</a:t>
            </a:r>
            <a:r>
              <a:rPr lang="en-US" sz="2800" b="0" i="0" dirty="0">
                <a:solidFill>
                  <a:srgbClr val="040C28"/>
                </a:solidFill>
                <a:effectLst/>
                <a:latin typeface="Google Sans"/>
              </a:rPr>
              <a:t>onnect electronic devices with a touch.</a:t>
            </a:r>
          </a:p>
          <a:p>
            <a:pPr marL="342900" indent="-342900">
              <a:lnSpc>
                <a:spcPts val="2400"/>
              </a:lnSpc>
              <a:buFont typeface="Wingdings" panose="05000000000000000000" pitchFamily="2" charset="2"/>
              <a:buChar char="q"/>
            </a:pPr>
            <a:r>
              <a:rPr lang="en-US" sz="2800" spc="0" dirty="0">
                <a:solidFill>
                  <a:srgbClr val="040C28"/>
                </a:solidFill>
                <a:latin typeface="Google Sans"/>
              </a:rPr>
              <a:t>Less risk factor.</a:t>
            </a:r>
          </a:p>
          <a:p>
            <a:pPr marL="342900" indent="-342900">
              <a:lnSpc>
                <a:spcPts val="2400"/>
              </a:lnSpc>
              <a:buFont typeface="Wingdings" panose="05000000000000000000" pitchFamily="2" charset="2"/>
              <a:buChar char="q"/>
            </a:pPr>
            <a:r>
              <a:rPr lang="en-US" sz="2800" dirty="0">
                <a:solidFill>
                  <a:srgbClr val="040C28"/>
                </a:solidFill>
                <a:latin typeface="Google Sans"/>
              </a:rPr>
              <a:t>Faster.</a:t>
            </a:r>
            <a:endParaRPr lang="en-US" sz="2800" spc="0" dirty="0"/>
          </a:p>
        </p:txBody>
      </p:sp>
      <p:pic>
        <p:nvPicPr>
          <p:cNvPr id="8" name="Picture 7">
            <a:extLst>
              <a:ext uri="{FF2B5EF4-FFF2-40B4-BE49-F238E27FC236}">
                <a16:creationId xmlns:a16="http://schemas.microsoft.com/office/drawing/2014/main" id="{2F257470-2DAA-A634-EFA5-F8E8D71A1A50}"/>
              </a:ext>
            </a:extLst>
          </p:cNvPr>
          <p:cNvPicPr>
            <a:picLocks noChangeAspect="1"/>
          </p:cNvPicPr>
          <p:nvPr/>
        </p:nvPicPr>
        <p:blipFill>
          <a:blip r:embed="rId2"/>
          <a:stretch>
            <a:fillRect/>
          </a:stretch>
        </p:blipFill>
        <p:spPr>
          <a:xfrm>
            <a:off x="1061686" y="2228516"/>
            <a:ext cx="3918552" cy="293062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026533" y="1635333"/>
            <a:ext cx="10488139" cy="4457459"/>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809629" y="822960"/>
            <a:ext cx="8110728" cy="457200"/>
          </a:xfrm>
        </p:spPr>
        <p:txBody>
          <a:bodyPr/>
          <a:lstStyle/>
          <a:p>
            <a:r>
              <a:rPr lang="en-US" dirty="0"/>
              <a:t>How </a:t>
            </a:r>
            <a:r>
              <a:rPr lang="en-US" dirty="0" err="1"/>
              <a:t>nfc</a:t>
            </a:r>
            <a:r>
              <a:rPr lang="en-US" dirty="0"/>
              <a:t> is used?</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323315" y="2343753"/>
            <a:ext cx="10034496" cy="3325528"/>
          </a:xfrm>
        </p:spPr>
        <p:txBody>
          <a:bodyPr/>
          <a:lstStyle/>
          <a:p>
            <a:pPr marL="342900" indent="-342900">
              <a:lnSpc>
                <a:spcPct val="110000"/>
              </a:lnSpc>
              <a:buFont typeface="Wingdings" panose="05000000000000000000" pitchFamily="2" charset="2"/>
              <a:buChar char="§"/>
            </a:pPr>
            <a:r>
              <a:rPr lang="en-US" sz="2400" dirty="0">
                <a:ea typeface="+mn-lt"/>
                <a:cs typeface="+mn-lt"/>
              </a:rPr>
              <a:t>NFC (near field communication) is what enables two devices to </a:t>
            </a:r>
            <a:r>
              <a:rPr lang="en-US" sz="2400" b="1" u="sng" dirty="0">
                <a:ea typeface="+mn-lt"/>
                <a:cs typeface="+mn-lt"/>
              </a:rPr>
              <a:t>communicate wirelessly</a:t>
            </a:r>
            <a:r>
              <a:rPr lang="en-US" sz="2400" dirty="0">
                <a:ea typeface="+mn-lt"/>
                <a:cs typeface="+mn-lt"/>
              </a:rPr>
              <a:t> when they’re </a:t>
            </a:r>
            <a:r>
              <a:rPr lang="en-US" sz="2400" b="1" u="sng" dirty="0">
                <a:ea typeface="+mn-lt"/>
                <a:cs typeface="+mn-lt"/>
              </a:rPr>
              <a:t>close</a:t>
            </a:r>
            <a:r>
              <a:rPr lang="en-US" sz="2400" dirty="0">
                <a:ea typeface="+mn-lt"/>
                <a:cs typeface="+mn-lt"/>
              </a:rPr>
              <a:t> together.</a:t>
            </a:r>
            <a:endParaRPr lang="en-US" sz="2400" dirty="0"/>
          </a:p>
          <a:p>
            <a:pPr marL="342900" indent="-342900">
              <a:lnSpc>
                <a:spcPct val="110000"/>
              </a:lnSpc>
              <a:buFont typeface="Wingdings" panose="05000000000000000000" pitchFamily="2" charset="2"/>
              <a:buChar char="§"/>
            </a:pPr>
            <a:r>
              <a:rPr lang="en-US" sz="2400" dirty="0">
                <a:ea typeface="+mn-lt"/>
                <a:cs typeface="+mn-lt"/>
              </a:rPr>
              <a:t>NFC is actually a subset of something called </a:t>
            </a:r>
            <a:r>
              <a:rPr lang="en-US" sz="2400" b="1" u="sng" dirty="0">
                <a:ea typeface="+mn-lt"/>
                <a:cs typeface="+mn-lt"/>
              </a:rPr>
              <a:t>RFID</a:t>
            </a:r>
            <a:r>
              <a:rPr lang="en-US" sz="2400" dirty="0">
                <a:ea typeface="+mn-lt"/>
                <a:cs typeface="+mn-lt"/>
              </a:rPr>
              <a:t> (radio-frequency identification), a technology that allows us to identify things through radio waves. RFID is nothing new — it’s been used for decades for things like scanning items in grocery stores and luggage on baggage claims, and tagging cattle.</a:t>
            </a:r>
            <a:endParaRPr lang="en-US" sz="2400" dirty="0"/>
          </a:p>
          <a:p>
            <a:pPr marL="342900" indent="-342900">
              <a:lnSpc>
                <a:spcPct val="110000"/>
              </a:lnSpc>
              <a:buFont typeface="Wingdings" panose="05000000000000000000" pitchFamily="2" charset="2"/>
              <a:buChar char="§"/>
            </a:pPr>
            <a:endParaRPr lang="en-US" sz="2400"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1" y="1451497"/>
            <a:ext cx="1784352" cy="189457"/>
          </a:xfrm>
        </p:spPr>
        <p:txBody>
          <a:bodyPr/>
          <a:lstStyle/>
          <a:p>
            <a:r>
              <a:rPr lang="en-US" sz="2000" dirty="0"/>
              <a:t>NFC</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7" name="Content Placeholder 6">
            <a:extLst>
              <a:ext uri="{FF2B5EF4-FFF2-40B4-BE49-F238E27FC236}">
                <a16:creationId xmlns:a16="http://schemas.microsoft.com/office/drawing/2014/main" id="{FA69E131-CA11-D17E-D593-A942E4DBD40E}"/>
              </a:ext>
            </a:extLst>
          </p:cNvPr>
          <p:cNvSpPr>
            <a:spLocks noGrp="1"/>
          </p:cNvSpPr>
          <p:nvPr>
            <p:ph idx="1"/>
          </p:nvPr>
        </p:nvSpPr>
        <p:spPr>
          <a:xfrm>
            <a:off x="1083644" y="874168"/>
            <a:ext cx="9820656" cy="4352544"/>
          </a:xfrm>
        </p:spPr>
        <p:txBody>
          <a:bodyPr/>
          <a:lstStyle/>
          <a:p>
            <a:pPr algn="l">
              <a:buFont typeface="Courier New" panose="02070309020205020404" pitchFamily="49" charset="0"/>
              <a:buChar char="o"/>
            </a:pPr>
            <a:r>
              <a:rPr lang="en-US" b="0" i="0" dirty="0">
                <a:solidFill>
                  <a:srgbClr val="2C2F34"/>
                </a:solidFill>
                <a:effectLst/>
                <a:latin typeface="-apple-system"/>
              </a:rPr>
              <a:t>NFC operates on the principle of inductive coupling, at least for short-range implementations. This essentially involves the reader device generating a magnetic field by passing an electric current through a coil.</a:t>
            </a:r>
          </a:p>
          <a:p>
            <a:pPr>
              <a:buFont typeface="Courier New" panose="02070309020205020404" pitchFamily="49" charset="0"/>
              <a:buChar char="o"/>
            </a:pPr>
            <a:r>
              <a:rPr lang="en-US" b="0" i="0" dirty="0">
                <a:solidFill>
                  <a:srgbClr val="2C2F34"/>
                </a:solidFill>
                <a:effectLst/>
                <a:latin typeface="-apple-system"/>
              </a:rPr>
              <a:t>When a tag (with its own coil) is brought nearby, the field induces an electric current within the tag — sans any wires or even physical contact. Then, once the initial handshake is complete, any stored data on the tag is wirelessly transmitted to the reader.</a:t>
            </a:r>
            <a:endParaRPr lang="en-IN" dirty="0"/>
          </a:p>
        </p:txBody>
      </p:sp>
      <p:pic>
        <p:nvPicPr>
          <p:cNvPr id="8" name="Picture 7">
            <a:extLst>
              <a:ext uri="{FF2B5EF4-FFF2-40B4-BE49-F238E27FC236}">
                <a16:creationId xmlns:a16="http://schemas.microsoft.com/office/drawing/2014/main" id="{93C576C0-1A3E-7021-EB51-82A5577337E1}"/>
              </a:ext>
            </a:extLst>
          </p:cNvPr>
          <p:cNvPicPr>
            <a:picLocks noChangeAspect="1"/>
          </p:cNvPicPr>
          <p:nvPr/>
        </p:nvPicPr>
        <p:blipFill>
          <a:blip r:embed="rId2"/>
          <a:stretch>
            <a:fillRect/>
          </a:stretch>
        </p:blipFill>
        <p:spPr>
          <a:xfrm>
            <a:off x="4861259" y="3613151"/>
            <a:ext cx="4972050" cy="2590800"/>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applications</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sz="2000" dirty="0"/>
              <a:t>NFC</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F4CD2F33-8993-CCB1-3813-F0E40AACE6CD}"/>
              </a:ext>
            </a:extLst>
          </p:cNvPr>
          <p:cNvSpPr>
            <a:spLocks noGrp="1"/>
          </p:cNvSpPr>
          <p:nvPr>
            <p:ph idx="1"/>
          </p:nvPr>
        </p:nvSpPr>
        <p:spPr>
          <a:xfrm>
            <a:off x="1284973" y="2035262"/>
            <a:ext cx="9829800" cy="4352544"/>
          </a:xfrm>
        </p:spPr>
        <p:txBody>
          <a:bodyPr/>
          <a:lstStyle/>
          <a:p>
            <a:r>
              <a:rPr lang="en-IN" spc="300" dirty="0"/>
              <a:t>Smart cards.</a:t>
            </a:r>
          </a:p>
          <a:p>
            <a:r>
              <a:rPr lang="en-IN" spc="300" dirty="0"/>
              <a:t>E-wallet(payment using smart phones).</a:t>
            </a:r>
          </a:p>
          <a:p>
            <a:r>
              <a:rPr lang="en-IN" spc="300" dirty="0"/>
              <a:t>Smart ticketing.</a:t>
            </a:r>
          </a:p>
          <a:p>
            <a:r>
              <a:rPr lang="en-IN" spc="300" dirty="0"/>
              <a:t>Medicine and healthcare.</a:t>
            </a:r>
          </a:p>
          <a:p>
            <a:r>
              <a:rPr lang="en-IN" spc="300" dirty="0"/>
              <a:t>Keyless access.</a:t>
            </a:r>
          </a:p>
          <a:p>
            <a:r>
              <a:rPr lang="en-IN" spc="300" dirty="0"/>
              <a:t>Logistics and shipping.</a:t>
            </a:r>
          </a:p>
          <a:p>
            <a:r>
              <a:rPr lang="en-IN" spc="300" dirty="0"/>
              <a:t>NFC information tags.</a:t>
            </a:r>
          </a:p>
        </p:txBody>
      </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280158" y="3734602"/>
            <a:ext cx="5715963" cy="1481809"/>
          </a:xfrm>
        </p:spPr>
        <p:txBody>
          <a:bodyPr/>
          <a:lstStyle/>
          <a:p>
            <a:pPr algn="l"/>
            <a:r>
              <a:rPr lang="en-US" b="0" i="0" dirty="0">
                <a:solidFill>
                  <a:srgbClr val="62C7D3"/>
                </a:solidFill>
                <a:effectLst/>
                <a:latin typeface="Larsseit-Bold"/>
              </a:rPr>
              <a:t>NFC: powering up the “call to action”</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sz="2000" dirty="0"/>
              <a:t>NFC</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dirty="0"/>
          </a:p>
        </p:txBody>
      </p:sp>
      <p:pic>
        <p:nvPicPr>
          <p:cNvPr id="7" name="Picture 6">
            <a:extLst>
              <a:ext uri="{FF2B5EF4-FFF2-40B4-BE49-F238E27FC236}">
                <a16:creationId xmlns:a16="http://schemas.microsoft.com/office/drawing/2014/main" id="{0176AC8E-7055-5342-7C8C-6796A8170827}"/>
              </a:ext>
            </a:extLst>
          </p:cNvPr>
          <p:cNvPicPr>
            <a:picLocks noChangeAspect="1"/>
          </p:cNvPicPr>
          <p:nvPr/>
        </p:nvPicPr>
        <p:blipFill>
          <a:blip r:embed="rId2"/>
          <a:stretch>
            <a:fillRect/>
          </a:stretch>
        </p:blipFill>
        <p:spPr>
          <a:xfrm>
            <a:off x="5784910" y="654048"/>
            <a:ext cx="5852595" cy="3429747"/>
          </a:xfrm>
          <a:prstGeom prst="rect">
            <a:avLst/>
          </a:prstGeom>
          <a:effectLst>
            <a:softEdge rad="114300"/>
          </a:effectLst>
        </p:spPr>
      </p:pic>
    </p:spTree>
    <p:extLst>
      <p:ext uri="{BB962C8B-B14F-4D97-AF65-F5344CB8AC3E}">
        <p14:creationId xmlns:p14="http://schemas.microsoft.com/office/powerpoint/2010/main" val="259085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097280" y="599975"/>
            <a:ext cx="10021824" cy="539496"/>
          </a:xfrm>
        </p:spPr>
        <p:txBody>
          <a:bodyPr/>
          <a:lstStyle/>
          <a:p>
            <a:r>
              <a:rPr lang="en-US" dirty="0" err="1">
                <a:cs typeface="Calibri Light"/>
              </a:rPr>
              <a:t>Nfc</a:t>
            </a:r>
            <a:r>
              <a:rPr lang="en-US" dirty="0">
                <a:cs typeface="Calibri Light"/>
              </a:rPr>
              <a:t> vs </a:t>
            </a:r>
            <a:r>
              <a:rPr lang="en-US" dirty="0" err="1">
                <a:cs typeface="Calibri Light"/>
              </a:rPr>
              <a:t>rfid</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sz="2000" dirty="0"/>
              <a:t>NFC</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41" name="TextBox 40">
            <a:extLst>
              <a:ext uri="{FF2B5EF4-FFF2-40B4-BE49-F238E27FC236}">
                <a16:creationId xmlns:a16="http://schemas.microsoft.com/office/drawing/2014/main" id="{5404B929-E74F-8C10-38F2-DAEB9BE9FA66}"/>
              </a:ext>
            </a:extLst>
          </p:cNvPr>
          <p:cNvSpPr txBox="1"/>
          <p:nvPr/>
        </p:nvSpPr>
        <p:spPr>
          <a:xfrm>
            <a:off x="1568918" y="2228671"/>
            <a:ext cx="3984860" cy="3041089"/>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nSpc>
                <a:spcPct val="250000"/>
              </a:lnSpc>
              <a:buFont typeface="Wingdings" panose="05000000000000000000" pitchFamily="2" charset="2"/>
              <a:buChar char="q"/>
            </a:pPr>
            <a:r>
              <a:rPr lang="en-IN" sz="2000" dirty="0"/>
              <a:t>Operating distance is less.</a:t>
            </a:r>
          </a:p>
          <a:p>
            <a:pPr marL="285750" indent="-285750">
              <a:lnSpc>
                <a:spcPct val="250000"/>
              </a:lnSpc>
              <a:buFont typeface="Wingdings" panose="05000000000000000000" pitchFamily="2" charset="2"/>
              <a:buChar char="q"/>
            </a:pPr>
            <a:r>
              <a:rPr lang="en-IN" sz="2000" dirty="0"/>
              <a:t>Works only at high frequency.</a:t>
            </a:r>
          </a:p>
          <a:p>
            <a:pPr marL="285750" indent="-285750">
              <a:lnSpc>
                <a:spcPct val="250000"/>
              </a:lnSpc>
              <a:buFont typeface="Wingdings" panose="05000000000000000000" pitchFamily="2" charset="2"/>
              <a:buChar char="q"/>
            </a:pPr>
            <a:r>
              <a:rPr lang="en-IN" sz="2000" dirty="0"/>
              <a:t>Two way communication.</a:t>
            </a:r>
          </a:p>
          <a:p>
            <a:pPr marL="285750" indent="-285750">
              <a:lnSpc>
                <a:spcPct val="250000"/>
              </a:lnSpc>
              <a:buFont typeface="Wingdings" panose="05000000000000000000" pitchFamily="2" charset="2"/>
              <a:buChar char="q"/>
            </a:pPr>
            <a:r>
              <a:rPr lang="en-IN" sz="2000" dirty="0"/>
              <a:t>Can read single tag at a time.</a:t>
            </a:r>
          </a:p>
        </p:txBody>
      </p:sp>
      <p:cxnSp>
        <p:nvCxnSpPr>
          <p:cNvPr id="43" name="Straight Connector 42">
            <a:extLst>
              <a:ext uri="{FF2B5EF4-FFF2-40B4-BE49-F238E27FC236}">
                <a16:creationId xmlns:a16="http://schemas.microsoft.com/office/drawing/2014/main" id="{4ED46A6A-C1C2-519B-856B-6EFFAEBDF6A6}"/>
              </a:ext>
            </a:extLst>
          </p:cNvPr>
          <p:cNvCxnSpPr>
            <a:cxnSpLocks/>
          </p:cNvCxnSpPr>
          <p:nvPr/>
        </p:nvCxnSpPr>
        <p:spPr>
          <a:xfrm>
            <a:off x="6091909" y="1597794"/>
            <a:ext cx="0" cy="4494998"/>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809F6DA-09C8-35CE-978C-72BF2396F4FA}"/>
              </a:ext>
            </a:extLst>
          </p:cNvPr>
          <p:cNvSpPr txBox="1"/>
          <p:nvPr/>
        </p:nvSpPr>
        <p:spPr>
          <a:xfrm>
            <a:off x="6614482" y="2228670"/>
            <a:ext cx="4504622" cy="3041089"/>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nSpc>
                <a:spcPct val="250000"/>
              </a:lnSpc>
              <a:buFont typeface="Wingdings" panose="05000000000000000000" pitchFamily="2" charset="2"/>
              <a:buChar char="q"/>
            </a:pPr>
            <a:r>
              <a:rPr lang="en-IN" sz="2000" dirty="0"/>
              <a:t>Operating distance is high.</a:t>
            </a:r>
          </a:p>
          <a:p>
            <a:pPr marL="342900" indent="-342900">
              <a:lnSpc>
                <a:spcPct val="250000"/>
              </a:lnSpc>
              <a:buFont typeface="Wingdings" panose="05000000000000000000" pitchFamily="2" charset="2"/>
              <a:buChar char="q"/>
            </a:pPr>
            <a:r>
              <a:rPr lang="en-IN" sz="2000" dirty="0"/>
              <a:t>Works at both low and higher frequencies.</a:t>
            </a:r>
          </a:p>
          <a:p>
            <a:pPr marL="342900" indent="-342900">
              <a:lnSpc>
                <a:spcPct val="250000"/>
              </a:lnSpc>
              <a:buFont typeface="Wingdings" panose="05000000000000000000" pitchFamily="2" charset="2"/>
              <a:buChar char="q"/>
            </a:pPr>
            <a:r>
              <a:rPr lang="en-IN" sz="2000" dirty="0"/>
              <a:t>One way communication.</a:t>
            </a:r>
          </a:p>
          <a:p>
            <a:pPr marL="342900" indent="-342900">
              <a:lnSpc>
                <a:spcPct val="250000"/>
              </a:lnSpc>
              <a:buFont typeface="Wingdings" panose="05000000000000000000" pitchFamily="2" charset="2"/>
              <a:buChar char="q"/>
            </a:pPr>
            <a:r>
              <a:rPr lang="en-IN" sz="2000" dirty="0"/>
              <a:t>Can read huge volume of data.</a:t>
            </a:r>
          </a:p>
        </p:txBody>
      </p:sp>
    </p:spTree>
    <p:extLst>
      <p:ext uri="{BB962C8B-B14F-4D97-AF65-F5344CB8AC3E}">
        <p14:creationId xmlns:p14="http://schemas.microsoft.com/office/powerpoint/2010/main" val="414664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dirty="0" err="1"/>
              <a:t>Nfc</a:t>
            </a:r>
            <a:r>
              <a:rPr lang="en-US" dirty="0"/>
              <a:t> chips</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sz="2000" dirty="0"/>
              <a:t>NFC</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5938787" y="819718"/>
            <a:ext cx="5981506" cy="5986914"/>
          </a:xfrm>
        </p:spPr>
        <p:txBody>
          <a:bodyPr/>
          <a:lstStyle/>
          <a:p>
            <a:pPr marL="285750" indent="-285750">
              <a:lnSpc>
                <a:spcPct val="150000"/>
              </a:lnSpc>
              <a:buFont typeface="Arial" panose="020B0604020202020204" pitchFamily="34" charset="0"/>
              <a:buChar char="•"/>
            </a:pPr>
            <a:r>
              <a:rPr lang="en-US" sz="1400" b="1" dirty="0">
                <a:latin typeface="Arial"/>
                <a:cs typeface="Arial"/>
              </a:rPr>
              <a:t>A Near-Field Communication chip (NFC chip or NFC chipset) is a silicon component or Integrated Circuit (IC) that can be used in different ways, depending on the targeted application.</a:t>
            </a:r>
          </a:p>
          <a:p>
            <a:pPr marL="285750" indent="-285750">
              <a:lnSpc>
                <a:spcPct val="150000"/>
              </a:lnSpc>
              <a:buFont typeface="Arial" panose="020B0604020202020204" pitchFamily="34" charset="0"/>
              <a:buChar char="•"/>
            </a:pPr>
            <a:r>
              <a:rPr lang="en-US" sz="1400" b="1" dirty="0">
                <a:latin typeface="Arial"/>
                <a:cs typeface="Arial"/>
              </a:rPr>
              <a:t>The NFC chips embedded in each component of the system make the wireless communication possible. For example, an NFC chip can be embedded in a banking card and a payment terminal, or in a passport, where it is used to store biometric data.</a:t>
            </a:r>
          </a:p>
          <a:p>
            <a:pPr marL="285750" indent="-285750">
              <a:lnSpc>
                <a:spcPct val="150000"/>
              </a:lnSpc>
              <a:buFont typeface="Arial" panose="020B0604020202020204" pitchFamily="34" charset="0"/>
              <a:buChar char="•"/>
            </a:pPr>
            <a:r>
              <a:rPr lang="en-US" sz="1400" b="1" dirty="0">
                <a:latin typeface="Arial"/>
                <a:cs typeface="Arial"/>
              </a:rPr>
              <a:t>An NFC communication system includes two separate parts: an NFC reader chip and an NFC tag. The NFC reader chip is the active part of the system, because as its name suggests, it “reads” (or processes) the information before triggering a specific response. It provides power and sends NFC commands to the passive part of the system, the NFC tag.</a:t>
            </a:r>
          </a:p>
          <a:p>
            <a:pPr marL="285750" indent="-285750">
              <a:lnSpc>
                <a:spcPct val="150000"/>
              </a:lnSpc>
              <a:buFont typeface="Arial" panose="020B0604020202020204" pitchFamily="34" charset="0"/>
              <a:buChar char="•"/>
            </a:pPr>
            <a:r>
              <a:rPr lang="en-US" sz="1400" b="1" dirty="0">
                <a:latin typeface="Arial"/>
                <a:cs typeface="Arial"/>
              </a:rPr>
              <a:t>There are three types of NFC chips: NFC readers, NFC tags, and NFC controller chips.</a:t>
            </a:r>
          </a:p>
          <a:p>
            <a:pPr marL="285750" indent="-285750">
              <a:lnSpc>
                <a:spcPct val="150000"/>
              </a:lnSpc>
              <a:buFont typeface="Arial" panose="020B0604020202020204" pitchFamily="34" charset="0"/>
              <a:buChar char="•"/>
            </a:pPr>
            <a:endParaRPr lang="en-US" dirty="0"/>
          </a:p>
        </p:txBody>
      </p:sp>
      <p:pic>
        <p:nvPicPr>
          <p:cNvPr id="23" name="Picture 22">
            <a:extLst>
              <a:ext uri="{FF2B5EF4-FFF2-40B4-BE49-F238E27FC236}">
                <a16:creationId xmlns:a16="http://schemas.microsoft.com/office/drawing/2014/main" id="{11F290BD-FDC6-8A97-E550-B42994CF901C}"/>
              </a:ext>
            </a:extLst>
          </p:cNvPr>
          <p:cNvPicPr>
            <a:picLocks noChangeAspect="1"/>
          </p:cNvPicPr>
          <p:nvPr/>
        </p:nvPicPr>
        <p:blipFill>
          <a:blip r:embed="rId2"/>
          <a:stretch>
            <a:fillRect/>
          </a:stretch>
        </p:blipFill>
        <p:spPr>
          <a:xfrm>
            <a:off x="1223772" y="1668576"/>
            <a:ext cx="4078577" cy="2847079"/>
          </a:xfrm>
          <a:prstGeom prst="rect">
            <a:avLst/>
          </a:prstGeom>
        </p:spPr>
      </p:pic>
    </p:spTree>
    <p:extLst>
      <p:ext uri="{BB962C8B-B14F-4D97-AF65-F5344CB8AC3E}">
        <p14:creationId xmlns:p14="http://schemas.microsoft.com/office/powerpoint/2010/main" val="39437546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{458FDA02-DC0D-4791-B8F6-2A3E2157C9CE}tf67061901_win32</Template>
  <TotalTime>58</TotalTime>
  <Words>502</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-apple-system</vt:lpstr>
      <vt:lpstr>app-sans</vt:lpstr>
      <vt:lpstr>Arial</vt:lpstr>
      <vt:lpstr>Calibri</vt:lpstr>
      <vt:lpstr>Courier New</vt:lpstr>
      <vt:lpstr>Daytona Condensed Light</vt:lpstr>
      <vt:lpstr>Google Sans</vt:lpstr>
      <vt:lpstr>Larsseit-Bold</vt:lpstr>
      <vt:lpstr>Posterama</vt:lpstr>
      <vt:lpstr>Wingdings</vt:lpstr>
      <vt:lpstr>Office Theme</vt:lpstr>
      <vt:lpstr>nfc</vt:lpstr>
      <vt:lpstr>What is  nfc?</vt:lpstr>
      <vt:lpstr>Why nfc?</vt:lpstr>
      <vt:lpstr>How nfc is used?</vt:lpstr>
      <vt:lpstr>PowerPoint Presentation</vt:lpstr>
      <vt:lpstr>applications</vt:lpstr>
      <vt:lpstr>NFC: powering up the “call to action”</vt:lpstr>
      <vt:lpstr>Nfc vs rfid</vt:lpstr>
      <vt:lpstr>Nfc chips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dc:title>
  <dc:creator>Bhargavi Prasadula</dc:creator>
  <cp:lastModifiedBy>Bhargavi Prasadula</cp:lastModifiedBy>
  <cp:revision>1</cp:revision>
  <dcterms:created xsi:type="dcterms:W3CDTF">2023-06-12T16:53:51Z</dcterms:created>
  <dcterms:modified xsi:type="dcterms:W3CDTF">2023-06-12T17:52:40Z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