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61" r:id="rId5"/>
    <p:sldId id="327" r:id="rId6"/>
    <p:sldId id="329" r:id="rId7"/>
    <p:sldId id="269" r:id="rId8"/>
    <p:sldId id="263" r:id="rId9"/>
    <p:sldId id="265" r:id="rId10"/>
    <p:sldId id="266" r:id="rId11"/>
    <p:sldId id="323" r:id="rId12"/>
    <p:sldId id="324" r:id="rId13"/>
    <p:sldId id="326" r:id="rId14"/>
    <p:sldId id="328" r:id="rId15"/>
    <p:sldId id="32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5808" autoAdjust="0"/>
  </p:normalViewPr>
  <p:slideViewPr>
    <p:cSldViewPr snapToGrid="0">
      <p:cViewPr varScale="1">
        <p:scale>
          <a:sx n="84" d="100"/>
          <a:sy n="84"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5D5DB2-9BEA-4136-B337-1D4C1F4E91B4}" type="datetimeFigureOut">
              <a:rPr lang="en-US" smtClean="0"/>
              <a:t>6/8/2023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BC88D3-FB17-4A3E-B824-EDB289E2DFE7}" type="slidenum">
              <a:rPr lang="en-US" smtClean="0"/>
              <a:t>‹#›</a:t>
            </a:fld>
            <a:endParaRPr lang="en-US"/>
          </a:p>
        </p:txBody>
      </p:sp>
    </p:spTree>
    <p:extLst>
      <p:ext uri="{BB962C8B-B14F-4D97-AF65-F5344CB8AC3E}">
        <p14:creationId xmlns:p14="http://schemas.microsoft.com/office/powerpoint/2010/main" val="2843606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BC88D3-FB17-4A3E-B824-EDB289E2DFE7}" type="slidenum">
              <a:rPr lang="en-US" smtClean="0"/>
              <a:t>1</a:t>
            </a:fld>
            <a:endParaRPr lang="en-US"/>
          </a:p>
        </p:txBody>
      </p:sp>
    </p:spTree>
    <p:extLst>
      <p:ext uri="{BB962C8B-B14F-4D97-AF65-F5344CB8AC3E}">
        <p14:creationId xmlns:p14="http://schemas.microsoft.com/office/powerpoint/2010/main" val="595656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BC88D3-FB17-4A3E-B824-EDB289E2DFE7}" type="slidenum">
              <a:rPr lang="en-US" smtClean="0"/>
              <a:t>6</a:t>
            </a:fld>
            <a:endParaRPr lang="en-US"/>
          </a:p>
        </p:txBody>
      </p:sp>
    </p:spTree>
    <p:extLst>
      <p:ext uri="{BB962C8B-B14F-4D97-AF65-F5344CB8AC3E}">
        <p14:creationId xmlns:p14="http://schemas.microsoft.com/office/powerpoint/2010/main" val="2587056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BC88D3-FB17-4A3E-B824-EDB289E2DFE7}" type="slidenum">
              <a:rPr lang="en-US" smtClean="0"/>
              <a:t>10</a:t>
            </a:fld>
            <a:endParaRPr lang="en-US"/>
          </a:p>
        </p:txBody>
      </p:sp>
    </p:spTree>
    <p:extLst>
      <p:ext uri="{BB962C8B-B14F-4D97-AF65-F5344CB8AC3E}">
        <p14:creationId xmlns:p14="http://schemas.microsoft.com/office/powerpoint/2010/main" val="161443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E84D-2493-208C-DD2D-3BEF2151BA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A3EE9D-19A8-8564-2A37-FC1182796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7720BD-C865-A5B2-B690-26FF8BFFEE82}"/>
              </a:ext>
            </a:extLst>
          </p:cNvPr>
          <p:cNvSpPr>
            <a:spLocks noGrp="1"/>
          </p:cNvSpPr>
          <p:nvPr>
            <p:ph type="dt" sz="half" idx="10"/>
          </p:nvPr>
        </p:nvSpPr>
        <p:spPr/>
        <p:txBody>
          <a:bodyPr/>
          <a:lstStyle/>
          <a:p>
            <a:fld id="{26B6C956-E402-44BC-9140-F8CCF85CD5A4}" type="datetimeFigureOut">
              <a:rPr lang="en-US" smtClean="0"/>
              <a:t>6/8/2023</a:t>
            </a:fld>
            <a:endParaRPr lang="en-US"/>
          </a:p>
        </p:txBody>
      </p:sp>
      <p:sp>
        <p:nvSpPr>
          <p:cNvPr id="5" name="Footer Placeholder 4">
            <a:extLst>
              <a:ext uri="{FF2B5EF4-FFF2-40B4-BE49-F238E27FC236}">
                <a16:creationId xmlns:a16="http://schemas.microsoft.com/office/drawing/2014/main" id="{33F7A4C0-FFF4-758C-8DE0-F10F9C609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BEAB77-C778-9BDD-49B6-E5A3AB86248D}"/>
              </a:ext>
            </a:extLst>
          </p:cNvPr>
          <p:cNvSpPr>
            <a:spLocks noGrp="1"/>
          </p:cNvSpPr>
          <p:nvPr>
            <p:ph type="sldNum" sz="quarter" idx="12"/>
          </p:nvPr>
        </p:nvSpPr>
        <p:spPr/>
        <p:txBody>
          <a:bodyPr/>
          <a:lstStyle/>
          <a:p>
            <a:fld id="{86B27544-865F-47B0-B2E6-B52135E744B2}" type="slidenum">
              <a:rPr lang="en-US" smtClean="0"/>
              <a:t>‹#›</a:t>
            </a:fld>
            <a:endParaRPr lang="en-US"/>
          </a:p>
        </p:txBody>
      </p:sp>
    </p:spTree>
    <p:extLst>
      <p:ext uri="{BB962C8B-B14F-4D97-AF65-F5344CB8AC3E}">
        <p14:creationId xmlns:p14="http://schemas.microsoft.com/office/powerpoint/2010/main" val="179503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9A345-3AE9-2895-A74A-02762B9AFB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CAD706-90F5-9182-2FAA-0FE25BF160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35244-3117-AF2A-E77A-F2821F197283}"/>
              </a:ext>
            </a:extLst>
          </p:cNvPr>
          <p:cNvSpPr>
            <a:spLocks noGrp="1"/>
          </p:cNvSpPr>
          <p:nvPr>
            <p:ph type="dt" sz="half" idx="10"/>
          </p:nvPr>
        </p:nvSpPr>
        <p:spPr/>
        <p:txBody>
          <a:bodyPr/>
          <a:lstStyle/>
          <a:p>
            <a:fld id="{26B6C956-E402-44BC-9140-F8CCF85CD5A4}" type="datetimeFigureOut">
              <a:rPr lang="en-US" smtClean="0"/>
              <a:t>6/8/2023</a:t>
            </a:fld>
            <a:endParaRPr lang="en-US"/>
          </a:p>
        </p:txBody>
      </p:sp>
      <p:sp>
        <p:nvSpPr>
          <p:cNvPr id="5" name="Footer Placeholder 4">
            <a:extLst>
              <a:ext uri="{FF2B5EF4-FFF2-40B4-BE49-F238E27FC236}">
                <a16:creationId xmlns:a16="http://schemas.microsoft.com/office/drawing/2014/main" id="{67442292-72B5-BEDC-5650-F1988AEB1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0E7DD-A548-ECC9-9134-F0D9EACCD4F2}"/>
              </a:ext>
            </a:extLst>
          </p:cNvPr>
          <p:cNvSpPr>
            <a:spLocks noGrp="1"/>
          </p:cNvSpPr>
          <p:nvPr>
            <p:ph type="sldNum" sz="quarter" idx="12"/>
          </p:nvPr>
        </p:nvSpPr>
        <p:spPr/>
        <p:txBody>
          <a:bodyPr/>
          <a:lstStyle/>
          <a:p>
            <a:fld id="{86B27544-865F-47B0-B2E6-B52135E744B2}" type="slidenum">
              <a:rPr lang="en-US" smtClean="0"/>
              <a:t>‹#›</a:t>
            </a:fld>
            <a:endParaRPr lang="en-US"/>
          </a:p>
        </p:txBody>
      </p:sp>
    </p:spTree>
    <p:extLst>
      <p:ext uri="{BB962C8B-B14F-4D97-AF65-F5344CB8AC3E}">
        <p14:creationId xmlns:p14="http://schemas.microsoft.com/office/powerpoint/2010/main" val="1506505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4A4B13-978D-CDBF-240F-1332536EAA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DC5E99-AB51-F405-6125-B28255ED36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B1711A-50A7-C8AC-D116-2410AB7A5D5A}"/>
              </a:ext>
            </a:extLst>
          </p:cNvPr>
          <p:cNvSpPr>
            <a:spLocks noGrp="1"/>
          </p:cNvSpPr>
          <p:nvPr>
            <p:ph type="dt" sz="half" idx="10"/>
          </p:nvPr>
        </p:nvSpPr>
        <p:spPr/>
        <p:txBody>
          <a:bodyPr/>
          <a:lstStyle/>
          <a:p>
            <a:fld id="{26B6C956-E402-44BC-9140-F8CCF85CD5A4}" type="datetimeFigureOut">
              <a:rPr lang="en-US" smtClean="0"/>
              <a:t>6/8/2023</a:t>
            </a:fld>
            <a:endParaRPr lang="en-US"/>
          </a:p>
        </p:txBody>
      </p:sp>
      <p:sp>
        <p:nvSpPr>
          <p:cNvPr id="5" name="Footer Placeholder 4">
            <a:extLst>
              <a:ext uri="{FF2B5EF4-FFF2-40B4-BE49-F238E27FC236}">
                <a16:creationId xmlns:a16="http://schemas.microsoft.com/office/drawing/2014/main" id="{8289EAE5-E3B5-78CD-C9CD-670B2D0EE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36DEA8-BC52-ECE7-581A-E820C42CE405}"/>
              </a:ext>
            </a:extLst>
          </p:cNvPr>
          <p:cNvSpPr>
            <a:spLocks noGrp="1"/>
          </p:cNvSpPr>
          <p:nvPr>
            <p:ph type="sldNum" sz="quarter" idx="12"/>
          </p:nvPr>
        </p:nvSpPr>
        <p:spPr/>
        <p:txBody>
          <a:bodyPr/>
          <a:lstStyle/>
          <a:p>
            <a:fld id="{86B27544-865F-47B0-B2E6-B52135E744B2}" type="slidenum">
              <a:rPr lang="en-US" smtClean="0"/>
              <a:t>‹#›</a:t>
            </a:fld>
            <a:endParaRPr lang="en-US"/>
          </a:p>
        </p:txBody>
      </p:sp>
    </p:spTree>
    <p:extLst>
      <p:ext uri="{BB962C8B-B14F-4D97-AF65-F5344CB8AC3E}">
        <p14:creationId xmlns:p14="http://schemas.microsoft.com/office/powerpoint/2010/main" val="4106679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EE11ECF-D4C8-74D4-A731-3B62D4500845}"/>
              </a:ext>
            </a:extLst>
          </p:cNvPr>
          <p:cNvSpPr>
            <a:spLocks noGrp="1"/>
          </p:cNvSpPr>
          <p:nvPr>
            <p:ph type="dt" sz="half" idx="10"/>
          </p:nvPr>
        </p:nvSpPr>
        <p:spPr/>
        <p:txBody>
          <a:bodyPr/>
          <a:lstStyle/>
          <a:p>
            <a:fld id="{C1E9624D-FE2D-4597-B311-55080AF42397}" type="datetimeFigureOut">
              <a:rPr lang="en-US" smtClean="0"/>
              <a:t>6/8/2023</a:t>
            </a:fld>
            <a:endParaRPr lang="en-US"/>
          </a:p>
        </p:txBody>
      </p:sp>
      <p:sp>
        <p:nvSpPr>
          <p:cNvPr id="4" name="Footer Placeholder 3">
            <a:extLst>
              <a:ext uri="{FF2B5EF4-FFF2-40B4-BE49-F238E27FC236}">
                <a16:creationId xmlns:a16="http://schemas.microsoft.com/office/drawing/2014/main" id="{DB85B175-83FF-DAAA-E479-2028076C07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6CACBA-1D1C-50B8-579A-DFC0D210CF62}"/>
              </a:ext>
            </a:extLst>
          </p:cNvPr>
          <p:cNvSpPr>
            <a:spLocks noGrp="1"/>
          </p:cNvSpPr>
          <p:nvPr>
            <p:ph type="sldNum" sz="quarter" idx="12"/>
          </p:nvPr>
        </p:nvSpPr>
        <p:spPr/>
        <p:txBody>
          <a:bodyPr/>
          <a:lstStyle/>
          <a:p>
            <a:fld id="{ED4EED9A-F093-4465-B20F-8EFB89AAADCA}" type="slidenum">
              <a:rPr lang="en-US" smtClean="0"/>
              <a:t>‹#›</a:t>
            </a:fld>
            <a:endParaRPr lang="en-US"/>
          </a:p>
        </p:txBody>
      </p:sp>
    </p:spTree>
    <p:extLst>
      <p:ext uri="{BB962C8B-B14F-4D97-AF65-F5344CB8AC3E}">
        <p14:creationId xmlns:p14="http://schemas.microsoft.com/office/powerpoint/2010/main" val="3923102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06564-AA4C-C89A-FFB5-4E0D6194D1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8281D2-2CA0-FD2F-B8E3-169B246232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644589-A2C6-CF62-A0D5-05646604585A}"/>
              </a:ext>
            </a:extLst>
          </p:cNvPr>
          <p:cNvSpPr>
            <a:spLocks noGrp="1"/>
          </p:cNvSpPr>
          <p:nvPr>
            <p:ph type="dt" sz="half" idx="10"/>
          </p:nvPr>
        </p:nvSpPr>
        <p:spPr/>
        <p:txBody>
          <a:bodyPr/>
          <a:lstStyle/>
          <a:p>
            <a:fld id="{26B6C956-E402-44BC-9140-F8CCF85CD5A4}" type="datetimeFigureOut">
              <a:rPr lang="en-US" smtClean="0"/>
              <a:t>6/8/2023</a:t>
            </a:fld>
            <a:endParaRPr lang="en-US"/>
          </a:p>
        </p:txBody>
      </p:sp>
      <p:sp>
        <p:nvSpPr>
          <p:cNvPr id="5" name="Footer Placeholder 4">
            <a:extLst>
              <a:ext uri="{FF2B5EF4-FFF2-40B4-BE49-F238E27FC236}">
                <a16:creationId xmlns:a16="http://schemas.microsoft.com/office/drawing/2014/main" id="{79896C2E-E09B-DCA4-C0AD-BA7B744F6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8CF73-D88E-6121-EC3A-15F9C6B30A23}"/>
              </a:ext>
            </a:extLst>
          </p:cNvPr>
          <p:cNvSpPr>
            <a:spLocks noGrp="1"/>
          </p:cNvSpPr>
          <p:nvPr>
            <p:ph type="sldNum" sz="quarter" idx="12"/>
          </p:nvPr>
        </p:nvSpPr>
        <p:spPr/>
        <p:txBody>
          <a:bodyPr/>
          <a:lstStyle/>
          <a:p>
            <a:fld id="{86B27544-865F-47B0-B2E6-B52135E744B2}" type="slidenum">
              <a:rPr lang="en-US" smtClean="0"/>
              <a:t>‹#›</a:t>
            </a:fld>
            <a:endParaRPr lang="en-US"/>
          </a:p>
        </p:txBody>
      </p:sp>
    </p:spTree>
    <p:extLst>
      <p:ext uri="{BB962C8B-B14F-4D97-AF65-F5344CB8AC3E}">
        <p14:creationId xmlns:p14="http://schemas.microsoft.com/office/powerpoint/2010/main" val="2863784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32F4-F28C-4AC6-BC9B-A2D91BCDD0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B4A0CA-9F5C-5D31-AD62-AAA86A4EBF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B3C742-0D4D-F3C9-2479-CED21F7F709D}"/>
              </a:ext>
            </a:extLst>
          </p:cNvPr>
          <p:cNvSpPr>
            <a:spLocks noGrp="1"/>
          </p:cNvSpPr>
          <p:nvPr>
            <p:ph type="dt" sz="half" idx="10"/>
          </p:nvPr>
        </p:nvSpPr>
        <p:spPr/>
        <p:txBody>
          <a:bodyPr/>
          <a:lstStyle/>
          <a:p>
            <a:fld id="{26B6C956-E402-44BC-9140-F8CCF85CD5A4}" type="datetimeFigureOut">
              <a:rPr lang="en-US" smtClean="0"/>
              <a:t>6/8/2023</a:t>
            </a:fld>
            <a:endParaRPr lang="en-US"/>
          </a:p>
        </p:txBody>
      </p:sp>
      <p:sp>
        <p:nvSpPr>
          <p:cNvPr id="5" name="Footer Placeholder 4">
            <a:extLst>
              <a:ext uri="{FF2B5EF4-FFF2-40B4-BE49-F238E27FC236}">
                <a16:creationId xmlns:a16="http://schemas.microsoft.com/office/drawing/2014/main" id="{BDF2E2AF-A531-67DF-9BDF-61704B24D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3AE974-1A84-EB50-6334-07501807C1B8}"/>
              </a:ext>
            </a:extLst>
          </p:cNvPr>
          <p:cNvSpPr>
            <a:spLocks noGrp="1"/>
          </p:cNvSpPr>
          <p:nvPr>
            <p:ph type="sldNum" sz="quarter" idx="12"/>
          </p:nvPr>
        </p:nvSpPr>
        <p:spPr/>
        <p:txBody>
          <a:bodyPr/>
          <a:lstStyle/>
          <a:p>
            <a:fld id="{86B27544-865F-47B0-B2E6-B52135E744B2}" type="slidenum">
              <a:rPr lang="en-US" smtClean="0"/>
              <a:t>‹#›</a:t>
            </a:fld>
            <a:endParaRPr lang="en-US"/>
          </a:p>
        </p:txBody>
      </p:sp>
    </p:spTree>
    <p:extLst>
      <p:ext uri="{BB962C8B-B14F-4D97-AF65-F5344CB8AC3E}">
        <p14:creationId xmlns:p14="http://schemas.microsoft.com/office/powerpoint/2010/main" val="205480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28375-73DB-CB9B-8CE3-3724A560A4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8209E-34FC-0E6D-7B9D-47FC0B7A1F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AF7A7A-1BDD-9652-8871-7EE77628A6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FA6098-F4C4-025E-C85F-BF4F7DD2C69D}"/>
              </a:ext>
            </a:extLst>
          </p:cNvPr>
          <p:cNvSpPr>
            <a:spLocks noGrp="1"/>
          </p:cNvSpPr>
          <p:nvPr>
            <p:ph type="dt" sz="half" idx="10"/>
          </p:nvPr>
        </p:nvSpPr>
        <p:spPr/>
        <p:txBody>
          <a:bodyPr/>
          <a:lstStyle/>
          <a:p>
            <a:fld id="{26B6C956-E402-44BC-9140-F8CCF85CD5A4}" type="datetimeFigureOut">
              <a:rPr lang="en-US" smtClean="0"/>
              <a:t>6/8/2023</a:t>
            </a:fld>
            <a:endParaRPr lang="en-US"/>
          </a:p>
        </p:txBody>
      </p:sp>
      <p:sp>
        <p:nvSpPr>
          <p:cNvPr id="6" name="Footer Placeholder 5">
            <a:extLst>
              <a:ext uri="{FF2B5EF4-FFF2-40B4-BE49-F238E27FC236}">
                <a16:creationId xmlns:a16="http://schemas.microsoft.com/office/drawing/2014/main" id="{615A373E-4FC2-4D4D-1349-112C7C1841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4269C4-8584-E251-2977-C7F3579DCA0E}"/>
              </a:ext>
            </a:extLst>
          </p:cNvPr>
          <p:cNvSpPr>
            <a:spLocks noGrp="1"/>
          </p:cNvSpPr>
          <p:nvPr>
            <p:ph type="sldNum" sz="quarter" idx="12"/>
          </p:nvPr>
        </p:nvSpPr>
        <p:spPr/>
        <p:txBody>
          <a:bodyPr/>
          <a:lstStyle/>
          <a:p>
            <a:fld id="{86B27544-865F-47B0-B2E6-B52135E744B2}" type="slidenum">
              <a:rPr lang="en-US" smtClean="0"/>
              <a:t>‹#›</a:t>
            </a:fld>
            <a:endParaRPr lang="en-US"/>
          </a:p>
        </p:txBody>
      </p:sp>
    </p:spTree>
    <p:extLst>
      <p:ext uri="{BB962C8B-B14F-4D97-AF65-F5344CB8AC3E}">
        <p14:creationId xmlns:p14="http://schemas.microsoft.com/office/powerpoint/2010/main" val="2637374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D2564-489B-9B59-F481-13072BF9C6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7F3118-A4F4-3C23-7C65-E55D5644E3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43719A-4528-101E-C757-944D78AE0B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5A5708-9909-D249-4C39-B4C2CE7A9F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6D997A-847F-D9EE-0EDF-A634AC7F32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780698-3E49-7A8A-4C38-D5F4585C7518}"/>
              </a:ext>
            </a:extLst>
          </p:cNvPr>
          <p:cNvSpPr>
            <a:spLocks noGrp="1"/>
          </p:cNvSpPr>
          <p:nvPr>
            <p:ph type="dt" sz="half" idx="10"/>
          </p:nvPr>
        </p:nvSpPr>
        <p:spPr/>
        <p:txBody>
          <a:bodyPr/>
          <a:lstStyle/>
          <a:p>
            <a:fld id="{26B6C956-E402-44BC-9140-F8CCF85CD5A4}" type="datetimeFigureOut">
              <a:rPr lang="en-US" smtClean="0"/>
              <a:t>6/8/2023</a:t>
            </a:fld>
            <a:endParaRPr lang="en-US"/>
          </a:p>
        </p:txBody>
      </p:sp>
      <p:sp>
        <p:nvSpPr>
          <p:cNvPr id="8" name="Footer Placeholder 7">
            <a:extLst>
              <a:ext uri="{FF2B5EF4-FFF2-40B4-BE49-F238E27FC236}">
                <a16:creationId xmlns:a16="http://schemas.microsoft.com/office/drawing/2014/main" id="{76B73806-14E8-AB19-9639-71B89A57B0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595C7B-6C3E-4AE8-2EB9-F0F74FF0E5E0}"/>
              </a:ext>
            </a:extLst>
          </p:cNvPr>
          <p:cNvSpPr>
            <a:spLocks noGrp="1"/>
          </p:cNvSpPr>
          <p:nvPr>
            <p:ph type="sldNum" sz="quarter" idx="12"/>
          </p:nvPr>
        </p:nvSpPr>
        <p:spPr/>
        <p:txBody>
          <a:bodyPr/>
          <a:lstStyle/>
          <a:p>
            <a:fld id="{86B27544-865F-47B0-B2E6-B52135E744B2}" type="slidenum">
              <a:rPr lang="en-US" smtClean="0"/>
              <a:t>‹#›</a:t>
            </a:fld>
            <a:endParaRPr lang="en-US"/>
          </a:p>
        </p:txBody>
      </p:sp>
    </p:spTree>
    <p:extLst>
      <p:ext uri="{BB962C8B-B14F-4D97-AF65-F5344CB8AC3E}">
        <p14:creationId xmlns:p14="http://schemas.microsoft.com/office/powerpoint/2010/main" val="2627051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3E2B5-6F81-0DA8-3974-52D2B88737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74CEF3-57F3-73EF-5AEA-B4C0589ED239}"/>
              </a:ext>
            </a:extLst>
          </p:cNvPr>
          <p:cNvSpPr>
            <a:spLocks noGrp="1"/>
          </p:cNvSpPr>
          <p:nvPr>
            <p:ph type="dt" sz="half" idx="10"/>
          </p:nvPr>
        </p:nvSpPr>
        <p:spPr/>
        <p:txBody>
          <a:bodyPr/>
          <a:lstStyle/>
          <a:p>
            <a:fld id="{26B6C956-E402-44BC-9140-F8CCF85CD5A4}" type="datetimeFigureOut">
              <a:rPr lang="en-US" smtClean="0"/>
              <a:t>6/8/2023</a:t>
            </a:fld>
            <a:endParaRPr lang="en-US"/>
          </a:p>
        </p:txBody>
      </p:sp>
      <p:sp>
        <p:nvSpPr>
          <p:cNvPr id="4" name="Footer Placeholder 3">
            <a:extLst>
              <a:ext uri="{FF2B5EF4-FFF2-40B4-BE49-F238E27FC236}">
                <a16:creationId xmlns:a16="http://schemas.microsoft.com/office/drawing/2014/main" id="{1A8EA1CB-19BC-F171-66BC-540723FAA5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945F62-65C5-D2E6-0BBC-349AA98CB3FB}"/>
              </a:ext>
            </a:extLst>
          </p:cNvPr>
          <p:cNvSpPr>
            <a:spLocks noGrp="1"/>
          </p:cNvSpPr>
          <p:nvPr>
            <p:ph type="sldNum" sz="quarter" idx="12"/>
          </p:nvPr>
        </p:nvSpPr>
        <p:spPr/>
        <p:txBody>
          <a:bodyPr/>
          <a:lstStyle/>
          <a:p>
            <a:fld id="{86B27544-865F-47B0-B2E6-B52135E744B2}" type="slidenum">
              <a:rPr lang="en-US" smtClean="0"/>
              <a:t>‹#›</a:t>
            </a:fld>
            <a:endParaRPr lang="en-US"/>
          </a:p>
        </p:txBody>
      </p:sp>
    </p:spTree>
    <p:extLst>
      <p:ext uri="{BB962C8B-B14F-4D97-AF65-F5344CB8AC3E}">
        <p14:creationId xmlns:p14="http://schemas.microsoft.com/office/powerpoint/2010/main" val="128598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5DE5ED-38CE-3D2C-CFA4-3CD8667F0ACE}"/>
              </a:ext>
            </a:extLst>
          </p:cNvPr>
          <p:cNvSpPr>
            <a:spLocks noGrp="1"/>
          </p:cNvSpPr>
          <p:nvPr>
            <p:ph type="dt" sz="half" idx="10"/>
          </p:nvPr>
        </p:nvSpPr>
        <p:spPr/>
        <p:txBody>
          <a:bodyPr/>
          <a:lstStyle/>
          <a:p>
            <a:fld id="{26B6C956-E402-44BC-9140-F8CCF85CD5A4}" type="datetimeFigureOut">
              <a:rPr lang="en-US" smtClean="0"/>
              <a:t>6/8/2023</a:t>
            </a:fld>
            <a:endParaRPr lang="en-US"/>
          </a:p>
        </p:txBody>
      </p:sp>
      <p:sp>
        <p:nvSpPr>
          <p:cNvPr id="3" name="Footer Placeholder 2">
            <a:extLst>
              <a:ext uri="{FF2B5EF4-FFF2-40B4-BE49-F238E27FC236}">
                <a16:creationId xmlns:a16="http://schemas.microsoft.com/office/drawing/2014/main" id="{1682A197-56FE-EAA1-CFAF-0C7655A2C1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16B687-4D67-0FAF-E6C7-D56094DCEB7F}"/>
              </a:ext>
            </a:extLst>
          </p:cNvPr>
          <p:cNvSpPr>
            <a:spLocks noGrp="1"/>
          </p:cNvSpPr>
          <p:nvPr>
            <p:ph type="sldNum" sz="quarter" idx="12"/>
          </p:nvPr>
        </p:nvSpPr>
        <p:spPr/>
        <p:txBody>
          <a:bodyPr/>
          <a:lstStyle/>
          <a:p>
            <a:fld id="{86B27544-865F-47B0-B2E6-B52135E744B2}" type="slidenum">
              <a:rPr lang="en-US" smtClean="0"/>
              <a:t>‹#›</a:t>
            </a:fld>
            <a:endParaRPr lang="en-US"/>
          </a:p>
        </p:txBody>
      </p:sp>
    </p:spTree>
    <p:extLst>
      <p:ext uri="{BB962C8B-B14F-4D97-AF65-F5344CB8AC3E}">
        <p14:creationId xmlns:p14="http://schemas.microsoft.com/office/powerpoint/2010/main" val="57550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5B0F0-C6FB-2595-9A26-F707EF3E50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FF6B9C-CFC6-7E57-2934-460ABA5567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3A15AC-C6C4-0BA6-F7AA-16AF80DF10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461EA7-9A83-50D8-3432-CD33473B703C}"/>
              </a:ext>
            </a:extLst>
          </p:cNvPr>
          <p:cNvSpPr>
            <a:spLocks noGrp="1"/>
          </p:cNvSpPr>
          <p:nvPr>
            <p:ph type="dt" sz="half" idx="10"/>
          </p:nvPr>
        </p:nvSpPr>
        <p:spPr/>
        <p:txBody>
          <a:bodyPr/>
          <a:lstStyle/>
          <a:p>
            <a:fld id="{26B6C956-E402-44BC-9140-F8CCF85CD5A4}" type="datetimeFigureOut">
              <a:rPr lang="en-US" smtClean="0"/>
              <a:t>6/8/2023</a:t>
            </a:fld>
            <a:endParaRPr lang="en-US"/>
          </a:p>
        </p:txBody>
      </p:sp>
      <p:sp>
        <p:nvSpPr>
          <p:cNvPr id="6" name="Footer Placeholder 5">
            <a:extLst>
              <a:ext uri="{FF2B5EF4-FFF2-40B4-BE49-F238E27FC236}">
                <a16:creationId xmlns:a16="http://schemas.microsoft.com/office/drawing/2014/main" id="{C9B9E37F-4289-4DB3-C2CA-2B8A40199A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010CC4-F163-FC12-E0FD-0CA7ECD7A4AF}"/>
              </a:ext>
            </a:extLst>
          </p:cNvPr>
          <p:cNvSpPr>
            <a:spLocks noGrp="1"/>
          </p:cNvSpPr>
          <p:nvPr>
            <p:ph type="sldNum" sz="quarter" idx="12"/>
          </p:nvPr>
        </p:nvSpPr>
        <p:spPr/>
        <p:txBody>
          <a:bodyPr/>
          <a:lstStyle/>
          <a:p>
            <a:fld id="{86B27544-865F-47B0-B2E6-B52135E744B2}" type="slidenum">
              <a:rPr lang="en-US" smtClean="0"/>
              <a:t>‹#›</a:t>
            </a:fld>
            <a:endParaRPr lang="en-US"/>
          </a:p>
        </p:txBody>
      </p:sp>
    </p:spTree>
    <p:extLst>
      <p:ext uri="{BB962C8B-B14F-4D97-AF65-F5344CB8AC3E}">
        <p14:creationId xmlns:p14="http://schemas.microsoft.com/office/powerpoint/2010/main" val="498766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01E2C-BEC3-CC7B-C224-34D1EE0494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61324A-9A22-9FF6-D798-EF3E818561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650E57-3078-6DC3-109B-F13A1AE30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978BB1-861F-9BC1-A099-13AD2A6BD75D}"/>
              </a:ext>
            </a:extLst>
          </p:cNvPr>
          <p:cNvSpPr>
            <a:spLocks noGrp="1"/>
          </p:cNvSpPr>
          <p:nvPr>
            <p:ph type="dt" sz="half" idx="10"/>
          </p:nvPr>
        </p:nvSpPr>
        <p:spPr/>
        <p:txBody>
          <a:bodyPr/>
          <a:lstStyle/>
          <a:p>
            <a:fld id="{26B6C956-E402-44BC-9140-F8CCF85CD5A4}" type="datetimeFigureOut">
              <a:rPr lang="en-US" smtClean="0"/>
              <a:t>6/8/2023</a:t>
            </a:fld>
            <a:endParaRPr lang="en-US"/>
          </a:p>
        </p:txBody>
      </p:sp>
      <p:sp>
        <p:nvSpPr>
          <p:cNvPr id="6" name="Footer Placeholder 5">
            <a:extLst>
              <a:ext uri="{FF2B5EF4-FFF2-40B4-BE49-F238E27FC236}">
                <a16:creationId xmlns:a16="http://schemas.microsoft.com/office/drawing/2014/main" id="{1E170F0D-DC11-5BA3-5C55-B917FF8C9D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F77C08-2413-DB25-4D6A-68EC8DD86C78}"/>
              </a:ext>
            </a:extLst>
          </p:cNvPr>
          <p:cNvSpPr>
            <a:spLocks noGrp="1"/>
          </p:cNvSpPr>
          <p:nvPr>
            <p:ph type="sldNum" sz="quarter" idx="12"/>
          </p:nvPr>
        </p:nvSpPr>
        <p:spPr/>
        <p:txBody>
          <a:bodyPr/>
          <a:lstStyle/>
          <a:p>
            <a:fld id="{86B27544-865F-47B0-B2E6-B52135E744B2}" type="slidenum">
              <a:rPr lang="en-US" smtClean="0"/>
              <a:t>‹#›</a:t>
            </a:fld>
            <a:endParaRPr lang="en-US"/>
          </a:p>
        </p:txBody>
      </p:sp>
    </p:spTree>
    <p:extLst>
      <p:ext uri="{BB962C8B-B14F-4D97-AF65-F5344CB8AC3E}">
        <p14:creationId xmlns:p14="http://schemas.microsoft.com/office/powerpoint/2010/main" val="3894337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E006B0-ED63-7A8D-A77D-B3C1E4CC75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11A515-FDEE-B4DE-BAEE-A5FAC892FC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9F2E4F-FD07-F374-F2E9-48E134D097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6C956-E402-44BC-9140-F8CCF85CD5A4}" type="datetimeFigureOut">
              <a:rPr lang="en-US" smtClean="0"/>
              <a:t>6/8/2023</a:t>
            </a:fld>
            <a:endParaRPr lang="en-US"/>
          </a:p>
        </p:txBody>
      </p:sp>
      <p:sp>
        <p:nvSpPr>
          <p:cNvPr id="5" name="Footer Placeholder 4">
            <a:extLst>
              <a:ext uri="{FF2B5EF4-FFF2-40B4-BE49-F238E27FC236}">
                <a16:creationId xmlns:a16="http://schemas.microsoft.com/office/drawing/2014/main" id="{5ABA42F7-C917-5681-FCA9-89AECC3AC2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E88BFF-02DD-8028-2094-E7F77A84CF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27544-865F-47B0-B2E6-B52135E744B2}" type="slidenum">
              <a:rPr lang="en-US" smtClean="0"/>
              <a:t>‹#›</a:t>
            </a:fld>
            <a:endParaRPr lang="en-US"/>
          </a:p>
        </p:txBody>
      </p:sp>
    </p:spTree>
    <p:extLst>
      <p:ext uri="{BB962C8B-B14F-4D97-AF65-F5344CB8AC3E}">
        <p14:creationId xmlns:p14="http://schemas.microsoft.com/office/powerpoint/2010/main" val="3104161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jpeg"/><Relationship Id="rId1" Type="http://schemas.openxmlformats.org/officeDocument/2006/relationships/slideLayout" Target="../slideLayouts/slideLayout7.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jpeg"/><Relationship Id="rId1" Type="http://schemas.openxmlformats.org/officeDocument/2006/relationships/slideLayout" Target="../slideLayouts/slideLayout7.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4.png"/><Relationship Id="rId3" Type="http://schemas.openxmlformats.org/officeDocument/2006/relationships/hyperlink" Target="https://beta.openai.com/docs/guides/images" TargetMode="External"/><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hyperlink" Target="https://beta.openai.com/docs/guides/completion" TargetMode="External"/><Relationship Id="rId1" Type="http://schemas.openxmlformats.org/officeDocument/2006/relationships/slideLayout" Target="../slideLayouts/slideLayout7.xml"/><Relationship Id="rId6" Type="http://schemas.openxmlformats.org/officeDocument/2006/relationships/hyperlink" Target="https://beta.openai.com/docs/guides/embeddings" TargetMode="External"/><Relationship Id="rId11" Type="http://schemas.openxmlformats.org/officeDocument/2006/relationships/image" Target="../media/image21.png"/><Relationship Id="rId5" Type="http://schemas.openxmlformats.org/officeDocument/2006/relationships/hyperlink" Target="https://beta.openai.com/docs/guides/code" TargetMode="External"/><Relationship Id="rId10" Type="http://schemas.openxmlformats.org/officeDocument/2006/relationships/image" Target="../media/image20.png"/><Relationship Id="rId4" Type="http://schemas.openxmlformats.org/officeDocument/2006/relationships/hyperlink" Target="https://beta.openai.com/docs/guides/fine-tuning" TargetMode="External"/><Relationship Id="rId9" Type="http://schemas.openxmlformats.org/officeDocument/2006/relationships/image" Target="../media/image19.png"/><Relationship Id="rId1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4" name="Picture 4" descr="Give this AI a few words of description and it produces a stunning image –  but is it art? - StuffSA">
            <a:extLst>
              <a:ext uri="{FF2B5EF4-FFF2-40B4-BE49-F238E27FC236}">
                <a16:creationId xmlns:a16="http://schemas.microsoft.com/office/drawing/2014/main" id="{2FC067B0-4061-C19A-5864-DB8F72CEC2D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0000"/>
          <a:stretch/>
        </p:blipFill>
        <p:spPr bwMode="auto">
          <a:xfrm>
            <a:off x="-1" y="-1"/>
            <a:ext cx="12191999"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3E15277-4A09-5267-F8FD-B4B846642354}"/>
              </a:ext>
            </a:extLst>
          </p:cNvPr>
          <p:cNvSpPr/>
          <p:nvPr/>
        </p:nvSpPr>
        <p:spPr>
          <a:xfrm>
            <a:off x="0" y="0"/>
            <a:ext cx="12192000" cy="6858000"/>
          </a:xfrm>
          <a:prstGeom prst="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709CB36-5E55-FB20-DD6B-415F182DD00E}"/>
              </a:ext>
            </a:extLst>
          </p:cNvPr>
          <p:cNvGrpSpPr/>
          <p:nvPr/>
        </p:nvGrpSpPr>
        <p:grpSpPr>
          <a:xfrm>
            <a:off x="2440836" y="2077062"/>
            <a:ext cx="7310329" cy="2390086"/>
            <a:chOff x="2440834" y="2077062"/>
            <a:chExt cx="7310329" cy="2390086"/>
          </a:xfrm>
        </p:grpSpPr>
        <p:grpSp>
          <p:nvGrpSpPr>
            <p:cNvPr id="7" name="Group 6">
              <a:extLst>
                <a:ext uri="{FF2B5EF4-FFF2-40B4-BE49-F238E27FC236}">
                  <a16:creationId xmlns:a16="http://schemas.microsoft.com/office/drawing/2014/main" id="{B033578B-0763-865F-C482-CD7C55128428}"/>
                </a:ext>
              </a:extLst>
            </p:cNvPr>
            <p:cNvGrpSpPr/>
            <p:nvPr/>
          </p:nvGrpSpPr>
          <p:grpSpPr>
            <a:xfrm>
              <a:off x="2645406" y="2077062"/>
              <a:ext cx="6901188" cy="1862048"/>
              <a:chOff x="2954305" y="2077062"/>
              <a:chExt cx="6901188" cy="1862048"/>
            </a:xfrm>
          </p:grpSpPr>
          <p:pic>
            <p:nvPicPr>
              <p:cNvPr id="5122" name="Picture 2" descr="openai&quot; Icon - Download for free – Iconduck">
                <a:extLst>
                  <a:ext uri="{FF2B5EF4-FFF2-40B4-BE49-F238E27FC236}">
                    <a16:creationId xmlns:a16="http://schemas.microsoft.com/office/drawing/2014/main" id="{7A8F22EE-32F3-F426-7305-0BE41F94203A}"/>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2954305" y="2404348"/>
                <a:ext cx="1190968" cy="12074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1F7C78B-6A04-9B6A-7F10-5006175381F0}"/>
                  </a:ext>
                </a:extLst>
              </p:cNvPr>
              <p:cNvSpPr txBox="1"/>
              <p:nvPr/>
            </p:nvSpPr>
            <p:spPr>
              <a:xfrm>
                <a:off x="4145275" y="2077062"/>
                <a:ext cx="5710218" cy="1862048"/>
              </a:xfrm>
              <a:prstGeom prst="rect">
                <a:avLst/>
              </a:prstGeom>
              <a:noFill/>
            </p:spPr>
            <p:txBody>
              <a:bodyPr wrap="none" rtlCol="0">
                <a:spAutoFit/>
              </a:bodyPr>
              <a:lstStyle/>
              <a:p>
                <a:r>
                  <a:rPr lang="en-US" sz="11500" b="1" dirty="0">
                    <a:solidFill>
                      <a:schemeClr val="bg1"/>
                    </a:solidFill>
                    <a:latin typeface="MS Reference Sans Serif" panose="020B0604030504040204" pitchFamily="34" charset="0"/>
                    <a:cs typeface="Myanmar Text" panose="020B0502040204020203" pitchFamily="34" charset="0"/>
                  </a:rPr>
                  <a:t>OpenAI</a:t>
                </a:r>
              </a:p>
            </p:txBody>
          </p:sp>
        </p:grpSp>
        <p:sp>
          <p:nvSpPr>
            <p:cNvPr id="6" name="TextBox 5">
              <a:extLst>
                <a:ext uri="{FF2B5EF4-FFF2-40B4-BE49-F238E27FC236}">
                  <a16:creationId xmlns:a16="http://schemas.microsoft.com/office/drawing/2014/main" id="{D2AE8833-FC8F-A89D-D3FE-B0E785C9B603}"/>
                </a:ext>
              </a:extLst>
            </p:cNvPr>
            <p:cNvSpPr txBox="1"/>
            <p:nvPr/>
          </p:nvSpPr>
          <p:spPr>
            <a:xfrm>
              <a:off x="2440834" y="3987337"/>
              <a:ext cx="7310329" cy="479811"/>
            </a:xfrm>
            <a:prstGeom prst="rect">
              <a:avLst/>
            </a:prstGeom>
            <a:noFill/>
          </p:spPr>
          <p:txBody>
            <a:bodyPr wrap="square" rtlCol="0">
              <a:spAutoFit/>
            </a:bodyPr>
            <a:lstStyle/>
            <a:p>
              <a:pPr algn="ctr">
                <a:lnSpc>
                  <a:spcPct val="150000"/>
                </a:lnSpc>
              </a:pPr>
              <a:r>
                <a:rPr lang="en-US" sz="900" b="1" i="0" dirty="0">
                  <a:solidFill>
                    <a:schemeClr val="bg1"/>
                  </a:solidFill>
                  <a:effectLst/>
                  <a:latin typeface="MS Reference Sans Serif" panose="020B0604030504040204" pitchFamily="34" charset="0"/>
                </a:rPr>
                <a:t>OpenAI</a:t>
              </a:r>
              <a:r>
                <a:rPr lang="en-US" sz="900" b="0" i="0" dirty="0">
                  <a:solidFill>
                    <a:schemeClr val="bg1"/>
                  </a:solidFill>
                  <a:effectLst/>
                  <a:latin typeface="MS Reference Sans Serif" panose="020B0604030504040204" pitchFamily="34" charset="0"/>
                </a:rPr>
                <a:t> is an AI research and deployment company. Our mission is to ensure that artificial general intelligence benefits all of humanity.</a:t>
              </a:r>
              <a:endParaRPr lang="en-US" sz="900" dirty="0">
                <a:solidFill>
                  <a:schemeClr val="bg1"/>
                </a:solidFill>
                <a:latin typeface="MS Reference Sans Serif" panose="020B0604030504040204" pitchFamily="34" charset="0"/>
                <a:cs typeface="Myanmar Text" panose="020B0502040204020203" pitchFamily="34" charset="0"/>
              </a:endParaRPr>
            </a:p>
          </p:txBody>
        </p:sp>
      </p:grpSp>
    </p:spTree>
    <p:extLst>
      <p:ext uri="{BB962C8B-B14F-4D97-AF65-F5344CB8AC3E}">
        <p14:creationId xmlns:p14="http://schemas.microsoft.com/office/powerpoint/2010/main" val="3571875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74B9ED7C-7E17-40D6-A74C-C3A413E2560A}"/>
              </a:ext>
            </a:extLst>
          </p:cNvPr>
          <p:cNvGrpSpPr/>
          <p:nvPr/>
        </p:nvGrpSpPr>
        <p:grpSpPr>
          <a:xfrm>
            <a:off x="1014134" y="639058"/>
            <a:ext cx="5183466" cy="2220506"/>
            <a:chOff x="315634" y="639058"/>
            <a:chExt cx="5183466" cy="2220506"/>
          </a:xfrm>
        </p:grpSpPr>
        <p:sp>
          <p:nvSpPr>
            <p:cNvPr id="3" name="TextBox 2">
              <a:extLst>
                <a:ext uri="{FF2B5EF4-FFF2-40B4-BE49-F238E27FC236}">
                  <a16:creationId xmlns:a16="http://schemas.microsoft.com/office/drawing/2014/main" id="{03578F66-0002-31FE-DADB-6160867512D0}"/>
                </a:ext>
              </a:extLst>
            </p:cNvPr>
            <p:cNvSpPr txBox="1"/>
            <p:nvPr/>
          </p:nvSpPr>
          <p:spPr>
            <a:xfrm>
              <a:off x="315634" y="639058"/>
              <a:ext cx="2454839" cy="1323439"/>
            </a:xfrm>
            <a:prstGeom prst="rect">
              <a:avLst/>
            </a:prstGeom>
            <a:noFill/>
          </p:spPr>
          <p:txBody>
            <a:bodyPr wrap="none" rtlCol="0">
              <a:spAutoFit/>
            </a:bodyPr>
            <a:lstStyle/>
            <a:p>
              <a:r>
                <a:rPr lang="en-US" sz="4000" b="1" dirty="0">
                  <a:solidFill>
                    <a:schemeClr val="bg1"/>
                  </a:solidFill>
                  <a:latin typeface="MS Reference Sans Serif" panose="020B0604030504040204" pitchFamily="34" charset="0"/>
                </a:rPr>
                <a:t>Our</a:t>
              </a:r>
            </a:p>
            <a:p>
              <a:r>
                <a:rPr lang="en-US" sz="4000" b="1" i="0" dirty="0">
                  <a:solidFill>
                    <a:schemeClr val="bg1"/>
                  </a:solidFill>
                  <a:effectLst/>
                  <a:latin typeface="MS Reference Sans Serif" panose="020B0604030504040204" pitchFamily="34" charset="0"/>
                </a:rPr>
                <a:t>Featured</a:t>
              </a:r>
              <a:endParaRPr lang="en-US" sz="4000" b="1" dirty="0">
                <a:solidFill>
                  <a:schemeClr val="bg1"/>
                </a:solidFill>
                <a:latin typeface="MS Reference Sans Serif" panose="020B0604030504040204" pitchFamily="34" charset="0"/>
              </a:endParaRPr>
            </a:p>
          </p:txBody>
        </p:sp>
        <p:sp>
          <p:nvSpPr>
            <p:cNvPr id="4" name="TextBox 3">
              <a:extLst>
                <a:ext uri="{FF2B5EF4-FFF2-40B4-BE49-F238E27FC236}">
                  <a16:creationId xmlns:a16="http://schemas.microsoft.com/office/drawing/2014/main" id="{5CF4CE69-160C-C05A-D48C-46A9CDBF159C}"/>
                </a:ext>
              </a:extLst>
            </p:cNvPr>
            <p:cNvSpPr txBox="1"/>
            <p:nvPr/>
          </p:nvSpPr>
          <p:spPr>
            <a:xfrm>
              <a:off x="315634" y="2120900"/>
              <a:ext cx="5183466" cy="738664"/>
            </a:xfrm>
            <a:prstGeom prst="rect">
              <a:avLst/>
            </a:prstGeom>
            <a:noFill/>
          </p:spPr>
          <p:txBody>
            <a:bodyPr wrap="square" rtlCol="0">
              <a:spAutoFit/>
            </a:bodyPr>
            <a:lstStyle/>
            <a:p>
              <a:pPr algn="just"/>
              <a:r>
                <a:rPr lang="en-US" sz="1400" b="0" i="0" dirty="0">
                  <a:solidFill>
                    <a:schemeClr val="bg1"/>
                  </a:solidFill>
                  <a:effectLst/>
                  <a:latin typeface="MS Reference Sans Serif" panose="020B0604030504040204" pitchFamily="34" charset="0"/>
                </a:rPr>
                <a:t>OpenAI has achieved several notable milestones and has been featured in many publications for their work on artificial intelligence. Some examples include:</a:t>
              </a:r>
              <a:endParaRPr lang="en-US" sz="1400" dirty="0">
                <a:solidFill>
                  <a:schemeClr val="bg1"/>
                </a:solidFill>
                <a:latin typeface="MS Reference Sans Serif" panose="020B0604030504040204" pitchFamily="34" charset="0"/>
              </a:endParaRPr>
            </a:p>
          </p:txBody>
        </p:sp>
      </p:grpSp>
      <p:grpSp>
        <p:nvGrpSpPr>
          <p:cNvPr id="28" name="Group 27">
            <a:extLst>
              <a:ext uri="{FF2B5EF4-FFF2-40B4-BE49-F238E27FC236}">
                <a16:creationId xmlns:a16="http://schemas.microsoft.com/office/drawing/2014/main" id="{D307424D-7824-EF0C-8E71-DF59494C6A09}"/>
              </a:ext>
            </a:extLst>
          </p:cNvPr>
          <p:cNvGrpSpPr/>
          <p:nvPr/>
        </p:nvGrpSpPr>
        <p:grpSpPr>
          <a:xfrm>
            <a:off x="7353300" y="0"/>
            <a:ext cx="3785662" cy="6858000"/>
            <a:chOff x="6807200" y="0"/>
            <a:chExt cx="3785662" cy="6858000"/>
          </a:xfrm>
        </p:grpSpPr>
        <p:grpSp>
          <p:nvGrpSpPr>
            <p:cNvPr id="22" name="Group 21">
              <a:extLst>
                <a:ext uri="{FF2B5EF4-FFF2-40B4-BE49-F238E27FC236}">
                  <a16:creationId xmlns:a16="http://schemas.microsoft.com/office/drawing/2014/main" id="{150965A4-2274-024E-F9C8-6C742916B154}"/>
                </a:ext>
              </a:extLst>
            </p:cNvPr>
            <p:cNvGrpSpPr/>
            <p:nvPr/>
          </p:nvGrpSpPr>
          <p:grpSpPr>
            <a:xfrm>
              <a:off x="6807200" y="0"/>
              <a:ext cx="1397000" cy="6858000"/>
              <a:chOff x="6489700" y="0"/>
              <a:chExt cx="1397000" cy="6858000"/>
            </a:xfrm>
          </p:grpSpPr>
          <p:sp>
            <p:nvSpPr>
              <p:cNvPr id="2" name="Rectangle 1">
                <a:extLst>
                  <a:ext uri="{FF2B5EF4-FFF2-40B4-BE49-F238E27FC236}">
                    <a16:creationId xmlns:a16="http://schemas.microsoft.com/office/drawing/2014/main" id="{A3420103-DF29-67E6-8B93-E3E14F0D25A1}"/>
                  </a:ext>
                </a:extLst>
              </p:cNvPr>
              <p:cNvSpPr/>
              <p:nvPr/>
            </p:nvSpPr>
            <p:spPr>
              <a:xfrm>
                <a:off x="6489700" y="0"/>
                <a:ext cx="1397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6587E32E-81B5-02D3-90FC-F08C0BCF6CE0}"/>
                  </a:ext>
                </a:extLst>
              </p:cNvPr>
              <p:cNvSpPr txBox="1"/>
              <p:nvPr/>
            </p:nvSpPr>
            <p:spPr>
              <a:xfrm>
                <a:off x="6802518" y="306302"/>
                <a:ext cx="771365" cy="646331"/>
              </a:xfrm>
              <a:prstGeom prst="rect">
                <a:avLst/>
              </a:prstGeom>
              <a:noFill/>
            </p:spPr>
            <p:txBody>
              <a:bodyPr wrap="none" rtlCol="0">
                <a:spAutoFit/>
              </a:bodyPr>
              <a:lstStyle/>
              <a:p>
                <a:pPr algn="ctr"/>
                <a:r>
                  <a:rPr lang="en-US" sz="3600" b="1" dirty="0">
                    <a:latin typeface="MS Reference Sans Serif" panose="020B0604030504040204" pitchFamily="34" charset="0"/>
                  </a:rPr>
                  <a:t>01</a:t>
                </a:r>
              </a:p>
            </p:txBody>
          </p:sp>
          <p:sp>
            <p:nvSpPr>
              <p:cNvPr id="6" name="TextBox 5">
                <a:extLst>
                  <a:ext uri="{FF2B5EF4-FFF2-40B4-BE49-F238E27FC236}">
                    <a16:creationId xmlns:a16="http://schemas.microsoft.com/office/drawing/2014/main" id="{3C42E867-ABEC-6519-F929-2A9042570359}"/>
                  </a:ext>
                </a:extLst>
              </p:cNvPr>
              <p:cNvSpPr txBox="1"/>
              <p:nvPr/>
            </p:nvSpPr>
            <p:spPr>
              <a:xfrm>
                <a:off x="6802518" y="1706069"/>
                <a:ext cx="771365" cy="646331"/>
              </a:xfrm>
              <a:prstGeom prst="rect">
                <a:avLst/>
              </a:prstGeom>
              <a:noFill/>
            </p:spPr>
            <p:txBody>
              <a:bodyPr wrap="none" rtlCol="0">
                <a:spAutoFit/>
              </a:bodyPr>
              <a:lstStyle/>
              <a:p>
                <a:pPr algn="ctr"/>
                <a:r>
                  <a:rPr lang="en-US" sz="3600" b="1" dirty="0">
                    <a:latin typeface="MS Reference Sans Serif" panose="020B0604030504040204" pitchFamily="34" charset="0"/>
                  </a:rPr>
                  <a:t>02</a:t>
                </a:r>
              </a:p>
            </p:txBody>
          </p:sp>
          <p:sp>
            <p:nvSpPr>
              <p:cNvPr id="7" name="TextBox 6">
                <a:extLst>
                  <a:ext uri="{FF2B5EF4-FFF2-40B4-BE49-F238E27FC236}">
                    <a16:creationId xmlns:a16="http://schemas.microsoft.com/office/drawing/2014/main" id="{CD956A14-CCA8-8DF9-6021-5AFA6B227C7F}"/>
                  </a:ext>
                </a:extLst>
              </p:cNvPr>
              <p:cNvSpPr txBox="1"/>
              <p:nvPr/>
            </p:nvSpPr>
            <p:spPr>
              <a:xfrm>
                <a:off x="6802518" y="3105836"/>
                <a:ext cx="771365" cy="646331"/>
              </a:xfrm>
              <a:prstGeom prst="rect">
                <a:avLst/>
              </a:prstGeom>
              <a:noFill/>
            </p:spPr>
            <p:txBody>
              <a:bodyPr wrap="none" rtlCol="0">
                <a:spAutoFit/>
              </a:bodyPr>
              <a:lstStyle/>
              <a:p>
                <a:pPr algn="ctr"/>
                <a:r>
                  <a:rPr lang="en-US" sz="3600" b="1" dirty="0">
                    <a:latin typeface="MS Reference Sans Serif" panose="020B0604030504040204" pitchFamily="34" charset="0"/>
                  </a:rPr>
                  <a:t>03</a:t>
                </a:r>
              </a:p>
            </p:txBody>
          </p:sp>
          <p:sp>
            <p:nvSpPr>
              <p:cNvPr id="8" name="TextBox 7">
                <a:extLst>
                  <a:ext uri="{FF2B5EF4-FFF2-40B4-BE49-F238E27FC236}">
                    <a16:creationId xmlns:a16="http://schemas.microsoft.com/office/drawing/2014/main" id="{2075175D-A219-48A8-8214-8412DE285699}"/>
                  </a:ext>
                </a:extLst>
              </p:cNvPr>
              <p:cNvSpPr txBox="1"/>
              <p:nvPr/>
            </p:nvSpPr>
            <p:spPr>
              <a:xfrm>
                <a:off x="6802518" y="4505603"/>
                <a:ext cx="771365" cy="646331"/>
              </a:xfrm>
              <a:prstGeom prst="rect">
                <a:avLst/>
              </a:prstGeom>
              <a:noFill/>
            </p:spPr>
            <p:txBody>
              <a:bodyPr wrap="none" rtlCol="0">
                <a:spAutoFit/>
              </a:bodyPr>
              <a:lstStyle/>
              <a:p>
                <a:pPr algn="ctr"/>
                <a:r>
                  <a:rPr lang="en-US" sz="3600" b="1" dirty="0">
                    <a:latin typeface="MS Reference Sans Serif" panose="020B0604030504040204" pitchFamily="34" charset="0"/>
                  </a:rPr>
                  <a:t>04</a:t>
                </a:r>
              </a:p>
            </p:txBody>
          </p:sp>
          <p:sp>
            <p:nvSpPr>
              <p:cNvPr id="11" name="TextBox 10">
                <a:extLst>
                  <a:ext uri="{FF2B5EF4-FFF2-40B4-BE49-F238E27FC236}">
                    <a16:creationId xmlns:a16="http://schemas.microsoft.com/office/drawing/2014/main" id="{FF1E073B-8C43-CF51-E313-D00DB531A106}"/>
                  </a:ext>
                </a:extLst>
              </p:cNvPr>
              <p:cNvSpPr txBox="1"/>
              <p:nvPr/>
            </p:nvSpPr>
            <p:spPr>
              <a:xfrm>
                <a:off x="6802518" y="5905368"/>
                <a:ext cx="771365" cy="646331"/>
              </a:xfrm>
              <a:prstGeom prst="rect">
                <a:avLst/>
              </a:prstGeom>
              <a:noFill/>
            </p:spPr>
            <p:txBody>
              <a:bodyPr wrap="none" rtlCol="0">
                <a:spAutoFit/>
              </a:bodyPr>
              <a:lstStyle/>
              <a:p>
                <a:pPr algn="ctr"/>
                <a:r>
                  <a:rPr lang="en-US" sz="3600" b="1" dirty="0">
                    <a:latin typeface="MS Reference Sans Serif" panose="020B0604030504040204" pitchFamily="34" charset="0"/>
                  </a:rPr>
                  <a:t>05</a:t>
                </a:r>
              </a:p>
            </p:txBody>
          </p:sp>
        </p:grpSp>
        <p:sp>
          <p:nvSpPr>
            <p:cNvPr id="14" name="TextBox 13">
              <a:extLst>
                <a:ext uri="{FF2B5EF4-FFF2-40B4-BE49-F238E27FC236}">
                  <a16:creationId xmlns:a16="http://schemas.microsoft.com/office/drawing/2014/main" id="{14BD60B6-21EE-2488-608A-8D7A335076EB}"/>
                </a:ext>
              </a:extLst>
            </p:cNvPr>
            <p:cNvSpPr txBox="1"/>
            <p:nvPr/>
          </p:nvSpPr>
          <p:spPr>
            <a:xfrm>
              <a:off x="8382000" y="398634"/>
              <a:ext cx="2210862" cy="461665"/>
            </a:xfrm>
            <a:prstGeom prst="rect">
              <a:avLst/>
            </a:prstGeom>
            <a:noFill/>
          </p:spPr>
          <p:txBody>
            <a:bodyPr wrap="square" rtlCol="0">
              <a:spAutoFit/>
            </a:bodyPr>
            <a:lstStyle/>
            <a:p>
              <a:pPr algn="l" fontAlgn="base"/>
              <a:r>
                <a:rPr lang="en-US" sz="2400" b="1" i="0" u="none" strike="noStrike" dirty="0">
                  <a:solidFill>
                    <a:schemeClr val="bg1"/>
                  </a:solidFill>
                  <a:effectLst/>
                  <a:latin typeface="MS Reference Sans Serif" panose="020B0604030504040204" pitchFamily="34" charset="0"/>
                </a:rPr>
                <a:t>ChatGPT</a:t>
              </a:r>
              <a:endParaRPr lang="en-US" sz="2400" b="1" i="0" dirty="0">
                <a:solidFill>
                  <a:schemeClr val="bg1"/>
                </a:solidFill>
                <a:effectLst/>
                <a:latin typeface="MS Reference Sans Serif" panose="020B0604030504040204" pitchFamily="34" charset="0"/>
              </a:endParaRPr>
            </a:p>
          </p:txBody>
        </p:sp>
        <p:sp>
          <p:nvSpPr>
            <p:cNvPr id="16" name="TextBox 15">
              <a:extLst>
                <a:ext uri="{FF2B5EF4-FFF2-40B4-BE49-F238E27FC236}">
                  <a16:creationId xmlns:a16="http://schemas.microsoft.com/office/drawing/2014/main" id="{BA1D24F2-F624-4D2F-7FA1-18CCE489886E}"/>
                </a:ext>
              </a:extLst>
            </p:cNvPr>
            <p:cNvSpPr txBox="1"/>
            <p:nvPr/>
          </p:nvSpPr>
          <p:spPr>
            <a:xfrm>
              <a:off x="8382000" y="5997701"/>
              <a:ext cx="2210862" cy="461665"/>
            </a:xfrm>
            <a:prstGeom prst="rect">
              <a:avLst/>
            </a:prstGeom>
            <a:noFill/>
          </p:spPr>
          <p:txBody>
            <a:bodyPr wrap="none" rtlCol="0">
              <a:spAutoFit/>
            </a:bodyPr>
            <a:lstStyle/>
            <a:p>
              <a:pPr algn="l" fontAlgn="base"/>
              <a:r>
                <a:rPr lang="en-US" sz="2400" b="1" i="0" u="none" strike="noStrike" dirty="0">
                  <a:solidFill>
                    <a:schemeClr val="bg1"/>
                  </a:solidFill>
                  <a:effectLst/>
                  <a:latin typeface="MS Reference Sans Serif" panose="020B0604030504040204" pitchFamily="34" charset="0"/>
                </a:rPr>
                <a:t>Startup Fund</a:t>
              </a:r>
              <a:endParaRPr lang="en-US" sz="2400" b="1" i="0" dirty="0">
                <a:solidFill>
                  <a:schemeClr val="bg1"/>
                </a:solidFill>
                <a:effectLst/>
                <a:latin typeface="MS Reference Sans Serif" panose="020B0604030504040204" pitchFamily="34" charset="0"/>
              </a:endParaRPr>
            </a:p>
          </p:txBody>
        </p:sp>
        <p:sp>
          <p:nvSpPr>
            <p:cNvPr id="19" name="TextBox 18">
              <a:extLst>
                <a:ext uri="{FF2B5EF4-FFF2-40B4-BE49-F238E27FC236}">
                  <a16:creationId xmlns:a16="http://schemas.microsoft.com/office/drawing/2014/main" id="{D68E0A47-B999-08F2-6A54-C0500B10BA90}"/>
                </a:ext>
              </a:extLst>
            </p:cNvPr>
            <p:cNvSpPr txBox="1"/>
            <p:nvPr/>
          </p:nvSpPr>
          <p:spPr>
            <a:xfrm>
              <a:off x="8382000" y="4597935"/>
              <a:ext cx="2210862" cy="461665"/>
            </a:xfrm>
            <a:prstGeom prst="rect">
              <a:avLst/>
            </a:prstGeom>
            <a:noFill/>
          </p:spPr>
          <p:txBody>
            <a:bodyPr wrap="square" rtlCol="0">
              <a:spAutoFit/>
            </a:bodyPr>
            <a:lstStyle/>
            <a:p>
              <a:pPr algn="l" fontAlgn="base"/>
              <a:r>
                <a:rPr lang="en-US" sz="2400" b="1" i="0" u="none" strike="noStrike" dirty="0">
                  <a:solidFill>
                    <a:schemeClr val="bg1"/>
                  </a:solidFill>
                  <a:effectLst/>
                  <a:latin typeface="MS Reference Sans Serif" panose="020B0604030504040204" pitchFamily="34" charset="0"/>
                </a:rPr>
                <a:t>Alignment</a:t>
              </a:r>
              <a:endParaRPr lang="en-US" sz="2400" b="1" i="0" dirty="0">
                <a:solidFill>
                  <a:schemeClr val="bg1"/>
                </a:solidFill>
                <a:effectLst/>
                <a:latin typeface="MS Reference Sans Serif" panose="020B0604030504040204" pitchFamily="34" charset="0"/>
              </a:endParaRPr>
            </a:p>
          </p:txBody>
        </p:sp>
        <p:sp>
          <p:nvSpPr>
            <p:cNvPr id="20" name="TextBox 19">
              <a:extLst>
                <a:ext uri="{FF2B5EF4-FFF2-40B4-BE49-F238E27FC236}">
                  <a16:creationId xmlns:a16="http://schemas.microsoft.com/office/drawing/2014/main" id="{D852B5B6-B6C1-82A0-1FF4-4C6C2DF0685A}"/>
                </a:ext>
              </a:extLst>
            </p:cNvPr>
            <p:cNvSpPr txBox="1"/>
            <p:nvPr/>
          </p:nvSpPr>
          <p:spPr>
            <a:xfrm>
              <a:off x="8382000" y="3198168"/>
              <a:ext cx="2210862" cy="461665"/>
            </a:xfrm>
            <a:prstGeom prst="rect">
              <a:avLst/>
            </a:prstGeom>
            <a:noFill/>
          </p:spPr>
          <p:txBody>
            <a:bodyPr wrap="square" rtlCol="0">
              <a:spAutoFit/>
            </a:bodyPr>
            <a:lstStyle/>
            <a:p>
              <a:pPr algn="l" fontAlgn="base"/>
              <a:r>
                <a:rPr lang="en-US" sz="2400" b="1" i="0" u="none" strike="noStrike" dirty="0">
                  <a:solidFill>
                    <a:schemeClr val="bg1"/>
                  </a:solidFill>
                  <a:effectLst/>
                  <a:latin typeface="MS Reference Sans Serif" panose="020B0604030504040204" pitchFamily="34" charset="0"/>
                </a:rPr>
                <a:t>Whisper</a:t>
              </a:r>
              <a:endParaRPr lang="en-US" sz="2400" b="1" i="0" dirty="0">
                <a:solidFill>
                  <a:schemeClr val="bg1"/>
                </a:solidFill>
                <a:effectLst/>
                <a:latin typeface="MS Reference Sans Serif" panose="020B0604030504040204" pitchFamily="34" charset="0"/>
              </a:endParaRPr>
            </a:p>
          </p:txBody>
        </p:sp>
        <p:sp>
          <p:nvSpPr>
            <p:cNvPr id="21" name="TextBox 20">
              <a:extLst>
                <a:ext uri="{FF2B5EF4-FFF2-40B4-BE49-F238E27FC236}">
                  <a16:creationId xmlns:a16="http://schemas.microsoft.com/office/drawing/2014/main" id="{C1D8A0C6-1C02-41DA-998B-F77C79D3AEEF}"/>
                </a:ext>
              </a:extLst>
            </p:cNvPr>
            <p:cNvSpPr txBox="1"/>
            <p:nvPr/>
          </p:nvSpPr>
          <p:spPr>
            <a:xfrm>
              <a:off x="8382000" y="1798401"/>
              <a:ext cx="2210862" cy="461665"/>
            </a:xfrm>
            <a:prstGeom prst="rect">
              <a:avLst/>
            </a:prstGeom>
            <a:noFill/>
          </p:spPr>
          <p:txBody>
            <a:bodyPr wrap="square" rtlCol="0">
              <a:spAutoFit/>
            </a:bodyPr>
            <a:lstStyle/>
            <a:p>
              <a:pPr algn="l" fontAlgn="base"/>
              <a:r>
                <a:rPr lang="en-US" sz="2400" b="1" i="0" u="none" strike="noStrike" dirty="0">
                  <a:solidFill>
                    <a:schemeClr val="bg1"/>
                  </a:solidFill>
                  <a:effectLst/>
                  <a:latin typeface="MS Reference Sans Serif" panose="020B0604030504040204" pitchFamily="34" charset="0"/>
                </a:rPr>
                <a:t>DALL·E 2</a:t>
              </a:r>
              <a:endParaRPr lang="en-US" sz="2400" b="1" i="0" dirty="0">
                <a:solidFill>
                  <a:schemeClr val="bg1"/>
                </a:solidFill>
                <a:effectLst/>
                <a:latin typeface="MS Reference Sans Serif" panose="020B0604030504040204" pitchFamily="34" charset="0"/>
              </a:endParaRPr>
            </a:p>
          </p:txBody>
        </p:sp>
      </p:grpSp>
      <p:pic>
        <p:nvPicPr>
          <p:cNvPr id="27" name="Picture 26">
            <a:extLst>
              <a:ext uri="{FF2B5EF4-FFF2-40B4-BE49-F238E27FC236}">
                <a16:creationId xmlns:a16="http://schemas.microsoft.com/office/drawing/2014/main" id="{08BCB905-1573-8300-4A26-4606C9D8C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134" y="3402356"/>
            <a:ext cx="5183466" cy="3455644"/>
          </a:xfrm>
          <a:prstGeom prst="rect">
            <a:avLst/>
          </a:prstGeom>
        </p:spPr>
      </p:pic>
      <p:pic>
        <p:nvPicPr>
          <p:cNvPr id="29" name="Picture 4" descr="Anyscale | Scalable Compute for AI and Python">
            <a:extLst>
              <a:ext uri="{FF2B5EF4-FFF2-40B4-BE49-F238E27FC236}">
                <a16:creationId xmlns:a16="http://schemas.microsoft.com/office/drawing/2014/main" id="{0092077F-39FF-3E45-967C-CA01F723530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220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B3095B-678B-3C1A-F3A8-6FE8A3CCCDBF}"/>
              </a:ext>
            </a:extLst>
          </p:cNvPr>
          <p:cNvSpPr/>
          <p:nvPr/>
        </p:nvSpPr>
        <p:spPr>
          <a:xfrm>
            <a:off x="10146082" y="0"/>
            <a:ext cx="2045918"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BB43E290-A0EB-B8F6-4B89-B68D73892FFC}"/>
              </a:ext>
            </a:extLst>
          </p:cNvPr>
          <p:cNvGrpSpPr/>
          <p:nvPr/>
        </p:nvGrpSpPr>
        <p:grpSpPr>
          <a:xfrm>
            <a:off x="0" y="1412227"/>
            <a:ext cx="4008329" cy="4240339"/>
            <a:chOff x="1989550" y="-1"/>
            <a:chExt cx="4008329" cy="4240339"/>
          </a:xfrm>
        </p:grpSpPr>
        <p:sp>
          <p:nvSpPr>
            <p:cNvPr id="6" name="Rectangle 5">
              <a:extLst>
                <a:ext uri="{FF2B5EF4-FFF2-40B4-BE49-F238E27FC236}">
                  <a16:creationId xmlns:a16="http://schemas.microsoft.com/office/drawing/2014/main" id="{F442B08A-8EC8-8308-F65E-FBF4F643F408}"/>
                </a:ext>
              </a:extLst>
            </p:cNvPr>
            <p:cNvSpPr/>
            <p:nvPr/>
          </p:nvSpPr>
          <p:spPr>
            <a:xfrm>
              <a:off x="1989550" y="-1"/>
              <a:ext cx="4008329" cy="42403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hatGPT: Optimizing Language Models for Dialogue">
              <a:extLst>
                <a:ext uri="{FF2B5EF4-FFF2-40B4-BE49-F238E27FC236}">
                  <a16:creationId xmlns:a16="http://schemas.microsoft.com/office/drawing/2014/main" id="{121A4BD3-4B4D-7E92-8AFF-83348CE9EE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380" y="635834"/>
              <a:ext cx="2968668" cy="2968668"/>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9">
            <a:extLst>
              <a:ext uri="{FF2B5EF4-FFF2-40B4-BE49-F238E27FC236}">
                <a16:creationId xmlns:a16="http://schemas.microsoft.com/office/drawing/2014/main" id="{440F13D0-4BCA-C624-B20C-207B7609CCB3}"/>
              </a:ext>
            </a:extLst>
          </p:cNvPr>
          <p:cNvSpPr/>
          <p:nvPr/>
        </p:nvSpPr>
        <p:spPr>
          <a:xfrm>
            <a:off x="6789107" y="1493420"/>
            <a:ext cx="4634629" cy="38711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2F3215CA-6D75-E6DE-0870-6DB1AEDA9D8B}"/>
              </a:ext>
            </a:extLst>
          </p:cNvPr>
          <p:cNvGrpSpPr/>
          <p:nvPr/>
        </p:nvGrpSpPr>
        <p:grpSpPr>
          <a:xfrm>
            <a:off x="4914380" y="2167116"/>
            <a:ext cx="5668026" cy="2523768"/>
            <a:chOff x="5926900" y="355978"/>
            <a:chExt cx="5668026" cy="2523768"/>
          </a:xfrm>
        </p:grpSpPr>
        <p:sp>
          <p:nvSpPr>
            <p:cNvPr id="3" name="TextBox 2">
              <a:extLst>
                <a:ext uri="{FF2B5EF4-FFF2-40B4-BE49-F238E27FC236}">
                  <a16:creationId xmlns:a16="http://schemas.microsoft.com/office/drawing/2014/main" id="{49D1DFDC-496C-7E27-3E8D-64EF0EC03375}"/>
                </a:ext>
              </a:extLst>
            </p:cNvPr>
            <p:cNvSpPr txBox="1"/>
            <p:nvPr/>
          </p:nvSpPr>
          <p:spPr>
            <a:xfrm>
              <a:off x="9193307" y="355978"/>
              <a:ext cx="2401619" cy="707886"/>
            </a:xfrm>
            <a:prstGeom prst="rect">
              <a:avLst/>
            </a:prstGeom>
            <a:noFill/>
          </p:spPr>
          <p:txBody>
            <a:bodyPr wrap="none" rtlCol="0">
              <a:spAutoFit/>
            </a:bodyPr>
            <a:lstStyle/>
            <a:p>
              <a:pPr algn="r"/>
              <a:r>
                <a:rPr lang="en-US" sz="4000" b="1" i="0" dirty="0" err="1">
                  <a:effectLst/>
                  <a:latin typeface="MS Reference Sans Serif" panose="020B0604030504040204" pitchFamily="34" charset="0"/>
                </a:rPr>
                <a:t>ChatGPT</a:t>
              </a:r>
              <a:endParaRPr lang="en-US" sz="4000" b="1" dirty="0">
                <a:latin typeface="MS Reference Sans Serif" panose="020B0604030504040204" pitchFamily="34" charset="0"/>
              </a:endParaRPr>
            </a:p>
          </p:txBody>
        </p:sp>
        <p:sp>
          <p:nvSpPr>
            <p:cNvPr id="4" name="TextBox 3">
              <a:extLst>
                <a:ext uri="{FF2B5EF4-FFF2-40B4-BE49-F238E27FC236}">
                  <a16:creationId xmlns:a16="http://schemas.microsoft.com/office/drawing/2014/main" id="{185635FC-75C1-C913-C34D-C2DE59F92080}"/>
                </a:ext>
              </a:extLst>
            </p:cNvPr>
            <p:cNvSpPr txBox="1"/>
            <p:nvPr/>
          </p:nvSpPr>
          <p:spPr>
            <a:xfrm>
              <a:off x="5926900" y="1063864"/>
              <a:ext cx="5668026" cy="1815882"/>
            </a:xfrm>
            <a:prstGeom prst="rect">
              <a:avLst/>
            </a:prstGeom>
            <a:noFill/>
          </p:spPr>
          <p:txBody>
            <a:bodyPr wrap="square" rtlCol="0">
              <a:spAutoFit/>
            </a:bodyPr>
            <a:lstStyle/>
            <a:p>
              <a:pPr algn="just" rtl="1"/>
              <a:r>
                <a:rPr lang="en-US" sz="1400" dirty="0" err="1">
                  <a:latin typeface="MS Reference Sans Serif" panose="020B0604030504040204" pitchFamily="34" charset="0"/>
                </a:rPr>
                <a:t>ChatGPT</a:t>
              </a:r>
              <a:r>
                <a:rPr lang="en-US" sz="1400" dirty="0">
                  <a:latin typeface="MS Reference Sans Serif" panose="020B0604030504040204" pitchFamily="34" charset="0"/>
                </a:rPr>
                <a:t> is a large language model. It is based on the transformer architecture and is trained on a dataset of internet text to generate human-like responses to natural language prompts. It is capable of performing a wide range of language tasks such as question answering, text completion, and language translation. The model's performance can be fine-tuned for specific applications by training it on a task-specific dataset.</a:t>
              </a:r>
            </a:p>
          </p:txBody>
        </p:sp>
      </p:grpSp>
      <p:pic>
        <p:nvPicPr>
          <p:cNvPr id="13" name="Picture 4" descr="Anyscale | Scalable Compute for AI and Python">
            <a:extLst>
              <a:ext uri="{FF2B5EF4-FFF2-40B4-BE49-F238E27FC236}">
                <a16:creationId xmlns:a16="http://schemas.microsoft.com/office/drawing/2014/main" id="{4C988D2D-238A-D1B3-50F6-59B28A47BA2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080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D3468D-BBE4-86DE-3C2B-A3038C55871E}"/>
              </a:ext>
            </a:extLst>
          </p:cNvPr>
          <p:cNvSpPr/>
          <p:nvPr/>
        </p:nvSpPr>
        <p:spPr>
          <a:xfrm>
            <a:off x="7874000" y="2819400"/>
            <a:ext cx="4318000" cy="403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6127A16-81B9-20DE-ACDA-FDF367D0BF9A}"/>
              </a:ext>
            </a:extLst>
          </p:cNvPr>
          <p:cNvSpPr txBox="1"/>
          <p:nvPr/>
        </p:nvSpPr>
        <p:spPr>
          <a:xfrm>
            <a:off x="8790090" y="4460052"/>
            <a:ext cx="2485819" cy="1323439"/>
          </a:xfrm>
          <a:prstGeom prst="rect">
            <a:avLst/>
          </a:prstGeom>
          <a:noFill/>
        </p:spPr>
        <p:txBody>
          <a:bodyPr wrap="square" rtlCol="0">
            <a:spAutoFit/>
          </a:bodyPr>
          <a:lstStyle/>
          <a:p>
            <a:pPr algn="r"/>
            <a:r>
              <a:rPr lang="en-US" sz="4000" b="1" dirty="0" err="1">
                <a:solidFill>
                  <a:schemeClr val="bg1"/>
                </a:solidFill>
                <a:latin typeface="MS Reference Sans Serif" panose="020B0604030504040204" pitchFamily="34" charset="0"/>
              </a:rPr>
              <a:t>ChatGPT</a:t>
            </a:r>
            <a:r>
              <a:rPr lang="en-US" sz="4000" b="1" dirty="0">
                <a:solidFill>
                  <a:schemeClr val="bg1"/>
                </a:solidFill>
                <a:latin typeface="MS Reference Sans Serif" panose="020B0604030504040204" pitchFamily="34" charset="0"/>
              </a:rPr>
              <a:t> Usage</a:t>
            </a:r>
          </a:p>
        </p:txBody>
      </p:sp>
      <p:pic>
        <p:nvPicPr>
          <p:cNvPr id="2052" name="Picture 4" descr="How to use ChatGPT AI chatbot on Android and iPhone smartphones -  BusinessToday">
            <a:extLst>
              <a:ext uri="{FF2B5EF4-FFF2-40B4-BE49-F238E27FC236}">
                <a16:creationId xmlns:a16="http://schemas.microsoft.com/office/drawing/2014/main" id="{EF914CF8-078E-7873-B116-7B4F232D09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3141" y="0"/>
            <a:ext cx="6098859" cy="3429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Anyscale | Scalable Compute for AI and Python">
            <a:extLst>
              <a:ext uri="{FF2B5EF4-FFF2-40B4-BE49-F238E27FC236}">
                <a16:creationId xmlns:a16="http://schemas.microsoft.com/office/drawing/2014/main" id="{089F6BEF-310E-CCD9-EE3D-D258AB2AD56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A142A896-8670-AEAE-6D13-2696808748C0}"/>
              </a:ext>
            </a:extLst>
          </p:cNvPr>
          <p:cNvGrpSpPr/>
          <p:nvPr/>
        </p:nvGrpSpPr>
        <p:grpSpPr>
          <a:xfrm>
            <a:off x="1224110" y="1074510"/>
            <a:ext cx="4210039" cy="4708981"/>
            <a:chOff x="1433116" y="1074510"/>
            <a:chExt cx="4210039" cy="4708981"/>
          </a:xfrm>
        </p:grpSpPr>
        <p:sp>
          <p:nvSpPr>
            <p:cNvPr id="7" name="TextBox 6">
              <a:extLst>
                <a:ext uri="{FF2B5EF4-FFF2-40B4-BE49-F238E27FC236}">
                  <a16:creationId xmlns:a16="http://schemas.microsoft.com/office/drawing/2014/main" id="{A3B56C45-E0F2-0C29-6B60-1FD11B3FAE00}"/>
                </a:ext>
              </a:extLst>
            </p:cNvPr>
            <p:cNvSpPr txBox="1"/>
            <p:nvPr/>
          </p:nvSpPr>
          <p:spPr>
            <a:xfrm>
              <a:off x="1793966" y="1074510"/>
              <a:ext cx="3849189" cy="4708981"/>
            </a:xfrm>
            <a:prstGeom prst="rect">
              <a:avLst/>
            </a:prstGeom>
            <a:noFill/>
          </p:spPr>
          <p:txBody>
            <a:bodyPr wrap="square" rtlCol="0">
              <a:spAutoFit/>
            </a:bodyPr>
            <a:lstStyle/>
            <a:p>
              <a:pPr algn="l">
                <a:spcBef>
                  <a:spcPts val="5400"/>
                </a:spcBef>
              </a:pPr>
              <a:r>
                <a:rPr lang="en-US" sz="2400" dirty="0">
                  <a:latin typeface="MS Reference Sans Serif" panose="020B0604030504040204" pitchFamily="34" charset="0"/>
                </a:rPr>
                <a:t>Language Generation</a:t>
              </a:r>
            </a:p>
            <a:p>
              <a:pPr algn="l">
                <a:spcBef>
                  <a:spcPts val="5400"/>
                </a:spcBef>
              </a:pPr>
              <a:r>
                <a:rPr lang="en-US" sz="2400" dirty="0">
                  <a:latin typeface="MS Reference Sans Serif" panose="020B0604030504040204" pitchFamily="34" charset="0"/>
                </a:rPr>
                <a:t>Question Answering</a:t>
              </a:r>
            </a:p>
            <a:p>
              <a:pPr algn="l">
                <a:spcBef>
                  <a:spcPts val="5400"/>
                </a:spcBef>
              </a:pPr>
              <a:r>
                <a:rPr lang="en-US" sz="2400" dirty="0">
                  <a:latin typeface="MS Reference Sans Serif" panose="020B0604030504040204" pitchFamily="34" charset="0"/>
                </a:rPr>
                <a:t>Text Completion</a:t>
              </a:r>
            </a:p>
            <a:p>
              <a:pPr algn="l">
                <a:spcBef>
                  <a:spcPts val="5400"/>
                </a:spcBef>
              </a:pPr>
              <a:r>
                <a:rPr lang="en-US" sz="2400" dirty="0">
                  <a:latin typeface="MS Reference Sans Serif" panose="020B0604030504040204" pitchFamily="34" charset="0"/>
                </a:rPr>
                <a:t>Language Translation</a:t>
              </a:r>
            </a:p>
            <a:p>
              <a:pPr algn="l">
                <a:spcBef>
                  <a:spcPts val="5400"/>
                </a:spcBef>
              </a:pPr>
              <a:r>
                <a:rPr lang="en-US" sz="2400" dirty="0">
                  <a:latin typeface="MS Reference Sans Serif" panose="020B0604030504040204" pitchFamily="34" charset="0"/>
                </a:rPr>
                <a:t>Summarization</a:t>
              </a:r>
              <a:endParaRPr lang="en-US" sz="1400" dirty="0">
                <a:latin typeface="MS Reference Sans Serif" panose="020B0604030504040204" pitchFamily="34" charset="0"/>
              </a:endParaRPr>
            </a:p>
          </p:txBody>
        </p:sp>
        <p:grpSp>
          <p:nvGrpSpPr>
            <p:cNvPr id="9" name="Group 8">
              <a:extLst>
                <a:ext uri="{FF2B5EF4-FFF2-40B4-BE49-F238E27FC236}">
                  <a16:creationId xmlns:a16="http://schemas.microsoft.com/office/drawing/2014/main" id="{88151BE4-61F9-3B6E-977C-5B6DECA92475}"/>
                </a:ext>
              </a:extLst>
            </p:cNvPr>
            <p:cNvGrpSpPr/>
            <p:nvPr/>
          </p:nvGrpSpPr>
          <p:grpSpPr>
            <a:xfrm>
              <a:off x="1433116" y="1204512"/>
              <a:ext cx="233760" cy="233758"/>
              <a:chOff x="5857448" y="5537808"/>
              <a:chExt cx="477102" cy="477102"/>
            </a:xfrm>
          </p:grpSpPr>
          <p:sp>
            <p:nvSpPr>
              <p:cNvPr id="10" name="Oval 9">
                <a:extLst>
                  <a:ext uri="{FF2B5EF4-FFF2-40B4-BE49-F238E27FC236}">
                    <a16:creationId xmlns:a16="http://schemas.microsoft.com/office/drawing/2014/main" id="{1DB79E5D-C000-EB55-4AD4-1553BC93F6B0}"/>
                  </a:ext>
                </a:extLst>
              </p:cNvPr>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Freeform 5">
                <a:extLst>
                  <a:ext uri="{FF2B5EF4-FFF2-40B4-BE49-F238E27FC236}">
                    <a16:creationId xmlns:a16="http://schemas.microsoft.com/office/drawing/2014/main" id="{118E2ED7-051E-6365-04BB-BCE09A5B4A37}"/>
                  </a:ext>
                </a:extLst>
              </p:cNvPr>
              <p:cNvSpPr>
                <a:spLocks/>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12" name="Group 11">
              <a:extLst>
                <a:ext uri="{FF2B5EF4-FFF2-40B4-BE49-F238E27FC236}">
                  <a16:creationId xmlns:a16="http://schemas.microsoft.com/office/drawing/2014/main" id="{F9984950-8983-63AC-738F-3020E499CE34}"/>
                </a:ext>
              </a:extLst>
            </p:cNvPr>
            <p:cNvGrpSpPr/>
            <p:nvPr/>
          </p:nvGrpSpPr>
          <p:grpSpPr>
            <a:xfrm>
              <a:off x="1433116" y="2247699"/>
              <a:ext cx="233760" cy="233758"/>
              <a:chOff x="5857448" y="5537808"/>
              <a:chExt cx="477102" cy="477102"/>
            </a:xfrm>
          </p:grpSpPr>
          <p:sp>
            <p:nvSpPr>
              <p:cNvPr id="13" name="Oval 12">
                <a:extLst>
                  <a:ext uri="{FF2B5EF4-FFF2-40B4-BE49-F238E27FC236}">
                    <a16:creationId xmlns:a16="http://schemas.microsoft.com/office/drawing/2014/main" id="{18714407-53BA-C3BC-E360-226E1A36439F}"/>
                  </a:ext>
                </a:extLst>
              </p:cNvPr>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Freeform 5">
                <a:extLst>
                  <a:ext uri="{FF2B5EF4-FFF2-40B4-BE49-F238E27FC236}">
                    <a16:creationId xmlns:a16="http://schemas.microsoft.com/office/drawing/2014/main" id="{18C009B6-5D79-D50F-94D9-2B7D4587CFE8}"/>
                  </a:ext>
                </a:extLst>
              </p:cNvPr>
              <p:cNvSpPr>
                <a:spLocks/>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15" name="Group 14">
              <a:extLst>
                <a:ext uri="{FF2B5EF4-FFF2-40B4-BE49-F238E27FC236}">
                  <a16:creationId xmlns:a16="http://schemas.microsoft.com/office/drawing/2014/main" id="{488037BA-B888-79ED-688E-6CAF9736EE66}"/>
                </a:ext>
              </a:extLst>
            </p:cNvPr>
            <p:cNvGrpSpPr/>
            <p:nvPr/>
          </p:nvGrpSpPr>
          <p:grpSpPr>
            <a:xfrm>
              <a:off x="1433116" y="3290886"/>
              <a:ext cx="233760" cy="233758"/>
              <a:chOff x="5857448" y="5537808"/>
              <a:chExt cx="477102" cy="477102"/>
            </a:xfrm>
          </p:grpSpPr>
          <p:sp>
            <p:nvSpPr>
              <p:cNvPr id="16" name="Oval 15">
                <a:extLst>
                  <a:ext uri="{FF2B5EF4-FFF2-40B4-BE49-F238E27FC236}">
                    <a16:creationId xmlns:a16="http://schemas.microsoft.com/office/drawing/2014/main" id="{73ABFC54-A223-C51C-3C8E-526DB0C6453F}"/>
                  </a:ext>
                </a:extLst>
              </p:cNvPr>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Freeform 5">
                <a:extLst>
                  <a:ext uri="{FF2B5EF4-FFF2-40B4-BE49-F238E27FC236}">
                    <a16:creationId xmlns:a16="http://schemas.microsoft.com/office/drawing/2014/main" id="{F6C70C83-737D-AF20-634F-A76ADFE54390}"/>
                  </a:ext>
                </a:extLst>
              </p:cNvPr>
              <p:cNvSpPr>
                <a:spLocks/>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18" name="Group 17">
              <a:extLst>
                <a:ext uri="{FF2B5EF4-FFF2-40B4-BE49-F238E27FC236}">
                  <a16:creationId xmlns:a16="http://schemas.microsoft.com/office/drawing/2014/main" id="{2FE9F793-7607-28EB-579D-46975D29E3ED}"/>
                </a:ext>
              </a:extLst>
            </p:cNvPr>
            <p:cNvGrpSpPr/>
            <p:nvPr/>
          </p:nvGrpSpPr>
          <p:grpSpPr>
            <a:xfrm>
              <a:off x="1433116" y="5377260"/>
              <a:ext cx="233760" cy="233758"/>
              <a:chOff x="5857448" y="5537808"/>
              <a:chExt cx="477102" cy="477102"/>
            </a:xfrm>
          </p:grpSpPr>
          <p:sp>
            <p:nvSpPr>
              <p:cNvPr id="19" name="Oval 18">
                <a:extLst>
                  <a:ext uri="{FF2B5EF4-FFF2-40B4-BE49-F238E27FC236}">
                    <a16:creationId xmlns:a16="http://schemas.microsoft.com/office/drawing/2014/main" id="{1B37DD41-43DD-DBF1-1113-0ECEE2AAD385}"/>
                  </a:ext>
                </a:extLst>
              </p:cNvPr>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Freeform 5">
                <a:extLst>
                  <a:ext uri="{FF2B5EF4-FFF2-40B4-BE49-F238E27FC236}">
                    <a16:creationId xmlns:a16="http://schemas.microsoft.com/office/drawing/2014/main" id="{4B3DFFB7-1983-CC80-8100-2DF40F2DF911}"/>
                  </a:ext>
                </a:extLst>
              </p:cNvPr>
              <p:cNvSpPr>
                <a:spLocks/>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21" name="Group 20">
              <a:extLst>
                <a:ext uri="{FF2B5EF4-FFF2-40B4-BE49-F238E27FC236}">
                  <a16:creationId xmlns:a16="http://schemas.microsoft.com/office/drawing/2014/main" id="{16BDCC4F-A20E-E2CF-857D-1A8C808811F9}"/>
                </a:ext>
              </a:extLst>
            </p:cNvPr>
            <p:cNvGrpSpPr/>
            <p:nvPr/>
          </p:nvGrpSpPr>
          <p:grpSpPr>
            <a:xfrm>
              <a:off x="1433116" y="4334073"/>
              <a:ext cx="233760" cy="233758"/>
              <a:chOff x="5857448" y="5537808"/>
              <a:chExt cx="477102" cy="477102"/>
            </a:xfrm>
          </p:grpSpPr>
          <p:sp>
            <p:nvSpPr>
              <p:cNvPr id="22" name="Oval 21">
                <a:extLst>
                  <a:ext uri="{FF2B5EF4-FFF2-40B4-BE49-F238E27FC236}">
                    <a16:creationId xmlns:a16="http://schemas.microsoft.com/office/drawing/2014/main" id="{7AF5DF0F-1E2E-DB70-BE07-1CD5B4E08642}"/>
                  </a:ext>
                </a:extLst>
              </p:cNvPr>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Freeform 5">
                <a:extLst>
                  <a:ext uri="{FF2B5EF4-FFF2-40B4-BE49-F238E27FC236}">
                    <a16:creationId xmlns:a16="http://schemas.microsoft.com/office/drawing/2014/main" id="{C11070AE-004D-54E9-910E-DFDFF36FC71F}"/>
                  </a:ext>
                </a:extLst>
              </p:cNvPr>
              <p:cNvSpPr>
                <a:spLocks/>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spTree>
    <p:extLst>
      <p:ext uri="{BB962C8B-B14F-4D97-AF65-F5344CB8AC3E}">
        <p14:creationId xmlns:p14="http://schemas.microsoft.com/office/powerpoint/2010/main" val="2965958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529BD7-B6E6-BAB1-C7AD-894946AD8837}"/>
              </a:ext>
            </a:extLst>
          </p:cNvPr>
          <p:cNvSpPr/>
          <p:nvPr/>
        </p:nvSpPr>
        <p:spPr>
          <a:xfrm>
            <a:off x="0" y="0"/>
            <a:ext cx="431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hat GPT: All You Need To Know About This Mind-Blowing AI Tool -  Learning.Shine - Talent Economy">
            <a:extLst>
              <a:ext uri="{FF2B5EF4-FFF2-40B4-BE49-F238E27FC236}">
                <a16:creationId xmlns:a16="http://schemas.microsoft.com/office/drawing/2014/main" id="{112F3745-1530-FD2E-70F5-7BE171375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38600"/>
            <a:ext cx="4318000" cy="22812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7062F1F-5C68-4AF1-48DE-B4F6D398CC89}"/>
              </a:ext>
            </a:extLst>
          </p:cNvPr>
          <p:cNvSpPr txBox="1"/>
          <p:nvPr/>
        </p:nvSpPr>
        <p:spPr>
          <a:xfrm>
            <a:off x="341034" y="1412173"/>
            <a:ext cx="3725999" cy="1323439"/>
          </a:xfrm>
          <a:prstGeom prst="rect">
            <a:avLst/>
          </a:prstGeom>
          <a:noFill/>
        </p:spPr>
        <p:txBody>
          <a:bodyPr wrap="square" rtlCol="0">
            <a:spAutoFit/>
          </a:bodyPr>
          <a:lstStyle/>
          <a:p>
            <a:r>
              <a:rPr lang="en-US" sz="4000" b="1" dirty="0">
                <a:solidFill>
                  <a:schemeClr val="bg1"/>
                </a:solidFill>
                <a:latin typeface="MS Reference Sans Serif" panose="020B0604030504040204" pitchFamily="34" charset="0"/>
              </a:rPr>
              <a:t>How To Get Chat GPT?</a:t>
            </a:r>
          </a:p>
        </p:txBody>
      </p:sp>
      <p:grpSp>
        <p:nvGrpSpPr>
          <p:cNvPr id="2" name="Group 1">
            <a:extLst>
              <a:ext uri="{FF2B5EF4-FFF2-40B4-BE49-F238E27FC236}">
                <a16:creationId xmlns:a16="http://schemas.microsoft.com/office/drawing/2014/main" id="{2EC38D74-C176-4198-0491-299DDE54EF6E}"/>
              </a:ext>
            </a:extLst>
          </p:cNvPr>
          <p:cNvGrpSpPr/>
          <p:nvPr/>
        </p:nvGrpSpPr>
        <p:grpSpPr>
          <a:xfrm>
            <a:off x="5713639" y="937805"/>
            <a:ext cx="5259161" cy="4982390"/>
            <a:chOff x="5670097" y="1214804"/>
            <a:chExt cx="5259161" cy="4982390"/>
          </a:xfrm>
        </p:grpSpPr>
        <p:sp>
          <p:nvSpPr>
            <p:cNvPr id="7" name="TextBox 6">
              <a:extLst>
                <a:ext uri="{FF2B5EF4-FFF2-40B4-BE49-F238E27FC236}">
                  <a16:creationId xmlns:a16="http://schemas.microsoft.com/office/drawing/2014/main" id="{D7E38BC3-1569-558B-C134-FA2EBE3F420F}"/>
                </a:ext>
              </a:extLst>
            </p:cNvPr>
            <p:cNvSpPr txBox="1"/>
            <p:nvPr/>
          </p:nvSpPr>
          <p:spPr>
            <a:xfrm>
              <a:off x="6037944" y="1214804"/>
              <a:ext cx="4891314" cy="4982390"/>
            </a:xfrm>
            <a:prstGeom prst="rect">
              <a:avLst/>
            </a:prstGeom>
            <a:noFill/>
          </p:spPr>
          <p:txBody>
            <a:bodyPr wrap="square" rtlCol="0">
              <a:spAutoFit/>
            </a:bodyPr>
            <a:lstStyle/>
            <a:p>
              <a:pPr>
                <a:lnSpc>
                  <a:spcPct val="150000"/>
                </a:lnSpc>
                <a:spcBef>
                  <a:spcPts val="1800"/>
                </a:spcBef>
              </a:pPr>
              <a:r>
                <a:rPr lang="en-US" b="1" dirty="0">
                  <a:latin typeface="MS Reference Sans Serif" panose="020B0604030504040204" pitchFamily="34" charset="0"/>
                </a:rPr>
                <a:t>Step 1: </a:t>
              </a:r>
              <a:r>
                <a:rPr lang="en-US" sz="1600" dirty="0">
                  <a:latin typeface="MS Reference Sans Serif" panose="020B0604030504040204" pitchFamily="34" charset="0"/>
                </a:rPr>
                <a:t>Create an account on the </a:t>
              </a:r>
              <a:r>
                <a:rPr lang="en-US" sz="1600" dirty="0" err="1">
                  <a:latin typeface="MS Reference Sans Serif" panose="020B0604030504040204" pitchFamily="34" charset="0"/>
                </a:rPr>
                <a:t>OpenAI</a:t>
              </a:r>
              <a:r>
                <a:rPr lang="en-US" sz="1600" dirty="0">
                  <a:latin typeface="MS Reference Sans Serif" panose="020B0604030504040204" pitchFamily="34" charset="0"/>
                </a:rPr>
                <a:t> website.</a:t>
              </a:r>
            </a:p>
            <a:p>
              <a:pPr>
                <a:lnSpc>
                  <a:spcPct val="150000"/>
                </a:lnSpc>
                <a:spcBef>
                  <a:spcPts val="1800"/>
                </a:spcBef>
              </a:pPr>
              <a:r>
                <a:rPr lang="en-US" b="1" dirty="0">
                  <a:latin typeface="MS Reference Sans Serif" panose="020B0604030504040204" pitchFamily="34" charset="0"/>
                </a:rPr>
                <a:t>Step 2: </a:t>
              </a:r>
              <a:r>
                <a:rPr lang="en-US" sz="1600" dirty="0">
                  <a:latin typeface="MS Reference Sans Serif" panose="020B0604030504040204" pitchFamily="34" charset="0"/>
                </a:rPr>
                <a:t>Obtain an API key, which you'll use to authenticate your API calls.</a:t>
              </a:r>
            </a:p>
            <a:p>
              <a:pPr>
                <a:lnSpc>
                  <a:spcPct val="150000"/>
                </a:lnSpc>
                <a:spcBef>
                  <a:spcPts val="1800"/>
                </a:spcBef>
              </a:pPr>
              <a:r>
                <a:rPr lang="en-US" b="1" dirty="0">
                  <a:latin typeface="MS Reference Sans Serif" panose="020B0604030504040204" pitchFamily="34" charset="0"/>
                </a:rPr>
                <a:t>Step 3: </a:t>
              </a:r>
              <a:r>
                <a:rPr lang="en-US" sz="1600" dirty="0">
                  <a:latin typeface="MS Reference Sans Serif" panose="020B0604030504040204" pitchFamily="34" charset="0"/>
                </a:rPr>
                <a:t>Use one of the API client libraries provided by </a:t>
              </a:r>
              <a:r>
                <a:rPr lang="en-US" sz="1600" dirty="0" err="1">
                  <a:latin typeface="MS Reference Sans Serif" panose="020B0604030504040204" pitchFamily="34" charset="0"/>
                </a:rPr>
                <a:t>OpenAI</a:t>
              </a:r>
              <a:r>
                <a:rPr lang="en-US" sz="1600" dirty="0">
                  <a:latin typeface="MS Reference Sans Serif" panose="020B0604030504040204" pitchFamily="34" charset="0"/>
                </a:rPr>
                <a:t>, such as the Python library, to interact with the API in your code.</a:t>
              </a:r>
            </a:p>
            <a:p>
              <a:pPr>
                <a:lnSpc>
                  <a:spcPct val="150000"/>
                </a:lnSpc>
                <a:spcBef>
                  <a:spcPts val="1800"/>
                </a:spcBef>
              </a:pPr>
              <a:r>
                <a:rPr lang="en-US" b="1" dirty="0">
                  <a:latin typeface="MS Reference Sans Serif" panose="020B0604030504040204" pitchFamily="34" charset="0"/>
                </a:rPr>
                <a:t>Step 4:</a:t>
              </a:r>
              <a:r>
                <a:rPr lang="en-US" sz="1600" b="1" dirty="0">
                  <a:latin typeface="MS Reference Sans Serif" panose="020B0604030504040204" pitchFamily="34" charset="0"/>
                </a:rPr>
                <a:t> </a:t>
              </a:r>
              <a:r>
                <a:rPr lang="en-US" sz="1600" dirty="0">
                  <a:latin typeface="MS Reference Sans Serif" panose="020B0604030504040204" pitchFamily="34" charset="0"/>
                </a:rPr>
                <a:t>You can use the API to generate text in a variety of formats and lengths, and control the level of completeness of the generated text.</a:t>
              </a:r>
            </a:p>
          </p:txBody>
        </p:sp>
        <p:grpSp>
          <p:nvGrpSpPr>
            <p:cNvPr id="10" name="Group 9">
              <a:extLst>
                <a:ext uri="{FF2B5EF4-FFF2-40B4-BE49-F238E27FC236}">
                  <a16:creationId xmlns:a16="http://schemas.microsoft.com/office/drawing/2014/main" id="{48ADBEFC-023C-FD1F-8E99-ECCF25B3CA73}"/>
                </a:ext>
              </a:extLst>
            </p:cNvPr>
            <p:cNvGrpSpPr/>
            <p:nvPr/>
          </p:nvGrpSpPr>
          <p:grpSpPr>
            <a:xfrm>
              <a:off x="5670097" y="1365201"/>
              <a:ext cx="233760" cy="233758"/>
              <a:chOff x="1224110" y="1204512"/>
              <a:chExt cx="233760" cy="233758"/>
            </a:xfrm>
          </p:grpSpPr>
          <p:sp>
            <p:nvSpPr>
              <p:cNvPr id="8" name="Oval 7">
                <a:extLst>
                  <a:ext uri="{FF2B5EF4-FFF2-40B4-BE49-F238E27FC236}">
                    <a16:creationId xmlns:a16="http://schemas.microsoft.com/office/drawing/2014/main" id="{EB601A5C-03BA-A205-85CE-0457FE92AC22}"/>
                  </a:ext>
                </a:extLst>
              </p:cNvPr>
              <p:cNvSpPr/>
              <p:nvPr/>
            </p:nvSpPr>
            <p:spPr>
              <a:xfrm rot="16200000">
                <a:off x="1224111" y="1204511"/>
                <a:ext cx="233758" cy="233760"/>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Freeform 5">
                <a:extLst>
                  <a:ext uri="{FF2B5EF4-FFF2-40B4-BE49-F238E27FC236}">
                    <a16:creationId xmlns:a16="http://schemas.microsoft.com/office/drawing/2014/main" id="{2BA391FD-3497-B9AD-9B9B-58799733E470}"/>
                  </a:ext>
                </a:extLst>
              </p:cNvPr>
              <p:cNvSpPr>
                <a:spLocks/>
              </p:cNvSpPr>
              <p:nvPr/>
            </p:nvSpPr>
            <p:spPr bwMode="auto">
              <a:xfrm rot="5400000">
                <a:off x="1276929" y="1284137"/>
                <a:ext cx="128123" cy="79939"/>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11" name="Group 10">
              <a:extLst>
                <a:ext uri="{FF2B5EF4-FFF2-40B4-BE49-F238E27FC236}">
                  <a16:creationId xmlns:a16="http://schemas.microsoft.com/office/drawing/2014/main" id="{400A5CFC-15EE-8A9E-2027-446F7C927BFE}"/>
                </a:ext>
              </a:extLst>
            </p:cNvPr>
            <p:cNvGrpSpPr/>
            <p:nvPr/>
          </p:nvGrpSpPr>
          <p:grpSpPr>
            <a:xfrm>
              <a:off x="5670097" y="2377401"/>
              <a:ext cx="233760" cy="233758"/>
              <a:chOff x="1224110" y="1204512"/>
              <a:chExt cx="233760" cy="233758"/>
            </a:xfrm>
          </p:grpSpPr>
          <p:sp>
            <p:nvSpPr>
              <p:cNvPr id="12" name="Oval 11">
                <a:extLst>
                  <a:ext uri="{FF2B5EF4-FFF2-40B4-BE49-F238E27FC236}">
                    <a16:creationId xmlns:a16="http://schemas.microsoft.com/office/drawing/2014/main" id="{555F41D0-6960-2808-787C-A7F356208757}"/>
                  </a:ext>
                </a:extLst>
              </p:cNvPr>
              <p:cNvSpPr/>
              <p:nvPr/>
            </p:nvSpPr>
            <p:spPr>
              <a:xfrm rot="16200000">
                <a:off x="1224111" y="1204511"/>
                <a:ext cx="233758" cy="233760"/>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Freeform 5">
                <a:extLst>
                  <a:ext uri="{FF2B5EF4-FFF2-40B4-BE49-F238E27FC236}">
                    <a16:creationId xmlns:a16="http://schemas.microsoft.com/office/drawing/2014/main" id="{38BDAFD8-89B7-C9F3-6C7C-7385132134B6}"/>
                  </a:ext>
                </a:extLst>
              </p:cNvPr>
              <p:cNvSpPr>
                <a:spLocks/>
              </p:cNvSpPr>
              <p:nvPr/>
            </p:nvSpPr>
            <p:spPr bwMode="auto">
              <a:xfrm rot="5400000">
                <a:off x="1276929" y="1284137"/>
                <a:ext cx="128123" cy="79939"/>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14" name="Group 13">
              <a:extLst>
                <a:ext uri="{FF2B5EF4-FFF2-40B4-BE49-F238E27FC236}">
                  <a16:creationId xmlns:a16="http://schemas.microsoft.com/office/drawing/2014/main" id="{A216E13D-07B6-6430-C5BB-0ADAE3E03038}"/>
                </a:ext>
              </a:extLst>
            </p:cNvPr>
            <p:cNvGrpSpPr/>
            <p:nvPr/>
          </p:nvGrpSpPr>
          <p:grpSpPr>
            <a:xfrm>
              <a:off x="5670097" y="3380701"/>
              <a:ext cx="233760" cy="233758"/>
              <a:chOff x="1224110" y="1204512"/>
              <a:chExt cx="233760" cy="233758"/>
            </a:xfrm>
          </p:grpSpPr>
          <p:sp>
            <p:nvSpPr>
              <p:cNvPr id="15" name="Oval 14">
                <a:extLst>
                  <a:ext uri="{FF2B5EF4-FFF2-40B4-BE49-F238E27FC236}">
                    <a16:creationId xmlns:a16="http://schemas.microsoft.com/office/drawing/2014/main" id="{51AD1C22-7CC7-C082-0BC9-D08E89201705}"/>
                  </a:ext>
                </a:extLst>
              </p:cNvPr>
              <p:cNvSpPr/>
              <p:nvPr/>
            </p:nvSpPr>
            <p:spPr>
              <a:xfrm rot="16200000">
                <a:off x="1224111" y="1204511"/>
                <a:ext cx="233758" cy="233760"/>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Freeform 5">
                <a:extLst>
                  <a:ext uri="{FF2B5EF4-FFF2-40B4-BE49-F238E27FC236}">
                    <a16:creationId xmlns:a16="http://schemas.microsoft.com/office/drawing/2014/main" id="{0B700664-6572-EB8D-CFCE-A008E5F33726}"/>
                  </a:ext>
                </a:extLst>
              </p:cNvPr>
              <p:cNvSpPr>
                <a:spLocks/>
              </p:cNvSpPr>
              <p:nvPr/>
            </p:nvSpPr>
            <p:spPr bwMode="auto">
              <a:xfrm rot="5400000">
                <a:off x="1276929" y="1284137"/>
                <a:ext cx="128123" cy="79939"/>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17" name="Group 16">
              <a:extLst>
                <a:ext uri="{FF2B5EF4-FFF2-40B4-BE49-F238E27FC236}">
                  <a16:creationId xmlns:a16="http://schemas.microsoft.com/office/drawing/2014/main" id="{FCAE717F-7395-C6EF-94BC-0DBF5E440F24}"/>
                </a:ext>
              </a:extLst>
            </p:cNvPr>
            <p:cNvGrpSpPr/>
            <p:nvPr/>
          </p:nvGrpSpPr>
          <p:grpSpPr>
            <a:xfrm>
              <a:off x="5670097" y="4744681"/>
              <a:ext cx="233760" cy="233758"/>
              <a:chOff x="1224110" y="1204512"/>
              <a:chExt cx="233760" cy="233758"/>
            </a:xfrm>
          </p:grpSpPr>
          <p:sp>
            <p:nvSpPr>
              <p:cNvPr id="18" name="Oval 17">
                <a:extLst>
                  <a:ext uri="{FF2B5EF4-FFF2-40B4-BE49-F238E27FC236}">
                    <a16:creationId xmlns:a16="http://schemas.microsoft.com/office/drawing/2014/main" id="{F8F11025-EAD7-B303-17D6-B0BC65E51255}"/>
                  </a:ext>
                </a:extLst>
              </p:cNvPr>
              <p:cNvSpPr/>
              <p:nvPr/>
            </p:nvSpPr>
            <p:spPr>
              <a:xfrm rot="16200000">
                <a:off x="1224111" y="1204511"/>
                <a:ext cx="233758" cy="233760"/>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Freeform 5">
                <a:extLst>
                  <a:ext uri="{FF2B5EF4-FFF2-40B4-BE49-F238E27FC236}">
                    <a16:creationId xmlns:a16="http://schemas.microsoft.com/office/drawing/2014/main" id="{5E52F980-89D3-A0E9-7F83-EE88AFEEDD80}"/>
                  </a:ext>
                </a:extLst>
              </p:cNvPr>
              <p:cNvSpPr>
                <a:spLocks/>
              </p:cNvSpPr>
              <p:nvPr/>
            </p:nvSpPr>
            <p:spPr bwMode="auto">
              <a:xfrm rot="5400000">
                <a:off x="1276929" y="1284137"/>
                <a:ext cx="128123" cy="79939"/>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pic>
        <p:nvPicPr>
          <p:cNvPr id="22" name="Picture 4" descr="Anyscale | Scalable Compute for AI and Python">
            <a:extLst>
              <a:ext uri="{FF2B5EF4-FFF2-40B4-BE49-F238E27FC236}">
                <a16:creationId xmlns:a16="http://schemas.microsoft.com/office/drawing/2014/main" id="{FC2EFBE6-1B21-1022-9FD5-B3A1D153F2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394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C2F5F7-03DC-B5AE-CB3B-012EDCD47853}"/>
              </a:ext>
            </a:extLst>
          </p:cNvPr>
          <p:cNvSpPr txBox="1"/>
          <p:nvPr/>
        </p:nvSpPr>
        <p:spPr>
          <a:xfrm>
            <a:off x="672164" y="1968402"/>
            <a:ext cx="8708571" cy="36933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wrap="square" rtlCol="0">
            <a:spAutoFit/>
          </a:bodyPr>
          <a:lstStyle/>
          <a:p>
            <a:pPr algn="l"/>
            <a:r>
              <a:rPr lang="en-IN" dirty="0"/>
              <a:t>Example for converting audio into text using API</a:t>
            </a:r>
            <a:endParaRPr lang="en-US" dirty="0"/>
          </a:p>
        </p:txBody>
      </p:sp>
      <p:sp>
        <p:nvSpPr>
          <p:cNvPr id="9" name="TextBox 8">
            <a:extLst>
              <a:ext uri="{FF2B5EF4-FFF2-40B4-BE49-F238E27FC236}">
                <a16:creationId xmlns:a16="http://schemas.microsoft.com/office/drawing/2014/main" id="{B96723BC-5371-D077-24B1-42ADD414FE19}"/>
              </a:ext>
            </a:extLst>
          </p:cNvPr>
          <p:cNvSpPr txBox="1"/>
          <p:nvPr/>
        </p:nvSpPr>
        <p:spPr>
          <a:xfrm>
            <a:off x="672164" y="2337734"/>
            <a:ext cx="10222652" cy="1754326"/>
          </a:xfrm>
          <a:prstGeom prst="rect">
            <a:avLst/>
          </a:prstGeom>
          <a:noFill/>
        </p:spPr>
        <p:txBody>
          <a:bodyPr wrap="square" rtlCol="0">
            <a:spAutoFit/>
          </a:bodyPr>
          <a:lstStyle/>
          <a:p>
            <a:pPr algn="l"/>
            <a:r>
              <a:rPr lang="en-US" dirty="0"/>
              <a:t>pip install </a:t>
            </a:r>
            <a:r>
              <a:rPr lang="en-US" dirty="0" err="1"/>
              <a:t>openai</a:t>
            </a:r>
            <a:endParaRPr lang="en-IN" dirty="0"/>
          </a:p>
          <a:p>
            <a:pPr algn="l"/>
            <a:r>
              <a:rPr lang="en-US" dirty="0"/>
              <a:t>#to install </a:t>
            </a:r>
            <a:r>
              <a:rPr lang="en-US" dirty="0" err="1"/>
              <a:t>openai</a:t>
            </a:r>
            <a:r>
              <a:rPr lang="en-US" dirty="0"/>
              <a:t> module</a:t>
            </a:r>
            <a:endParaRPr lang="en-IN" dirty="0"/>
          </a:p>
          <a:p>
            <a:pPr algn="l"/>
            <a:r>
              <a:rPr lang="en-US" dirty="0"/>
              <a:t>import </a:t>
            </a:r>
            <a:r>
              <a:rPr lang="en-US" dirty="0" err="1"/>
              <a:t>openai</a:t>
            </a:r>
            <a:endParaRPr lang="en-IN" dirty="0"/>
          </a:p>
          <a:p>
            <a:pPr algn="l"/>
            <a:r>
              <a:rPr lang="en-US" dirty="0" err="1"/>
              <a:t>openai.api_key</a:t>
            </a:r>
            <a:r>
              <a:rPr lang="en-US" dirty="0"/>
              <a:t>='skKzBloZKvms9k3b6HjDnZT3BlbkFJFSEGX9OGjNkJ2DaBmzAy’</a:t>
            </a:r>
            <a:endParaRPr lang="en-IN" dirty="0"/>
          </a:p>
          <a:p>
            <a:pPr algn="l"/>
            <a:r>
              <a:rPr lang="en-US" dirty="0" err="1"/>
              <a:t>Audio_file</a:t>
            </a:r>
            <a:r>
              <a:rPr lang="en-US" dirty="0"/>
              <a:t>=open('Audio_file.mp3</a:t>
            </a:r>
            <a:r>
              <a:rPr lang="en-US"/>
              <a:t>','rb’) </a:t>
            </a:r>
          </a:p>
          <a:p>
            <a:pPr algn="l"/>
            <a:r>
              <a:rPr lang="en-US"/>
              <a:t>transcript</a:t>
            </a:r>
            <a:r>
              <a:rPr lang="en-US" dirty="0"/>
              <a:t>=</a:t>
            </a:r>
            <a:r>
              <a:rPr lang="en-US" dirty="0" err="1"/>
              <a:t>openai.Audio.transcribe</a:t>
            </a:r>
            <a:r>
              <a:rPr lang="en-US" dirty="0"/>
              <a:t>('whisper-1',Audio_file)</a:t>
            </a:r>
          </a:p>
        </p:txBody>
      </p:sp>
    </p:spTree>
    <p:extLst>
      <p:ext uri="{BB962C8B-B14F-4D97-AF65-F5344CB8AC3E}">
        <p14:creationId xmlns:p14="http://schemas.microsoft.com/office/powerpoint/2010/main" val="2129192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1F6893A-4BA6-84A8-9D8F-2A7EBEC2B759}"/>
              </a:ext>
            </a:extLst>
          </p:cNvPr>
          <p:cNvSpPr/>
          <p:nvPr/>
        </p:nvSpPr>
        <p:spPr>
          <a:xfrm>
            <a:off x="6325644" y="3285990"/>
            <a:ext cx="5866356" cy="3572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040E4E8-1682-05A4-D353-853354F4C3A1}"/>
              </a:ext>
            </a:extLst>
          </p:cNvPr>
          <p:cNvSpPr txBox="1"/>
          <p:nvPr/>
        </p:nvSpPr>
        <p:spPr>
          <a:xfrm>
            <a:off x="7068071" y="4413940"/>
            <a:ext cx="4381500" cy="1200329"/>
          </a:xfrm>
          <a:prstGeom prst="rect">
            <a:avLst/>
          </a:prstGeom>
          <a:noFill/>
        </p:spPr>
        <p:txBody>
          <a:bodyPr wrap="square" rtlCol="0">
            <a:spAutoFit/>
          </a:bodyPr>
          <a:lstStyle/>
          <a:p>
            <a:pPr algn="r"/>
            <a:r>
              <a:rPr lang="en-US" sz="3600" b="1" dirty="0">
                <a:solidFill>
                  <a:schemeClr val="bg1"/>
                </a:solidFill>
                <a:latin typeface="MS Reference Sans Serif" panose="020B0604030504040204" pitchFamily="34" charset="0"/>
              </a:rPr>
              <a:t>Build</a:t>
            </a:r>
          </a:p>
          <a:p>
            <a:pPr algn="r"/>
            <a:r>
              <a:rPr lang="en-US" sz="3600" b="1" dirty="0">
                <a:solidFill>
                  <a:schemeClr val="bg1"/>
                </a:solidFill>
                <a:latin typeface="MS Reference Sans Serif" panose="020B0604030504040204" pitchFamily="34" charset="0"/>
              </a:rPr>
              <a:t>An Application</a:t>
            </a:r>
          </a:p>
        </p:txBody>
      </p:sp>
      <p:grpSp>
        <p:nvGrpSpPr>
          <p:cNvPr id="26" name="Group 25">
            <a:extLst>
              <a:ext uri="{FF2B5EF4-FFF2-40B4-BE49-F238E27FC236}">
                <a16:creationId xmlns:a16="http://schemas.microsoft.com/office/drawing/2014/main" id="{757F0EBD-B33B-714B-1B46-D453EFD8FCF3}"/>
              </a:ext>
            </a:extLst>
          </p:cNvPr>
          <p:cNvGrpSpPr/>
          <p:nvPr/>
        </p:nvGrpSpPr>
        <p:grpSpPr>
          <a:xfrm>
            <a:off x="1192582" y="627439"/>
            <a:ext cx="4544339" cy="5603122"/>
            <a:chOff x="1192582" y="644255"/>
            <a:chExt cx="4544339" cy="5603122"/>
          </a:xfrm>
        </p:grpSpPr>
        <p:sp>
          <p:nvSpPr>
            <p:cNvPr id="11" name="TextBox 10">
              <a:extLst>
                <a:ext uri="{FF2B5EF4-FFF2-40B4-BE49-F238E27FC236}">
                  <a16:creationId xmlns:a16="http://schemas.microsoft.com/office/drawing/2014/main" id="{2B6F26A5-2F85-FCE9-0938-CCBB3856E81A}"/>
                </a:ext>
              </a:extLst>
            </p:cNvPr>
            <p:cNvSpPr txBox="1"/>
            <p:nvPr/>
          </p:nvSpPr>
          <p:spPr>
            <a:xfrm>
              <a:off x="2162842" y="732495"/>
              <a:ext cx="3574079" cy="661720"/>
            </a:xfrm>
            <a:prstGeom prst="rect">
              <a:avLst/>
            </a:prstGeom>
            <a:noFill/>
          </p:spPr>
          <p:txBody>
            <a:bodyPr wrap="square" rtlCol="0">
              <a:spAutoFit/>
            </a:bodyPr>
            <a:lstStyle/>
            <a:p>
              <a:pPr>
                <a:spcBef>
                  <a:spcPts val="600"/>
                </a:spcBef>
              </a:pPr>
              <a:r>
                <a:rPr lang="en-US" b="1" dirty="0">
                  <a:latin typeface="MS Reference Sans Serif" panose="020B0604030504040204" pitchFamily="34" charset="0"/>
                </a:rPr>
                <a:t>Text completion</a:t>
              </a:r>
            </a:p>
            <a:p>
              <a:pPr>
                <a:spcBef>
                  <a:spcPts val="600"/>
                </a:spcBef>
              </a:pPr>
              <a:r>
                <a:rPr lang="en-US" sz="1400" dirty="0">
                  <a:latin typeface="MS Reference Sans Serif" panose="020B0604030504040204" pitchFamily="34" charset="0"/>
                </a:rPr>
                <a:t>Generate and edit text</a:t>
              </a:r>
              <a:endParaRPr lang="en-US" sz="1400" dirty="0">
                <a:latin typeface="MS Reference Sans Serif" panose="020B0604030504040204" pitchFamily="34" charset="0"/>
                <a:hlinkClick r:id="rId2">
                  <a:extLst>
                    <a:ext uri="{A12FA001-AC4F-418D-AE19-62706E023703}">
                      <ahyp:hlinkClr xmlns:ahyp="http://schemas.microsoft.com/office/drawing/2018/hyperlinkcolor" val="tx"/>
                    </a:ext>
                  </a:extLst>
                </a:hlinkClick>
              </a:endParaRPr>
            </a:p>
          </p:txBody>
        </p:sp>
        <p:sp>
          <p:nvSpPr>
            <p:cNvPr id="12" name="TextBox 11">
              <a:extLst>
                <a:ext uri="{FF2B5EF4-FFF2-40B4-BE49-F238E27FC236}">
                  <a16:creationId xmlns:a16="http://schemas.microsoft.com/office/drawing/2014/main" id="{5BB84C8D-3D1A-40FD-8226-C070EB848364}"/>
                </a:ext>
              </a:extLst>
            </p:cNvPr>
            <p:cNvSpPr txBox="1"/>
            <p:nvPr/>
          </p:nvSpPr>
          <p:spPr>
            <a:xfrm>
              <a:off x="2162842" y="1915317"/>
              <a:ext cx="3574079" cy="661720"/>
            </a:xfrm>
            <a:prstGeom prst="rect">
              <a:avLst/>
            </a:prstGeom>
            <a:noFill/>
          </p:spPr>
          <p:txBody>
            <a:bodyPr wrap="square" rtlCol="0">
              <a:spAutoFit/>
            </a:bodyPr>
            <a:lstStyle/>
            <a:p>
              <a:pPr>
                <a:spcBef>
                  <a:spcPts val="600"/>
                </a:spcBef>
              </a:pPr>
              <a:r>
                <a:rPr lang="en-US" b="1" dirty="0">
                  <a:latin typeface="MS Reference Sans Serif" panose="020B0604030504040204" pitchFamily="34" charset="0"/>
                </a:rPr>
                <a:t>Image generation</a:t>
              </a:r>
            </a:p>
            <a:p>
              <a:pPr>
                <a:spcBef>
                  <a:spcPts val="600"/>
                </a:spcBef>
              </a:pPr>
              <a:r>
                <a:rPr lang="en-US" sz="1400" dirty="0">
                  <a:latin typeface="MS Reference Sans Serif" panose="020B0604030504040204" pitchFamily="34" charset="0"/>
                </a:rPr>
                <a:t>Generate and edit images</a:t>
              </a:r>
              <a:endParaRPr lang="en-US" sz="1400" dirty="0">
                <a:latin typeface="MS Reference Sans Serif" panose="020B0604030504040204" pitchFamily="34" charset="0"/>
                <a:hlinkClick r:id="rId3">
                  <a:extLst>
                    <a:ext uri="{A12FA001-AC4F-418D-AE19-62706E023703}">
                      <ahyp:hlinkClr xmlns:ahyp="http://schemas.microsoft.com/office/drawing/2018/hyperlinkcolor" val="tx"/>
                    </a:ext>
                  </a:extLst>
                </a:hlinkClick>
              </a:endParaRPr>
            </a:p>
          </p:txBody>
        </p:sp>
        <p:sp>
          <p:nvSpPr>
            <p:cNvPr id="13" name="TextBox 12">
              <a:extLst>
                <a:ext uri="{FF2B5EF4-FFF2-40B4-BE49-F238E27FC236}">
                  <a16:creationId xmlns:a16="http://schemas.microsoft.com/office/drawing/2014/main" id="{410BF2BD-DF0F-8808-BD53-EE58E9BFAE3F}"/>
                </a:ext>
              </a:extLst>
            </p:cNvPr>
            <p:cNvSpPr txBox="1"/>
            <p:nvPr/>
          </p:nvSpPr>
          <p:spPr>
            <a:xfrm>
              <a:off x="2162842" y="5497416"/>
              <a:ext cx="3574079" cy="661720"/>
            </a:xfrm>
            <a:prstGeom prst="rect">
              <a:avLst/>
            </a:prstGeom>
            <a:noFill/>
          </p:spPr>
          <p:txBody>
            <a:bodyPr wrap="square" rtlCol="0">
              <a:spAutoFit/>
            </a:bodyPr>
            <a:lstStyle/>
            <a:p>
              <a:pPr>
                <a:spcBef>
                  <a:spcPts val="600"/>
                </a:spcBef>
              </a:pPr>
              <a:r>
                <a:rPr lang="en-US" b="1" dirty="0">
                  <a:latin typeface="MS Reference Sans Serif" panose="020B0604030504040204" pitchFamily="34" charset="0"/>
                </a:rPr>
                <a:t>Fine-tuning</a:t>
              </a:r>
            </a:p>
            <a:p>
              <a:pPr>
                <a:spcBef>
                  <a:spcPts val="600"/>
                </a:spcBef>
              </a:pPr>
              <a:r>
                <a:rPr lang="en-US" sz="1400" dirty="0">
                  <a:latin typeface="MS Reference Sans Serif" panose="020B0604030504040204" pitchFamily="34" charset="0"/>
                </a:rPr>
                <a:t>Train a model for your use case</a:t>
              </a:r>
              <a:endParaRPr lang="en-US" sz="1400" dirty="0">
                <a:latin typeface="MS Reference Sans Serif" panose="020B0604030504040204" pitchFamily="34" charset="0"/>
                <a:hlinkClick r:id="rId4">
                  <a:extLst>
                    <a:ext uri="{A12FA001-AC4F-418D-AE19-62706E023703}">
                      <ahyp:hlinkClr xmlns:ahyp="http://schemas.microsoft.com/office/drawing/2018/hyperlinkcolor" val="tx"/>
                    </a:ext>
                  </a:extLst>
                </a:hlinkClick>
              </a:endParaRPr>
            </a:p>
          </p:txBody>
        </p:sp>
        <p:sp>
          <p:nvSpPr>
            <p:cNvPr id="14" name="TextBox 13">
              <a:extLst>
                <a:ext uri="{FF2B5EF4-FFF2-40B4-BE49-F238E27FC236}">
                  <a16:creationId xmlns:a16="http://schemas.microsoft.com/office/drawing/2014/main" id="{C23750BF-4BE7-6F04-29A5-9113B7A8376D}"/>
                </a:ext>
              </a:extLst>
            </p:cNvPr>
            <p:cNvSpPr txBox="1"/>
            <p:nvPr/>
          </p:nvSpPr>
          <p:spPr>
            <a:xfrm>
              <a:off x="2162842" y="4369201"/>
              <a:ext cx="3574079" cy="661720"/>
            </a:xfrm>
            <a:prstGeom prst="rect">
              <a:avLst/>
            </a:prstGeom>
            <a:noFill/>
          </p:spPr>
          <p:txBody>
            <a:bodyPr wrap="square" rtlCol="0">
              <a:spAutoFit/>
            </a:bodyPr>
            <a:lstStyle/>
            <a:p>
              <a:pPr>
                <a:spcBef>
                  <a:spcPts val="600"/>
                </a:spcBef>
              </a:pPr>
              <a:r>
                <a:rPr lang="en-US" b="1" dirty="0">
                  <a:latin typeface="MS Reference Sans Serif" panose="020B0604030504040204" pitchFamily="34" charset="0"/>
                </a:rPr>
                <a:t>Code completion</a:t>
              </a:r>
            </a:p>
            <a:p>
              <a:pPr>
                <a:spcBef>
                  <a:spcPts val="600"/>
                </a:spcBef>
              </a:pPr>
              <a:r>
                <a:rPr lang="en-US" sz="1400" dirty="0">
                  <a:latin typeface="MS Reference Sans Serif" panose="020B0604030504040204" pitchFamily="34" charset="0"/>
                </a:rPr>
                <a:t>Generate, edit, and explain code</a:t>
              </a:r>
              <a:endParaRPr lang="en-US" sz="1400" dirty="0">
                <a:latin typeface="MS Reference Sans Serif" panose="020B0604030504040204" pitchFamily="34" charset="0"/>
                <a:hlinkClick r:id="rId5">
                  <a:extLst>
                    <a:ext uri="{A12FA001-AC4F-418D-AE19-62706E023703}">
                      <ahyp:hlinkClr xmlns:ahyp="http://schemas.microsoft.com/office/drawing/2018/hyperlinkcolor" val="tx"/>
                    </a:ext>
                  </a:extLst>
                </a:hlinkClick>
              </a:endParaRPr>
            </a:p>
          </p:txBody>
        </p:sp>
        <p:sp>
          <p:nvSpPr>
            <p:cNvPr id="15" name="TextBox 14">
              <a:extLst>
                <a:ext uri="{FF2B5EF4-FFF2-40B4-BE49-F238E27FC236}">
                  <a16:creationId xmlns:a16="http://schemas.microsoft.com/office/drawing/2014/main" id="{7A5D0DD1-B8AB-8769-4CFA-4D3F53291B0D}"/>
                </a:ext>
              </a:extLst>
            </p:cNvPr>
            <p:cNvSpPr txBox="1"/>
            <p:nvPr/>
          </p:nvSpPr>
          <p:spPr>
            <a:xfrm>
              <a:off x="2162842" y="3186379"/>
              <a:ext cx="3574079" cy="661720"/>
            </a:xfrm>
            <a:prstGeom prst="rect">
              <a:avLst/>
            </a:prstGeom>
            <a:noFill/>
          </p:spPr>
          <p:txBody>
            <a:bodyPr wrap="square" rtlCol="0">
              <a:spAutoFit/>
            </a:bodyPr>
            <a:lstStyle/>
            <a:p>
              <a:pPr>
                <a:spcBef>
                  <a:spcPts val="600"/>
                </a:spcBef>
              </a:pPr>
              <a:r>
                <a:rPr lang="en-US" b="1" dirty="0">
                  <a:latin typeface="MS Reference Sans Serif" panose="020B0604030504040204" pitchFamily="34" charset="0"/>
                </a:rPr>
                <a:t>Embeddings</a:t>
              </a:r>
            </a:p>
            <a:p>
              <a:pPr>
                <a:spcBef>
                  <a:spcPts val="600"/>
                </a:spcBef>
              </a:pPr>
              <a:r>
                <a:rPr lang="en-US" sz="1400" dirty="0">
                  <a:latin typeface="MS Reference Sans Serif" panose="020B0604030504040204" pitchFamily="34" charset="0"/>
                </a:rPr>
                <a:t>Search, classify, and compare text</a:t>
              </a:r>
              <a:endParaRPr lang="en-US" sz="1400" dirty="0">
                <a:latin typeface="MS Reference Sans Serif" panose="020B0604030504040204" pitchFamily="34" charset="0"/>
                <a:hlinkClick r:id="rId6">
                  <a:extLst>
                    <a:ext uri="{A12FA001-AC4F-418D-AE19-62706E023703}">
                      <ahyp:hlinkClr xmlns:ahyp="http://schemas.microsoft.com/office/drawing/2018/hyperlinkcolor" val="tx"/>
                    </a:ext>
                  </a:extLst>
                </a:hlinkClick>
              </a:endParaRPr>
            </a:p>
          </p:txBody>
        </p:sp>
        <p:pic>
          <p:nvPicPr>
            <p:cNvPr id="17" name="Picture 16">
              <a:extLst>
                <a:ext uri="{FF2B5EF4-FFF2-40B4-BE49-F238E27FC236}">
                  <a16:creationId xmlns:a16="http://schemas.microsoft.com/office/drawing/2014/main" id="{4D884DC5-EEC1-597C-E333-1563408F4565}"/>
                </a:ext>
              </a:extLst>
            </p:cNvPr>
            <p:cNvPicPr>
              <a:picLocks noChangeAspect="1"/>
            </p:cNvPicPr>
            <p:nvPr/>
          </p:nvPicPr>
          <p:blipFill>
            <a:blip r:embed="rId7"/>
            <a:stretch>
              <a:fillRect/>
            </a:stretch>
          </p:blipFill>
          <p:spPr>
            <a:xfrm>
              <a:off x="1192582" y="644255"/>
              <a:ext cx="838200" cy="838200"/>
            </a:xfrm>
            <a:prstGeom prst="rect">
              <a:avLst/>
            </a:prstGeom>
          </p:spPr>
        </p:pic>
        <p:pic>
          <p:nvPicPr>
            <p:cNvPr id="19" name="Picture 18">
              <a:extLst>
                <a:ext uri="{FF2B5EF4-FFF2-40B4-BE49-F238E27FC236}">
                  <a16:creationId xmlns:a16="http://schemas.microsoft.com/office/drawing/2014/main" id="{ED0D4EDE-B2AF-EB99-DA84-5AE335BE664C}"/>
                </a:ext>
              </a:extLst>
            </p:cNvPr>
            <p:cNvPicPr>
              <a:picLocks noChangeAspect="1"/>
            </p:cNvPicPr>
            <p:nvPr/>
          </p:nvPicPr>
          <p:blipFill>
            <a:blip r:embed="rId8"/>
            <a:stretch>
              <a:fillRect/>
            </a:stretch>
          </p:blipFill>
          <p:spPr>
            <a:xfrm>
              <a:off x="1192582" y="1827077"/>
              <a:ext cx="838200" cy="838200"/>
            </a:xfrm>
            <a:prstGeom prst="rect">
              <a:avLst/>
            </a:prstGeom>
          </p:spPr>
        </p:pic>
        <p:pic>
          <p:nvPicPr>
            <p:cNvPr id="21" name="Picture 20">
              <a:extLst>
                <a:ext uri="{FF2B5EF4-FFF2-40B4-BE49-F238E27FC236}">
                  <a16:creationId xmlns:a16="http://schemas.microsoft.com/office/drawing/2014/main" id="{8C0FDFDB-0998-3CC5-163D-087F51C42F5E}"/>
                </a:ext>
              </a:extLst>
            </p:cNvPr>
            <p:cNvPicPr>
              <a:picLocks noChangeAspect="1"/>
            </p:cNvPicPr>
            <p:nvPr/>
          </p:nvPicPr>
          <p:blipFill>
            <a:blip r:embed="rId9"/>
            <a:stretch>
              <a:fillRect/>
            </a:stretch>
          </p:blipFill>
          <p:spPr>
            <a:xfrm>
              <a:off x="1192582" y="3098139"/>
              <a:ext cx="838200" cy="838201"/>
            </a:xfrm>
            <a:prstGeom prst="rect">
              <a:avLst/>
            </a:prstGeom>
          </p:spPr>
        </p:pic>
        <p:pic>
          <p:nvPicPr>
            <p:cNvPr id="23" name="Picture 22">
              <a:extLst>
                <a:ext uri="{FF2B5EF4-FFF2-40B4-BE49-F238E27FC236}">
                  <a16:creationId xmlns:a16="http://schemas.microsoft.com/office/drawing/2014/main" id="{CB86F98C-2B82-82DA-50C4-B7623CDED544}"/>
                </a:ext>
              </a:extLst>
            </p:cNvPr>
            <p:cNvPicPr>
              <a:picLocks noChangeAspect="1"/>
            </p:cNvPicPr>
            <p:nvPr/>
          </p:nvPicPr>
          <p:blipFill>
            <a:blip r:embed="rId10"/>
            <a:stretch>
              <a:fillRect/>
            </a:stretch>
          </p:blipFill>
          <p:spPr>
            <a:xfrm>
              <a:off x="1192582" y="4280961"/>
              <a:ext cx="838200" cy="838201"/>
            </a:xfrm>
            <a:prstGeom prst="rect">
              <a:avLst/>
            </a:prstGeom>
          </p:spPr>
        </p:pic>
        <p:pic>
          <p:nvPicPr>
            <p:cNvPr id="25" name="Picture 24">
              <a:extLst>
                <a:ext uri="{FF2B5EF4-FFF2-40B4-BE49-F238E27FC236}">
                  <a16:creationId xmlns:a16="http://schemas.microsoft.com/office/drawing/2014/main" id="{9A9042C5-567C-9869-66C5-536DFF210D8A}"/>
                </a:ext>
              </a:extLst>
            </p:cNvPr>
            <p:cNvPicPr>
              <a:picLocks noChangeAspect="1"/>
            </p:cNvPicPr>
            <p:nvPr/>
          </p:nvPicPr>
          <p:blipFill>
            <a:blip r:embed="rId11"/>
            <a:stretch>
              <a:fillRect/>
            </a:stretch>
          </p:blipFill>
          <p:spPr>
            <a:xfrm>
              <a:off x="1192582" y="5409176"/>
              <a:ext cx="838200" cy="838201"/>
            </a:xfrm>
            <a:prstGeom prst="rect">
              <a:avLst/>
            </a:prstGeom>
          </p:spPr>
        </p:pic>
      </p:grpSp>
      <p:pic>
        <p:nvPicPr>
          <p:cNvPr id="1036" name="Picture 12" descr="What Is OpenAI's ChatGPT, And How Can You Use It? - WeeTech Solution Pvt Ltd">
            <a:extLst>
              <a:ext uri="{FF2B5EF4-FFF2-40B4-BE49-F238E27FC236}">
                <a16:creationId xmlns:a16="http://schemas.microsoft.com/office/drawing/2014/main" id="{2E6F97D5-A90D-5E51-C81F-0051C98965F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25643" y="1"/>
            <a:ext cx="5866356" cy="328599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3A90BC6F-8311-1FF0-742C-17742BFEE456}"/>
              </a:ext>
            </a:extLst>
          </p:cNvPr>
          <p:cNvSpPr/>
          <p:nvPr/>
        </p:nvSpPr>
        <p:spPr>
          <a:xfrm>
            <a:off x="6325644" y="1"/>
            <a:ext cx="5866356" cy="3285989"/>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4" descr="Anyscale | Scalable Compute for AI and Python">
            <a:extLst>
              <a:ext uri="{FF2B5EF4-FFF2-40B4-BE49-F238E27FC236}">
                <a16:creationId xmlns:a16="http://schemas.microsoft.com/office/drawing/2014/main" id="{1F61BC93-5ADF-15AF-05D4-F73CF958A5A1}"/>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514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820410-90D7-0F76-0E3E-63AE69C4F199}"/>
              </a:ext>
            </a:extLst>
          </p:cNvPr>
          <p:cNvSpPr/>
          <p:nvPr/>
        </p:nvSpPr>
        <p:spPr>
          <a:xfrm>
            <a:off x="4737100" y="5308600"/>
            <a:ext cx="7454902" cy="154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9B2CDF1-80C9-F1B5-4693-769BC4ECFDD8}"/>
              </a:ext>
            </a:extLst>
          </p:cNvPr>
          <p:cNvSpPr/>
          <p:nvPr/>
        </p:nvSpPr>
        <p:spPr>
          <a:xfrm>
            <a:off x="0" y="0"/>
            <a:ext cx="4546600" cy="433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D3232B92-B97A-0872-561C-73FCD1123066}"/>
              </a:ext>
            </a:extLst>
          </p:cNvPr>
          <p:cNvGrpSpPr/>
          <p:nvPr/>
        </p:nvGrpSpPr>
        <p:grpSpPr>
          <a:xfrm>
            <a:off x="6096000" y="1255812"/>
            <a:ext cx="5183466" cy="2173188"/>
            <a:chOff x="5721352" y="1028700"/>
            <a:chExt cx="5183466" cy="2173188"/>
          </a:xfrm>
        </p:grpSpPr>
        <p:sp>
          <p:nvSpPr>
            <p:cNvPr id="4" name="TextBox 3">
              <a:extLst>
                <a:ext uri="{FF2B5EF4-FFF2-40B4-BE49-F238E27FC236}">
                  <a16:creationId xmlns:a16="http://schemas.microsoft.com/office/drawing/2014/main" id="{A5C28C59-9348-08DD-E342-6088629DD9F5}"/>
                </a:ext>
              </a:extLst>
            </p:cNvPr>
            <p:cNvSpPr txBox="1"/>
            <p:nvPr/>
          </p:nvSpPr>
          <p:spPr>
            <a:xfrm>
              <a:off x="5721352" y="1028700"/>
              <a:ext cx="3848100" cy="1323439"/>
            </a:xfrm>
            <a:prstGeom prst="rect">
              <a:avLst/>
            </a:prstGeom>
            <a:noFill/>
          </p:spPr>
          <p:txBody>
            <a:bodyPr wrap="square" rtlCol="0">
              <a:spAutoFit/>
            </a:bodyPr>
            <a:lstStyle/>
            <a:p>
              <a:r>
                <a:rPr lang="en-US" sz="4000" b="1" dirty="0">
                  <a:latin typeface="MS Reference Sans Serif" panose="020B0604030504040204" pitchFamily="34" charset="0"/>
                </a:rPr>
                <a:t>About</a:t>
              </a:r>
            </a:p>
            <a:p>
              <a:r>
                <a:rPr lang="en-US" sz="4000" b="1" dirty="0">
                  <a:latin typeface="MS Reference Sans Serif" panose="020B0604030504040204" pitchFamily="34" charset="0"/>
                </a:rPr>
                <a:t>OpenAI</a:t>
              </a:r>
            </a:p>
          </p:txBody>
        </p:sp>
        <p:sp>
          <p:nvSpPr>
            <p:cNvPr id="5" name="TextBox 4">
              <a:extLst>
                <a:ext uri="{FF2B5EF4-FFF2-40B4-BE49-F238E27FC236}">
                  <a16:creationId xmlns:a16="http://schemas.microsoft.com/office/drawing/2014/main" id="{F965E060-F820-CD6A-7040-06326B2BB810}"/>
                </a:ext>
              </a:extLst>
            </p:cNvPr>
            <p:cNvSpPr txBox="1"/>
            <p:nvPr/>
          </p:nvSpPr>
          <p:spPr>
            <a:xfrm>
              <a:off x="5721352" y="2463224"/>
              <a:ext cx="5183466" cy="738664"/>
            </a:xfrm>
            <a:prstGeom prst="rect">
              <a:avLst/>
            </a:prstGeom>
            <a:noFill/>
          </p:spPr>
          <p:txBody>
            <a:bodyPr wrap="square" rtlCol="0">
              <a:spAutoFit/>
            </a:bodyPr>
            <a:lstStyle/>
            <a:p>
              <a:pPr algn="just"/>
              <a:r>
                <a:rPr lang="en-US" sz="1400" i="0" dirty="0">
                  <a:effectLst/>
                  <a:latin typeface="MS Reference Sans Serif" panose="020B0604030504040204" pitchFamily="34" charset="0"/>
                </a:rPr>
                <a:t>OpenAI is an artificial intelligence research laboratory consisting of the for-profit OpenAI LP and its parent company, the non-profit OpenAI Inc.</a:t>
              </a:r>
              <a:endParaRPr lang="en-US" sz="1400" dirty="0">
                <a:latin typeface="MS Reference Sans Serif" panose="020B0604030504040204" pitchFamily="34" charset="0"/>
              </a:endParaRPr>
            </a:p>
          </p:txBody>
        </p:sp>
      </p:grpSp>
      <p:pic>
        <p:nvPicPr>
          <p:cNvPr id="10242" name="Picture 2" descr="Elon Musk Company Open AI proves that AI can spin fake news - Cybersecurity  Insiders">
            <a:extLst>
              <a:ext uri="{FF2B5EF4-FFF2-40B4-BE49-F238E27FC236}">
                <a16:creationId xmlns:a16="http://schemas.microsoft.com/office/drawing/2014/main" id="{3A40A3A3-D148-C62A-A8AC-183E7CB9F9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16" r="1716"/>
          <a:stretch/>
        </p:blipFill>
        <p:spPr bwMode="auto">
          <a:xfrm>
            <a:off x="901700" y="3251944"/>
            <a:ext cx="4597400" cy="2910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openai&quot; Icon - Download for free – Iconduck">
            <a:extLst>
              <a:ext uri="{FF2B5EF4-FFF2-40B4-BE49-F238E27FC236}">
                <a16:creationId xmlns:a16="http://schemas.microsoft.com/office/drawing/2014/main" id="{F1D3F259-E153-0D74-4D56-4C6F5C56D7F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677816" y="1008674"/>
            <a:ext cx="1190968" cy="120747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Anyscale | Scalable Compute for AI and Python">
            <a:extLst>
              <a:ext uri="{FF2B5EF4-FFF2-40B4-BE49-F238E27FC236}">
                <a16:creationId xmlns:a16="http://schemas.microsoft.com/office/drawing/2014/main" id="{5F69A21E-15EE-535B-F00D-205F571102D1}"/>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004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1CAA5D-4A79-B618-676A-C3D37FF1709C}"/>
              </a:ext>
            </a:extLst>
          </p:cNvPr>
          <p:cNvSpPr/>
          <p:nvPr/>
        </p:nvSpPr>
        <p:spPr>
          <a:xfrm>
            <a:off x="0" y="0"/>
            <a:ext cx="14097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BE7BD43-45C5-205E-9ACC-C77A86C653EA}"/>
              </a:ext>
            </a:extLst>
          </p:cNvPr>
          <p:cNvSpPr/>
          <p:nvPr/>
        </p:nvSpPr>
        <p:spPr>
          <a:xfrm>
            <a:off x="503706" y="1829347"/>
            <a:ext cx="4182594" cy="31993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A7AEA59-3929-DDEB-C8BD-5D1A72AC3E6E}"/>
              </a:ext>
            </a:extLst>
          </p:cNvPr>
          <p:cNvSpPr/>
          <p:nvPr/>
        </p:nvSpPr>
        <p:spPr>
          <a:xfrm>
            <a:off x="4686300" y="977900"/>
            <a:ext cx="7505700" cy="490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68927225-263C-7499-0C04-A24ECDC03E03}"/>
              </a:ext>
            </a:extLst>
          </p:cNvPr>
          <p:cNvGrpSpPr/>
          <p:nvPr/>
        </p:nvGrpSpPr>
        <p:grpSpPr>
          <a:xfrm>
            <a:off x="736600" y="2450128"/>
            <a:ext cx="3327400" cy="1957744"/>
            <a:chOff x="5721352" y="1028700"/>
            <a:chExt cx="3327400" cy="1957744"/>
          </a:xfrm>
        </p:grpSpPr>
        <p:sp>
          <p:nvSpPr>
            <p:cNvPr id="4" name="TextBox 3">
              <a:extLst>
                <a:ext uri="{FF2B5EF4-FFF2-40B4-BE49-F238E27FC236}">
                  <a16:creationId xmlns:a16="http://schemas.microsoft.com/office/drawing/2014/main" id="{02115C2D-0C8D-79D1-9BC2-AEA9974BD12D}"/>
                </a:ext>
              </a:extLst>
            </p:cNvPr>
            <p:cNvSpPr txBox="1"/>
            <p:nvPr/>
          </p:nvSpPr>
          <p:spPr>
            <a:xfrm>
              <a:off x="5721352" y="1028700"/>
              <a:ext cx="3327400" cy="1323439"/>
            </a:xfrm>
            <a:prstGeom prst="rect">
              <a:avLst/>
            </a:prstGeom>
            <a:noFill/>
          </p:spPr>
          <p:txBody>
            <a:bodyPr wrap="square" rtlCol="0">
              <a:spAutoFit/>
            </a:bodyPr>
            <a:lstStyle/>
            <a:p>
              <a:r>
                <a:rPr lang="en-US" sz="4000" b="1" dirty="0">
                  <a:latin typeface="MS Reference Sans Serif" panose="020B0604030504040204" pitchFamily="34" charset="0"/>
                </a:rPr>
                <a:t>OpenAI</a:t>
              </a:r>
            </a:p>
            <a:p>
              <a:r>
                <a:rPr lang="en-US" sz="4000" b="1" dirty="0">
                  <a:latin typeface="MS Reference Sans Serif" panose="020B0604030504040204" pitchFamily="34" charset="0"/>
                </a:rPr>
                <a:t>CEO</a:t>
              </a:r>
            </a:p>
          </p:txBody>
        </p:sp>
        <p:sp>
          <p:nvSpPr>
            <p:cNvPr id="5" name="TextBox 4">
              <a:extLst>
                <a:ext uri="{FF2B5EF4-FFF2-40B4-BE49-F238E27FC236}">
                  <a16:creationId xmlns:a16="http://schemas.microsoft.com/office/drawing/2014/main" id="{CBC852F7-3DC0-E21F-FF58-4CEA76154E5A}"/>
                </a:ext>
              </a:extLst>
            </p:cNvPr>
            <p:cNvSpPr txBox="1"/>
            <p:nvPr/>
          </p:nvSpPr>
          <p:spPr>
            <a:xfrm>
              <a:off x="5721352" y="2463224"/>
              <a:ext cx="3327400" cy="523220"/>
            </a:xfrm>
            <a:prstGeom prst="rect">
              <a:avLst/>
            </a:prstGeom>
            <a:noFill/>
          </p:spPr>
          <p:txBody>
            <a:bodyPr wrap="square" rtlCol="0">
              <a:spAutoFit/>
            </a:bodyPr>
            <a:lstStyle/>
            <a:p>
              <a:pPr algn="just"/>
              <a:r>
                <a:rPr lang="en-US" sz="1400" b="0" i="0" dirty="0">
                  <a:effectLst/>
                  <a:latin typeface="MS Reference Sans Serif" panose="020B0604030504040204" pitchFamily="34" charset="0"/>
                </a:rPr>
                <a:t>2021, Sam Altman is the current CEO of OpenAI.</a:t>
              </a:r>
              <a:endParaRPr lang="en-US" sz="1400" dirty="0">
                <a:latin typeface="MS Reference Sans Serif" panose="020B0604030504040204" pitchFamily="34" charset="0"/>
              </a:endParaRPr>
            </a:p>
          </p:txBody>
        </p:sp>
      </p:grpSp>
      <p:sp>
        <p:nvSpPr>
          <p:cNvPr id="6" name="TextBox 5">
            <a:extLst>
              <a:ext uri="{FF2B5EF4-FFF2-40B4-BE49-F238E27FC236}">
                <a16:creationId xmlns:a16="http://schemas.microsoft.com/office/drawing/2014/main" id="{994A01E0-41F4-7CC9-22A6-5AED290004DA}"/>
              </a:ext>
            </a:extLst>
          </p:cNvPr>
          <p:cNvSpPr txBox="1"/>
          <p:nvPr/>
        </p:nvSpPr>
        <p:spPr>
          <a:xfrm>
            <a:off x="4686300" y="2828836"/>
            <a:ext cx="3429000" cy="1200329"/>
          </a:xfrm>
          <a:prstGeom prst="rect">
            <a:avLst/>
          </a:prstGeom>
          <a:noFill/>
        </p:spPr>
        <p:txBody>
          <a:bodyPr wrap="square" rtlCol="0">
            <a:spAutoFit/>
          </a:bodyPr>
          <a:lstStyle/>
          <a:p>
            <a:pPr algn="ctr"/>
            <a:r>
              <a:rPr lang="en-US" sz="3600" b="0" i="0" dirty="0">
                <a:solidFill>
                  <a:schemeClr val="bg1"/>
                </a:solidFill>
                <a:effectLst/>
                <a:latin typeface="MS Reference Sans Serif" panose="020B0604030504040204" pitchFamily="34" charset="0"/>
              </a:rPr>
              <a:t>Sam Altman. CEO</a:t>
            </a:r>
            <a:endParaRPr lang="en-US" sz="3600" dirty="0">
              <a:solidFill>
                <a:schemeClr val="bg1"/>
              </a:solidFill>
              <a:latin typeface="MS Reference Sans Serif" panose="020B0604030504040204" pitchFamily="34" charset="0"/>
            </a:endParaRPr>
          </a:p>
        </p:txBody>
      </p:sp>
      <p:pic>
        <p:nvPicPr>
          <p:cNvPr id="11266" name="Picture 2" descr="Sam Altman - Wikipedia">
            <a:extLst>
              <a:ext uri="{FF2B5EF4-FFF2-40B4-BE49-F238E27FC236}">
                <a16:creationId xmlns:a16="http://schemas.microsoft.com/office/drawing/2014/main" id="{C243A13F-31D3-8CD0-994C-4F909D4B9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255000" y="1237686"/>
            <a:ext cx="3429000" cy="438262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Anyscale | Scalable Compute for AI and Python">
            <a:extLst>
              <a:ext uri="{FF2B5EF4-FFF2-40B4-BE49-F238E27FC236}">
                <a16:creationId xmlns:a16="http://schemas.microsoft.com/office/drawing/2014/main" id="{E816D637-E899-4BC7-D9E8-64B6528EB3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317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73C1EB-1791-16AC-7A2E-585C2643C2DD}"/>
              </a:ext>
            </a:extLst>
          </p:cNvPr>
          <p:cNvSpPr txBox="1"/>
          <p:nvPr/>
        </p:nvSpPr>
        <p:spPr>
          <a:xfrm>
            <a:off x="691558" y="542050"/>
            <a:ext cx="4102533" cy="707886"/>
          </a:xfrm>
          <a:prstGeom prst="rect">
            <a:avLst/>
          </a:prstGeom>
          <a:noFill/>
        </p:spPr>
        <p:txBody>
          <a:bodyPr wrap="none" rtlCol="0">
            <a:spAutoFit/>
          </a:bodyPr>
          <a:lstStyle/>
          <a:p>
            <a:pPr algn="r"/>
            <a:r>
              <a:rPr lang="en-US" sz="4000" b="1" i="0" dirty="0">
                <a:effectLst/>
                <a:latin typeface="MS Reference Sans Serif" panose="020B0604030504040204" pitchFamily="34" charset="0"/>
              </a:rPr>
              <a:t>OpenAI’s </a:t>
            </a:r>
            <a:r>
              <a:rPr lang="en-US" sz="4000" b="1" dirty="0">
                <a:latin typeface="MS Reference Sans Serif" panose="020B0604030504040204" pitchFamily="34" charset="0"/>
              </a:rPr>
              <a:t>Goals</a:t>
            </a:r>
          </a:p>
        </p:txBody>
      </p:sp>
      <p:sp>
        <p:nvSpPr>
          <p:cNvPr id="4" name="TextBox 3">
            <a:extLst>
              <a:ext uri="{FF2B5EF4-FFF2-40B4-BE49-F238E27FC236}">
                <a16:creationId xmlns:a16="http://schemas.microsoft.com/office/drawing/2014/main" id="{B4CFEB45-2C5E-5668-4322-A5169F6E10FD}"/>
              </a:ext>
            </a:extLst>
          </p:cNvPr>
          <p:cNvSpPr txBox="1"/>
          <p:nvPr/>
        </p:nvSpPr>
        <p:spPr>
          <a:xfrm>
            <a:off x="6547442" y="4489313"/>
            <a:ext cx="4953000" cy="1169551"/>
          </a:xfrm>
          <a:prstGeom prst="rect">
            <a:avLst/>
          </a:prstGeom>
          <a:noFill/>
        </p:spPr>
        <p:txBody>
          <a:bodyPr wrap="square" rtlCol="0">
            <a:spAutoFit/>
          </a:bodyPr>
          <a:lstStyle/>
          <a:p>
            <a:pPr rtl="1"/>
            <a:r>
              <a:rPr lang="en-US" sz="1400" b="0" i="0" dirty="0">
                <a:solidFill>
                  <a:schemeClr val="accent1"/>
                </a:solidFill>
                <a:effectLst/>
                <a:latin typeface="MS Reference Sans Serif" panose="020B0604030504040204" pitchFamily="34" charset="0"/>
              </a:rPr>
              <a:t>The goals of OpenAI are to develop and promote friendly AI in a way that benefits all of humanity. They conduct research in a variety of areas related to AI, including machine learning, computer vision, natural language processing, and robotics. </a:t>
            </a:r>
            <a:endParaRPr lang="en-US" sz="1400" dirty="0">
              <a:solidFill>
                <a:schemeClr val="accent1"/>
              </a:solidFill>
              <a:latin typeface="MS Reference Sans Serif" panose="020B0604030504040204" pitchFamily="34" charset="0"/>
            </a:endParaRPr>
          </a:p>
        </p:txBody>
      </p:sp>
      <p:sp>
        <p:nvSpPr>
          <p:cNvPr id="5" name="Rectangle 4">
            <a:extLst>
              <a:ext uri="{FF2B5EF4-FFF2-40B4-BE49-F238E27FC236}">
                <a16:creationId xmlns:a16="http://schemas.microsoft.com/office/drawing/2014/main" id="{EAA3AB0C-1D88-AC5D-E381-D7B8565589A8}"/>
              </a:ext>
            </a:extLst>
          </p:cNvPr>
          <p:cNvSpPr/>
          <p:nvPr/>
        </p:nvSpPr>
        <p:spPr>
          <a:xfrm>
            <a:off x="0" y="3733800"/>
            <a:ext cx="3568700"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descr="OpenAI's new versatile AI model, GPT-2 can efficiently write convincing  fake news from just a few words | Packt Hub">
            <a:extLst>
              <a:ext uri="{FF2B5EF4-FFF2-40B4-BE49-F238E27FC236}">
                <a16:creationId xmlns:a16="http://schemas.microsoft.com/office/drawing/2014/main" id="{6538D0D1-4F02-D8B4-9CB5-6F4A054009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875"/>
          <a:stretch/>
        </p:blipFill>
        <p:spPr bwMode="auto">
          <a:xfrm flipH="1">
            <a:off x="691558" y="1808736"/>
            <a:ext cx="4742859" cy="3850128"/>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Best OpenAI Posts - Reddit">
            <a:extLst>
              <a:ext uri="{FF2B5EF4-FFF2-40B4-BE49-F238E27FC236}">
                <a16:creationId xmlns:a16="http://schemas.microsoft.com/office/drawing/2014/main" id="{EA7AFEBE-95C5-652A-8CF2-2D2ADBAB4F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245" y="0"/>
            <a:ext cx="5734756" cy="3225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Anyscale | Scalable Compute for AI and Python">
            <a:extLst>
              <a:ext uri="{FF2B5EF4-FFF2-40B4-BE49-F238E27FC236}">
                <a16:creationId xmlns:a16="http://schemas.microsoft.com/office/drawing/2014/main" id="{CD14A332-4F5B-44F7-D468-E67F198512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273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70598B-2889-A744-1F4B-37074D9301C8}"/>
              </a:ext>
            </a:extLst>
          </p:cNvPr>
          <p:cNvSpPr txBox="1"/>
          <p:nvPr/>
        </p:nvSpPr>
        <p:spPr>
          <a:xfrm>
            <a:off x="3046816" y="2277204"/>
            <a:ext cx="8146701" cy="2246769"/>
          </a:xfrm>
          <a:prstGeom prst="rect">
            <a:avLst/>
          </a:prstGeom>
          <a:noFill/>
        </p:spPr>
        <p:txBody>
          <a:bodyPr wrap="square">
            <a:spAutoFit/>
          </a:bodyPr>
          <a:lstStyle/>
          <a:p>
            <a:r>
              <a:rPr lang="en-US" sz="2000" dirty="0"/>
              <a:t>Natural language processing (NLP) is an interdisciplinary subfield of linguistics, computer science, and artificial intelligence concerned with the interactions between computers and human language, in particular how to program computers to process and analyze large amounts of natural language data. The goal is a computer capable of "understanding" the contents of documents, including the contextual nuances of the language within them</a:t>
            </a:r>
          </a:p>
        </p:txBody>
      </p:sp>
      <p:sp>
        <p:nvSpPr>
          <p:cNvPr id="6" name="TextBox 5">
            <a:extLst>
              <a:ext uri="{FF2B5EF4-FFF2-40B4-BE49-F238E27FC236}">
                <a16:creationId xmlns:a16="http://schemas.microsoft.com/office/drawing/2014/main" id="{71F0CF61-CE38-B75D-6ADA-C00DA2F7C795}"/>
              </a:ext>
            </a:extLst>
          </p:cNvPr>
          <p:cNvSpPr txBox="1"/>
          <p:nvPr/>
        </p:nvSpPr>
        <p:spPr>
          <a:xfrm>
            <a:off x="3046816" y="1623555"/>
            <a:ext cx="6098367" cy="523220"/>
          </a:xfrm>
          <a:prstGeom prst="rect">
            <a:avLst/>
          </a:prstGeom>
          <a:noFill/>
        </p:spPr>
        <p:txBody>
          <a:bodyPr wrap="square" rtlCol="0">
            <a:spAutoFit/>
          </a:bodyPr>
          <a:lstStyle/>
          <a:p>
            <a:pPr algn="l"/>
            <a:r>
              <a:rPr lang="en-IN" sz="2800" dirty="0"/>
              <a:t>NATURAL LANGUAGE PROCESSING</a:t>
            </a:r>
            <a:r>
              <a:rPr lang="en-IN" dirty="0"/>
              <a:t> </a:t>
            </a:r>
            <a:endParaRPr lang="en-US" dirty="0"/>
          </a:p>
        </p:txBody>
      </p:sp>
    </p:spTree>
    <p:extLst>
      <p:ext uri="{BB962C8B-B14F-4D97-AF65-F5344CB8AC3E}">
        <p14:creationId xmlns:p14="http://schemas.microsoft.com/office/powerpoint/2010/main" val="376767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252C-EB28-455E-E679-82FC11407794}"/>
              </a:ext>
            </a:extLst>
          </p:cNvPr>
          <p:cNvSpPr>
            <a:spLocks noGrp="1"/>
          </p:cNvSpPr>
          <p:nvPr>
            <p:ph type="ctrTitle" idx="4294967295"/>
          </p:nvPr>
        </p:nvSpPr>
        <p:spPr>
          <a:xfrm>
            <a:off x="614855" y="1122362"/>
            <a:ext cx="11398468" cy="5026189"/>
          </a:xfrm>
        </p:spPr>
        <p:txBody>
          <a:bodyPr>
            <a:normAutofit/>
          </a:bodyPr>
          <a:lstStyle/>
          <a:p>
            <a:r>
              <a:rPr lang="en-US" sz="2400" dirty="0">
                <a:solidFill>
                  <a:srgbClr val="4D5156"/>
                </a:solidFill>
                <a:latin typeface="Google Sans"/>
              </a:rPr>
              <a:t>				   </a:t>
            </a:r>
            <a:r>
              <a:rPr lang="en-US" sz="3200" b="0" i="0" dirty="0" err="1">
                <a:solidFill>
                  <a:srgbClr val="4D5156"/>
                </a:solidFill>
                <a:effectLst/>
                <a:latin typeface="Google Sans"/>
              </a:rPr>
              <a:t>OpenAI</a:t>
            </a:r>
            <a:r>
              <a:rPr lang="en-US" sz="3200" b="0" i="0" dirty="0">
                <a:solidFill>
                  <a:srgbClr val="4D5156"/>
                </a:solidFill>
                <a:effectLst/>
                <a:latin typeface="Google Sans"/>
              </a:rPr>
              <a:t> API’s</a:t>
            </a:r>
            <a:br>
              <a:rPr lang="en-US" sz="2400" b="0" i="0" dirty="0">
                <a:solidFill>
                  <a:srgbClr val="4D5156"/>
                </a:solidFill>
                <a:effectLst/>
                <a:latin typeface="Google Sans"/>
              </a:rPr>
            </a:br>
            <a:br>
              <a:rPr lang="en-US" sz="2400" b="0" i="0" dirty="0">
                <a:solidFill>
                  <a:srgbClr val="4D5156"/>
                </a:solidFill>
                <a:effectLst/>
                <a:latin typeface="Google Sans"/>
              </a:rPr>
            </a:br>
            <a:r>
              <a:rPr lang="en-US" sz="2400" b="0" i="0" dirty="0">
                <a:solidFill>
                  <a:srgbClr val="4D5156"/>
                </a:solidFill>
                <a:effectLst/>
                <a:latin typeface="+mn-lt"/>
              </a:rPr>
              <a:t>APIs </a:t>
            </a:r>
            <a:r>
              <a:rPr lang="en-US" sz="2400" b="0" i="0" dirty="0">
                <a:solidFill>
                  <a:srgbClr val="4D5156"/>
                </a:solidFill>
                <a:effectLst/>
                <a:latin typeface="+mn-lt"/>
                <a:ea typeface="Calibri" panose="020F0502020204030204" pitchFamily="34" charset="0"/>
                <a:cs typeface="Calibri" panose="020F0502020204030204" pitchFamily="34" charset="0"/>
              </a:rPr>
              <a:t>play</a:t>
            </a:r>
            <a:r>
              <a:rPr lang="en-US" sz="2400" b="0" i="0" dirty="0">
                <a:solidFill>
                  <a:srgbClr val="4D5156"/>
                </a:solidFill>
                <a:effectLst/>
                <a:latin typeface="+mn-lt"/>
              </a:rPr>
              <a:t> the role of intermediary between two applications.</a:t>
            </a:r>
            <a:r>
              <a:rPr lang="en-US" sz="2400" b="0" i="0" dirty="0">
                <a:solidFill>
                  <a:srgbClr val="353740"/>
                </a:solidFill>
                <a:effectLst/>
                <a:latin typeface="+mn-lt"/>
              </a:rPr>
              <a:t>  </a:t>
            </a:r>
            <a:r>
              <a:rPr lang="en-US" sz="2400" dirty="0">
                <a:solidFill>
                  <a:srgbClr val="353740"/>
                </a:solidFill>
                <a:latin typeface="+mn-lt"/>
              </a:rPr>
              <a:t>The </a:t>
            </a:r>
            <a:r>
              <a:rPr lang="en-US" sz="2400" dirty="0" err="1">
                <a:solidFill>
                  <a:srgbClr val="353740"/>
                </a:solidFill>
                <a:latin typeface="+mn-lt"/>
              </a:rPr>
              <a:t>OpenAI</a:t>
            </a:r>
            <a:r>
              <a:rPr lang="en-US" sz="2400" dirty="0">
                <a:solidFill>
                  <a:srgbClr val="353740"/>
                </a:solidFill>
                <a:latin typeface="+mn-lt"/>
              </a:rPr>
              <a:t> API can also be used to generate and edit images or convert speech into text.</a:t>
            </a:r>
            <a:br>
              <a:rPr lang="en-US" sz="2400" dirty="0">
                <a:solidFill>
                  <a:srgbClr val="353740"/>
                </a:solidFill>
                <a:latin typeface="+mn-lt"/>
              </a:rPr>
            </a:br>
            <a:r>
              <a:rPr lang="en-US" sz="2400" dirty="0">
                <a:solidFill>
                  <a:srgbClr val="353740"/>
                </a:solidFill>
                <a:latin typeface="+mn-lt"/>
              </a:rPr>
              <a:t> </a:t>
            </a:r>
            <a:br>
              <a:rPr lang="en-US" sz="2400" dirty="0">
                <a:solidFill>
                  <a:srgbClr val="353740"/>
                </a:solidFill>
                <a:latin typeface="+mn-lt"/>
              </a:rPr>
            </a:br>
            <a:r>
              <a:rPr lang="en-US" sz="2700" dirty="0">
                <a:solidFill>
                  <a:srgbClr val="353740"/>
                </a:solidFill>
                <a:latin typeface="+mn-lt"/>
              </a:rPr>
              <a:t>Features of </a:t>
            </a:r>
            <a:r>
              <a:rPr lang="en-US" sz="2700" dirty="0" err="1">
                <a:solidFill>
                  <a:srgbClr val="353740"/>
                </a:solidFill>
                <a:latin typeface="+mn-lt"/>
              </a:rPr>
              <a:t>OpenAI</a:t>
            </a:r>
            <a:r>
              <a:rPr lang="en-US" sz="2700" dirty="0">
                <a:solidFill>
                  <a:srgbClr val="353740"/>
                </a:solidFill>
                <a:latin typeface="+mn-lt"/>
              </a:rPr>
              <a:t> API’s:</a:t>
            </a:r>
            <a:br>
              <a:rPr lang="en-US" sz="2700" dirty="0">
                <a:solidFill>
                  <a:srgbClr val="353740"/>
                </a:solidFill>
                <a:latin typeface="+mn-lt"/>
              </a:rPr>
            </a:br>
            <a:r>
              <a:rPr lang="en-US" sz="2400" dirty="0">
                <a:solidFill>
                  <a:srgbClr val="353740"/>
                </a:solidFill>
                <a:latin typeface="+mn-lt"/>
              </a:rPr>
              <a:t>Powerful language processing</a:t>
            </a:r>
            <a:br>
              <a:rPr lang="en-US" sz="2400" dirty="0">
                <a:solidFill>
                  <a:srgbClr val="353740"/>
                </a:solidFill>
                <a:latin typeface="+mn-lt"/>
              </a:rPr>
            </a:br>
            <a:r>
              <a:rPr lang="en-US" sz="2400" dirty="0">
                <a:solidFill>
                  <a:srgbClr val="353740"/>
                </a:solidFill>
                <a:latin typeface="+mn-lt"/>
              </a:rPr>
              <a:t>Accessibility</a:t>
            </a:r>
            <a:br>
              <a:rPr lang="en-US" sz="2400" dirty="0">
                <a:solidFill>
                  <a:srgbClr val="353740"/>
                </a:solidFill>
                <a:latin typeface="+mn-lt"/>
              </a:rPr>
            </a:br>
            <a:r>
              <a:rPr lang="en-US" sz="2400" dirty="0">
                <a:solidFill>
                  <a:srgbClr val="353740"/>
                </a:solidFill>
                <a:latin typeface="+mn-lt"/>
              </a:rPr>
              <a:t>Continuous improvement</a:t>
            </a:r>
            <a:br>
              <a:rPr lang="en-US" sz="2400" dirty="0">
                <a:solidFill>
                  <a:srgbClr val="353740"/>
                </a:solidFill>
                <a:latin typeface="+mn-lt"/>
              </a:rPr>
            </a:br>
            <a:r>
              <a:rPr lang="en-US" sz="2400" dirty="0">
                <a:solidFill>
                  <a:srgbClr val="353740"/>
                </a:solidFill>
                <a:latin typeface="+mn-lt"/>
              </a:rPr>
              <a:t>Scalability</a:t>
            </a:r>
            <a:br>
              <a:rPr lang="en-US" sz="2400" dirty="0">
                <a:solidFill>
                  <a:srgbClr val="353740"/>
                </a:solidFill>
                <a:latin typeface="+mn-lt"/>
              </a:rPr>
            </a:br>
            <a:r>
              <a:rPr lang="en-US" sz="2400" dirty="0">
                <a:solidFill>
                  <a:srgbClr val="353740"/>
                </a:solidFill>
                <a:latin typeface="+mn-lt"/>
              </a:rPr>
              <a:t>Diverse applications</a:t>
            </a:r>
            <a:br>
              <a:rPr lang="en-US" sz="2400" dirty="0">
                <a:solidFill>
                  <a:srgbClr val="353740"/>
                </a:solidFill>
                <a:latin typeface="+mn-lt"/>
              </a:rPr>
            </a:br>
            <a:br>
              <a:rPr lang="en-US" sz="2400" dirty="0">
                <a:solidFill>
                  <a:srgbClr val="353740"/>
                </a:solidFill>
                <a:latin typeface="+mn-lt"/>
              </a:rPr>
            </a:br>
            <a:endParaRPr lang="en-IN" sz="2400" dirty="0">
              <a:latin typeface="+mn-lt"/>
            </a:endParaRPr>
          </a:p>
        </p:txBody>
      </p:sp>
    </p:spTree>
    <p:extLst>
      <p:ext uri="{BB962C8B-B14F-4D97-AF65-F5344CB8AC3E}">
        <p14:creationId xmlns:p14="http://schemas.microsoft.com/office/powerpoint/2010/main" val="2179692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BFFA8FE-6888-6703-9C8B-CC4F45BFEF5D}"/>
              </a:ext>
            </a:extLst>
          </p:cNvPr>
          <p:cNvSpPr/>
          <p:nvPr/>
        </p:nvSpPr>
        <p:spPr>
          <a:xfrm>
            <a:off x="0" y="0"/>
            <a:ext cx="6162672" cy="23852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pic>
        <p:nvPicPr>
          <p:cNvPr id="18436" name="Picture 4" descr="Who owns OpenAI ChatGPT and when did it launch?">
            <a:extLst>
              <a:ext uri="{FF2B5EF4-FFF2-40B4-BE49-F238E27FC236}">
                <a16:creationId xmlns:a16="http://schemas.microsoft.com/office/drawing/2014/main" id="{510DA3FE-6271-A29B-C7F3-FFEB9183A5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6" t="23817" b="12980"/>
          <a:stretch/>
        </p:blipFill>
        <p:spPr bwMode="auto">
          <a:xfrm>
            <a:off x="6085115" y="0"/>
            <a:ext cx="6106886" cy="23852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9E66AF8-21A5-0D16-C0FC-467E75B03FC2}"/>
              </a:ext>
            </a:extLst>
          </p:cNvPr>
          <p:cNvSpPr/>
          <p:nvPr/>
        </p:nvSpPr>
        <p:spPr>
          <a:xfrm>
            <a:off x="6162674" y="0"/>
            <a:ext cx="6029325" cy="2385268"/>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 name="TextBox 4">
            <a:extLst>
              <a:ext uri="{FF2B5EF4-FFF2-40B4-BE49-F238E27FC236}">
                <a16:creationId xmlns:a16="http://schemas.microsoft.com/office/drawing/2014/main" id="{B675FAC3-73D5-DD85-D379-41787C98C78F}"/>
              </a:ext>
            </a:extLst>
          </p:cNvPr>
          <p:cNvSpPr txBox="1"/>
          <p:nvPr/>
        </p:nvSpPr>
        <p:spPr>
          <a:xfrm>
            <a:off x="6716020" y="530915"/>
            <a:ext cx="4855960" cy="1323439"/>
          </a:xfrm>
          <a:prstGeom prst="rect">
            <a:avLst/>
          </a:prstGeom>
          <a:noFill/>
        </p:spPr>
        <p:txBody>
          <a:bodyPr wrap="square" rtlCol="0">
            <a:spAutoFit/>
          </a:bodyPr>
          <a:lstStyle/>
          <a:p>
            <a:pPr algn="r" fontAlgn="base"/>
            <a:r>
              <a:rPr lang="en-US" sz="4000" b="1" i="0" dirty="0">
                <a:solidFill>
                  <a:schemeClr val="bg1"/>
                </a:solidFill>
                <a:effectLst/>
                <a:latin typeface="MS Reference Sans Serif" panose="020B0604030504040204" pitchFamily="34" charset="0"/>
              </a:rPr>
              <a:t>Built With </a:t>
            </a:r>
            <a:r>
              <a:rPr lang="en-US" sz="4000" b="1" i="0" dirty="0" err="1">
                <a:solidFill>
                  <a:schemeClr val="bg1"/>
                </a:solidFill>
                <a:effectLst/>
                <a:latin typeface="MS Reference Sans Serif" panose="020B0604030504040204" pitchFamily="34" charset="0"/>
              </a:rPr>
              <a:t>OpenAi’s</a:t>
            </a:r>
            <a:r>
              <a:rPr lang="en-US" sz="4000" b="1" i="0" dirty="0">
                <a:solidFill>
                  <a:schemeClr val="bg1"/>
                </a:solidFill>
                <a:effectLst/>
                <a:latin typeface="MS Reference Sans Serif" panose="020B0604030504040204" pitchFamily="34" charset="0"/>
              </a:rPr>
              <a:t> API</a:t>
            </a:r>
          </a:p>
        </p:txBody>
      </p:sp>
      <p:sp>
        <p:nvSpPr>
          <p:cNvPr id="6" name="TextBox 5">
            <a:extLst>
              <a:ext uri="{FF2B5EF4-FFF2-40B4-BE49-F238E27FC236}">
                <a16:creationId xmlns:a16="http://schemas.microsoft.com/office/drawing/2014/main" id="{E113DDDE-88A2-E50C-AF26-0AD01383A65F}"/>
              </a:ext>
            </a:extLst>
          </p:cNvPr>
          <p:cNvSpPr txBox="1"/>
          <p:nvPr/>
        </p:nvSpPr>
        <p:spPr>
          <a:xfrm>
            <a:off x="754743" y="701841"/>
            <a:ext cx="4721237" cy="954107"/>
          </a:xfrm>
          <a:prstGeom prst="rect">
            <a:avLst/>
          </a:prstGeom>
          <a:noFill/>
        </p:spPr>
        <p:txBody>
          <a:bodyPr wrap="square" rtlCol="0">
            <a:spAutoFit/>
          </a:bodyPr>
          <a:lstStyle/>
          <a:p>
            <a:pPr algn="just"/>
            <a:r>
              <a:rPr lang="en-IN" sz="1400" b="0" i="0" dirty="0" err="1">
                <a:solidFill>
                  <a:schemeClr val="bg1"/>
                </a:solidFill>
                <a:effectLst/>
                <a:latin typeface="MS Reference Sans Serif" panose="020B0604030504040204" pitchFamily="34" charset="0"/>
              </a:rPr>
              <a:t>OpenAI</a:t>
            </a:r>
            <a:r>
              <a:rPr lang="en-US" sz="1400" b="0" i="0" dirty="0">
                <a:solidFill>
                  <a:schemeClr val="bg1"/>
                </a:solidFill>
                <a:effectLst/>
                <a:latin typeface="MS Reference Sans Serif" panose="020B0604030504040204" pitchFamily="34" charset="0"/>
              </a:rPr>
              <a:t> API has been deployed in thousands of applications with tasks ranging from helping people learn new languages to solving complex classification problems.</a:t>
            </a:r>
            <a:endParaRPr lang="en-US" sz="1400" dirty="0">
              <a:solidFill>
                <a:schemeClr val="bg1"/>
              </a:solidFill>
              <a:latin typeface="MS Reference Sans Serif" panose="020B0604030504040204" pitchFamily="34" charset="0"/>
            </a:endParaRPr>
          </a:p>
        </p:txBody>
      </p:sp>
      <p:grpSp>
        <p:nvGrpSpPr>
          <p:cNvPr id="18" name="Group 17">
            <a:extLst>
              <a:ext uri="{FF2B5EF4-FFF2-40B4-BE49-F238E27FC236}">
                <a16:creationId xmlns:a16="http://schemas.microsoft.com/office/drawing/2014/main" id="{1A6F237B-8AD6-200F-5477-F9F048E7457D}"/>
              </a:ext>
            </a:extLst>
          </p:cNvPr>
          <p:cNvGrpSpPr/>
          <p:nvPr/>
        </p:nvGrpSpPr>
        <p:grpSpPr>
          <a:xfrm>
            <a:off x="273704" y="3221117"/>
            <a:ext cx="11645024" cy="2912217"/>
            <a:chOff x="273704" y="3221117"/>
            <a:chExt cx="11645024" cy="2912217"/>
          </a:xfrm>
        </p:grpSpPr>
        <p:cxnSp>
          <p:nvCxnSpPr>
            <p:cNvPr id="8" name="Straight Connector 7">
              <a:extLst>
                <a:ext uri="{FF2B5EF4-FFF2-40B4-BE49-F238E27FC236}">
                  <a16:creationId xmlns:a16="http://schemas.microsoft.com/office/drawing/2014/main" id="{CB3ABA20-74DA-3B03-1A1B-327F88CD438E}"/>
                </a:ext>
              </a:extLst>
            </p:cNvPr>
            <p:cNvCxnSpPr>
              <a:cxnSpLocks/>
            </p:cNvCxnSpPr>
            <p:nvPr/>
          </p:nvCxnSpPr>
          <p:spPr>
            <a:xfrm rot="16200000">
              <a:off x="4629006" y="4677226"/>
              <a:ext cx="291221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CCF1A58-3AAD-4F7B-9CAA-6971523E4A4F}"/>
                </a:ext>
              </a:extLst>
            </p:cNvPr>
            <p:cNvCxnSpPr>
              <a:cxnSpLocks/>
            </p:cNvCxnSpPr>
            <p:nvPr/>
          </p:nvCxnSpPr>
          <p:spPr>
            <a:xfrm rot="16200000">
              <a:off x="7671563" y="4677225"/>
              <a:ext cx="291221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F1C7F6A-D416-F452-F6EB-306AB7980F69}"/>
                </a:ext>
              </a:extLst>
            </p:cNvPr>
            <p:cNvCxnSpPr>
              <a:cxnSpLocks/>
            </p:cNvCxnSpPr>
            <p:nvPr/>
          </p:nvCxnSpPr>
          <p:spPr>
            <a:xfrm rot="16200000">
              <a:off x="1586449" y="4677225"/>
              <a:ext cx="2912216"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7B82DF55-F801-8FDA-CF13-2CB2B4F4B862}"/>
                </a:ext>
              </a:extLst>
            </p:cNvPr>
            <p:cNvGrpSpPr/>
            <p:nvPr/>
          </p:nvGrpSpPr>
          <p:grpSpPr>
            <a:xfrm>
              <a:off x="273704" y="3715423"/>
              <a:ext cx="11645024" cy="1923604"/>
              <a:chOff x="273704" y="3845180"/>
              <a:chExt cx="11645024" cy="1923604"/>
            </a:xfrm>
          </p:grpSpPr>
          <p:sp>
            <p:nvSpPr>
              <p:cNvPr id="12" name="TextBox 11">
                <a:extLst>
                  <a:ext uri="{FF2B5EF4-FFF2-40B4-BE49-F238E27FC236}">
                    <a16:creationId xmlns:a16="http://schemas.microsoft.com/office/drawing/2014/main" id="{066BF0BA-6012-DFDB-43EC-7FFFFFEE7B35}"/>
                  </a:ext>
                </a:extLst>
              </p:cNvPr>
              <p:cNvSpPr txBox="1"/>
              <p:nvPr/>
            </p:nvSpPr>
            <p:spPr>
              <a:xfrm>
                <a:off x="273704" y="3845180"/>
                <a:ext cx="2537057" cy="1738938"/>
              </a:xfrm>
              <a:prstGeom prst="rect">
                <a:avLst/>
              </a:prstGeom>
              <a:noFill/>
            </p:spPr>
            <p:txBody>
              <a:bodyPr wrap="square" rtlCol="0">
                <a:spAutoFit/>
              </a:bodyPr>
              <a:lstStyle/>
              <a:p>
                <a:pPr fontAlgn="base"/>
                <a:r>
                  <a:rPr lang="en-US" b="1" i="0" dirty="0">
                    <a:solidFill>
                      <a:srgbClr val="000000"/>
                    </a:solidFill>
                    <a:effectLst/>
                    <a:latin typeface="MS Reference Sans Serif" panose="020B0604030504040204" pitchFamily="34" charset="0"/>
                  </a:rPr>
                  <a:t>GitHub Copilot</a:t>
                </a:r>
              </a:p>
              <a:p>
                <a:pPr>
                  <a:spcBef>
                    <a:spcPts val="600"/>
                  </a:spcBef>
                </a:pPr>
                <a:r>
                  <a:rPr lang="en-US" sz="1200" b="0" i="0" dirty="0">
                    <a:effectLst/>
                    <a:latin typeface="MS Reference Sans Serif" panose="020B0604030504040204" pitchFamily="34" charset="0"/>
                  </a:rPr>
                  <a:t>AI pair programmer that helps you write code faster with less work. Using Codex, GitHub Copilot applies the context in your editor and synthesizes whole lines and even entire functions of code.</a:t>
                </a:r>
                <a:endParaRPr lang="en-US" sz="1100" dirty="0">
                  <a:latin typeface="MS Reference Sans Serif" panose="020B0604030504040204" pitchFamily="34" charset="0"/>
                </a:endParaRPr>
              </a:p>
            </p:txBody>
          </p:sp>
          <p:sp>
            <p:nvSpPr>
              <p:cNvPr id="13" name="TextBox 12">
                <a:extLst>
                  <a:ext uri="{FF2B5EF4-FFF2-40B4-BE49-F238E27FC236}">
                    <a16:creationId xmlns:a16="http://schemas.microsoft.com/office/drawing/2014/main" id="{54B196E5-0780-6921-B6D1-8B75BB59AC0D}"/>
                  </a:ext>
                </a:extLst>
              </p:cNvPr>
              <p:cNvSpPr txBox="1"/>
              <p:nvPr/>
            </p:nvSpPr>
            <p:spPr>
              <a:xfrm>
                <a:off x="9381671" y="3845180"/>
                <a:ext cx="2537057" cy="1554272"/>
              </a:xfrm>
              <a:prstGeom prst="rect">
                <a:avLst/>
              </a:prstGeom>
              <a:noFill/>
            </p:spPr>
            <p:txBody>
              <a:bodyPr wrap="square" rtlCol="0">
                <a:spAutoFit/>
              </a:bodyPr>
              <a:lstStyle/>
              <a:p>
                <a:pPr fontAlgn="base"/>
                <a:r>
                  <a:rPr lang="en-US" b="1" i="0" dirty="0">
                    <a:solidFill>
                      <a:srgbClr val="000000"/>
                    </a:solidFill>
                    <a:effectLst/>
                    <a:latin typeface="MS Reference Sans Serif" panose="020B0604030504040204" pitchFamily="34" charset="0"/>
                  </a:rPr>
                  <a:t>Duolingo</a:t>
                </a:r>
              </a:p>
              <a:p>
                <a:pPr>
                  <a:spcBef>
                    <a:spcPts val="600"/>
                  </a:spcBef>
                </a:pPr>
                <a:r>
                  <a:rPr lang="en-US" sz="1200" b="0" i="0" dirty="0">
                    <a:effectLst/>
                    <a:latin typeface="MS Reference Sans Serif" panose="020B0604030504040204" pitchFamily="34" charset="0"/>
                  </a:rPr>
                  <a:t>Uses GPT-3 to provide French grammar corrections. An internal Duolingo study shows that use of this feature leads to measurably better second language writing skills!</a:t>
                </a:r>
                <a:endParaRPr lang="en-US" sz="1100" dirty="0">
                  <a:latin typeface="MS Reference Sans Serif" panose="020B0604030504040204" pitchFamily="34" charset="0"/>
                </a:endParaRPr>
              </a:p>
            </p:txBody>
          </p:sp>
          <p:sp>
            <p:nvSpPr>
              <p:cNvPr id="14" name="TextBox 13">
                <a:extLst>
                  <a:ext uri="{FF2B5EF4-FFF2-40B4-BE49-F238E27FC236}">
                    <a16:creationId xmlns:a16="http://schemas.microsoft.com/office/drawing/2014/main" id="{5386B416-FC39-5FD5-105A-212CC8F404AB}"/>
                  </a:ext>
                </a:extLst>
              </p:cNvPr>
              <p:cNvSpPr txBox="1"/>
              <p:nvPr/>
            </p:nvSpPr>
            <p:spPr>
              <a:xfrm>
                <a:off x="6345682" y="3845180"/>
                <a:ext cx="2537057" cy="1923604"/>
              </a:xfrm>
              <a:prstGeom prst="rect">
                <a:avLst/>
              </a:prstGeom>
              <a:noFill/>
            </p:spPr>
            <p:txBody>
              <a:bodyPr wrap="square" rtlCol="0">
                <a:spAutoFit/>
              </a:bodyPr>
              <a:lstStyle/>
              <a:p>
                <a:pPr fontAlgn="base"/>
                <a:r>
                  <a:rPr lang="en-US" b="1" i="0" dirty="0">
                    <a:solidFill>
                      <a:srgbClr val="000000"/>
                    </a:solidFill>
                    <a:effectLst/>
                    <a:latin typeface="MS Reference Sans Serif" panose="020B0604030504040204" pitchFamily="34" charset="0"/>
                  </a:rPr>
                  <a:t>Viable</a:t>
                </a:r>
              </a:p>
              <a:p>
                <a:pPr>
                  <a:spcBef>
                    <a:spcPts val="600"/>
                  </a:spcBef>
                </a:pPr>
                <a:r>
                  <a:rPr lang="en-US" sz="1200" b="0" i="0" dirty="0">
                    <a:effectLst/>
                    <a:latin typeface="MS Reference Sans Serif" panose="020B0604030504040204" pitchFamily="34" charset="0"/>
                  </a:rPr>
                  <a:t>Helps businesses better and more quickly understand what customers are telling them by using language models, including GPT-3, to analyze customer feedback and generate summaries and insights.</a:t>
                </a:r>
                <a:endParaRPr lang="en-US" sz="1100" dirty="0">
                  <a:latin typeface="MS Reference Sans Serif" panose="020B0604030504040204" pitchFamily="34" charset="0"/>
                </a:endParaRPr>
              </a:p>
            </p:txBody>
          </p:sp>
          <p:sp>
            <p:nvSpPr>
              <p:cNvPr id="15" name="TextBox 14">
                <a:extLst>
                  <a:ext uri="{FF2B5EF4-FFF2-40B4-BE49-F238E27FC236}">
                    <a16:creationId xmlns:a16="http://schemas.microsoft.com/office/drawing/2014/main" id="{498C4659-A627-0589-A456-2F1F093A919B}"/>
                  </a:ext>
                </a:extLst>
              </p:cNvPr>
              <p:cNvSpPr txBox="1"/>
              <p:nvPr/>
            </p:nvSpPr>
            <p:spPr>
              <a:xfrm>
                <a:off x="3309693" y="3845180"/>
                <a:ext cx="2537057" cy="1738938"/>
              </a:xfrm>
              <a:prstGeom prst="rect">
                <a:avLst/>
              </a:prstGeom>
              <a:noFill/>
            </p:spPr>
            <p:txBody>
              <a:bodyPr wrap="square" rtlCol="0">
                <a:spAutoFit/>
              </a:bodyPr>
              <a:lstStyle/>
              <a:p>
                <a:pPr fontAlgn="base"/>
                <a:r>
                  <a:rPr lang="en-US" b="1" i="0" dirty="0">
                    <a:solidFill>
                      <a:srgbClr val="000000"/>
                    </a:solidFill>
                    <a:effectLst/>
                    <a:latin typeface="MS Reference Sans Serif" panose="020B0604030504040204" pitchFamily="34" charset="0"/>
                  </a:rPr>
                  <a:t>Keeper Tax</a:t>
                </a:r>
              </a:p>
              <a:p>
                <a:pPr>
                  <a:spcBef>
                    <a:spcPts val="600"/>
                  </a:spcBef>
                </a:pPr>
                <a:r>
                  <a:rPr lang="en-US" sz="1200" b="0" i="0" dirty="0">
                    <a:effectLst/>
                    <a:latin typeface="MS Reference Sans Serif" panose="020B0604030504040204" pitchFamily="34" charset="0"/>
                  </a:rPr>
                  <a:t>Helps freelancers automatically find tax-deductible expenses by using GPT-3 to interpret data from their bank statements into usable transaction information.</a:t>
                </a:r>
                <a:endParaRPr lang="en-US" sz="1100" dirty="0">
                  <a:latin typeface="MS Reference Sans Serif" panose="020B0604030504040204" pitchFamily="34" charset="0"/>
                </a:endParaRPr>
              </a:p>
            </p:txBody>
          </p:sp>
        </p:grpSp>
      </p:grpSp>
      <p:pic>
        <p:nvPicPr>
          <p:cNvPr id="22" name="Picture 21" descr="Anyscale | Scalable Compute for AI and Python">
            <a:extLst>
              <a:ext uri="{FF2B5EF4-FFF2-40B4-BE49-F238E27FC236}">
                <a16:creationId xmlns:a16="http://schemas.microsoft.com/office/drawing/2014/main" id="{EC98BE22-F8C0-E5FD-67C4-3791073704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015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037A796-BA57-F24E-9542-5EA54288B84B}"/>
              </a:ext>
            </a:extLst>
          </p:cNvPr>
          <p:cNvGrpSpPr/>
          <p:nvPr/>
        </p:nvGrpSpPr>
        <p:grpSpPr>
          <a:xfrm>
            <a:off x="709334" y="639058"/>
            <a:ext cx="5183466" cy="2492990"/>
            <a:chOff x="315634" y="639058"/>
            <a:chExt cx="5183466" cy="2492990"/>
          </a:xfrm>
        </p:grpSpPr>
        <p:sp>
          <p:nvSpPr>
            <p:cNvPr id="3" name="TextBox 2">
              <a:extLst>
                <a:ext uri="{FF2B5EF4-FFF2-40B4-BE49-F238E27FC236}">
                  <a16:creationId xmlns:a16="http://schemas.microsoft.com/office/drawing/2014/main" id="{8C74E41B-EFC6-84E0-7F38-C22691683093}"/>
                </a:ext>
              </a:extLst>
            </p:cNvPr>
            <p:cNvSpPr txBox="1"/>
            <p:nvPr/>
          </p:nvSpPr>
          <p:spPr>
            <a:xfrm>
              <a:off x="315634" y="639058"/>
              <a:ext cx="2675861" cy="1323439"/>
            </a:xfrm>
            <a:prstGeom prst="rect">
              <a:avLst/>
            </a:prstGeom>
            <a:noFill/>
          </p:spPr>
          <p:txBody>
            <a:bodyPr wrap="none" rtlCol="0">
              <a:spAutoFit/>
            </a:bodyPr>
            <a:lstStyle/>
            <a:p>
              <a:r>
                <a:rPr lang="en-US" sz="4000" b="1" i="0" dirty="0">
                  <a:effectLst/>
                  <a:latin typeface="MS Reference Sans Serif" panose="020B0604030504040204" pitchFamily="34" charset="0"/>
                </a:rPr>
                <a:t>OpenAI’s </a:t>
              </a:r>
            </a:p>
            <a:p>
              <a:r>
                <a:rPr lang="en-US" sz="4000" b="1" dirty="0">
                  <a:latin typeface="MS Reference Sans Serif" panose="020B0604030504040204" pitchFamily="34" charset="0"/>
                </a:rPr>
                <a:t>M</a:t>
              </a:r>
              <a:r>
                <a:rPr lang="en-US" sz="4000" b="1" i="0" dirty="0">
                  <a:effectLst/>
                  <a:latin typeface="MS Reference Sans Serif" panose="020B0604030504040204" pitchFamily="34" charset="0"/>
                </a:rPr>
                <a:t>ission</a:t>
              </a:r>
              <a:endParaRPr lang="en-US" sz="4000" b="1" dirty="0">
                <a:latin typeface="MS Reference Sans Serif" panose="020B0604030504040204" pitchFamily="34" charset="0"/>
              </a:endParaRPr>
            </a:p>
          </p:txBody>
        </p:sp>
        <p:sp>
          <p:nvSpPr>
            <p:cNvPr id="4" name="TextBox 3">
              <a:extLst>
                <a:ext uri="{FF2B5EF4-FFF2-40B4-BE49-F238E27FC236}">
                  <a16:creationId xmlns:a16="http://schemas.microsoft.com/office/drawing/2014/main" id="{0A6142E5-B314-96E5-81D1-6165C70A60B7}"/>
                </a:ext>
              </a:extLst>
            </p:cNvPr>
            <p:cNvSpPr txBox="1"/>
            <p:nvPr/>
          </p:nvSpPr>
          <p:spPr>
            <a:xfrm>
              <a:off x="315634" y="1962497"/>
              <a:ext cx="5183466" cy="1169551"/>
            </a:xfrm>
            <a:prstGeom prst="rect">
              <a:avLst/>
            </a:prstGeom>
            <a:noFill/>
          </p:spPr>
          <p:txBody>
            <a:bodyPr wrap="square" rtlCol="0">
              <a:spAutoFit/>
            </a:bodyPr>
            <a:lstStyle/>
            <a:p>
              <a:pPr algn="just"/>
              <a:r>
                <a:rPr lang="en-US" sz="1400" b="0" i="0" dirty="0">
                  <a:effectLst/>
                  <a:latin typeface="MS Reference Sans Serif" panose="020B0604030504040204" pitchFamily="34" charset="0"/>
                </a:rPr>
                <a:t>OpenAI's mission is to ensure that artificial general intelligence (AGI) benefits all of humanity. The company has a strong emphasis on transparency and open research, and they release many of their research papers and models under open-source licenses.</a:t>
              </a:r>
              <a:endParaRPr lang="en-US" sz="1400" dirty="0">
                <a:latin typeface="MS Reference Sans Serif" panose="020B0604030504040204" pitchFamily="34" charset="0"/>
              </a:endParaRPr>
            </a:p>
          </p:txBody>
        </p:sp>
      </p:grpSp>
      <p:sp>
        <p:nvSpPr>
          <p:cNvPr id="10" name="TextBox 9">
            <a:extLst>
              <a:ext uri="{FF2B5EF4-FFF2-40B4-BE49-F238E27FC236}">
                <a16:creationId xmlns:a16="http://schemas.microsoft.com/office/drawing/2014/main" id="{14401BBB-3489-422E-9BE5-42A5286E157D}"/>
              </a:ext>
            </a:extLst>
          </p:cNvPr>
          <p:cNvSpPr txBox="1"/>
          <p:nvPr/>
        </p:nvSpPr>
        <p:spPr>
          <a:xfrm>
            <a:off x="6197600" y="5213697"/>
            <a:ext cx="4889500" cy="738664"/>
          </a:xfrm>
          <a:prstGeom prst="rect">
            <a:avLst/>
          </a:prstGeom>
          <a:noFill/>
        </p:spPr>
        <p:txBody>
          <a:bodyPr wrap="square" rtlCol="0">
            <a:spAutoFit/>
          </a:bodyPr>
          <a:lstStyle/>
          <a:p>
            <a:pPr algn="just"/>
            <a:r>
              <a:rPr lang="en-US" sz="1400" dirty="0">
                <a:latin typeface="MS Reference Sans Serif" panose="020B0604030504040204" pitchFamily="34" charset="0"/>
              </a:rPr>
              <a:t>OpenAI also offers a cloud-based platform for developers and researchers to access and use their AI models and tools.</a:t>
            </a:r>
          </a:p>
        </p:txBody>
      </p:sp>
      <p:sp>
        <p:nvSpPr>
          <p:cNvPr id="11" name="Rectangle 10">
            <a:extLst>
              <a:ext uri="{FF2B5EF4-FFF2-40B4-BE49-F238E27FC236}">
                <a16:creationId xmlns:a16="http://schemas.microsoft.com/office/drawing/2014/main" id="{E0EC0DAA-E337-D68E-EF51-C42820458090}"/>
              </a:ext>
            </a:extLst>
          </p:cNvPr>
          <p:cNvSpPr/>
          <p:nvPr/>
        </p:nvSpPr>
        <p:spPr>
          <a:xfrm>
            <a:off x="6667500" y="0"/>
            <a:ext cx="30480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OpenAI: Everything To Know About The Company Behind ChatGPT">
            <a:extLst>
              <a:ext uri="{FF2B5EF4-FFF2-40B4-BE49-F238E27FC236}">
                <a16:creationId xmlns:a16="http://schemas.microsoft.com/office/drawing/2014/main" id="{E29B6AF0-221B-63CB-7F00-5E5545F27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34" y="4207411"/>
            <a:ext cx="4718756" cy="26543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To Compete With Google, OpenAI Seeks Investors–and Profits | WIRED">
            <a:extLst>
              <a:ext uri="{FF2B5EF4-FFF2-40B4-BE49-F238E27FC236}">
                <a16:creationId xmlns:a16="http://schemas.microsoft.com/office/drawing/2014/main" id="{232D5D91-F07F-79E2-7B8A-C8DA180EC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1070203"/>
            <a:ext cx="4343400" cy="32575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Anyscale | Scalable Compute for AI and Python">
            <a:extLst>
              <a:ext uri="{FF2B5EF4-FFF2-40B4-BE49-F238E27FC236}">
                <a16:creationId xmlns:a16="http://schemas.microsoft.com/office/drawing/2014/main" id="{90F831ED-21A7-6FAF-06D2-1C7E5E24BE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403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874599-3900-088D-28D3-CCD2A062CA42}"/>
              </a:ext>
            </a:extLst>
          </p:cNvPr>
          <p:cNvSpPr txBox="1"/>
          <p:nvPr/>
        </p:nvSpPr>
        <p:spPr>
          <a:xfrm>
            <a:off x="1085850" y="5019650"/>
            <a:ext cx="10020300" cy="1018292"/>
          </a:xfrm>
          <a:prstGeom prst="rect">
            <a:avLst/>
          </a:prstGeom>
          <a:noFill/>
        </p:spPr>
        <p:txBody>
          <a:bodyPr wrap="square" rtlCol="0">
            <a:spAutoFit/>
          </a:bodyPr>
          <a:lstStyle/>
          <a:p>
            <a:pPr algn="just">
              <a:lnSpc>
                <a:spcPct val="150000"/>
              </a:lnSpc>
            </a:pPr>
            <a:r>
              <a:rPr lang="en-US" sz="1400" dirty="0">
                <a:latin typeface="MS Reference Sans Serif" panose="020B0604030504040204" pitchFamily="34" charset="0"/>
              </a:rPr>
              <a:t>OpenAI's vision is to develop and promote friendly AI in a way that benefits all of humanity. The company aims to create AI that can help humanity achieve its potential by making it more intelligent and capable and by ensuring that it is aligned with human values and developed in a safe and responsible manner.</a:t>
            </a:r>
          </a:p>
        </p:txBody>
      </p:sp>
      <p:pic>
        <p:nvPicPr>
          <p:cNvPr id="4" name="Picture 4" descr="Anyscale | Scalable Compute for AI and Python">
            <a:extLst>
              <a:ext uri="{FF2B5EF4-FFF2-40B4-BE49-F238E27FC236}">
                <a16:creationId xmlns:a16="http://schemas.microsoft.com/office/drawing/2014/main" id="{5717B14D-ACAB-C4B4-8373-0D75EADB99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7A61E280-D4B1-9DE6-2CD1-960CBF04B04E}"/>
              </a:ext>
            </a:extLst>
          </p:cNvPr>
          <p:cNvGrpSpPr/>
          <p:nvPr/>
        </p:nvGrpSpPr>
        <p:grpSpPr>
          <a:xfrm>
            <a:off x="0" y="348343"/>
            <a:ext cx="12192000" cy="4064000"/>
            <a:chOff x="0" y="503767"/>
            <a:chExt cx="12192000" cy="4064000"/>
          </a:xfrm>
        </p:grpSpPr>
        <p:pic>
          <p:nvPicPr>
            <p:cNvPr id="17412" name="Picture 4" descr="Mind-reading AI turns thoughts into words using a brain implant | New  Scientist">
              <a:extLst>
                <a:ext uri="{FF2B5EF4-FFF2-40B4-BE49-F238E27FC236}">
                  <a16:creationId xmlns:a16="http://schemas.microsoft.com/office/drawing/2014/main" id="{EC119C5F-0EB6-0C9B-C1CF-A633A722A5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0" y="503767"/>
              <a:ext cx="6096000" cy="4064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581C84D-C0A9-3030-FA62-F807DDAF9CA9}"/>
                </a:ext>
              </a:extLst>
            </p:cNvPr>
            <p:cNvSpPr/>
            <p:nvPr/>
          </p:nvSpPr>
          <p:spPr>
            <a:xfrm>
              <a:off x="7861300" y="1468967"/>
              <a:ext cx="43307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044627E-A617-CC89-C569-7031B7AA0EF3}"/>
                </a:ext>
              </a:extLst>
            </p:cNvPr>
            <p:cNvSpPr txBox="1"/>
            <p:nvPr/>
          </p:nvSpPr>
          <p:spPr>
            <a:xfrm>
              <a:off x="8812747" y="1874047"/>
              <a:ext cx="2496324" cy="1323439"/>
            </a:xfrm>
            <a:prstGeom prst="rect">
              <a:avLst/>
            </a:prstGeom>
            <a:noFill/>
          </p:spPr>
          <p:txBody>
            <a:bodyPr wrap="none" rtlCol="0">
              <a:spAutoFit/>
            </a:bodyPr>
            <a:lstStyle/>
            <a:p>
              <a:pPr algn="r"/>
              <a:r>
                <a:rPr lang="en-US" sz="4000" b="1" i="0" dirty="0">
                  <a:solidFill>
                    <a:schemeClr val="bg1"/>
                  </a:solidFill>
                  <a:effectLst/>
                  <a:latin typeface="MS Reference Sans Serif" panose="020B0604030504040204" pitchFamily="34" charset="0"/>
                </a:rPr>
                <a:t>OpenAI’s</a:t>
              </a:r>
            </a:p>
            <a:p>
              <a:pPr algn="r"/>
              <a:r>
                <a:rPr lang="en-US" sz="4000" b="1" dirty="0">
                  <a:solidFill>
                    <a:schemeClr val="bg1"/>
                  </a:solidFill>
                  <a:latin typeface="MS Reference Sans Serif" panose="020B0604030504040204" pitchFamily="34" charset="0"/>
                </a:rPr>
                <a:t>Vision</a:t>
              </a:r>
            </a:p>
          </p:txBody>
        </p:sp>
        <p:sp>
          <p:nvSpPr>
            <p:cNvPr id="6" name="Trapezoid 5">
              <a:extLst>
                <a:ext uri="{FF2B5EF4-FFF2-40B4-BE49-F238E27FC236}">
                  <a16:creationId xmlns:a16="http://schemas.microsoft.com/office/drawing/2014/main" id="{C05D576D-F446-912F-2577-BD1A85DCF4AD}"/>
                </a:ext>
              </a:extLst>
            </p:cNvPr>
            <p:cNvSpPr/>
            <p:nvPr/>
          </p:nvSpPr>
          <p:spPr>
            <a:xfrm rot="5400000">
              <a:off x="4946650" y="1653117"/>
              <a:ext cx="4064000" cy="1765300"/>
            </a:xfrm>
            <a:prstGeom prst="trapezoid">
              <a:avLst>
                <a:gd name="adj" fmla="val 5435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74960743"/>
      </p:ext>
    </p:extLst>
  </p:cSld>
  <p:clrMapOvr>
    <a:masterClrMapping/>
  </p:clrMapOvr>
</p:sld>
</file>

<file path=ppt/theme/theme1.xml><?xml version="1.0" encoding="utf-8"?>
<a:theme xmlns:a="http://schemas.openxmlformats.org/drawingml/2006/main" name="Office Theme">
  <a:themeElements>
    <a:clrScheme name="Custom 339">
      <a:dk1>
        <a:srgbClr val="000000"/>
      </a:dk1>
      <a:lt1>
        <a:srgbClr val="FFFFFF"/>
      </a:lt1>
      <a:dk2>
        <a:srgbClr val="778495"/>
      </a:dk2>
      <a:lt2>
        <a:srgbClr val="F0F0F0"/>
      </a:lt2>
      <a:accent1>
        <a:srgbClr val="000000"/>
      </a:accent1>
      <a:accent2>
        <a:srgbClr val="5DB6E0"/>
      </a:accent2>
      <a:accent3>
        <a:srgbClr val="FDEBD0"/>
      </a:accent3>
      <a:accent4>
        <a:srgbClr val="F39C12"/>
      </a:accent4>
      <a:accent5>
        <a:srgbClr val="C0392B"/>
      </a:accent5>
      <a:accent6>
        <a:srgbClr val="2C3F50"/>
      </a:accent6>
      <a:hlink>
        <a:srgbClr val="2980B9"/>
      </a:hlink>
      <a:folHlink>
        <a:srgbClr val="BFBFB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833</Words>
  <Application>Microsoft Office PowerPoint</Application>
  <PresentationFormat>Widescreen</PresentationFormat>
  <Paragraphs>79</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Google Sans</vt:lpstr>
      <vt:lpstr>MS Reference Sans Serif</vt:lpstr>
      <vt:lpstr>Office Theme</vt:lpstr>
      <vt:lpstr>PowerPoint Presentation</vt:lpstr>
      <vt:lpstr>PowerPoint Presentation</vt:lpstr>
      <vt:lpstr>PowerPoint Presentation</vt:lpstr>
      <vt:lpstr>PowerPoint Presentation</vt:lpstr>
      <vt:lpstr>PowerPoint Presentation</vt:lpstr>
      <vt:lpstr>       OpenAI API’s  APIs play the role of intermediary between two applications.  The OpenAI API can also be used to generate and edit images or convert speech into text.   Features of OpenAI API’s: Powerful language processing Accessibility Continuous improvement Scalability Diverse applications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Deckzi Solutions</dc:creator>
  <cp:lastModifiedBy>Sai Narendra Malempati</cp:lastModifiedBy>
  <cp:revision>131</cp:revision>
  <dcterms:created xsi:type="dcterms:W3CDTF">2023-01-21T08:53:46Z</dcterms:created>
  <dcterms:modified xsi:type="dcterms:W3CDTF">2023-06-08T15:48:29Z</dcterms:modified>
</cp:coreProperties>
</file>