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6864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075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034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824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233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959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520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50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21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468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130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853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946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69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623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332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410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306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719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134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479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43000" y="841771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143000" y="2701527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23887" y="3442096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 rot="5400000">
            <a:off x="5463749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 rot="5400000">
            <a:off x="1272748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 rot="5400000">
            <a:off x="2874748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30237" y="342900"/>
            <a:ext cx="2949600" cy="12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3887787" y="740568"/>
            <a:ext cx="4629299" cy="36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30237" y="1543050"/>
            <a:ext cx="2949600" cy="28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457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30237" y="342900"/>
            <a:ext cx="2949600" cy="12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887787" y="740568"/>
            <a:ext cx="4629299" cy="36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630237" y="1543050"/>
            <a:ext cx="2949600" cy="28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30237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0237" y="1260872"/>
            <a:ext cx="3868800" cy="61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30237" y="1878806"/>
            <a:ext cx="3868800" cy="276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700" cy="61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700" cy="276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F/field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webopedia.com/TERM/F/file.html" TargetMode="External"/><Relationship Id="rId4" Type="http://schemas.openxmlformats.org/officeDocument/2006/relationships/hyperlink" Target="http://www.webopedia.com/TERM/R/record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424925" y="299400"/>
            <a:ext cx="8118600" cy="78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Team Bash Guardians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91350" y="1154875"/>
            <a:ext cx="8901600" cy="388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b="1" dirty="0">
                <a:latin typeface="Calibri"/>
                <a:ea typeface="Calibri"/>
                <a:cs typeface="Calibri"/>
                <a:sym typeface="Calibri"/>
              </a:rPr>
              <a:t>Topic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: Database     </a:t>
            </a:r>
          </a:p>
          <a:p>
            <a:pPr marL="5486400" lvl="0" indent="0" algn="r" rtl="0">
              <a:spcBef>
                <a:spcPts val="0"/>
              </a:spcBef>
              <a:buNone/>
            </a:pPr>
            <a:r>
              <a:rPr lang="en-GB" b="1" dirty="0">
                <a:latin typeface="Calibri"/>
                <a:ea typeface="Calibri"/>
                <a:cs typeface="Calibri"/>
                <a:sym typeface="Calibri"/>
              </a:rPr>
              <a:t>Team Members </a:t>
            </a:r>
          </a:p>
          <a:p>
            <a:pPr marL="5943600" lvl="0" indent="0" algn="r" rtl="0">
              <a:spcBef>
                <a:spcPts val="0"/>
              </a:spcBef>
              <a:buNone/>
            </a:pP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Somu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Vinod </a:t>
            </a:r>
          </a:p>
          <a:p>
            <a:pPr marL="5486400" lvl="0" indent="-69850" algn="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Chava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Spandana</a:t>
            </a:r>
            <a:endParaRPr lang="en-GB" dirty="0">
              <a:latin typeface="Calibri"/>
              <a:ea typeface="Calibri"/>
              <a:cs typeface="Calibri"/>
              <a:sym typeface="Calibri"/>
            </a:endParaRPr>
          </a:p>
          <a:p>
            <a:pPr marL="5029200" lvl="0" indent="0" algn="r" rtl="0">
              <a:spcBef>
                <a:spcPts val="0"/>
              </a:spcBef>
              <a:buNone/>
            </a:pP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Nandeesh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Tankasala</a:t>
            </a:r>
            <a:endParaRPr lang="en-GB" dirty="0">
              <a:latin typeface="Calibri"/>
              <a:ea typeface="Calibri"/>
              <a:cs typeface="Calibri"/>
              <a:sym typeface="Calibri"/>
            </a:endParaRPr>
          </a:p>
          <a:p>
            <a:pPr marL="5029200" lvl="0" indent="0" algn="r" rtl="0">
              <a:spcBef>
                <a:spcPts val="0"/>
              </a:spcBef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Sai Naveen </a:t>
            </a:r>
            <a:r>
              <a:rPr lang="en-GB" dirty="0" err="1" smtClean="0">
                <a:latin typeface="Calibri"/>
                <a:ea typeface="Calibri"/>
                <a:cs typeface="Calibri"/>
                <a:sym typeface="Calibri"/>
              </a:rPr>
              <a:t>Mallampati</a:t>
            </a:r>
            <a:endParaRPr lang="en-GB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5029200" algn="r">
              <a:spcBef>
                <a:spcPts val="0"/>
              </a:spcBef>
            </a:pP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Sriram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Pushpak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 smtClean="0">
                <a:latin typeface="Calibri"/>
                <a:ea typeface="Calibri"/>
                <a:cs typeface="Calibri"/>
                <a:sym typeface="Calibri"/>
              </a:rPr>
              <a:t>Chowdary</a:t>
            </a:r>
            <a:endParaRPr lang="en-GB" dirty="0">
              <a:latin typeface="Calibri"/>
              <a:ea typeface="Calibri"/>
              <a:cs typeface="Calibri"/>
              <a:sym typeface="Calibri"/>
            </a:endParaRPr>
          </a:p>
          <a:p>
            <a:pPr marL="4572000" lvl="0" indent="0" algn="r" rtl="0">
              <a:spcBef>
                <a:spcPts val="0"/>
              </a:spcBef>
              <a:buNone/>
            </a:pP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Yashwanth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Teja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 smtClean="0">
                <a:latin typeface="Calibri"/>
                <a:ea typeface="Calibri"/>
                <a:cs typeface="Calibri"/>
                <a:sym typeface="Calibri"/>
              </a:rPr>
              <a:t>Chowdary</a:t>
            </a:r>
            <a:endParaRPr lang="en-GB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114800" lvl="0" indent="0" algn="r" rtl="0">
              <a:spcBef>
                <a:spcPts val="0"/>
              </a:spcBef>
              <a:buNone/>
            </a:pPr>
            <a:r>
              <a:rPr lang="en-GB" dirty="0" smtClean="0">
                <a:latin typeface="Calibri"/>
                <a:ea typeface="Calibri"/>
                <a:cs typeface="Calibri"/>
                <a:sym typeface="Calibri"/>
              </a:rPr>
              <a:t>Koneru 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Naga Venkata Sanjeev</a:t>
            </a:r>
          </a:p>
          <a:p>
            <a:pPr marL="4572000" lvl="0" indent="0" rtl="0">
              <a:spcBef>
                <a:spcPts val="0"/>
              </a:spcBef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0" lvl="0" indent="0" rtl="0">
              <a:spcBef>
                <a:spcPts val="0"/>
              </a:spcBef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4572000" lvl="0" indent="0" rtl="0">
              <a:spcBef>
                <a:spcPts val="0"/>
              </a:spcBef>
              <a:buNone/>
            </a:pPr>
            <a:r>
              <a:rPr lang="en-GB" dirty="0"/>
              <a:t>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SQL?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>
              <a:lnSpc>
                <a:spcPct val="90000"/>
              </a:lnSpc>
              <a:spcBef>
                <a:spcPts val="100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SQL means Standard Query Language</a:t>
            </a:r>
          </a:p>
          <a:p>
            <a:pPr marL="457200" lvl="0" indent="-368300">
              <a:lnSpc>
                <a:spcPct val="90000"/>
              </a:lnSpc>
              <a:spcBef>
                <a:spcPts val="100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SQL is used to communicate with a database</a:t>
            </a:r>
          </a:p>
          <a:p>
            <a:pPr marL="457200" lvl="0" indent="-368300">
              <a:lnSpc>
                <a:spcPct val="90000"/>
              </a:lnSpc>
              <a:spcBef>
                <a:spcPts val="100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It is a standard language for relational database management systems, where data is stored in the form of tables</a:t>
            </a:r>
          </a:p>
          <a:p>
            <a:pPr marL="457200" lvl="0" indent="-368300">
              <a:lnSpc>
                <a:spcPct val="90000"/>
              </a:lnSpc>
              <a:spcBef>
                <a:spcPts val="100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It is a language used for querying the relational database.</a:t>
            </a:r>
          </a:p>
          <a:p>
            <a:pPr marL="457200" lvl="0" indent="-368300" rtl="0">
              <a:lnSpc>
                <a:spcPct val="90000"/>
              </a:lnSpc>
              <a:spcBef>
                <a:spcPts val="100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Some relational management systems that use SQL are:</a:t>
            </a: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Oracle, Sybase, Microsoft SQL server, Access, Ingres, etc.</a:t>
            </a:r>
          </a:p>
          <a:p>
            <a:pPr marL="0" lvl="0" indent="-698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/>
          </a:p>
          <a:p>
            <a:pPr marL="0" lvl="0" indent="-698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SQL?(Cont’d)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>
              <a:lnSpc>
                <a:spcPct val="90000"/>
              </a:lnSpc>
              <a:spcBef>
                <a:spcPts val="100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SQL functions fit into two broad categories:</a:t>
            </a:r>
          </a:p>
          <a:p>
            <a:pPr marL="0" lvl="0" indent="0">
              <a:lnSpc>
                <a:spcPct val="90000"/>
              </a:lnSpc>
              <a:spcBef>
                <a:spcPts val="500"/>
              </a:spcBef>
              <a:buNone/>
            </a:pPr>
            <a:r>
              <a:rPr lang="en-GB" sz="2200"/>
              <a:t>      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Data definition language</a:t>
            </a:r>
          </a:p>
          <a:p>
            <a:pPr marL="0" lvl="0" indent="-6985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GB" sz="2200"/>
              <a:t>          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SQL includes commands to:</a:t>
            </a:r>
          </a:p>
          <a:p>
            <a:pPr marL="0" lvl="0" indent="-6985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GB" sz="2200"/>
              <a:t>             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Create database objects, such as tables, indexes, and views</a:t>
            </a:r>
          </a:p>
          <a:p>
            <a:pPr marL="0" lvl="0" indent="-6985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GB" sz="2200"/>
              <a:t>       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Data manipulation language</a:t>
            </a:r>
          </a:p>
          <a:p>
            <a:pPr marL="0" lvl="0" indent="-6985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GB" sz="2200"/>
              <a:t>          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Includes commands to insert, update, delete, and retrieve data within database tables</a:t>
            </a:r>
          </a:p>
          <a:p>
            <a:pPr marL="0" lvl="0" indent="-698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50000"/>
              <a:buFont typeface="Arial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 of SQL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>
              <a:lnSpc>
                <a:spcPct val="90000"/>
              </a:lnSpc>
              <a:spcBef>
                <a:spcPts val="100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User specifies the condition</a:t>
            </a:r>
          </a:p>
          <a:p>
            <a:pPr marL="457200" lvl="0" indent="-368300">
              <a:lnSpc>
                <a:spcPct val="90000"/>
              </a:lnSpc>
              <a:spcBef>
                <a:spcPts val="100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The query or program will go through all the records in the database file and select those records that satisfy the condition</a:t>
            </a:r>
          </a:p>
          <a:p>
            <a:pPr marL="457200" lvl="0" indent="-368300">
              <a:lnSpc>
                <a:spcPct val="90000"/>
              </a:lnSpc>
              <a:spcBef>
                <a:spcPts val="100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The result of the query will be stored in the form of the table.</a:t>
            </a:r>
          </a:p>
          <a:p>
            <a:pPr lvl="0">
              <a:spcBef>
                <a:spcPts val="0"/>
              </a:spcBef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Statements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>
              <a:lnSpc>
                <a:spcPct val="90000"/>
              </a:lnSpc>
              <a:spcBef>
                <a:spcPts val="100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SELECT * FROM Customers</a:t>
            </a:r>
          </a:p>
          <a:p>
            <a:pPr marL="0" lvl="0" indent="-698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       WHERE Country='Mexico';</a:t>
            </a:r>
          </a:p>
          <a:p>
            <a:pPr marL="457200" lvl="0" indent="-368300">
              <a:lnSpc>
                <a:spcPct val="90000"/>
              </a:lnSpc>
              <a:spcBef>
                <a:spcPts val="100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UPDATE Customers</a:t>
            </a:r>
          </a:p>
          <a:p>
            <a:pPr marL="0" lvl="0" indent="-698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       SET ContactName='Alfred Schmidt', City='Hamburg'</a:t>
            </a:r>
          </a:p>
          <a:p>
            <a:pPr marL="0" lvl="0" indent="-698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       WHERE CustomerName='Alfreds Futterkiste';</a:t>
            </a:r>
          </a:p>
          <a:p>
            <a:pPr marL="457200" lvl="0" indent="-368300">
              <a:lnSpc>
                <a:spcPct val="90000"/>
              </a:lnSpc>
              <a:spcBef>
                <a:spcPts val="100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DELETE FROM Customers</a:t>
            </a:r>
          </a:p>
          <a:p>
            <a:pPr marL="0" lvl="0" indent="-698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       WHERE CustomerName='Alfreds Futterkiste'</a:t>
            </a:r>
          </a:p>
          <a:p>
            <a:pPr lvl="0">
              <a:spcBef>
                <a:spcPts val="0"/>
              </a:spcBef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Advantages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>
              <a:lnSpc>
                <a:spcPct val="90000"/>
              </a:lnSpc>
              <a:spcBef>
                <a:spcPts val="100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High Speed</a:t>
            </a:r>
          </a:p>
          <a:p>
            <a:pPr marL="457200" lvl="0" indent="-368300">
              <a:lnSpc>
                <a:spcPct val="90000"/>
              </a:lnSpc>
              <a:spcBef>
                <a:spcPts val="100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Well Defined Standards Exist</a:t>
            </a:r>
          </a:p>
          <a:p>
            <a:pPr marL="457200" lvl="0" indent="-368300">
              <a:lnSpc>
                <a:spcPct val="90000"/>
              </a:lnSpc>
              <a:spcBef>
                <a:spcPts val="100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No Coding Required</a:t>
            </a:r>
          </a:p>
          <a:p>
            <a:pPr marL="457200" lvl="0" indent="-368300">
              <a:lnSpc>
                <a:spcPct val="90000"/>
              </a:lnSpc>
              <a:spcBef>
                <a:spcPts val="100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Emergence of ORDBMS</a:t>
            </a:r>
          </a:p>
          <a:p>
            <a:pPr marL="457200" lvl="0" indent="-368300">
              <a:lnSpc>
                <a:spcPct val="90000"/>
              </a:lnSpc>
              <a:spcBef>
                <a:spcPts val="100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Easy to learn and understand</a:t>
            </a:r>
          </a:p>
          <a:p>
            <a:pPr marL="457200" lvl="0" indent="-368300">
              <a:lnSpc>
                <a:spcPct val="90000"/>
              </a:lnSpc>
              <a:spcBef>
                <a:spcPts val="100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Integrates with Java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Disadvantages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>
              <a:lnSpc>
                <a:spcPct val="90000"/>
              </a:lnSpc>
              <a:spcBef>
                <a:spcPts val="100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Difficulty in Interfacing</a:t>
            </a:r>
          </a:p>
          <a:p>
            <a:pPr marL="457200" lvl="0" indent="-368300">
              <a:lnSpc>
                <a:spcPct val="90000"/>
              </a:lnSpc>
              <a:spcBef>
                <a:spcPts val="100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More Features Implemented in Proprietary way</a:t>
            </a:r>
          </a:p>
          <a:p>
            <a:pPr lvl="0">
              <a:spcBef>
                <a:spcPts val="0"/>
              </a:spcBef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106025"/>
            <a:ext cx="8520600" cy="80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NOSQL Definition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807400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0" rtl="0">
              <a:spcBef>
                <a:spcPts val="0"/>
              </a:spcBef>
              <a:buNone/>
            </a:pPr>
            <a:r>
              <a:rPr lang="en-GB" sz="2200" b="1" u="sng">
                <a:latin typeface="Calibri"/>
                <a:ea typeface="Calibri"/>
                <a:cs typeface="Calibri"/>
                <a:sym typeface="Calibri"/>
              </a:rPr>
              <a:t>Definition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: NoSQL( abbreviated originally as not SQL and sometimes not only SQL) is a database that provides a mechanism for storage and retrieval of data in a model that is different from tabular form in relational databases by providing more flexibility and advantages.</a:t>
            </a:r>
          </a:p>
          <a:p>
            <a:pPr marL="342900" lvl="0" indent="0" rtl="0">
              <a:spcBef>
                <a:spcPts val="0"/>
              </a:spcBef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0" rtl="0">
              <a:spcBef>
                <a:spcPts val="0"/>
              </a:spcBef>
              <a:buNone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Web 2.0 companies like Facebook, Google, Amazon.com triggered use of NoSQL. NoSQL databases are extensively used in big data and real-time web applications.</a:t>
            </a:r>
          </a:p>
          <a:p>
            <a:pPr lvl="0" rtl="0">
              <a:spcBef>
                <a:spcPts val="0"/>
              </a:spcBef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NoSQL Characteristics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Handles large volumes of data.</a:t>
            </a:r>
          </a:p>
          <a:p>
            <a:pPr marL="457200" lvl="0" indent="-368300" rtl="0">
              <a:spcBef>
                <a:spcPts val="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OpenSource</a:t>
            </a:r>
          </a:p>
          <a:p>
            <a:pPr marL="457200" lvl="0" indent="-368300" rtl="0">
              <a:spcBef>
                <a:spcPts val="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Scalable replication and distribution</a:t>
            </a:r>
          </a:p>
          <a:p>
            <a:pPr marL="457200" lvl="0" indent="-368300" rtl="0">
              <a:spcBef>
                <a:spcPts val="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Asynchronous inserts and updates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NoSQL Taxonomy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Key/Value</a:t>
            </a:r>
          </a:p>
          <a:p>
            <a:pPr marL="457200" lvl="0" indent="-368300" rtl="0">
              <a:spcBef>
                <a:spcPts val="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Document </a:t>
            </a:r>
          </a:p>
          <a:p>
            <a:pPr marL="457200" lvl="0" indent="-368300" rtl="0">
              <a:spcBef>
                <a:spcPts val="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Column</a:t>
            </a:r>
          </a:p>
          <a:p>
            <a:pPr marL="457200" lvl="0" indent="-368300" rtl="0">
              <a:spcBef>
                <a:spcPts val="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Graph</a:t>
            </a:r>
          </a:p>
          <a:p>
            <a:pPr marL="457200" lvl="0" indent="-368300" rtl="0">
              <a:spcBef>
                <a:spcPts val="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Others (Geospatial, Filesystem, Object)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          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NoSQL Examples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Key/Value : Amazon DynamoDB</a:t>
            </a:r>
          </a:p>
          <a:p>
            <a:pPr marL="457200" lvl="0" indent="-368300" rtl="0">
              <a:spcBef>
                <a:spcPts val="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Document : MongoDB</a:t>
            </a:r>
          </a:p>
          <a:p>
            <a:pPr marL="457200" lvl="0" indent="-368300" rtl="0">
              <a:spcBef>
                <a:spcPts val="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Column: Casandra</a:t>
            </a:r>
          </a:p>
          <a:p>
            <a:pPr marL="457200" lvl="0" indent="-368300" rtl="0">
              <a:spcBef>
                <a:spcPts val="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Graph: InfiniteGraph.</a:t>
            </a:r>
          </a:p>
        </p:txBody>
      </p:sp>
      <p:pic>
        <p:nvPicPr>
          <p:cNvPr id="200" name="Shape 200" descr="document_nosq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200" y="1821150"/>
            <a:ext cx="4531074" cy="241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Outline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rtl="0">
              <a:spcBef>
                <a:spcPts val="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About Database, Database types and its creation.</a:t>
            </a:r>
          </a:p>
          <a:p>
            <a:pPr marL="457200" lvl="0" indent="-368300" rtl="0">
              <a:spcBef>
                <a:spcPts val="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ER diagrams and tools used to create it.</a:t>
            </a:r>
          </a:p>
          <a:p>
            <a:pPr marL="457200" lvl="0" indent="-368300" rtl="0">
              <a:spcBef>
                <a:spcPts val="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About SQL, Pros &amp; Cons of SQL.</a:t>
            </a:r>
          </a:p>
          <a:p>
            <a:pPr marL="457200" lvl="0" indent="-368300">
              <a:spcBef>
                <a:spcPts val="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NoSQL definition, characteristics, classifications.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16400" y="1638875"/>
            <a:ext cx="8311200" cy="154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7200"/>
              <a:t>Thank You!!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Database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606700" cy="371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>
              <a:spcBef>
                <a:spcPts val="0"/>
              </a:spcBef>
              <a:buSzPct val="100000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Collection of information </a:t>
            </a:r>
            <a:r>
              <a:rPr lang="en-GB" sz="2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that is organized so that it can easily be accessed, managed, and updated.</a:t>
            </a:r>
          </a:p>
          <a:p>
            <a:pPr marL="457200" lvl="0" indent="-368300" rtl="0">
              <a:spcBef>
                <a:spcPts val="0"/>
              </a:spcBef>
              <a:buSzPct val="100000"/>
              <a:buFont typeface="Calibri"/>
            </a:pPr>
            <a:r>
              <a:rPr lang="en-GB" sz="2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Traditional databases are organized by </a:t>
            </a:r>
            <a:r>
              <a:rPr lang="en-GB" sz="2200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fields</a:t>
            </a:r>
            <a:r>
              <a:rPr lang="en-GB" sz="2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200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4"/>
              </a:rPr>
              <a:t>records</a:t>
            </a:r>
            <a:r>
              <a:rPr lang="en-GB" sz="2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GB" sz="2200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5"/>
              </a:rPr>
              <a:t>files</a:t>
            </a:r>
            <a:r>
              <a:rPr lang="en-GB" sz="2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A field is a single piece of information; a record is one complete set of fields; and a file is a collection of records.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Types of databases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>
              <a:spcBef>
                <a:spcPts val="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Text database</a:t>
            </a:r>
          </a:p>
          <a:p>
            <a:pPr marL="457200" lvl="0" indent="-368300">
              <a:spcBef>
                <a:spcPts val="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Relational database</a:t>
            </a:r>
          </a:p>
          <a:p>
            <a:pPr marL="457200" lvl="0" indent="-368300">
              <a:spcBef>
                <a:spcPts val="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Distributed database</a:t>
            </a:r>
          </a:p>
          <a:p>
            <a:pPr marL="457200" lvl="0" indent="-368300" rtl="0">
              <a:spcBef>
                <a:spcPts val="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Hypermedia database</a:t>
            </a:r>
          </a:p>
          <a:p>
            <a:pPr marL="457200" lvl="0" indent="-368300">
              <a:spcBef>
                <a:spcPts val="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NoSQL and object oriented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Creating a database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We can create a database using following tools:</a:t>
            </a:r>
          </a:p>
          <a:p>
            <a:pPr marL="457200" lvl="0" indent="-368300">
              <a:spcBef>
                <a:spcPts val="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MS Access</a:t>
            </a:r>
          </a:p>
          <a:p>
            <a:pPr marL="457200" lvl="0" indent="-368300">
              <a:spcBef>
                <a:spcPts val="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MS Excel</a:t>
            </a:r>
          </a:p>
          <a:p>
            <a:pPr marL="457200" lvl="0" indent="-368300">
              <a:spcBef>
                <a:spcPts val="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MySQL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ER Model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>
              <a:spcBef>
                <a:spcPts val="0"/>
              </a:spcBef>
              <a:buSzPct val="100000"/>
              <a:buFont typeface="Calibri"/>
            </a:pPr>
            <a:r>
              <a:rPr lang="en-GB" sz="2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2200" b="1" i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en-GB" sz="2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can be a real-world object, either animate or inanimate, that can be easily identifiable. </a:t>
            </a:r>
          </a:p>
          <a:p>
            <a:pPr marL="457200" lvl="0" indent="-368300">
              <a:spcBef>
                <a:spcPts val="0"/>
              </a:spcBef>
              <a:buSzPct val="100000"/>
              <a:buFont typeface="Calibri"/>
            </a:pPr>
            <a:r>
              <a:rPr lang="en-GB" sz="2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Entities are represented by means of their properties, called </a:t>
            </a:r>
            <a:r>
              <a:rPr lang="en-GB" sz="2200" b="1" i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attributes</a:t>
            </a:r>
            <a:r>
              <a:rPr lang="en-GB" sz="2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All attributes have values. </a:t>
            </a:r>
          </a:p>
          <a:p>
            <a:pPr lvl="0">
              <a:spcBef>
                <a:spcPts val="0"/>
              </a:spcBef>
              <a:buNone/>
            </a:pPr>
            <a:r>
              <a:rPr lang="en-GB" sz="2200" b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Types of attributes:</a:t>
            </a:r>
          </a:p>
          <a:p>
            <a:pPr marL="457200" lvl="0" indent="-368300">
              <a:spcBef>
                <a:spcPts val="0"/>
              </a:spcBef>
              <a:buSzPct val="100000"/>
              <a:buFont typeface="Calibri"/>
              <a:buAutoNum type="arabicPeriod"/>
            </a:pPr>
            <a:r>
              <a:rPr lang="en-GB" sz="2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Simple</a:t>
            </a:r>
          </a:p>
          <a:p>
            <a:pPr marL="457200" lvl="0" indent="-368300">
              <a:spcBef>
                <a:spcPts val="0"/>
              </a:spcBef>
              <a:buSzPct val="100000"/>
              <a:buFont typeface="Calibri"/>
              <a:buAutoNum type="arabicPeriod"/>
            </a:pPr>
            <a:r>
              <a:rPr lang="en-GB" sz="2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Composite</a:t>
            </a:r>
          </a:p>
          <a:p>
            <a:pPr marL="457200" lvl="0" indent="-368300">
              <a:spcBef>
                <a:spcPts val="0"/>
              </a:spcBef>
              <a:buSzPct val="100000"/>
              <a:buFont typeface="Calibri"/>
              <a:buAutoNum type="arabicPeriod"/>
            </a:pPr>
            <a:r>
              <a:rPr lang="en-GB" sz="2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Derived</a:t>
            </a:r>
          </a:p>
          <a:p>
            <a:pPr marL="457200" lvl="0" indent="-368300" rtl="0">
              <a:spcBef>
                <a:spcPts val="0"/>
              </a:spcBef>
              <a:buSzPct val="100000"/>
              <a:buFont typeface="Calibri"/>
              <a:buAutoNum type="arabicPeriod"/>
            </a:pPr>
            <a:r>
              <a:rPr lang="en-GB" sz="2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Multi valued</a:t>
            </a:r>
          </a:p>
          <a:p>
            <a:pPr lvl="0">
              <a:spcBef>
                <a:spcPts val="0"/>
              </a:spcBef>
              <a:buNone/>
            </a:pPr>
            <a:endParaRPr sz="1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ER Model (contd..)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SzPct val="100000"/>
              <a:buFont typeface="Calibri"/>
            </a:pPr>
            <a:r>
              <a:rPr lang="en-GB" sz="2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association among entities is called a relationship. </a:t>
            </a:r>
          </a:p>
          <a:p>
            <a:pPr marL="457200" lvl="0" indent="-368300">
              <a:spcBef>
                <a:spcPts val="0"/>
              </a:spcBef>
              <a:buSzPct val="100000"/>
              <a:buFont typeface="Calibri"/>
            </a:pPr>
            <a:r>
              <a:rPr lang="en-GB" sz="2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 example, an employee </a:t>
            </a:r>
            <a:r>
              <a:rPr lang="en-GB" sz="2200" b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works at</a:t>
            </a:r>
            <a:r>
              <a:rPr lang="en-GB" sz="2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 department, a student </a:t>
            </a:r>
            <a:r>
              <a:rPr lang="en-GB" sz="2200" b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enrolls</a:t>
            </a:r>
            <a:r>
              <a:rPr lang="en-GB" sz="2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in a course. Here, Works at and Enrolls are called relationships.</a:t>
            </a:r>
          </a:p>
          <a:p>
            <a:pPr marL="457200" lvl="0" indent="-368300">
              <a:spcBef>
                <a:spcPts val="0"/>
              </a:spcBef>
              <a:buSzPct val="100000"/>
              <a:buFont typeface="Calibri"/>
            </a:pPr>
            <a:r>
              <a:rPr lang="en-GB" sz="2200" b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Cardinality</a:t>
            </a:r>
            <a:r>
              <a:rPr lang="en-GB" sz="2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defines the number of entities in one entity set, which can be associated with the number of entities of other set</a:t>
            </a:r>
          </a:p>
          <a:p>
            <a:pPr marL="457200" lvl="0" indent="-368300">
              <a:spcBef>
                <a:spcPts val="0"/>
              </a:spcBef>
              <a:buSzPct val="100000"/>
              <a:buAutoNum type="arabicPeriod"/>
            </a:pPr>
            <a:r>
              <a:rPr lang="en-GB" sz="2200"/>
              <a:t>One-one</a:t>
            </a:r>
          </a:p>
          <a:p>
            <a:pPr marL="457200" lvl="0" indent="-368300">
              <a:spcBef>
                <a:spcPts val="0"/>
              </a:spcBef>
              <a:buSzPct val="100000"/>
              <a:buAutoNum type="arabicPeriod"/>
            </a:pPr>
            <a:r>
              <a:rPr lang="en-GB" sz="2200"/>
              <a:t>One-many</a:t>
            </a:r>
          </a:p>
          <a:p>
            <a:pPr marL="457200" lvl="0" indent="-368300">
              <a:spcBef>
                <a:spcPts val="0"/>
              </a:spcBef>
              <a:buSzPct val="100000"/>
              <a:buAutoNum type="arabicPeriod"/>
            </a:pPr>
            <a:r>
              <a:rPr lang="en-GB" sz="2200"/>
              <a:t>Many-one</a:t>
            </a:r>
          </a:p>
          <a:p>
            <a:pPr marL="457200" lvl="0" indent="-368300">
              <a:spcBef>
                <a:spcPts val="0"/>
              </a:spcBef>
              <a:buSzPct val="100000"/>
              <a:buAutoNum type="arabicPeriod"/>
            </a:pPr>
            <a:r>
              <a:rPr lang="en-GB" sz="2200"/>
              <a:t>Many-many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Tool for ER diagrams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Microsoft visio is a diagramming application and is part of Microsoft Office family</a:t>
            </a:r>
          </a:p>
          <a:p>
            <a:pPr marL="457200" lvl="0" indent="-368300" rtl="0">
              <a:spcBef>
                <a:spcPts val="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Current available version Visio 2016 v16</a:t>
            </a:r>
          </a:p>
          <a:p>
            <a:pPr marL="457200" lvl="0" indent="-368300" rtl="0">
              <a:spcBef>
                <a:spcPts val="0"/>
              </a:spcBef>
              <a:buSzPct val="100000"/>
              <a:buFont typeface="Calibri"/>
            </a:pP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Crow’s Foot Database Notation is the template we use for ER Diagrams</a:t>
            </a:r>
          </a:p>
          <a:p>
            <a:pPr marL="34290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32" name="Shape 132" descr="Microsoft_Visio_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725" y="2818597"/>
            <a:ext cx="1597800" cy="15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Example ER diagram using Visio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9" name="Shape 139" descr="Captu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225" y="1255625"/>
            <a:ext cx="6972074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686</Words>
  <Application>Microsoft Office PowerPoint</Application>
  <PresentationFormat>On-screen Show (16:9)</PresentationFormat>
  <Paragraphs>114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Diseño predeterminado</vt:lpstr>
      <vt:lpstr>Team Bash Guardians</vt:lpstr>
      <vt:lpstr>Outline</vt:lpstr>
      <vt:lpstr>Database</vt:lpstr>
      <vt:lpstr>Types of databases</vt:lpstr>
      <vt:lpstr>Creating a database</vt:lpstr>
      <vt:lpstr>ER Model</vt:lpstr>
      <vt:lpstr>ER Model (contd..)</vt:lpstr>
      <vt:lpstr>Tool for ER diagrams</vt:lpstr>
      <vt:lpstr>Example ER diagram using Visio</vt:lpstr>
      <vt:lpstr>What is SQL?</vt:lpstr>
      <vt:lpstr>What is SQL?(Cont’d)</vt:lpstr>
      <vt:lpstr>Concept of SQL</vt:lpstr>
      <vt:lpstr>SQL Statements</vt:lpstr>
      <vt:lpstr>SQL Advantages</vt:lpstr>
      <vt:lpstr>SQL Disadvantages</vt:lpstr>
      <vt:lpstr>NOSQL Definition</vt:lpstr>
      <vt:lpstr>NoSQL Characteristics</vt:lpstr>
      <vt:lpstr>NoSQL Taxonomy</vt:lpstr>
      <vt:lpstr>NoSQL Examples</vt:lpstr>
      <vt:lpstr>Thank You!!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Bash Guardians</dc:title>
  <dc:creator>Koneru,Naga Venkata Sanjeev</dc:creator>
  <cp:lastModifiedBy>Koneru,Naga Venkata Sanjeev</cp:lastModifiedBy>
  <cp:revision>4</cp:revision>
  <dcterms:modified xsi:type="dcterms:W3CDTF">2016-06-23T13:28:32Z</dcterms:modified>
</cp:coreProperties>
</file>