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49"/>
  </p:notesMasterIdLst>
  <p:sldIdLst>
    <p:sldId id="291" r:id="rId2"/>
    <p:sldId id="353" r:id="rId3"/>
    <p:sldId id="342" r:id="rId4"/>
    <p:sldId id="343" r:id="rId5"/>
    <p:sldId id="344" r:id="rId6"/>
    <p:sldId id="345" r:id="rId7"/>
    <p:sldId id="346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69" r:id="rId16"/>
    <p:sldId id="367" r:id="rId17"/>
    <p:sldId id="368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54" r:id="rId29"/>
    <p:sldId id="355" r:id="rId30"/>
    <p:sldId id="356" r:id="rId31"/>
    <p:sldId id="304" r:id="rId32"/>
    <p:sldId id="334" r:id="rId33"/>
    <p:sldId id="341" r:id="rId34"/>
    <p:sldId id="347" r:id="rId35"/>
    <p:sldId id="348" r:id="rId36"/>
    <p:sldId id="349" r:id="rId37"/>
    <p:sldId id="352" r:id="rId38"/>
    <p:sldId id="351" r:id="rId39"/>
    <p:sldId id="370" r:id="rId40"/>
    <p:sldId id="371" r:id="rId41"/>
    <p:sldId id="372" r:id="rId42"/>
    <p:sldId id="373" r:id="rId43"/>
    <p:sldId id="383" r:id="rId44"/>
    <p:sldId id="384" r:id="rId45"/>
    <p:sldId id="374" r:id="rId46"/>
    <p:sldId id="382" r:id="rId47"/>
    <p:sldId id="298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894" autoAdjust="0"/>
  </p:normalViewPr>
  <p:slideViewPr>
    <p:cSldViewPr snapToGrid="0">
      <p:cViewPr varScale="1">
        <p:scale>
          <a:sx n="80" d="100"/>
          <a:sy n="80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94B05-1029-4B2D-83D7-000927282EAA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A1F93-E3F6-43C2-BE4A-F301C6EDFE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303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A1F93-E3F6-43C2-BE4A-F301C6EDFEB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49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0FC14-10E4-4712-AD9F-3FEEEBDB77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0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Src</a:t>
            </a:r>
            <a:r>
              <a:rPr lang="en-US" dirty="0" smtClean="0"/>
              <a:t>:  https://www.google.com/url?sa=t&amp;rct=j&amp;q=&amp;esrc=s&amp;source=web&amp;cd=1&amp;cad=rja&amp;uact=8&amp;ved=0ahUKEwj3rKrv3IjPAhVHRCYKHUzsC2gQFggcMAA&amp;url=http%3A%2F%2Fwww2.cdc.gov%2Fcdcup%2Flibrary%2Ftemplates%2Fcdc_up_project_management_plan_template.doc&amp;usg=AFQjCNGEtu4zMCpo_Xh4TvUk46TDclnzrw&amp;sig2=HpLDa63bL3K4MApH-2Xq5w&amp;bvm=bv.132479545,d.eW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A1F93-E3F6-43C2-BE4A-F301C6EDFEB9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924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8078-DE0B-4C1C-81FD-7E09E6C73EC1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C8D6-6A8D-4036-8BD0-767820F481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57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8078-DE0B-4C1C-81FD-7E09E6C73EC1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C8D6-6A8D-4036-8BD0-767820F481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837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8078-DE0B-4C1C-81FD-7E09E6C73EC1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C8D6-6A8D-4036-8BD0-767820F481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108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8078-DE0B-4C1C-81FD-7E09E6C73EC1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C8D6-6A8D-4036-8BD0-767820F481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33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8078-DE0B-4C1C-81FD-7E09E6C73EC1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C8D6-6A8D-4036-8BD0-767820F481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390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8078-DE0B-4C1C-81FD-7E09E6C73EC1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C8D6-6A8D-4036-8BD0-767820F481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736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8078-DE0B-4C1C-81FD-7E09E6C73EC1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C8D6-6A8D-4036-8BD0-767820F481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557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8078-DE0B-4C1C-81FD-7E09E6C73EC1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C8D6-6A8D-4036-8BD0-767820F481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500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8078-DE0B-4C1C-81FD-7E09E6C73EC1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C8D6-6A8D-4036-8BD0-767820F481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91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8078-DE0B-4C1C-81FD-7E09E6C73EC1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C8D6-6A8D-4036-8BD0-767820F481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3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8078-DE0B-4C1C-81FD-7E09E6C73EC1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C8D6-6A8D-4036-8BD0-767820F481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5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8E3A8078-DE0B-4C1C-81FD-7E09E6C73EC1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723FC8D6-6A8D-4036-8BD0-767820F481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6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thumb/1/1d/Use_case_restaurant_model.svg/2000px-Use_case_restaurant_model.svg.p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1"/>
            <a:ext cx="9418320" cy="4506223"/>
          </a:xfrm>
        </p:spPr>
        <p:txBody>
          <a:bodyPr anchor="ctr"/>
          <a:lstStyle/>
          <a:p>
            <a:r>
              <a:rPr lang="en-US" sz="4800" dirty="0" smtClean="0"/>
              <a:t>Requirements Management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	    </a:t>
            </a:r>
            <a:r>
              <a:rPr lang="en-US" sz="4000" dirty="0" smtClean="0"/>
              <a:t>- Workshop-1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3954" y="2949242"/>
            <a:ext cx="10014155" cy="46782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                                             				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	</a:t>
            </a:r>
            <a:r>
              <a:rPr lang="en-US" sz="2000" dirty="0" smtClean="0">
                <a:latin typeface="Calibri" panose="020F0502020204030204" pitchFamily="34" charset="0"/>
              </a:rPr>
              <a:t>						</a:t>
            </a:r>
          </a:p>
          <a:p>
            <a:pPr lvl="1"/>
            <a:r>
              <a:rPr lang="en-US" sz="2000" b="1" dirty="0">
                <a:latin typeface="Calibri" panose="020F0502020204030204" pitchFamily="34" charset="0"/>
              </a:rPr>
              <a:t>	</a:t>
            </a:r>
            <a:r>
              <a:rPr lang="en-US" sz="2000" b="1" dirty="0" smtClean="0">
                <a:latin typeface="Calibri" panose="020F0502020204030204" pitchFamily="34" charset="0"/>
              </a:rPr>
              <a:t>					              Team: </a:t>
            </a:r>
            <a:r>
              <a:rPr lang="en-US" sz="2000" b="1" dirty="0">
                <a:latin typeface="Calibri" panose="020F0502020204030204" pitchFamily="34" charset="0"/>
              </a:rPr>
              <a:t>	</a:t>
            </a:r>
            <a:r>
              <a:rPr lang="en-US" sz="2000" b="1" dirty="0" smtClean="0">
                <a:latin typeface="Calibri" panose="020F0502020204030204" pitchFamily="34" charset="0"/>
              </a:rPr>
              <a:t>						</a:t>
            </a:r>
          </a:p>
          <a:p>
            <a:pPr lvl="1"/>
            <a:r>
              <a:rPr lang="en-US" sz="2000" b="1" dirty="0">
                <a:latin typeface="Calibri" panose="020F0502020204030204" pitchFamily="34" charset="0"/>
              </a:rPr>
              <a:t>	</a:t>
            </a:r>
            <a:r>
              <a:rPr lang="en-US" sz="2000" b="1" dirty="0" smtClean="0">
                <a:latin typeface="Calibri" panose="020F0502020204030204" pitchFamily="34" charset="0"/>
              </a:rPr>
              <a:t>						Pavan Kanumuri</a:t>
            </a:r>
          </a:p>
          <a:p>
            <a:pPr lvl="1"/>
            <a:r>
              <a:rPr lang="en-US" sz="2000" b="1" dirty="0">
                <a:latin typeface="Calibri" panose="020F0502020204030204" pitchFamily="34" charset="0"/>
              </a:rPr>
              <a:t>	</a:t>
            </a:r>
            <a:r>
              <a:rPr lang="en-US" sz="2000" b="1" dirty="0" smtClean="0">
                <a:latin typeface="Calibri" panose="020F0502020204030204" pitchFamily="34" charset="0"/>
              </a:rPr>
              <a:t>						</a:t>
            </a:r>
            <a:r>
              <a:rPr lang="en-US" sz="2000" b="1" dirty="0" err="1" smtClean="0">
                <a:latin typeface="Calibri" panose="020F0502020204030204" pitchFamily="34" charset="0"/>
              </a:rPr>
              <a:t>Swetha</a:t>
            </a:r>
            <a:r>
              <a:rPr lang="en-US" sz="2000" b="1" dirty="0" smtClean="0">
                <a:latin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</a:rPr>
              <a:t>Gajam</a:t>
            </a:r>
            <a:endParaRPr lang="en-US" sz="2000" b="1" dirty="0" smtClean="0">
              <a:latin typeface="Calibri" panose="020F0502020204030204" pitchFamily="34" charset="0"/>
            </a:endParaRPr>
          </a:p>
          <a:p>
            <a:pPr lvl="1"/>
            <a:r>
              <a:rPr lang="en-US" sz="2000" b="1" dirty="0">
                <a:latin typeface="Calibri" panose="020F0502020204030204" pitchFamily="34" charset="0"/>
              </a:rPr>
              <a:t>	</a:t>
            </a:r>
            <a:r>
              <a:rPr lang="en-US" sz="2000" b="1" dirty="0" smtClean="0">
                <a:latin typeface="Calibri" panose="020F0502020204030204" pitchFamily="34" charset="0"/>
              </a:rPr>
              <a:t>						</a:t>
            </a:r>
            <a:r>
              <a:rPr lang="en-US" sz="2000" b="1" dirty="0" err="1" smtClean="0">
                <a:latin typeface="Calibri" panose="020F0502020204030204" pitchFamily="34" charset="0"/>
              </a:rPr>
              <a:t>Nandeesh</a:t>
            </a:r>
            <a:r>
              <a:rPr lang="en-US" sz="2000" b="1" dirty="0" smtClean="0">
                <a:latin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</a:rPr>
              <a:t>Tankasala</a:t>
            </a:r>
            <a:endParaRPr lang="en-US" sz="2000" b="1" dirty="0" smtClean="0">
              <a:latin typeface="Calibri" panose="020F0502020204030204" pitchFamily="34" charset="0"/>
            </a:endParaRPr>
          </a:p>
          <a:p>
            <a:pPr lvl="1"/>
            <a:r>
              <a:rPr lang="en-US" sz="2000" b="1" dirty="0">
                <a:latin typeface="Calibri" panose="020F0502020204030204" pitchFamily="34" charset="0"/>
              </a:rPr>
              <a:t>	</a:t>
            </a:r>
            <a:r>
              <a:rPr lang="en-US" sz="2000" b="1" dirty="0" smtClean="0">
                <a:latin typeface="Calibri" panose="020F0502020204030204" pitchFamily="34" charset="0"/>
              </a:rPr>
              <a:t>						</a:t>
            </a:r>
            <a:r>
              <a:rPr lang="en-US" sz="2000" b="1" dirty="0" err="1" smtClean="0">
                <a:latin typeface="Calibri" panose="020F0502020204030204" pitchFamily="34" charset="0"/>
              </a:rPr>
              <a:t>Kusumasree</a:t>
            </a:r>
            <a:r>
              <a:rPr lang="en-US" sz="2000" b="1" dirty="0" smtClean="0">
                <a:latin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</a:rPr>
              <a:t>Kommineni</a:t>
            </a:r>
            <a:endParaRPr lang="en-US" sz="2000" b="1" dirty="0" smtClean="0">
              <a:latin typeface="Calibri" panose="020F0502020204030204" pitchFamily="34" charset="0"/>
            </a:endParaRPr>
          </a:p>
          <a:p>
            <a:pPr lvl="1"/>
            <a:r>
              <a:rPr lang="en-US" sz="2000" b="1" dirty="0">
                <a:latin typeface="Calibri" panose="020F0502020204030204" pitchFamily="34" charset="0"/>
              </a:rPr>
              <a:t>	</a:t>
            </a:r>
            <a:r>
              <a:rPr lang="en-US" sz="2000" b="1" dirty="0" smtClean="0">
                <a:latin typeface="Calibri" panose="020F0502020204030204" pitchFamily="34" charset="0"/>
              </a:rPr>
              <a:t>						Srikanth </a:t>
            </a:r>
            <a:r>
              <a:rPr lang="en-US" sz="2000" b="1" dirty="0" err="1" smtClean="0">
                <a:latin typeface="Calibri" panose="020F0502020204030204" pitchFamily="34" charset="0"/>
              </a:rPr>
              <a:t>Chippa</a:t>
            </a:r>
            <a:endParaRPr lang="en-US" sz="2000" b="1" dirty="0" smtClean="0">
              <a:latin typeface="Calibri" panose="020F0502020204030204" pitchFamily="34" charset="0"/>
            </a:endParaRPr>
          </a:p>
          <a:p>
            <a:pPr lvl="1"/>
            <a:r>
              <a:rPr lang="en-US" sz="2000" b="1" dirty="0">
                <a:latin typeface="Calibri" panose="020F0502020204030204" pitchFamily="34" charset="0"/>
              </a:rPr>
              <a:t>	</a:t>
            </a:r>
            <a:r>
              <a:rPr lang="en-US" sz="2000" b="1" dirty="0" smtClean="0">
                <a:latin typeface="Calibri" panose="020F0502020204030204" pitchFamily="34" charset="0"/>
              </a:rPr>
              <a:t>						Seshu kumar Gandhapuneni</a:t>
            </a:r>
          </a:p>
          <a:p>
            <a:pPr lvl="1"/>
            <a:r>
              <a:rPr lang="en-US" sz="2000" b="1" dirty="0">
                <a:latin typeface="Calibri" panose="020F0502020204030204" pitchFamily="34" charset="0"/>
              </a:rPr>
              <a:t>	</a:t>
            </a:r>
            <a:r>
              <a:rPr lang="en-US" sz="2000" b="1" dirty="0" smtClean="0">
                <a:latin typeface="Calibri" panose="020F0502020204030204" pitchFamily="34" charset="0"/>
              </a:rPr>
              <a:t>						</a:t>
            </a:r>
            <a:r>
              <a:rPr lang="en-US" sz="2000" b="1" dirty="0" err="1" smtClean="0">
                <a:latin typeface="Calibri" panose="020F0502020204030204" pitchFamily="34" charset="0"/>
              </a:rPr>
              <a:t>Hima</a:t>
            </a:r>
            <a:r>
              <a:rPr lang="en-US" sz="2000" b="1" dirty="0" smtClean="0">
                <a:latin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</a:rPr>
              <a:t>Teja</a:t>
            </a:r>
            <a:r>
              <a:rPr lang="en-US" sz="2000" b="1" dirty="0" smtClean="0">
                <a:latin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</a:rPr>
              <a:t>Gutta</a:t>
            </a:r>
            <a:endParaRPr lang="en-US" sz="2000" b="1" dirty="0" smtClean="0">
              <a:latin typeface="Calibri" panose="020F0502020204030204" pitchFamily="34" charset="0"/>
            </a:endParaRPr>
          </a:p>
          <a:p>
            <a:pPr lvl="1"/>
            <a:r>
              <a:rPr lang="en-US" sz="2000" b="1" dirty="0">
                <a:latin typeface="Calibri" panose="020F0502020204030204" pitchFamily="34" charset="0"/>
              </a:rPr>
              <a:t>	</a:t>
            </a:r>
            <a:r>
              <a:rPr lang="en-US" sz="2000" b="1" dirty="0" smtClean="0">
                <a:latin typeface="Calibri" panose="020F0502020204030204" pitchFamily="34" charset="0"/>
              </a:rPr>
              <a:t>						Santosh </a:t>
            </a:r>
            <a:r>
              <a:rPr lang="en-US" sz="2000" b="1" dirty="0" err="1" smtClean="0">
                <a:latin typeface="Calibri" panose="020F0502020204030204" pitchFamily="34" charset="0"/>
              </a:rPr>
              <a:t>Boyina</a:t>
            </a:r>
            <a:endParaRPr lang="en-US" sz="2000" b="1" dirty="0" smtClean="0">
              <a:latin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</a:rPr>
              <a:t>	</a:t>
            </a:r>
            <a:r>
              <a:rPr lang="en-US" sz="2000" dirty="0" smtClean="0">
                <a:latin typeface="Calibri" panose="020F0502020204030204" pitchFamily="34" charset="0"/>
              </a:rPr>
              <a:t>		</a:t>
            </a:r>
          </a:p>
          <a:p>
            <a:r>
              <a:rPr lang="en-US" sz="2000" dirty="0">
                <a:latin typeface="Calibri" panose="020F0502020204030204" pitchFamily="34" charset="0"/>
              </a:rPr>
              <a:t>	</a:t>
            </a:r>
            <a:r>
              <a:rPr lang="en-US" sz="2000" dirty="0" smtClean="0">
                <a:latin typeface="Calibri" panose="020F0502020204030204" pitchFamily="34" charset="0"/>
              </a:rPr>
              <a:t>						</a:t>
            </a:r>
          </a:p>
          <a:p>
            <a:r>
              <a:rPr lang="en-US" sz="2000" dirty="0">
                <a:latin typeface="Calibri" panose="020F0502020204030204" pitchFamily="34" charset="0"/>
              </a:rPr>
              <a:t>	</a:t>
            </a:r>
            <a:r>
              <a:rPr lang="en-US" sz="2000" dirty="0" smtClean="0">
                <a:latin typeface="Calibri" panose="020F0502020204030204" pitchFamily="34" charset="0"/>
              </a:rPr>
              <a:t>						</a:t>
            </a: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0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Overview of waterfall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49549" y="1581666"/>
            <a:ext cx="7321207" cy="42754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9679" y="5948283"/>
            <a:ext cx="556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2.1 General Overview of waterfall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49679" y="6446331"/>
            <a:ext cx="6085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Img</a:t>
            </a:r>
            <a:r>
              <a:rPr lang="en-US" sz="1100" dirty="0"/>
              <a:t> </a:t>
            </a:r>
            <a:r>
              <a:rPr lang="en-US" sz="1100" dirty="0" err="1"/>
              <a:t>src</a:t>
            </a:r>
            <a:r>
              <a:rPr lang="en-US" sz="1100" dirty="0"/>
              <a:t>: http://istqbexamcertification.com/wp-content/uploads/2012/01/Waterfall-model.jpg</a:t>
            </a:r>
          </a:p>
        </p:txBody>
      </p:sp>
      <p:sp>
        <p:nvSpPr>
          <p:cNvPr id="7" name="Rectangle 6"/>
          <p:cNvSpPr/>
          <p:nvPr/>
        </p:nvSpPr>
        <p:spPr>
          <a:xfrm>
            <a:off x="9195697" y="6338609"/>
            <a:ext cx="1758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Swetha Gajam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4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239" y="182987"/>
            <a:ext cx="9692640" cy="1126829"/>
          </a:xfrm>
        </p:spPr>
        <p:txBody>
          <a:bodyPr/>
          <a:lstStyle/>
          <a:p>
            <a:r>
              <a:rPr lang="en-US" dirty="0" smtClean="0"/>
              <a:t>Pros and Cons of Waterfall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088" y="1532238"/>
            <a:ext cx="8595360" cy="4351337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Pros</a:t>
            </a:r>
          </a:p>
          <a:p>
            <a:pPr lvl="3">
              <a:buFontTx/>
              <a:buChar char="-"/>
            </a:pPr>
            <a:r>
              <a:rPr lang="en-US" sz="2400" b="1" dirty="0" smtClean="0">
                <a:latin typeface="Calibri" panose="020F0502020204030204" pitchFamily="34" charset="0"/>
              </a:rPr>
              <a:t>Simple and easy to use.</a:t>
            </a:r>
          </a:p>
          <a:p>
            <a:pPr lvl="3">
              <a:buFontTx/>
              <a:buChar char="-"/>
            </a:pPr>
            <a:r>
              <a:rPr lang="en-US" sz="2400" b="1" dirty="0" smtClean="0">
                <a:latin typeface="Calibri" panose="020F0502020204030204" pitchFamily="34" charset="0"/>
              </a:rPr>
              <a:t>Each phase is modeled and completed one at a time(Phases do not overlap)</a:t>
            </a:r>
          </a:p>
          <a:p>
            <a:pPr lvl="3">
              <a:buFontTx/>
              <a:buChar char="-"/>
            </a:pPr>
            <a:r>
              <a:rPr lang="en-US" sz="2400" b="1" dirty="0" smtClean="0">
                <a:latin typeface="Calibri" panose="020F0502020204030204" pitchFamily="34" charset="0"/>
              </a:rPr>
              <a:t>Works well for small projects where requirements are very well understood. </a:t>
            </a:r>
          </a:p>
          <a:p>
            <a:pPr marL="182880" lvl="3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2400" b="1" spc="10" dirty="0" smtClean="0">
                <a:latin typeface="Calibri" panose="020F0502020204030204" pitchFamily="34" charset="0"/>
              </a:rPr>
              <a:t>Cons</a:t>
            </a:r>
          </a:p>
          <a:p>
            <a:pPr lvl="3">
              <a:lnSpc>
                <a:spcPct val="100000"/>
              </a:lnSpc>
              <a:buSzPct val="80000"/>
              <a:buFontTx/>
              <a:buChar char="-"/>
            </a:pPr>
            <a:r>
              <a:rPr lang="en-US" sz="2400" b="1" dirty="0">
                <a:latin typeface="Calibri" panose="020F0502020204030204" pitchFamily="34" charset="0"/>
              </a:rPr>
              <a:t>It is difficult to change the previous processes. </a:t>
            </a:r>
            <a:endParaRPr lang="en-US" sz="2400" b="1" dirty="0" smtClean="0">
              <a:latin typeface="Calibri" panose="020F0502020204030204" pitchFamily="34" charset="0"/>
            </a:endParaRPr>
          </a:p>
          <a:p>
            <a:pPr lvl="3">
              <a:lnSpc>
                <a:spcPct val="100000"/>
              </a:lnSpc>
              <a:buSzPct val="80000"/>
              <a:buFontTx/>
              <a:buChar char="-"/>
            </a:pPr>
            <a:r>
              <a:rPr lang="en-US" sz="2400" b="1" dirty="0" smtClean="0">
                <a:latin typeface="Calibri" panose="020F0502020204030204" pitchFamily="34" charset="0"/>
              </a:rPr>
              <a:t>Not a good model for complex and object oriented projects</a:t>
            </a:r>
          </a:p>
          <a:p>
            <a:pPr lvl="3">
              <a:lnSpc>
                <a:spcPct val="100000"/>
              </a:lnSpc>
              <a:buSzPct val="80000"/>
              <a:buFontTx/>
              <a:buChar char="-"/>
            </a:pPr>
            <a:r>
              <a:rPr lang="en-US" sz="2400" b="1" dirty="0" smtClean="0">
                <a:latin typeface="Calibri" panose="020F0502020204030204" pitchFamily="34" charset="0"/>
              </a:rPr>
              <a:t>Difficult with changing requirements. Poor model for long and ongoing projects. </a:t>
            </a:r>
            <a:endParaRPr lang="en-US" sz="2400" b="1" dirty="0">
              <a:latin typeface="Calibri" panose="020F0502020204030204" pitchFamily="34" charset="0"/>
            </a:endParaRPr>
          </a:p>
          <a:p>
            <a:pPr lvl="3">
              <a:lnSpc>
                <a:spcPct val="100000"/>
              </a:lnSpc>
              <a:buSzPct val="80000"/>
              <a:buFontTx/>
              <a:buChar char="-"/>
            </a:pPr>
            <a:endParaRPr lang="en-US" sz="2400" b="1" dirty="0">
              <a:latin typeface="Calibri" panose="020F0502020204030204" pitchFamily="34" charset="0"/>
            </a:endParaRPr>
          </a:p>
          <a:p>
            <a:pPr lvl="3">
              <a:buFontTx/>
              <a:buChar char="-"/>
            </a:pPr>
            <a:endParaRPr lang="en-US" sz="2400" b="1" dirty="0" smtClean="0">
              <a:latin typeface="Calibri" panose="020F0502020204030204" pitchFamily="34" charset="0"/>
            </a:endParaRPr>
          </a:p>
          <a:p>
            <a:pPr lvl="3">
              <a:buFontTx/>
              <a:buChar char="-"/>
            </a:pP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77824" y="6317615"/>
            <a:ext cx="1758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Swetha Gajam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9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248032"/>
          </a:xfrm>
        </p:spPr>
        <p:txBody>
          <a:bodyPr/>
          <a:lstStyle/>
          <a:p>
            <a:r>
              <a:rPr lang="en-US" dirty="0" smtClean="0"/>
              <a:t>Agile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Incremental model</a:t>
            </a:r>
          </a:p>
          <a:p>
            <a:r>
              <a:rPr lang="en-US" b="1" dirty="0">
                <a:latin typeface="Calibri" panose="020F0502020204030204" pitchFamily="34" charset="0"/>
              </a:rPr>
              <a:t>People oriented</a:t>
            </a:r>
          </a:p>
          <a:p>
            <a:r>
              <a:rPr lang="en-US" b="1" dirty="0" smtClean="0">
                <a:latin typeface="Calibri" panose="020F0502020204030204" pitchFamily="34" charset="0"/>
              </a:rPr>
              <a:t>Alternative to traditional project development methodolgy.</a:t>
            </a:r>
          </a:p>
          <a:p>
            <a:r>
              <a:rPr lang="en-US" b="1" dirty="0" smtClean="0">
                <a:latin typeface="Calibri" panose="020F0502020204030204" pitchFamily="34" charset="0"/>
              </a:rPr>
              <a:t>Helps to respond to unpredictability through incremental and iterative work in a project. </a:t>
            </a:r>
          </a:p>
          <a:p>
            <a:r>
              <a:rPr lang="en-US" b="1" dirty="0" smtClean="0">
                <a:latin typeface="Calibri" panose="020F0502020204030204" pitchFamily="34" charset="0"/>
              </a:rPr>
              <a:t>Working software and customer collaboration is involved. </a:t>
            </a:r>
          </a:p>
          <a:p>
            <a:r>
              <a:rPr lang="en-US" b="1" dirty="0" smtClean="0">
                <a:latin typeface="Calibri" panose="020F0502020204030204" pitchFamily="34" charset="0"/>
              </a:rPr>
              <a:t>Working software is the principle measure of progress. </a:t>
            </a:r>
          </a:p>
          <a:p>
            <a:r>
              <a:rPr lang="en-US" b="1" dirty="0" smtClean="0">
                <a:latin typeface="Calibri" panose="020F0502020204030204" pitchFamily="34" charset="0"/>
              </a:rPr>
              <a:t>Uses sprints or iterations to design and deliver the predetermined features. </a:t>
            </a:r>
          </a:p>
          <a:p>
            <a:r>
              <a:rPr lang="en-US" b="1" dirty="0" smtClean="0">
                <a:latin typeface="Calibri" panose="020F0502020204030204" pitchFamily="34" charset="0"/>
              </a:rPr>
              <a:t>Focused on quick response to change and continuous development. 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77824" y="6317615"/>
            <a:ext cx="1758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Swetha Gajam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0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245" y="356313"/>
            <a:ext cx="9692640" cy="826349"/>
          </a:xfrm>
        </p:spPr>
        <p:txBody>
          <a:bodyPr/>
          <a:lstStyle/>
          <a:p>
            <a:r>
              <a:rPr lang="en-US" dirty="0" smtClean="0"/>
              <a:t>Diagram of Agile model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30" y="1297459"/>
            <a:ext cx="9774194" cy="4250725"/>
          </a:xfrm>
        </p:spPr>
      </p:pic>
      <p:sp>
        <p:nvSpPr>
          <p:cNvPr id="5" name="TextBox 4"/>
          <p:cNvSpPr txBox="1"/>
          <p:nvPr/>
        </p:nvSpPr>
        <p:spPr>
          <a:xfrm>
            <a:off x="2684207" y="6282813"/>
            <a:ext cx="5804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Img</a:t>
            </a:r>
            <a:r>
              <a:rPr lang="en-US" sz="1100" dirty="0" smtClean="0"/>
              <a:t> </a:t>
            </a:r>
            <a:r>
              <a:rPr lang="en-US" sz="1100" dirty="0" err="1" smtClean="0"/>
              <a:t>src</a:t>
            </a:r>
            <a:r>
              <a:rPr lang="en-US" sz="1100" dirty="0"/>
              <a:t>: http://istqbexamcertification.com/wp-content/uploads/2012/01/Agile-model.jpg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0684" y="5678129"/>
            <a:ext cx="419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2.2 Agile working model diagram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26014" y="6413618"/>
            <a:ext cx="1758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Swetha Gajam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7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240" y="195344"/>
            <a:ext cx="9692640" cy="904407"/>
          </a:xfrm>
        </p:spPr>
        <p:txBody>
          <a:bodyPr/>
          <a:lstStyle/>
          <a:p>
            <a:r>
              <a:rPr lang="en-US" dirty="0" smtClean="0"/>
              <a:t>Pros and Cons of Agile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240" y="1210962"/>
            <a:ext cx="8595360" cy="4351337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Pros</a:t>
            </a:r>
          </a:p>
          <a:p>
            <a:pPr lvl="3">
              <a:buFontTx/>
              <a:buChar char="-"/>
            </a:pPr>
            <a:r>
              <a:rPr lang="en-US" sz="2400" b="1" dirty="0" smtClean="0">
                <a:latin typeface="Calibri" panose="020F0502020204030204" pitchFamily="34" charset="0"/>
              </a:rPr>
              <a:t>Simple </a:t>
            </a:r>
            <a:r>
              <a:rPr lang="en-US" sz="2400" b="1" dirty="0">
                <a:latin typeface="Calibri" panose="020F0502020204030204" pitchFamily="34" charset="0"/>
              </a:rPr>
              <a:t>and easy to use.</a:t>
            </a:r>
          </a:p>
          <a:p>
            <a:pPr lvl="3">
              <a:buFontTx/>
              <a:buChar char="-"/>
            </a:pPr>
            <a:r>
              <a:rPr lang="en-US" sz="2400" b="1" dirty="0">
                <a:latin typeface="Calibri" panose="020F0502020204030204" pitchFamily="34" charset="0"/>
              </a:rPr>
              <a:t>Rapid delivery of project software -&gt; Customer </a:t>
            </a:r>
            <a:r>
              <a:rPr lang="en-US" sz="2400" b="1" dirty="0" smtClean="0">
                <a:latin typeface="Calibri" panose="020F0502020204030204" pitchFamily="34" charset="0"/>
              </a:rPr>
              <a:t>satisfaction</a:t>
            </a:r>
          </a:p>
          <a:p>
            <a:pPr lvl="3">
              <a:buFontTx/>
              <a:buChar char="-"/>
            </a:pPr>
            <a:r>
              <a:rPr lang="en-US" sz="2400" b="1" dirty="0" smtClean="0">
                <a:latin typeface="Calibri" panose="020F0502020204030204" pitchFamily="34" charset="0"/>
              </a:rPr>
              <a:t>Customers, developers and testers are in constant communication with each other. </a:t>
            </a:r>
          </a:p>
          <a:p>
            <a:pPr lvl="3">
              <a:buFontTx/>
              <a:buChar char="-"/>
            </a:pPr>
            <a:r>
              <a:rPr lang="en-US" sz="2400" b="1" dirty="0" smtClean="0">
                <a:latin typeface="Calibri" panose="020F0502020204030204" pitchFamily="34" charset="0"/>
              </a:rPr>
              <a:t>Late changes can be accommodated.</a:t>
            </a:r>
          </a:p>
          <a:p>
            <a:pPr marL="182880" lvl="3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2400" b="1" spc="10" dirty="0">
                <a:latin typeface="Calibri" panose="020F0502020204030204" pitchFamily="34" charset="0"/>
              </a:rPr>
              <a:t>Cons</a:t>
            </a:r>
          </a:p>
          <a:p>
            <a:pPr lvl="3">
              <a:buFontTx/>
              <a:buChar char="-"/>
            </a:pPr>
            <a:r>
              <a:rPr lang="en-US" sz="2400" b="1" dirty="0" smtClean="0">
                <a:latin typeface="Calibri" panose="020F0502020204030204" pitchFamily="34" charset="0"/>
              </a:rPr>
              <a:t>Difficult to assess the effort needed for large deliverables at the start of the project life cycle. </a:t>
            </a:r>
          </a:p>
          <a:p>
            <a:pPr lvl="3">
              <a:buFontTx/>
              <a:buChar char="-"/>
            </a:pPr>
            <a:r>
              <a:rPr lang="en-US" sz="2400" b="1" dirty="0" smtClean="0">
                <a:latin typeface="Calibri" panose="020F0502020204030204" pitchFamily="34" charset="0"/>
              </a:rPr>
              <a:t>Lack of emphasis on necessary designing and documentation.</a:t>
            </a:r>
          </a:p>
          <a:p>
            <a:pPr lvl="3">
              <a:buFontTx/>
              <a:buChar char="-"/>
            </a:pPr>
            <a:r>
              <a:rPr lang="en-US" sz="2400" b="1" dirty="0" smtClean="0">
                <a:latin typeface="Calibri" panose="020F0502020204030204" pitchFamily="34" charset="0"/>
              </a:rPr>
              <a:t>Chances of occurrence of unknown risk is more compared to waterfall model. </a:t>
            </a:r>
          </a:p>
          <a:p>
            <a:pPr lvl="3">
              <a:buFontTx/>
              <a:buChar char="-"/>
            </a:pPr>
            <a:endParaRPr lang="en-US" sz="2400" b="1" dirty="0" smtClean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23600" y="6354686"/>
            <a:ext cx="1758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Swetha Gajam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0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2188" y="2375662"/>
            <a:ext cx="9692640" cy="1397124"/>
          </a:xfrm>
        </p:spPr>
        <p:txBody>
          <a:bodyPr/>
          <a:lstStyle/>
          <a:p>
            <a:r>
              <a:rPr lang="en-US" dirty="0" smtClean="0"/>
              <a:t>Functional and Non–Functional Requirements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98831" y="6172199"/>
            <a:ext cx="268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Nandeesh</a:t>
            </a:r>
            <a:r>
              <a:rPr lang="en-US" dirty="0" smtClean="0"/>
              <a:t> </a:t>
            </a:r>
            <a:r>
              <a:rPr lang="en-US" dirty="0" err="1" smtClean="0"/>
              <a:t>Tankasala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0638" y="0"/>
            <a:ext cx="10587789" cy="1271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Definition</a:t>
            </a:r>
          </a:p>
          <a:p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Functional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requirements: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escribe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system services or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functions.</a:t>
            </a: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Some typical functional 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Administrative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Data processing</a:t>
            </a:r>
          </a:p>
          <a:p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Non-functional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requirements: They are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constraints on the system or the development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process, one can also consider it as an quality attribute of the system.</a:t>
            </a: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Some typical Non functional 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Efficiency, Stability, Scalability</a:t>
            </a:r>
          </a:p>
          <a:p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Simply put Non-functional requirements describe how system works, while functional requirements describe what the system should do.</a:t>
            </a:r>
          </a:p>
          <a:p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                                                                                                                                                     										</a:t>
            </a:r>
          </a:p>
          <a:p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99396" y="6170920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Nandeesh</a:t>
            </a:r>
            <a:r>
              <a:rPr lang="en-US" dirty="0" smtClean="0"/>
              <a:t> </a:t>
            </a:r>
            <a:r>
              <a:rPr lang="en-US" dirty="0" err="1" smtClean="0"/>
              <a:t>Tankasala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8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0533" y="770467"/>
            <a:ext cx="9694334" cy="88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Examples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For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PartyGuard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 Application: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Functional Requirement: Able to report an incident to the Guard/Host with in a particular fraternity.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Non-Functional Requirement: Able to report it within a certain amount of time.</a:t>
            </a: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For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Paperplane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 Application: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Functional: Ability to add or plan travel and other activities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Non-Functional: Ability to do it 24/7 with no down time.</a:t>
            </a:r>
          </a:p>
          <a:p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Generic example: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Functional: A worker helmet being adjustable and able to fit all head sizes.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Non-Functional: Helmet should be durable and shouldn’t break for pressure less than 10000psi. </a:t>
            </a: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Non functional requirements may be more critical than Functional requirements.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                                                                                                            	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64618" y="6202309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Nandeesh</a:t>
            </a:r>
            <a:r>
              <a:rPr lang="en-US" dirty="0" smtClean="0"/>
              <a:t> </a:t>
            </a:r>
            <a:r>
              <a:rPr lang="en-US" dirty="0" err="1" smtClean="0"/>
              <a:t>Tankasala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8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Use Case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Methodology used in system analysis to identify, clarify and organize system requirements.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Use case are a way to capture functional requirements of a system.</a:t>
            </a:r>
          </a:p>
          <a:p>
            <a:pPr>
              <a:lnSpc>
                <a:spcPct val="150000"/>
              </a:lnSpc>
            </a:pPr>
            <a:endParaRPr lang="en-US" sz="2400" b="1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37612" y="631352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Kusumasree</a:t>
            </a:r>
            <a:r>
              <a:rPr lang="en-US" dirty="0"/>
              <a:t> </a:t>
            </a:r>
            <a:r>
              <a:rPr lang="en-US" dirty="0" err="1"/>
              <a:t>Kommineni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2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Characteristics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Organizes functional requirements.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Models the goals of system/actor interactions.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Records path from trigger events to goals.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Describes basic course of action, and also alternate courses of action.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Multi-level.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37612" y="631352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Kusumasree</a:t>
            </a:r>
            <a:r>
              <a:rPr lang="en-US" dirty="0"/>
              <a:t> </a:t>
            </a:r>
            <a:r>
              <a:rPr lang="en-US" dirty="0" err="1"/>
              <a:t>Kommineni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3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77661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Team Members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48" y="1228291"/>
            <a:ext cx="1583314" cy="2140218"/>
          </a:xfrm>
        </p:spPr>
      </p:pic>
      <p:sp>
        <p:nvSpPr>
          <p:cNvPr id="5" name="TextBox 4"/>
          <p:cNvSpPr txBox="1"/>
          <p:nvPr/>
        </p:nvSpPr>
        <p:spPr>
          <a:xfrm>
            <a:off x="1261872" y="3451399"/>
            <a:ext cx="207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Pavan Kanumuri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854" y="4132207"/>
            <a:ext cx="1685866" cy="20349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20070" y="6344820"/>
            <a:ext cx="249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Seshu</a:t>
            </a:r>
            <a:r>
              <a:rPr lang="en-US" dirty="0" smtClean="0"/>
              <a:t> </a:t>
            </a:r>
            <a:r>
              <a:rPr lang="en-US" dirty="0" err="1" smtClean="0"/>
              <a:t>Gandhapuneni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256" y="4080295"/>
            <a:ext cx="1842668" cy="20349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94088" y="6338777"/>
            <a:ext cx="207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Hima</a:t>
            </a:r>
            <a:r>
              <a:rPr lang="en-US" dirty="0" smtClean="0"/>
              <a:t> </a:t>
            </a:r>
            <a:r>
              <a:rPr lang="en-US" dirty="0" err="1" smtClean="0"/>
              <a:t>Teja</a:t>
            </a:r>
            <a:r>
              <a:rPr lang="en-US" dirty="0" smtClean="0"/>
              <a:t> </a:t>
            </a:r>
            <a:r>
              <a:rPr lang="en-US" dirty="0" err="1" smtClean="0"/>
              <a:t>Gutta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935" y="1272815"/>
            <a:ext cx="1779752" cy="20956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71534" y="3451399"/>
            <a:ext cx="286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Kusumasree</a:t>
            </a:r>
            <a:r>
              <a:rPr lang="en-US" dirty="0" smtClean="0"/>
              <a:t> </a:t>
            </a:r>
            <a:r>
              <a:rPr lang="en-US" dirty="0" err="1" smtClean="0"/>
              <a:t>Kommineni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200" y="4147925"/>
            <a:ext cx="1844264" cy="205339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61872" y="6343847"/>
            <a:ext cx="249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Srikanth </a:t>
            </a:r>
            <a:r>
              <a:rPr lang="en-US" dirty="0" err="1" smtClean="0"/>
              <a:t>Chippa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840" y="1269179"/>
            <a:ext cx="1937084" cy="214528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812052" y="3487404"/>
            <a:ext cx="286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Nandeesh</a:t>
            </a:r>
            <a:r>
              <a:rPr lang="en-US" dirty="0" smtClean="0"/>
              <a:t> </a:t>
            </a:r>
            <a:r>
              <a:rPr lang="en-US" dirty="0" err="1" smtClean="0"/>
              <a:t>Tankasala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435" y="4083316"/>
            <a:ext cx="1683311" cy="211800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6539" y="6338777"/>
            <a:ext cx="207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Santosh </a:t>
            </a:r>
            <a:r>
              <a:rPr lang="en-US" dirty="0" err="1" smtClean="0"/>
              <a:t>Boyina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62" y="1228290"/>
            <a:ext cx="1776355" cy="220815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647762" y="3487404"/>
            <a:ext cx="207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Swetha</a:t>
            </a:r>
            <a:r>
              <a:rPr lang="en-US" dirty="0" smtClean="0"/>
              <a:t> </a:t>
            </a:r>
            <a:r>
              <a:rPr lang="en-US" dirty="0" err="1" smtClean="0"/>
              <a:t>Gajam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28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251" y="192654"/>
            <a:ext cx="10515600" cy="100595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of a Use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023" y="1346887"/>
            <a:ext cx="8595360" cy="43513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Actor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Stakeholder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Primary Actor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Preconditions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Triggers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Main success scenarios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Alternative paths</a:t>
            </a:r>
            <a:endParaRPr lang="en-US" sz="24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37612" y="631352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Kusumasree</a:t>
            </a:r>
            <a:r>
              <a:rPr lang="en-US" dirty="0"/>
              <a:t> </a:t>
            </a:r>
            <a:r>
              <a:rPr lang="en-US" dirty="0" err="1"/>
              <a:t>Kommineni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71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003261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Example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606379"/>
            <a:ext cx="8595360" cy="435133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Use Case Name : Place Order</a:t>
            </a:r>
            <a:endParaRPr lang="en-US" sz="24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Actors: 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Registered Shopper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Non-registered Shopper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Fulfillment System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Billing System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dirty="0"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37612" y="631352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Kusumasree</a:t>
            </a:r>
            <a:r>
              <a:rPr lang="en-US" dirty="0"/>
              <a:t> </a:t>
            </a:r>
            <a:r>
              <a:rPr lang="en-US" dirty="0" err="1"/>
              <a:t>Kommineni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0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006" y="281340"/>
            <a:ext cx="9692640" cy="106568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Example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604" y="1552074"/>
            <a:ext cx="8595360" cy="435133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Triggers :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The user wants to purchase items that has been selected.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Preconditions: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User should first select the items that are to be purchased.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Post-Conditions: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The order will be placed.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User will have a tracking number.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User will know the estimated delivery time.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 smtClean="0"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37612" y="631352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Kusumasree</a:t>
            </a:r>
            <a:r>
              <a:rPr lang="en-US" dirty="0"/>
              <a:t> </a:t>
            </a:r>
            <a:r>
              <a:rPr lang="en-US" dirty="0" err="1"/>
              <a:t>Kommineni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72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Example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Basic Flow: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User will first select the items to be purchased, and then places an order.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The user will confirm the order with existing shipping and billing address.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The system will present the total cost of the items with applicable taxes and shipping charges.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User will get a tracking number once he/she make a confirmation about the order.</a:t>
            </a:r>
          </a:p>
          <a:p>
            <a:pPr>
              <a:lnSpc>
                <a:spcPct val="150000"/>
              </a:lnSpc>
            </a:pPr>
            <a:endParaRPr lang="en-US" b="1" dirty="0" smtClean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b="1" dirty="0" smtClean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b="1" dirty="0" smtClean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b="1" dirty="0" smtClean="0"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b="1" dirty="0" smtClean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37612" y="631352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Kusumasree</a:t>
            </a:r>
            <a:r>
              <a:rPr lang="en-US" dirty="0"/>
              <a:t> </a:t>
            </a:r>
            <a:r>
              <a:rPr lang="en-US" dirty="0" err="1"/>
              <a:t>Kommineni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8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Example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Once the system submit the order to the fulfillment system then the user will get an estimated delivery date.</a:t>
            </a:r>
          </a:p>
          <a:p>
            <a:r>
              <a:rPr lang="en-US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The system will request the billing system to charge the user for the order once if the order is placed.</a:t>
            </a:r>
          </a:p>
          <a:p>
            <a:r>
              <a:rPr lang="en-US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Billing system will confirm that the charges has been placed for the order.</a:t>
            </a:r>
          </a:p>
          <a:p>
            <a:r>
              <a:rPr lang="en-US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The system will submit the order to the fulfillment system for processing.</a:t>
            </a:r>
          </a:p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37612" y="631352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Kusumasree</a:t>
            </a:r>
            <a:r>
              <a:rPr lang="en-US" dirty="0"/>
              <a:t> </a:t>
            </a:r>
            <a:r>
              <a:rPr lang="en-US" dirty="0" err="1"/>
              <a:t>Kommineni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32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Example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394" y="1690688"/>
            <a:ext cx="10515600" cy="4794116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The fulfillment system make sure that the order is being processed.</a:t>
            </a:r>
          </a:p>
          <a:p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The system will indicate the user that order has been placed.</a:t>
            </a:r>
          </a:p>
          <a:p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The user will exit the system.</a:t>
            </a:r>
            <a:endParaRPr lang="en-US" sz="24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Alternative flows: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User desire to use different billing and shipping address.</a:t>
            </a:r>
          </a:p>
          <a:p>
            <a:pPr algn="just"/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User will enter different billing and shipping address </a:t>
            </a:r>
          </a:p>
          <a:p>
            <a:pPr algn="just"/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System will validate the information.</a:t>
            </a:r>
          </a:p>
          <a:p>
            <a:pPr algn="just"/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The use case continues.</a:t>
            </a:r>
          </a:p>
          <a:p>
            <a:pPr marL="0" indent="0">
              <a:buNone/>
            </a:pPr>
            <a:endParaRPr lang="en-US" sz="1600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alibri" panose="020F0502020204030204" pitchFamily="34" charset="0"/>
              </a:rPr>
              <a:t>       </a:t>
            </a:r>
          </a:p>
          <a:p>
            <a:pPr marL="0" indent="0">
              <a:buNone/>
            </a:pPr>
            <a:r>
              <a:rPr lang="en-US" sz="1600" b="1" dirty="0" smtClean="0">
                <a:latin typeface="Calibri" panose="020F0502020204030204" pitchFamily="34" charset="0"/>
              </a:rPr>
              <a:t> </a:t>
            </a:r>
            <a:endParaRPr lang="en-US" sz="1600" b="1" dirty="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37612" y="631352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Kusumasree</a:t>
            </a:r>
            <a:r>
              <a:rPr lang="en-US" dirty="0"/>
              <a:t> </a:t>
            </a:r>
            <a:r>
              <a:rPr lang="en-US" dirty="0" err="1"/>
              <a:t>Kommineni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36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User discovers any error in billing or shipping address and if he/she want to change it.</a:t>
            </a:r>
          </a:p>
          <a:p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User will indicate that the billing and shipping information is                                      incorrect and will edit it.</a:t>
            </a:r>
          </a:p>
          <a:p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System will validate the information</a:t>
            </a:r>
          </a:p>
          <a:p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The use case continues.</a:t>
            </a:r>
          </a:p>
          <a:p>
            <a:pPr marL="0" indent="0">
              <a:buNone/>
            </a:pP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37612" y="631352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Kusumasree</a:t>
            </a:r>
            <a:r>
              <a:rPr lang="en-US" dirty="0"/>
              <a:t> </a:t>
            </a:r>
            <a:r>
              <a:rPr lang="en-US" dirty="0" err="1"/>
              <a:t>Kommineni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Example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The user will determine that the order is not acceptable and will cancel the order.</a:t>
            </a:r>
          </a:p>
          <a:p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The user will cancel the request.</a:t>
            </a:r>
          </a:p>
          <a:p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The system will confirm that the order has been cancelled.</a:t>
            </a:r>
          </a:p>
          <a:p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The use case continues.</a:t>
            </a:r>
          </a:p>
          <a:p>
            <a:pPr marL="0" indent="0">
              <a:buNone/>
            </a:pPr>
            <a:endParaRPr lang="en-US" sz="2400" b="1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37612" y="631352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Kusumasree</a:t>
            </a:r>
            <a:r>
              <a:rPr lang="en-US" dirty="0"/>
              <a:t> </a:t>
            </a:r>
            <a:r>
              <a:rPr lang="en-US" dirty="0" err="1"/>
              <a:t>Kommineni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1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05936"/>
            <a:ext cx="8872382" cy="77501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Use-Case Diagram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1173962"/>
            <a:ext cx="3657600" cy="2909925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treat of system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between actors and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Relationships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1173961"/>
            <a:ext cx="6270040" cy="5202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37612" y="631352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Srikanth </a:t>
            </a:r>
            <a:r>
              <a:rPr lang="en-US" dirty="0" err="1" smtClean="0"/>
              <a:t>Chippa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79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570" y="0"/>
            <a:ext cx="8534400" cy="82385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Use-Case diagram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70" y="823850"/>
            <a:ext cx="9956160" cy="5181534"/>
          </a:xfrm>
        </p:spPr>
      </p:pic>
      <p:sp>
        <p:nvSpPr>
          <p:cNvPr id="9" name="TextBox 8"/>
          <p:cNvSpPr txBox="1"/>
          <p:nvPr/>
        </p:nvSpPr>
        <p:spPr>
          <a:xfrm>
            <a:off x="979570" y="5584758"/>
            <a:ext cx="7144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A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 Use Case Diagram depicts a model of several 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use cases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 Retrieved from: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https://upload.wikimedia.org/wikipedia/commons/thumb/1/1d/Use_case_restaurant_model.svg/2000px-Use_case_restaurant_model.svg.png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96949" y="618492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Srikanth </a:t>
            </a:r>
            <a:r>
              <a:rPr lang="en-US" dirty="0" err="1" smtClean="0"/>
              <a:t>Chippa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7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023" y="0"/>
            <a:ext cx="9692640" cy="1397124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023" y="1581665"/>
            <a:ext cx="8595360" cy="435133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</a:rPr>
              <a:t>Requirements Definition and Process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</a:rPr>
              <a:t>Requirements Gathering - Waterfall v/s Agile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</a:rPr>
              <a:t>Functional and Non-Functional Requirements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</a:rPr>
              <a:t>Use cases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</a:rPr>
              <a:t>Use case Diagram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</a:rPr>
              <a:t>Requirements Traceability Matrix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</a:rPr>
              <a:t>Change Request Management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</a:rPr>
              <a:t>Jira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</a:rPr>
              <a:t>Exercise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latin typeface="Calibri" panose="020F0502020204030204" pitchFamily="34" charset="0"/>
            </a:endParaRPr>
          </a:p>
          <a:p>
            <a:endParaRPr lang="en-US" sz="2400" b="1" dirty="0">
              <a:latin typeface="Calibri" panose="020F0502020204030204" pitchFamily="34" charset="0"/>
            </a:endParaRPr>
          </a:p>
          <a:p>
            <a:endParaRPr lang="en-US" sz="2400" b="1" dirty="0">
              <a:latin typeface="Calibri" panose="020F0502020204030204" pitchFamily="34" charset="0"/>
            </a:endParaRPr>
          </a:p>
          <a:p>
            <a:endParaRPr lang="en-US" sz="2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09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5190" y="657922"/>
            <a:ext cx="5932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4761" y="1605776"/>
            <a:ext cx="790621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Useful 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for early structuring of requirements; iterative </a:t>
            </a:r>
            <a:r>
              <a:rPr lang="en-US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revisions.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May be 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understood </a:t>
            </a:r>
            <a:r>
              <a:rPr lang="en-US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by users on the intuitive level.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  Provides 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 global look of a system – it’s basic </a:t>
            </a:r>
            <a:r>
              <a:rPr lang="en-US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functionality (use cases) and 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environment (actors).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20976" y="6301489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Srikanth </a:t>
            </a:r>
            <a:r>
              <a:rPr lang="en-US" dirty="0" err="1" smtClean="0"/>
              <a:t>Chippa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4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200" dirty="0" smtClean="0"/>
              <a:t>Requirement Traceability Matrix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35133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Requirement Traceability Matrix or RTM is a document created at the very beginning of a project as it forms the basis of the project's scope and deliverables that will be produced.</a:t>
            </a:r>
          </a:p>
          <a:p>
            <a:r>
              <a:rPr lang="en-US" sz="2400" b="1" dirty="0" smtClean="0">
                <a:latin typeface="Calibri" panose="020F0502020204030204" pitchFamily="34" charset="0"/>
              </a:rPr>
              <a:t>The Matrix is bi-directional.</a:t>
            </a:r>
          </a:p>
          <a:p>
            <a:r>
              <a:rPr lang="en-US" sz="2400" b="1" dirty="0" smtClean="0">
                <a:latin typeface="Calibri" panose="020F0502020204030204" pitchFamily="34" charset="0"/>
              </a:rPr>
              <a:t>The main purpose of Requirement Traceability Matrix is to see that all test cases are covered so that no functionality should miss while development and testing. </a:t>
            </a:r>
          </a:p>
        </p:txBody>
      </p:sp>
      <p:sp>
        <p:nvSpPr>
          <p:cNvPr id="4" name="Rectangle 3"/>
          <p:cNvSpPr/>
          <p:nvPr/>
        </p:nvSpPr>
        <p:spPr>
          <a:xfrm>
            <a:off x="7881600" y="6317615"/>
            <a:ext cx="3315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Seshu</a:t>
            </a:r>
            <a:r>
              <a:rPr lang="en-US" dirty="0"/>
              <a:t> </a:t>
            </a:r>
            <a:r>
              <a:rPr lang="en-US" dirty="0" smtClean="0"/>
              <a:t>Kumar </a:t>
            </a:r>
            <a:r>
              <a:rPr lang="en-US" dirty="0"/>
              <a:t>Gandhapuneni</a:t>
            </a:r>
          </a:p>
        </p:txBody>
      </p:sp>
    </p:spTree>
    <p:extLst>
      <p:ext uri="{BB962C8B-B14F-4D97-AF65-F5344CB8AC3E}">
        <p14:creationId xmlns:p14="http://schemas.microsoft.com/office/powerpoint/2010/main" val="277673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RTM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anose="020F0502020204030204" pitchFamily="34" charset="0"/>
              </a:rPr>
              <a:t>Requirement ID – BA Team</a:t>
            </a:r>
            <a:endParaRPr lang="en-US" b="1" dirty="0">
              <a:latin typeface="Calibri" panose="020F0502020204030204" pitchFamily="34" charset="0"/>
            </a:endParaRPr>
          </a:p>
          <a:p>
            <a:r>
              <a:rPr lang="en-US" b="1" dirty="0" smtClean="0">
                <a:latin typeface="Calibri" panose="020F0502020204030204" pitchFamily="34" charset="0"/>
              </a:rPr>
              <a:t>Risks – BA Team</a:t>
            </a:r>
            <a:endParaRPr lang="en-US" b="1" dirty="0">
              <a:latin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</a:rPr>
              <a:t>Requirement Type and </a:t>
            </a:r>
            <a:r>
              <a:rPr lang="en-US" b="1" dirty="0" smtClean="0">
                <a:latin typeface="Calibri" panose="020F0502020204030204" pitchFamily="34" charset="0"/>
              </a:rPr>
              <a:t>Description – BA Team</a:t>
            </a:r>
            <a:endParaRPr lang="en-US" b="1" dirty="0">
              <a:latin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</a:rPr>
              <a:t>Trace to design </a:t>
            </a:r>
            <a:r>
              <a:rPr lang="en-US" b="1" dirty="0" smtClean="0">
                <a:latin typeface="Calibri" panose="020F0502020204030204" pitchFamily="34" charset="0"/>
              </a:rPr>
              <a:t>specification – Architect or Developer</a:t>
            </a:r>
            <a:endParaRPr lang="en-US" b="1" dirty="0">
              <a:latin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</a:rPr>
              <a:t>Unit test </a:t>
            </a:r>
            <a:r>
              <a:rPr lang="en-US" b="1" dirty="0" smtClean="0">
                <a:latin typeface="Calibri" panose="020F0502020204030204" pitchFamily="34" charset="0"/>
              </a:rPr>
              <a:t>cases - Developer</a:t>
            </a:r>
            <a:endParaRPr lang="en-US" b="1" dirty="0">
              <a:latin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</a:rPr>
              <a:t>Integration test </a:t>
            </a:r>
            <a:r>
              <a:rPr lang="en-US" b="1" dirty="0" smtClean="0">
                <a:latin typeface="Calibri" panose="020F0502020204030204" pitchFamily="34" charset="0"/>
              </a:rPr>
              <a:t>cases - Developer</a:t>
            </a:r>
            <a:endParaRPr lang="en-US" b="1" dirty="0">
              <a:latin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</a:rPr>
              <a:t>System test </a:t>
            </a:r>
            <a:r>
              <a:rPr lang="en-US" b="1" dirty="0" smtClean="0">
                <a:latin typeface="Calibri" panose="020F0502020204030204" pitchFamily="34" charset="0"/>
              </a:rPr>
              <a:t>cases – QA Team</a:t>
            </a:r>
            <a:endParaRPr lang="en-US" b="1" dirty="0">
              <a:latin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</a:rPr>
              <a:t>User acceptance test </a:t>
            </a:r>
            <a:r>
              <a:rPr lang="en-US" b="1" dirty="0" smtClean="0">
                <a:latin typeface="Calibri" panose="020F0502020204030204" pitchFamily="34" charset="0"/>
              </a:rPr>
              <a:t>cases – Client QA Team</a:t>
            </a:r>
            <a:endParaRPr lang="en-US" b="1" dirty="0">
              <a:latin typeface="Calibri" panose="020F0502020204030204" pitchFamily="34" charset="0"/>
            </a:endParaRPr>
          </a:p>
          <a:p>
            <a:r>
              <a:rPr lang="en-US" b="1" dirty="0" smtClean="0">
                <a:latin typeface="Calibri" panose="020F0502020204030204" pitchFamily="34" charset="0"/>
              </a:rPr>
              <a:t>Verified? – Done by client</a:t>
            </a:r>
            <a:endParaRPr lang="en-US" b="1" dirty="0">
              <a:latin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02826" y="6317615"/>
            <a:ext cx="3315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Seshu</a:t>
            </a:r>
            <a:r>
              <a:rPr lang="en-US" dirty="0"/>
              <a:t> </a:t>
            </a:r>
            <a:r>
              <a:rPr lang="en-US" dirty="0" smtClean="0"/>
              <a:t>Kumar </a:t>
            </a:r>
            <a:r>
              <a:rPr lang="en-US" dirty="0"/>
              <a:t>Gandhapuneni</a:t>
            </a:r>
          </a:p>
        </p:txBody>
      </p:sp>
    </p:spTree>
    <p:extLst>
      <p:ext uri="{BB962C8B-B14F-4D97-AF65-F5344CB8AC3E}">
        <p14:creationId xmlns:p14="http://schemas.microsoft.com/office/powerpoint/2010/main" val="377729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32" y="124113"/>
            <a:ext cx="9692640" cy="1198060"/>
          </a:xfrm>
        </p:spPr>
        <p:txBody>
          <a:bodyPr anchor="ctr"/>
          <a:lstStyle/>
          <a:p>
            <a:pPr algn="ctr"/>
            <a:r>
              <a:rPr lang="en-US" dirty="0" smtClean="0"/>
              <a:t>RTM in 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322174"/>
            <a:ext cx="8595360" cy="4857964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libri" panose="020F0502020204030204" pitchFamily="34" charset="0"/>
              </a:rPr>
              <a:t>RTM is usually applicable for waterfall model of implementation.</a:t>
            </a:r>
          </a:p>
          <a:p>
            <a:r>
              <a:rPr lang="en-US" b="1" dirty="0" smtClean="0">
                <a:latin typeface="Calibri" panose="020F0502020204030204" pitchFamily="34" charset="0"/>
              </a:rPr>
              <a:t>Agile uses “Scrum Task Board” for traceability</a:t>
            </a:r>
          </a:p>
          <a:p>
            <a:endParaRPr lang="en-US" b="1" dirty="0">
              <a:latin typeface="Calibri" panose="020F0502020204030204" pitchFamily="34" charset="0"/>
            </a:endParaRPr>
          </a:p>
          <a:p>
            <a:endParaRPr lang="en-US" b="1" dirty="0" smtClean="0">
              <a:latin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838" y="2998343"/>
            <a:ext cx="4677428" cy="31817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82462" y="6180137"/>
            <a:ext cx="3315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Seshu</a:t>
            </a:r>
            <a:r>
              <a:rPr lang="en-US" dirty="0"/>
              <a:t> </a:t>
            </a:r>
            <a:r>
              <a:rPr lang="en-US" dirty="0" smtClean="0"/>
              <a:t>Kumar </a:t>
            </a:r>
            <a:r>
              <a:rPr lang="en-US" dirty="0"/>
              <a:t>Gandhapuneni</a:t>
            </a:r>
          </a:p>
        </p:txBody>
      </p:sp>
    </p:spTree>
    <p:extLst>
      <p:ext uri="{BB962C8B-B14F-4D97-AF65-F5344CB8AC3E}">
        <p14:creationId xmlns:p14="http://schemas.microsoft.com/office/powerpoint/2010/main" val="423767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Requirements Change Management Process</a:t>
            </a:r>
            <a:endParaRPr lang="en-US" sz="4000" dirty="0"/>
          </a:p>
        </p:txBody>
      </p:sp>
      <p:pic>
        <p:nvPicPr>
          <p:cNvPr id="4" name="Picture 2" descr="Image result for requirements change management proces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054" y="1828800"/>
            <a:ext cx="786865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038746" y="6317616"/>
            <a:ext cx="1680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Hima Teja Gutta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61872" y="6317616"/>
            <a:ext cx="7776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: http</a:t>
            </a:r>
            <a:r>
              <a:rPr lang="en-US" dirty="0"/>
              <a:t>://www.slideshare.net/abasit83/requirement-change-management</a:t>
            </a:r>
          </a:p>
        </p:txBody>
      </p:sp>
    </p:spTree>
    <p:extLst>
      <p:ext uri="{BB962C8B-B14F-4D97-AF65-F5344CB8AC3E}">
        <p14:creationId xmlns:p14="http://schemas.microsoft.com/office/powerpoint/2010/main" val="16080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Requirements </a:t>
            </a:r>
            <a:r>
              <a:rPr lang="en-US" sz="3600" dirty="0" smtClean="0"/>
              <a:t>Change Management </a:t>
            </a:r>
            <a:r>
              <a:rPr lang="en-US" sz="3600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Recording:</a:t>
            </a:r>
            <a:r>
              <a:rPr lang="en-GB" altLang="en-US" sz="2400" dirty="0">
                <a:latin typeface="Calibri" panose="020F0502020204030204" pitchFamily="34" charset="0"/>
              </a:rPr>
              <a:t>Stakeholders submit proposals for requirements changes using a pre-defined form</a:t>
            </a:r>
          </a:p>
          <a:p>
            <a:r>
              <a:rPr lang="en-GB" altLang="en-US" sz="2400" dirty="0">
                <a:latin typeface="Calibri" panose="020F0502020204030204" pitchFamily="34" charset="0"/>
              </a:rPr>
              <a:t>Analysing a change request: Analyse how it effect </a:t>
            </a:r>
            <a:r>
              <a:rPr lang="en-GB" altLang="en-US" sz="2400" dirty="0" smtClean="0">
                <a:latin typeface="Calibri" panose="020F0502020204030204" pitchFamily="34" charset="0"/>
              </a:rPr>
              <a:t>time, </a:t>
            </a:r>
            <a:r>
              <a:rPr lang="en-GB" altLang="en-US" sz="2400" dirty="0">
                <a:latin typeface="Calibri" panose="020F0502020204030204" pitchFamily="34" charset="0"/>
              </a:rPr>
              <a:t>budget,  what are benefits?, is it valid or not? , how components and requirements effected?</a:t>
            </a:r>
          </a:p>
          <a:p>
            <a:pPr>
              <a:spcAft>
                <a:spcPct val="15000"/>
              </a:spcAft>
            </a:pPr>
            <a:r>
              <a:rPr lang="en-GB" altLang="en-US" sz="2400" dirty="0">
                <a:latin typeface="Calibri" panose="020F0502020204030204" pitchFamily="34" charset="0"/>
              </a:rPr>
              <a:t>Deciding on a change request: Change requests are considered formally by a group or a person who decide whether or not the change should be accepted</a:t>
            </a:r>
          </a:p>
          <a:p>
            <a:pPr>
              <a:spcAft>
                <a:spcPct val="15000"/>
              </a:spcAft>
            </a:pPr>
            <a:r>
              <a:rPr lang="en-GB" altLang="en-US" sz="2400" dirty="0">
                <a:latin typeface="Calibri" panose="020F0502020204030204" pitchFamily="34" charset="0"/>
              </a:rPr>
              <a:t>Implementing a change: Updating the requirements document, Informing all the necessary people</a:t>
            </a:r>
          </a:p>
          <a:p>
            <a:endParaRPr lang="en-GB" altLang="en-US" sz="2400" dirty="0">
              <a:latin typeface="Calibri" panose="020F0502020204030204" pitchFamily="34" charset="0"/>
            </a:endParaRPr>
          </a:p>
          <a:p>
            <a:endParaRPr lang="en-GB" altLang="en-US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GB" altLang="en-US" sz="2400" dirty="0">
              <a:latin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71094" y="6317615"/>
            <a:ext cx="1680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Hima Teja Gutta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5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493" y="125756"/>
            <a:ext cx="9692640" cy="800676"/>
          </a:xfrm>
        </p:spPr>
        <p:txBody>
          <a:bodyPr/>
          <a:lstStyle/>
          <a:p>
            <a:r>
              <a:rPr lang="en-US" dirty="0"/>
              <a:t>Requirement Mgmt. in Agile</a:t>
            </a:r>
          </a:p>
        </p:txBody>
      </p:sp>
      <p:pic>
        <p:nvPicPr>
          <p:cNvPr id="4" name="Picture 2" descr="Image result for requirements change management proces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73" y="1070266"/>
            <a:ext cx="7315200" cy="463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315473" y="6341736"/>
            <a:ext cx="1680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Hima Teja Gutta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7493" y="6031695"/>
            <a:ext cx="77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/>
              <a:t>: http://agilemodeling.com/essays/changeManagement.html</a:t>
            </a:r>
          </a:p>
        </p:txBody>
      </p:sp>
    </p:spTree>
    <p:extLst>
      <p:ext uri="{BB962C8B-B14F-4D97-AF65-F5344CB8AC3E}">
        <p14:creationId xmlns:p14="http://schemas.microsoft.com/office/powerpoint/2010/main" val="275007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Request Template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07189" y="6401894"/>
            <a:ext cx="1680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Hima Teja Gutta</a:t>
            </a:r>
          </a:p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381991" y="1690683"/>
          <a:ext cx="8375073" cy="45646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3738"/>
                <a:gridCol w="6771335"/>
              </a:tblGrid>
              <a:tr h="3803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Element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Description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8038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The date the CR was created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038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CR#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Assigned by the Change Manager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038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Title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 brief description of the change request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038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Description of the desired change, the impact, or benefits of a change should also be described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038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Submitter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 of the person completing the CR Form and who can answer questions regarding the suggested change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038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Phone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Phone number of the submitter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038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E-Mail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Email of the submitter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038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Product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product that the suggested change is for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038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Version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product version that the suggested change is for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6077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Priority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 code that provides a recommended categorization of the urgency of the requested change (High, Medium, Low)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62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History template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3827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5846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ROW #</a:t>
                      </a:r>
                    </a:p>
                  </a:txBody>
                  <a:tcPr marL="77702" marR="77702" marT="35319" marB="35319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DOCUMENT &amp; Version, Release or Build Number</a:t>
                      </a:r>
                    </a:p>
                  </a:txBody>
                  <a:tcPr marL="77702" marR="77702" marT="35319" marB="35319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REVISION DATE</a:t>
                      </a:r>
                    </a:p>
                  </a:txBody>
                  <a:tcPr marL="77702" marR="77702" marT="35319" marB="35319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REVISION DESCRIPTION</a:t>
                      </a:r>
                    </a:p>
                  </a:txBody>
                  <a:tcPr marL="77702" marR="77702" marT="35319" marB="35319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REVISION TRACKING NOTES</a:t>
                      </a:r>
                    </a:p>
                  </a:txBody>
                  <a:tcPr marL="77702" marR="77702" marT="35319" marB="35319" anchor="ctr"/>
                </a:tc>
              </a:tr>
              <a:tr h="1080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7702" marR="77702" marT="35319" marB="35319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Cool-Eye User Guide, V.2.1.5</a:t>
                      </a:r>
                    </a:p>
                  </a:txBody>
                  <a:tcPr marL="77702" marR="77702" marT="35319" marB="35319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2/3/2012</a:t>
                      </a:r>
                    </a:p>
                  </a:txBody>
                  <a:tcPr marL="77702" marR="77702" marT="35319" marB="35319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ADDED a new section “4.1” about “Calibrating the Lenses” to Chapter 4 “System Configuration”.</a:t>
                      </a:r>
                    </a:p>
                  </a:txBody>
                  <a:tcPr marL="77702" marR="77702" marT="35319" marB="35319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Bug Tracker # 2365</a:t>
                      </a:r>
                    </a:p>
                  </a:txBody>
                  <a:tcPr marL="77702" marR="77702" marT="35319" marB="35319" anchor="ctr"/>
                </a:tc>
              </a:tr>
              <a:tr h="8327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7702" marR="77702" marT="35319" marB="35319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Cool-Eye Installation Guide , Build 43</a:t>
                      </a:r>
                    </a:p>
                  </a:txBody>
                  <a:tcPr marL="77702" marR="77702" marT="35319" marB="35319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5/1/2013</a:t>
                      </a:r>
                    </a:p>
                  </a:txBody>
                  <a:tcPr marL="77702" marR="77702" marT="35319" marB="35319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EDITED the Glossary and ADDED two new items: “DDG” and “CB Porting”.</a:t>
                      </a:r>
                    </a:p>
                  </a:txBody>
                  <a:tcPr marL="77702" marR="77702" marT="35319" marB="35319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RE: PM email dated 1/4/2013</a:t>
                      </a:r>
                    </a:p>
                  </a:txBody>
                  <a:tcPr marL="77702" marR="77702" marT="35319" marB="35319" anchor="ctr"/>
                </a:tc>
              </a:tr>
              <a:tr h="1328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7702" marR="77702" marT="35319" marB="35319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Terra-Eye Quick Start Guide, Draft 4, Release 1.0.2</a:t>
                      </a:r>
                    </a:p>
                  </a:txBody>
                  <a:tcPr marL="77702" marR="77702" marT="35319" marB="35319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12/9/2014</a:t>
                      </a:r>
                    </a:p>
                  </a:txBody>
                  <a:tcPr marL="77702" marR="77702" marT="35319" marB="35319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DELETED Chapter 3 “Importing Data.” ADDED two sections “5.2” and “5.3” to Chapter 5 “Post-Install Care”.</a:t>
                      </a:r>
                    </a:p>
                  </a:txBody>
                  <a:tcPr marL="77702" marR="77702" marT="35319" marB="35319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TW-1234</a:t>
                      </a:r>
                    </a:p>
                  </a:txBody>
                  <a:tcPr marL="77702" marR="77702" marT="35319" marB="35319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360568" y="6365617"/>
            <a:ext cx="168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Hima Teja Gutta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7493" y="6031695"/>
            <a:ext cx="7776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rc</a:t>
            </a:r>
            <a:r>
              <a:rPr lang="en-US" dirty="0"/>
              <a:t>: http://www.technicalcommunicationcenter.com/2014/06/23/how-to-design-a-document-revision-history-template/</a:t>
            </a:r>
          </a:p>
        </p:txBody>
      </p:sp>
    </p:spTree>
    <p:extLst>
      <p:ext uri="{BB962C8B-B14F-4D97-AF65-F5344CB8AC3E}">
        <p14:creationId xmlns:p14="http://schemas.microsoft.com/office/powerpoint/2010/main" val="324380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0685" y="160589"/>
            <a:ext cx="10515600" cy="889736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TO JIRA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764060" y="1174428"/>
            <a:ext cx="10515600" cy="4705972"/>
          </a:xfrm>
        </p:spPr>
        <p:txBody>
          <a:bodyPr>
            <a:noAutofit/>
          </a:bodyPr>
          <a:lstStyle/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Calibri" panose="020F0502020204030204" pitchFamily="34" charset="0"/>
                <a:cs typeface="Arial" panose="020B0604020202020204" pitchFamily="34" charset="0"/>
              </a:rPr>
              <a:t>Developed by Atlassian, a Australian company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Calibri" panose="020F0502020204030204" pitchFamily="34" charset="0"/>
                <a:cs typeface="Arial" panose="020B0604020202020204" pitchFamily="34" charset="0"/>
              </a:rPr>
              <a:t>Specifically built for agile teams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Calibri" panose="020F0502020204030204" pitchFamily="34" charset="0"/>
                <a:cs typeface="Arial" panose="020B0604020202020204" pitchFamily="34" charset="0"/>
              </a:rPr>
              <a:t>Offers bug tracking, feature creation, agile planning and activity monitoring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Calibri" panose="020F0502020204030204" pitchFamily="34" charset="0"/>
                <a:cs typeface="Arial" panose="020B0604020202020204" pitchFamily="34" charset="0"/>
              </a:rPr>
              <a:t>They are available for both scrum boards and Kanban boards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Calibri" panose="020F0502020204030204" pitchFamily="34" charset="0"/>
                <a:cs typeface="Arial" panose="020B0604020202020204" pitchFamily="34" charset="0"/>
              </a:rPr>
              <a:t>Deals with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Calibri" panose="020F0502020204030204" pitchFamily="34" charset="0"/>
                <a:cs typeface="Arial" panose="020B0604020202020204" pitchFamily="34" charset="0"/>
              </a:rPr>
              <a:t>Planning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Calibri" panose="020F0502020204030204" pitchFamily="34" charset="0"/>
                <a:cs typeface="Arial" panose="020B0604020202020204" pitchFamily="34" charset="0"/>
              </a:rPr>
              <a:t>Tracking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Calibri" panose="020F0502020204030204" pitchFamily="34" charset="0"/>
                <a:cs typeface="Arial" panose="020B0604020202020204" pitchFamily="34" charset="0"/>
              </a:rPr>
              <a:t>Releasing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Calibri" panose="020F0502020204030204" pitchFamily="34" charset="0"/>
                <a:cs typeface="Arial" panose="020B0604020202020204" pitchFamily="34" charset="0"/>
              </a:rPr>
              <a:t>Reporting</a:t>
            </a:r>
          </a:p>
          <a:p>
            <a:pPr marL="0" indent="0" algn="l">
              <a:buNone/>
            </a:pPr>
            <a:r>
              <a:rPr lang="en-US" b="1" dirty="0" smtClean="0">
                <a:latin typeface="Calibri" panose="020F0502020204030204" pitchFamily="34" charset="0"/>
                <a:cs typeface="Arial" panose="020B0604020202020204" pitchFamily="34" charset="0"/>
              </a:rPr>
              <a:t>Advantages:</a:t>
            </a:r>
          </a:p>
          <a:p>
            <a:pPr marL="628650" lvl="1" indent="-171450" algn="l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Calibri" panose="020F0502020204030204" pitchFamily="34" charset="0"/>
                <a:cs typeface="Arial" panose="020B0604020202020204" pitchFamily="34" charset="0"/>
              </a:rPr>
              <a:t>Real time reporting</a:t>
            </a:r>
          </a:p>
          <a:p>
            <a:pPr marL="628650" lvl="1" indent="-171450" algn="l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Calibri" panose="020F0502020204030204" pitchFamily="34" charset="0"/>
                <a:cs typeface="Arial" panose="020B0604020202020204" pitchFamily="34" charset="0"/>
              </a:rPr>
              <a:t>Integrates directly with the code</a:t>
            </a:r>
          </a:p>
          <a:p>
            <a:pPr marL="628650" lvl="1" indent="-171450" algn="l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Calibri" panose="020F0502020204030204" pitchFamily="34" charset="0"/>
                <a:cs typeface="Arial" panose="020B0604020202020204" pitchFamily="34" charset="0"/>
              </a:rPr>
              <a:t>Constantly re-evaluates based on feedbacks</a:t>
            </a:r>
          </a:p>
          <a:p>
            <a:pPr marL="628650" lvl="1" indent="-171450" algn="l">
              <a:buFont typeface="Wingdings" panose="05000000000000000000" pitchFamily="2" charset="2"/>
              <a:buChar char="Ø"/>
            </a:pPr>
            <a:endParaRPr lang="en-US" sz="2000" b="1" dirty="0" smtClean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628650" lvl="1" indent="-171450" algn="l">
              <a:buFont typeface="Wingdings" panose="05000000000000000000" pitchFamily="2" charset="2"/>
              <a:buChar char="Ø"/>
            </a:pPr>
            <a:endParaRPr lang="en-US" sz="2000" b="1" dirty="0" smtClean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endParaRPr lang="en-US" b="1" dirty="0" smtClean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95376" y="640171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Santosh </a:t>
            </a:r>
            <a:r>
              <a:rPr lang="en-US" dirty="0" err="1" smtClean="0"/>
              <a:t>Boyina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715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556" y="125756"/>
            <a:ext cx="9692640" cy="1397124"/>
          </a:xfrm>
        </p:spPr>
        <p:txBody>
          <a:bodyPr/>
          <a:lstStyle/>
          <a:p>
            <a:r>
              <a:rPr lang="en-US" dirty="0" smtClean="0">
                <a:cs typeface="Times New Roman" panose="02020603050405020304" pitchFamily="18" charset="0"/>
              </a:rPr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7809" y="1852862"/>
            <a:ext cx="859536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</a:rPr>
              <a:t>Definition: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latin typeface="Calibri" panose="020F0502020204030204" pitchFamily="34" charset="0"/>
              </a:rPr>
              <a:t>A necessary element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latin typeface="Calibri" panose="020F0502020204030204" pitchFamily="34" charset="0"/>
              </a:rPr>
              <a:t>Needed and Wanted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Calibri" panose="020F0502020204030204" pitchFamily="34" charset="0"/>
              </a:rPr>
              <a:t>Capability to which a project outcome (product or service)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</a:rPr>
              <a:t> should conform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Calibri" panose="020F0502020204030204" pitchFamily="34" charset="0"/>
              </a:rPr>
              <a:t>Identifying the Specific and Accurate Requirements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Calibri" panose="020F0502020204030204" pitchFamily="34" charset="0"/>
              </a:rPr>
              <a:t>Bad Requirements?= </a:t>
            </a:r>
          </a:p>
          <a:p>
            <a:pPr lvl="1">
              <a:lnSpc>
                <a:spcPct val="120000"/>
              </a:lnSpc>
            </a:pPr>
            <a:r>
              <a:rPr lang="en-US" sz="2000" b="1" dirty="0">
                <a:latin typeface="Calibri" panose="020F0502020204030204" pitchFamily="34" charset="0"/>
              </a:rPr>
              <a:t>Wasted Resources</a:t>
            </a:r>
          </a:p>
          <a:p>
            <a:pPr lvl="1">
              <a:lnSpc>
                <a:spcPct val="120000"/>
              </a:lnSpc>
            </a:pPr>
            <a:r>
              <a:rPr lang="en-US" sz="2000" b="1" dirty="0">
                <a:latin typeface="Calibri" panose="020F0502020204030204" pitchFamily="34" charset="0"/>
              </a:rPr>
              <a:t>Client Dissatisfaction</a:t>
            </a:r>
          </a:p>
          <a:p>
            <a:pPr lvl="1"/>
            <a:endParaRPr lang="en-US" sz="2000" b="1" dirty="0">
              <a:latin typeface="Calibri" panose="020F0502020204030204" pitchFamily="34" charset="0"/>
            </a:endParaRPr>
          </a:p>
          <a:p>
            <a:pPr marL="3657600" lvl="8" indent="0">
              <a:buNone/>
            </a:pPr>
            <a:r>
              <a:rPr lang="en-US" sz="2000" b="1" dirty="0">
                <a:latin typeface="Calibri" panose="020F0502020204030204" pitchFamily="34" charset="0"/>
              </a:rPr>
              <a:t>				</a:t>
            </a:r>
          </a:p>
          <a:p>
            <a:pPr marL="3657600" lvl="8" indent="0">
              <a:buNone/>
            </a:pPr>
            <a:r>
              <a:rPr lang="en-US" sz="2000" b="1" dirty="0">
                <a:latin typeface="Calibri" panose="020F0502020204030204" pitchFamily="34" charset="0"/>
              </a:rPr>
              <a:t>					</a:t>
            </a:r>
            <a:r>
              <a:rPr lang="en-US" sz="2000" b="1" dirty="0" smtClean="0">
                <a:latin typeface="Calibri" panose="020F0502020204030204" pitchFamily="34" charset="0"/>
              </a:rPr>
              <a:t>		</a:t>
            </a:r>
            <a:endParaRPr lang="en-US" sz="2000" b="1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73603" y="6344483"/>
            <a:ext cx="2034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Pavan Kanumuri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4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564" y="205970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JIRA FOR REQUIREMENT MANAGEMENT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Arial" panose="020B0604020202020204" pitchFamily="34" charset="0"/>
              </a:rPr>
              <a:t>Can use JIRA for requirement management in its workflow, custom fields and reporting</a:t>
            </a:r>
          </a:p>
          <a:p>
            <a:r>
              <a:rPr lang="en-US" sz="2400" b="1" dirty="0" smtClean="0">
                <a:latin typeface="Calibri" panose="020F0502020204030204" pitchFamily="34" charset="0"/>
                <a:cs typeface="Arial" panose="020B0604020202020204" pitchFamily="34" charset="0"/>
              </a:rPr>
              <a:t>Can be used to create sub tasks, which can be tracked too</a:t>
            </a:r>
          </a:p>
          <a:p>
            <a:r>
              <a:rPr lang="en-US" sz="2400" b="1" dirty="0" smtClean="0">
                <a:latin typeface="Calibri" panose="020F0502020204030204" pitchFamily="34" charset="0"/>
                <a:cs typeface="Arial" panose="020B0604020202020204" pitchFamily="34" charset="0"/>
              </a:rPr>
              <a:t>Can link related requirements together and with feature requirements too</a:t>
            </a:r>
          </a:p>
          <a:p>
            <a:r>
              <a:rPr lang="en-US" sz="2400" b="1" dirty="0" smtClean="0">
                <a:latin typeface="Calibri" panose="020F0502020204030204" pitchFamily="34" charset="0"/>
                <a:cs typeface="Arial" panose="020B0604020202020204" pitchFamily="34" charset="0"/>
              </a:rPr>
              <a:t>Can view both confluence and requirement tracking together</a:t>
            </a:r>
          </a:p>
          <a:p>
            <a:r>
              <a:rPr lang="en-US" sz="2400" b="1" dirty="0" smtClean="0">
                <a:latin typeface="Calibri" panose="020F0502020204030204" pitchFamily="34" charset="0"/>
                <a:cs typeface="Arial" panose="020B0604020202020204" pitchFamily="34" charset="0"/>
              </a:rPr>
              <a:t>JIRA allows us to create RTM</a:t>
            </a:r>
          </a:p>
          <a:p>
            <a:r>
              <a:rPr lang="en-US" sz="2400" b="1" dirty="0" smtClean="0">
                <a:latin typeface="Calibri" panose="020F0502020204030204" pitchFamily="34" charset="0"/>
                <a:cs typeface="Arial" panose="020B0604020202020204" pitchFamily="34" charset="0"/>
              </a:rPr>
              <a:t> It is very useful to create RTM in JIRA than creating RTM in excel as we may face version updating issues in excel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67566" y="6370956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Santosh </a:t>
            </a:r>
            <a:r>
              <a:rPr lang="en-US" dirty="0" err="1" smtClean="0"/>
              <a:t>Boyina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230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79" y="823398"/>
            <a:ext cx="10484273" cy="51281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6495" y="158503"/>
            <a:ext cx="7206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 tracking in JIRA</a:t>
            </a:r>
            <a:endParaRPr lang="en-US" sz="3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95376" y="640171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Santosh </a:t>
            </a:r>
            <a:r>
              <a:rPr lang="en-US" dirty="0" err="1" smtClean="0"/>
              <a:t>Boyina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76495" y="6211669"/>
            <a:ext cx="7776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Src:</a:t>
            </a:r>
            <a:r>
              <a:rPr lang="en-US" dirty="0" err="1" smtClean="0"/>
              <a:t>https</a:t>
            </a:r>
            <a:r>
              <a:rPr lang="en-US" dirty="0"/>
              <a:t>://marketplace.atlassian.com/plugins/</a:t>
            </a:r>
            <a:r>
              <a:rPr lang="en-US" dirty="0" err="1"/>
              <a:t>com.easesolutions.jira.plugins.requirements</a:t>
            </a:r>
            <a:r>
              <a:rPr lang="en-US" dirty="0"/>
              <a:t>/server/overview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9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094" y="170630"/>
            <a:ext cx="9692640" cy="139712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Issue Tracking Tools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alibri" panose="020F0502020204030204" pitchFamily="34" charset="0"/>
                <a:cs typeface="Arial" panose="020B0604020202020204" pitchFamily="34" charset="0"/>
              </a:rPr>
              <a:t>Some more: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Calibri" panose="020F0502020204030204" pitchFamily="34" charset="0"/>
                <a:cs typeface="Arial" panose="020B0604020202020204" pitchFamily="34" charset="0"/>
              </a:rPr>
              <a:t>Lean Testing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Calibri" panose="020F0502020204030204" pitchFamily="34" charset="0"/>
                <a:cs typeface="Arial" panose="020B0604020202020204" pitchFamily="34" charset="0"/>
              </a:rPr>
              <a:t>Freshservice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Calibri" panose="020F0502020204030204" pitchFamily="34" charset="0"/>
                <a:cs typeface="Arial" panose="020B0604020202020204" pitchFamily="34" charset="0"/>
              </a:rPr>
              <a:t>Incident Management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Calibri" panose="020F0502020204030204" pitchFamily="34" charset="0"/>
                <a:cs typeface="Arial" panose="020B0604020202020204" pitchFamily="34" charset="0"/>
              </a:rPr>
              <a:t>Mantis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Calibri" panose="020F0502020204030204" pitchFamily="34" charset="0"/>
                <a:cs typeface="Arial" panose="020B0604020202020204" pitchFamily="34" charset="0"/>
              </a:rPr>
              <a:t>Trac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Calibri" panose="020F0502020204030204" pitchFamily="34" charset="0"/>
                <a:cs typeface="Arial" panose="020B0604020202020204" pitchFamily="34" charset="0"/>
              </a:rPr>
              <a:t>IBM Rational ClearQuest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Calibri" panose="020F0502020204030204" pitchFamily="34" charset="0"/>
                <a:cs typeface="Arial" panose="020B0604020202020204" pitchFamily="34" charset="0"/>
              </a:rPr>
              <a:t>IssueTrak</a:t>
            </a:r>
            <a:endParaRPr lang="en-US" sz="2400" b="1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89899" y="6317615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Santosh </a:t>
            </a:r>
            <a:r>
              <a:rPr lang="en-US" dirty="0" err="1" smtClean="0"/>
              <a:t>Boyina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9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Use case:</a:t>
            </a:r>
            <a:r>
              <a:rPr lang="en-US" dirty="0" smtClean="0">
                <a:latin typeface="Calibri" panose="020F0502020204030204" pitchFamily="34" charset="0"/>
              </a:rPr>
              <a:t> http</a:t>
            </a:r>
            <a:r>
              <a:rPr lang="en-US" dirty="0">
                <a:latin typeface="Calibri" panose="020F0502020204030204" pitchFamily="34" charset="0"/>
              </a:rPr>
              <a:t>://www.utm.mx/~</a:t>
            </a:r>
            <a:r>
              <a:rPr lang="en-US" dirty="0" smtClean="0">
                <a:latin typeface="Calibri" panose="020F0502020204030204" pitchFamily="34" charset="0"/>
              </a:rPr>
              <a:t>caff/doc/OpenUPWeb/openup/guidances/concepts/use_case_BB199D1B.html</a:t>
            </a:r>
          </a:p>
          <a:p>
            <a:r>
              <a:rPr lang="en-US" b="1" dirty="0" smtClean="0">
                <a:latin typeface="Calibri" panose="020F0502020204030204" pitchFamily="34" charset="0"/>
              </a:rPr>
              <a:t>Creating RTM: </a:t>
            </a:r>
            <a:r>
              <a:rPr lang="en-US" dirty="0" smtClean="0">
                <a:latin typeface="Calibri" panose="020F0502020204030204" pitchFamily="34" charset="0"/>
              </a:rPr>
              <a:t> http</a:t>
            </a:r>
            <a:r>
              <a:rPr lang="en-US" dirty="0">
                <a:latin typeface="Calibri" panose="020F0502020204030204" pitchFamily="34" charset="0"/>
              </a:rPr>
              <a:t>://</a:t>
            </a:r>
            <a:r>
              <a:rPr lang="en-US" dirty="0" smtClean="0">
                <a:latin typeface="Calibri" panose="020F0502020204030204" pitchFamily="34" charset="0"/>
              </a:rPr>
              <a:t>www.guru99.com/traceability-matrix.html</a:t>
            </a:r>
          </a:p>
          <a:p>
            <a:r>
              <a:rPr lang="en-US" b="1" dirty="0">
                <a:latin typeface="Calibri" panose="020F0502020204030204" pitchFamily="34" charset="0"/>
              </a:rPr>
              <a:t>Requirements Process: </a:t>
            </a:r>
            <a:r>
              <a:rPr lang="en-US" dirty="0">
                <a:latin typeface="Calibri" panose="020F0502020204030204" pitchFamily="34" charset="0"/>
              </a:rPr>
              <a:t>http://</a:t>
            </a:r>
            <a:r>
              <a:rPr lang="en-US" dirty="0" smtClean="0">
                <a:latin typeface="Calibri" panose="020F0502020204030204" pitchFamily="34" charset="0"/>
              </a:rPr>
              <a:t>ptgmedia.pearsoncmg.com/images/0321419499/samplechapter/robertson_ch02.pdf</a:t>
            </a:r>
          </a:p>
          <a:p>
            <a:r>
              <a:rPr lang="en-US" b="1" dirty="0" smtClean="0">
                <a:latin typeface="Calibri" panose="020F0502020204030204" pitchFamily="34" charset="0"/>
              </a:rPr>
              <a:t>Change </a:t>
            </a:r>
            <a:r>
              <a:rPr lang="en-US" b="1" dirty="0">
                <a:latin typeface="Calibri" panose="020F0502020204030204" pitchFamily="34" charset="0"/>
              </a:rPr>
              <a:t>Request Management: </a:t>
            </a:r>
            <a:r>
              <a:rPr lang="en-US" dirty="0">
                <a:latin typeface="Calibri" panose="020F0502020204030204" pitchFamily="34" charset="0"/>
              </a:rPr>
              <a:t>https://support.sap.com/content/dam/library/SAP%20Support%20Portal/support-programs-services/solution-manager/consulting/application-incident-management/change-request-management-r6c3.pdf</a:t>
            </a:r>
            <a:endParaRPr lang="en-US" dirty="0" smtClean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8320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 Tracking: https://sifterapp.com/academy/overview/why</a:t>
            </a:r>
            <a:r>
              <a:rPr lang="en-US" dirty="0" smtClean="0"/>
              <a:t>/</a:t>
            </a:r>
          </a:p>
          <a:p>
            <a:r>
              <a:rPr lang="en-US" dirty="0"/>
              <a:t>Use cases: http://csis.pace.edu/~</a:t>
            </a:r>
            <a:r>
              <a:rPr lang="en-US" dirty="0" smtClean="0"/>
              <a:t>marchese/CS389/L9/Use%20Case%20Diagrams.pdf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788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http://istqbexamcertification.com/what-is-agile-methodology-examples-when-to-use-it-advantages-and-disadvantages</a:t>
            </a:r>
            <a:r>
              <a:rPr lang="en-US" dirty="0" smtClean="0">
                <a:latin typeface="Calibri" panose="020F0502020204030204" pitchFamily="34" charset="0"/>
              </a:rPr>
              <a:t>/</a:t>
            </a:r>
          </a:p>
          <a:p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http://istqbexamcertification.com/what-is-agile-model-advantages-disadvantages-and-when-to-use-it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/</a:t>
            </a:r>
          </a:p>
          <a:p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http://istqbexamcertification.com/what-is-waterfall-model-advantages-disadvantages-and-when-to-use-it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/</a:t>
            </a:r>
          </a:p>
          <a:p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https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://www.google.com/url?sa=t&amp;rct=j&amp;q=&amp;esrc=s&amp;source=web&amp;cd=1&amp;cad=rja&amp;uact=8&amp;ved=0ahUKEwja7pC5x4jPAhWCHR4KHbhBD7gQFggeMAA&amp;url=http%3A%2F%2Fwww.cs.fsu.edu%2F~baker%2Fswe1%2Frestricted%2Fnotes%2Fppt%2FUseCaseDiagrams.ppt&amp;usg=AFQjCNH-VRrnARK5GTOB8bAgDgWeD68Wfg&amp;sig2=V1b9x23vgJq4oOiOUwvLV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89899" y="6317615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Santosh </a:t>
            </a:r>
            <a:r>
              <a:rPr lang="en-US" dirty="0" err="1" smtClean="0"/>
              <a:t>Boyina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775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http://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www.mountaingoatsoftware.com/agile/scrum/task-boards</a:t>
            </a:r>
          </a:p>
          <a:p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http://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programmers.stackexchange.com/questions/33722/what-is-the-difference-between-requirements-elicitation-and-requirements-analysi</a:t>
            </a:r>
          </a:p>
          <a:p>
            <a:endParaRPr lang="en-US" sz="19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89899" y="6317615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Santosh </a:t>
            </a:r>
            <a:r>
              <a:rPr lang="en-US" dirty="0" err="1" smtClean="0"/>
              <a:t>Boyina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742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5811634"/>
          </a:xfrm>
        </p:spPr>
        <p:txBody>
          <a:bodyPr anchor="ctr"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8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Process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961147"/>
            <a:ext cx="8595360" cy="435133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latin typeface="Calibri" panose="020F0502020204030204" pitchFamily="34" charset="0"/>
              </a:rPr>
              <a:t>Requirements Elicitation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latin typeface="Calibri" panose="020F0502020204030204" pitchFamily="34" charset="0"/>
              </a:rPr>
              <a:t>Requirements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latin typeface="Calibri" panose="020F0502020204030204" pitchFamily="34" charset="0"/>
              </a:rPr>
              <a:t>Requirements Specification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latin typeface="Calibri" panose="020F0502020204030204" pitchFamily="34" charset="0"/>
              </a:rPr>
              <a:t>Requirements Validation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b="1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3200" b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3200" b="1" dirty="0">
              <a:latin typeface="Calibri" panose="020F0502020204030204" pitchFamily="34" charset="0"/>
            </a:endParaRPr>
          </a:p>
          <a:p>
            <a:pPr marL="0" lvl="8" indent="0">
              <a:spcBef>
                <a:spcPts val="1000"/>
              </a:spcBef>
              <a:buNone/>
            </a:pPr>
            <a:r>
              <a:rPr lang="en-US" sz="3200" b="1" dirty="0">
                <a:latin typeface="Calibri" panose="020F0502020204030204" pitchFamily="34" charset="0"/>
              </a:rPr>
              <a:t>									</a:t>
            </a:r>
            <a:r>
              <a:rPr lang="en-US" sz="3200" b="1" dirty="0" smtClean="0">
                <a:latin typeface="Calibri" panose="020F0502020204030204" pitchFamily="34" charset="0"/>
              </a:rPr>
              <a:t>						</a:t>
            </a:r>
            <a:r>
              <a:rPr lang="en-US" sz="3200" b="1" dirty="0">
                <a:latin typeface="Calibri" panose="020F0502020204030204" pitchFamily="34" charset="0"/>
              </a:rPr>
              <a:t>	</a:t>
            </a:r>
          </a:p>
          <a:p>
            <a:endParaRPr lang="en-US" sz="1600" b="1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16777" y="6211669"/>
            <a:ext cx="2034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Pavan Kanumuri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4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Techniques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117558"/>
            <a:ext cx="8595360" cy="435133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latin typeface="Calibri" panose="020F0502020204030204" pitchFamily="34" charset="0"/>
              </a:rPr>
              <a:t>Elicitation: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Calibri" panose="020F0502020204030204" pitchFamily="34" charset="0"/>
              </a:rPr>
              <a:t>Interviewing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Calibri" panose="020F0502020204030204" pitchFamily="34" charset="0"/>
              </a:rPr>
              <a:t>Brainstorming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Calibri" panose="020F0502020204030204" pitchFamily="34" charset="0"/>
              </a:rPr>
              <a:t>Workshops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latin typeface="Calibri" panose="020F0502020204030204" pitchFamily="34" charset="0"/>
              </a:rPr>
              <a:t>Analysis: Prototyping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2800" b="1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latin typeface="Calibri" panose="020F0502020204030204" pitchFamily="34" charset="0"/>
              </a:rPr>
              <a:t>Specification And Validation: SRS Document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b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800" b="1" dirty="0">
              <a:latin typeface="Calibri" panose="020F0502020204030204" pitchFamily="34" charset="0"/>
            </a:endParaRPr>
          </a:p>
          <a:p>
            <a:pPr marL="0" lvl="8" indent="0">
              <a:spcBef>
                <a:spcPts val="1000"/>
              </a:spcBef>
              <a:buNone/>
            </a:pPr>
            <a:r>
              <a:rPr lang="en-US" sz="2800" b="1" dirty="0">
                <a:latin typeface="Calibri" panose="020F0502020204030204" pitchFamily="34" charset="0"/>
              </a:rPr>
              <a:t>									</a:t>
            </a:r>
            <a:r>
              <a:rPr lang="en-US" sz="2800" b="1" dirty="0" smtClean="0">
                <a:latin typeface="Calibri" panose="020F0502020204030204" pitchFamily="34" charset="0"/>
              </a:rPr>
              <a:t>							</a:t>
            </a:r>
            <a:endParaRPr lang="en-US" sz="2800" b="1" dirty="0">
              <a:latin typeface="Calibri" panose="020F0502020204030204" pitchFamily="34" charset="0"/>
            </a:endParaRPr>
          </a:p>
          <a:p>
            <a:endParaRPr lang="en-US" sz="1400" b="1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64904" y="6145729"/>
            <a:ext cx="2034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Pavan Kanumuri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78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380" y="0"/>
            <a:ext cx="9692640" cy="1397124"/>
          </a:xfrm>
        </p:spPr>
        <p:txBody>
          <a:bodyPr/>
          <a:lstStyle/>
          <a:p>
            <a:r>
              <a:rPr lang="en-US" dirty="0"/>
              <a:t>Actors Involved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380" y="1749456"/>
            <a:ext cx="8595360" cy="4351337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</a:rPr>
              <a:t>Providing Requirements: Sponsor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</a:rPr>
              <a:t>Gathering and Analyzing Requirements: Business Analyst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</a:rPr>
              <a:t>Feasibility Analysis and Change Proposals: Architect or Developer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</a:rPr>
              <a:t>Requirements Review: QA Lead, Business Analyst, Architects, Developers and Project Sponsor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latin typeface="Calibri" panose="020F0502020204030204" pitchFamily="34" charset="0"/>
            </a:endParaRPr>
          </a:p>
          <a:p>
            <a:pPr marL="0" lvl="8" indent="0">
              <a:spcBef>
                <a:spcPts val="1000"/>
              </a:spcBef>
              <a:buNone/>
            </a:pPr>
            <a:r>
              <a:rPr lang="en-US" sz="2400" b="1" dirty="0">
                <a:latin typeface="Calibri" panose="020F0502020204030204" pitchFamily="34" charset="0"/>
              </a:rPr>
              <a:t>									</a:t>
            </a:r>
            <a:r>
              <a:rPr lang="en-US" sz="2400" b="1" dirty="0" smtClean="0">
                <a:latin typeface="Calibri" panose="020F0502020204030204" pitchFamily="34" charset="0"/>
              </a:rPr>
              <a:t>								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88966" y="6211669"/>
            <a:ext cx="2034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Pavan Kanumuri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2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sz="2800" b="1" dirty="0">
                <a:latin typeface="Calibri" panose="020F0502020204030204" pitchFamily="34" charset="0"/>
              </a:rPr>
              <a:t>The purpose of requirements management is to ensure that an organization documents, </a:t>
            </a:r>
            <a:r>
              <a:rPr lang="en-US" sz="2800" b="1" dirty="0" smtClean="0">
                <a:latin typeface="Calibri" panose="020F0502020204030204" pitchFamily="34" charset="0"/>
              </a:rPr>
              <a:t> </a:t>
            </a:r>
            <a:r>
              <a:rPr lang="en-US" sz="2800" b="1" dirty="0">
                <a:latin typeface="Calibri" panose="020F0502020204030204" pitchFamily="34" charset="0"/>
              </a:rPr>
              <a:t>verifies, and meets the needs and expectations of its customers and internal or external </a:t>
            </a:r>
            <a:r>
              <a:rPr lang="en-US" sz="2800" b="1" dirty="0" smtClean="0">
                <a:latin typeface="Calibri" panose="020F0502020204030204" pitchFamily="34" charset="0"/>
              </a:rPr>
              <a:t>stakeholders. </a:t>
            </a:r>
            <a:endParaRPr lang="en-US" sz="2800" b="1" dirty="0">
              <a:latin typeface="Calibri" panose="020F0502020204030204" pitchFamily="34" charset="0"/>
            </a:endParaRPr>
          </a:p>
          <a:p>
            <a:pPr marL="285750" indent="-285750"/>
            <a:r>
              <a:rPr lang="en-US" sz="2800" b="1" dirty="0">
                <a:latin typeface="Calibri" panose="020F0502020204030204" pitchFamily="34" charset="0"/>
              </a:rPr>
              <a:t>It is a continuous process throughout the project. </a:t>
            </a:r>
          </a:p>
          <a:p>
            <a:pPr marL="285750" indent="-285750"/>
            <a:r>
              <a:rPr lang="en-US" sz="2800" b="1" dirty="0">
                <a:latin typeface="Calibri" panose="020F0502020204030204" pitchFamily="34" charset="0"/>
              </a:rPr>
              <a:t>Requirements management involves communication between the project team members </a:t>
            </a:r>
            <a:r>
              <a:rPr lang="en-US" sz="2800" b="1" dirty="0" smtClean="0">
                <a:latin typeface="Calibri" panose="020F0502020204030204" pitchFamily="34" charset="0"/>
              </a:rPr>
              <a:t>and </a:t>
            </a:r>
            <a:r>
              <a:rPr lang="en-US" sz="2800" b="1" dirty="0">
                <a:latin typeface="Calibri" panose="020F0502020204030204" pitchFamily="34" charset="0"/>
              </a:rPr>
              <a:t>stakeholders, and adjustment to requirements changes throughout the course of </a:t>
            </a:r>
            <a:r>
              <a:rPr lang="en-US" sz="2800" b="1" dirty="0" smtClean="0">
                <a:latin typeface="Calibri" panose="020F0502020204030204" pitchFamily="34" charset="0"/>
              </a:rPr>
              <a:t>the </a:t>
            </a:r>
            <a:r>
              <a:rPr lang="en-US" sz="2800" b="1" dirty="0">
                <a:latin typeface="Calibri" panose="020F0502020204030204" pitchFamily="34" charset="0"/>
              </a:rPr>
              <a:t>project.</a:t>
            </a:r>
          </a:p>
          <a:p>
            <a:endParaRPr lang="en-US" sz="2800" b="1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77824" y="6317615"/>
            <a:ext cx="1758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Swetha Gajam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0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667" y="0"/>
            <a:ext cx="9692640" cy="1397124"/>
          </a:xfrm>
        </p:spPr>
        <p:txBody>
          <a:bodyPr/>
          <a:lstStyle/>
          <a:p>
            <a:r>
              <a:rPr lang="en-US" dirty="0" smtClean="0"/>
              <a:t>Waterfall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99" y="1397124"/>
            <a:ext cx="859536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</a:rPr>
              <a:t> </a:t>
            </a:r>
            <a:r>
              <a:rPr lang="en-US" sz="2400" b="1" dirty="0" smtClean="0">
                <a:latin typeface="Calibri" panose="020F0502020204030204" pitchFamily="34" charset="0"/>
              </a:rPr>
              <a:t> Linear-sequential </a:t>
            </a:r>
            <a:r>
              <a:rPr lang="en-US" sz="2400" b="1" dirty="0">
                <a:latin typeface="Calibri" panose="020F0502020204030204" pitchFamily="34" charset="0"/>
              </a:rPr>
              <a:t>life cycle model </a:t>
            </a:r>
            <a:endParaRPr lang="en-US" sz="2400" b="1" dirty="0" smtClean="0">
              <a:latin typeface="Calibri" panose="020F050202020403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alibri" panose="020F0502020204030204" pitchFamily="34" charset="0"/>
              </a:rPr>
              <a:t>Process oriented</a:t>
            </a:r>
          </a:p>
          <a:p>
            <a:r>
              <a:rPr lang="en-US" sz="2400" b="1" dirty="0" smtClean="0">
                <a:latin typeface="Calibri" panose="020F0502020204030204" pitchFamily="34" charset="0"/>
              </a:rPr>
              <a:t>Most of the requirements are gathered at the start of the project, in the requirement phase. </a:t>
            </a:r>
          </a:p>
          <a:p>
            <a:r>
              <a:rPr lang="en-US" sz="2400" b="1" dirty="0" smtClean="0">
                <a:latin typeface="Calibri" panose="020F0502020204030204" pitchFamily="34" charset="0"/>
              </a:rPr>
              <a:t>It is a sequential process. </a:t>
            </a:r>
          </a:p>
          <a:p>
            <a:r>
              <a:rPr lang="en-US" sz="2400" b="1" dirty="0" smtClean="0">
                <a:latin typeface="Calibri" panose="020F0502020204030204" pitchFamily="34" charset="0"/>
              </a:rPr>
              <a:t>The project team has the project scope and the a detailed description of what needs to built. </a:t>
            </a:r>
          </a:p>
          <a:p>
            <a:r>
              <a:rPr lang="en-US" sz="2400" b="1" dirty="0" smtClean="0">
                <a:latin typeface="Calibri" panose="020F0502020204030204" pitchFamily="34" charset="0"/>
              </a:rPr>
              <a:t>The requirements are gathered in a very detailed level. </a:t>
            </a:r>
          </a:p>
          <a:p>
            <a:r>
              <a:rPr lang="en-US" sz="2400" b="1" dirty="0" smtClean="0">
                <a:latin typeface="Calibri" panose="020F0502020204030204" pitchFamily="34" charset="0"/>
              </a:rPr>
              <a:t>Testing starts only after the project completion. </a:t>
            </a:r>
          </a:p>
          <a:p>
            <a:r>
              <a:rPr lang="en-US" sz="2400" b="1" dirty="0" smtClean="0">
                <a:latin typeface="Calibri" panose="020F0502020204030204" pitchFamily="34" charset="0"/>
              </a:rPr>
              <a:t>The phases do not overlap. There is no room for change. </a:t>
            </a:r>
          </a:p>
          <a:p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81252" y="6385992"/>
            <a:ext cx="1758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Swetha Gajam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10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2243</TotalTime>
  <Words>2092</Words>
  <Application>Microsoft Office PowerPoint</Application>
  <PresentationFormat>Widescreen</PresentationFormat>
  <Paragraphs>441</Paragraphs>
  <Slides>47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Century Schoolbook</vt:lpstr>
      <vt:lpstr>inherit</vt:lpstr>
      <vt:lpstr>Times New Roman</vt:lpstr>
      <vt:lpstr>Wingdings</vt:lpstr>
      <vt:lpstr>Wingdings 2</vt:lpstr>
      <vt:lpstr>View</vt:lpstr>
      <vt:lpstr>Requirements Management          - Workshop-1 </vt:lpstr>
      <vt:lpstr>Team Members</vt:lpstr>
      <vt:lpstr>Contents</vt:lpstr>
      <vt:lpstr>Requirements</vt:lpstr>
      <vt:lpstr>Process Involved</vt:lpstr>
      <vt:lpstr>Techniques Used</vt:lpstr>
      <vt:lpstr>Actors Involved</vt:lpstr>
      <vt:lpstr>Requirement Methodologies</vt:lpstr>
      <vt:lpstr>Waterfall model</vt:lpstr>
      <vt:lpstr>General Overview of waterfall model</vt:lpstr>
      <vt:lpstr>Pros and Cons of Waterfall model</vt:lpstr>
      <vt:lpstr>Agile model</vt:lpstr>
      <vt:lpstr>Diagram of Agile model </vt:lpstr>
      <vt:lpstr>Pros and Cons of Agile model</vt:lpstr>
      <vt:lpstr>Functional and Non–Functional Requirements</vt:lpstr>
      <vt:lpstr>PowerPoint Presentation</vt:lpstr>
      <vt:lpstr>PowerPoint Presentation</vt:lpstr>
      <vt:lpstr>Use Case</vt:lpstr>
      <vt:lpstr>Use Case Characteristics </vt:lpstr>
      <vt:lpstr>Elements of a Use Case</vt:lpstr>
      <vt:lpstr>Use Case Example</vt:lpstr>
      <vt:lpstr>Use Case Example</vt:lpstr>
      <vt:lpstr>Use Case Example</vt:lpstr>
      <vt:lpstr>Use Case Example</vt:lpstr>
      <vt:lpstr>Use Case Example</vt:lpstr>
      <vt:lpstr>Use Case Example</vt:lpstr>
      <vt:lpstr>Use Case Example</vt:lpstr>
      <vt:lpstr>Use-Case Diagram </vt:lpstr>
      <vt:lpstr>Use-Case diagram Example</vt:lpstr>
      <vt:lpstr>PowerPoint Presentation</vt:lpstr>
      <vt:lpstr>Requirement Traceability Matrix</vt:lpstr>
      <vt:lpstr>RTM Parameters</vt:lpstr>
      <vt:lpstr>RTM in agile</vt:lpstr>
      <vt:lpstr>Requirements Change Management Process</vt:lpstr>
      <vt:lpstr>Requirements Change Management Process</vt:lpstr>
      <vt:lpstr>Requirement Mgmt. in Agile</vt:lpstr>
      <vt:lpstr>Change Request Template</vt:lpstr>
      <vt:lpstr>Change History template</vt:lpstr>
      <vt:lpstr>INTRODUCTION TO JIRA</vt:lpstr>
      <vt:lpstr>JIRA FOR REQUIREMENT MANAGEMENT</vt:lpstr>
      <vt:lpstr>PowerPoint Presentation</vt:lpstr>
      <vt:lpstr>Issue Tracking Tools </vt:lpstr>
      <vt:lpstr>Useful Resources</vt:lpstr>
      <vt:lpstr>Useful Resources</vt:lpstr>
      <vt:lpstr>References </vt:lpstr>
      <vt:lpstr>References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Yeddluri,Harish</dc:creator>
  <cp:lastModifiedBy>Kanumuri,Venkatasivanaga Pavan Kumar</cp:lastModifiedBy>
  <cp:revision>292</cp:revision>
  <dcterms:created xsi:type="dcterms:W3CDTF">2016-06-26T15:02:44Z</dcterms:created>
  <dcterms:modified xsi:type="dcterms:W3CDTF">2016-09-12T06:29:33Z</dcterms:modified>
</cp:coreProperties>
</file>