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6"/>
  </p:notesMasterIdLst>
  <p:handoutMasterIdLst>
    <p:handoutMasterId r:id="rId67"/>
  </p:handoutMasterIdLst>
  <p:sldIdLst>
    <p:sldId id="257" r:id="rId3"/>
    <p:sldId id="291" r:id="rId4"/>
    <p:sldId id="310" r:id="rId5"/>
    <p:sldId id="308" r:id="rId6"/>
    <p:sldId id="323" r:id="rId7"/>
    <p:sldId id="324" r:id="rId8"/>
    <p:sldId id="325" r:id="rId9"/>
    <p:sldId id="326" r:id="rId10"/>
    <p:sldId id="327" r:id="rId11"/>
    <p:sldId id="328" r:id="rId12"/>
    <p:sldId id="329" r:id="rId13"/>
    <p:sldId id="264" r:id="rId14"/>
    <p:sldId id="266" r:id="rId15"/>
    <p:sldId id="267" r:id="rId16"/>
    <p:sldId id="268" r:id="rId17"/>
    <p:sldId id="269" r:id="rId18"/>
    <p:sldId id="270" r:id="rId19"/>
    <p:sldId id="292" r:id="rId20"/>
    <p:sldId id="271" r:id="rId21"/>
    <p:sldId id="272" r:id="rId22"/>
    <p:sldId id="273" r:id="rId23"/>
    <p:sldId id="311"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312" r:id="rId40"/>
    <p:sldId id="313" r:id="rId41"/>
    <p:sldId id="317" r:id="rId42"/>
    <p:sldId id="316" r:id="rId43"/>
    <p:sldId id="314" r:id="rId44"/>
    <p:sldId id="315" r:id="rId45"/>
    <p:sldId id="318" r:id="rId46"/>
    <p:sldId id="322" r:id="rId47"/>
    <p:sldId id="330" r:id="rId48"/>
    <p:sldId id="320" r:id="rId49"/>
    <p:sldId id="319" r:id="rId50"/>
    <p:sldId id="289" r:id="rId51"/>
    <p:sldId id="290" r:id="rId52"/>
    <p:sldId id="301" r:id="rId53"/>
    <p:sldId id="294" r:id="rId54"/>
    <p:sldId id="295" r:id="rId55"/>
    <p:sldId id="296" r:id="rId56"/>
    <p:sldId id="297" r:id="rId57"/>
    <p:sldId id="298" r:id="rId58"/>
    <p:sldId id="299" r:id="rId59"/>
    <p:sldId id="300" r:id="rId60"/>
    <p:sldId id="303" r:id="rId61"/>
    <p:sldId id="304" r:id="rId62"/>
    <p:sldId id="305" r:id="rId63"/>
    <p:sldId id="306" r:id="rId64"/>
    <p:sldId id="309" r:id="rId6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86470" autoAdjust="0"/>
  </p:normalViewPr>
  <p:slideViewPr>
    <p:cSldViewPr showGuides="1">
      <p:cViewPr varScale="1">
        <p:scale>
          <a:sx n="64" d="100"/>
          <a:sy n="64" d="100"/>
        </p:scale>
        <p:origin x="100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9/19/2016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9/19/2016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19</a:t>
            </a:fld>
            <a:endParaRPr lang="en-US" dirty="0"/>
          </a:p>
        </p:txBody>
      </p:sp>
    </p:spTree>
    <p:extLst>
      <p:ext uri="{BB962C8B-B14F-4D97-AF65-F5344CB8AC3E}">
        <p14:creationId xmlns:p14="http://schemas.microsoft.com/office/powerpoint/2010/main" val="3728740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20</a:t>
            </a:fld>
            <a:endParaRPr lang="en-US" dirty="0"/>
          </a:p>
        </p:txBody>
      </p:sp>
    </p:spTree>
    <p:extLst>
      <p:ext uri="{BB962C8B-B14F-4D97-AF65-F5344CB8AC3E}">
        <p14:creationId xmlns:p14="http://schemas.microsoft.com/office/powerpoint/2010/main" val="116632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whole point of white-box testing is the ability to know which line of the code is being executed and being able to identify what the correct output should be</a:t>
            </a:r>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25</a:t>
            </a:fld>
            <a:endParaRPr lang="en-US" dirty="0"/>
          </a:p>
        </p:txBody>
      </p:sp>
    </p:spTree>
    <p:extLst>
      <p:ext uri="{BB962C8B-B14F-4D97-AF65-F5344CB8AC3E}">
        <p14:creationId xmlns:p14="http://schemas.microsoft.com/office/powerpoint/2010/main" val="3455866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45</a:t>
            </a:fld>
            <a:endParaRPr lang="en-US" dirty="0"/>
          </a:p>
        </p:txBody>
      </p:sp>
    </p:spTree>
    <p:extLst>
      <p:ext uri="{BB962C8B-B14F-4D97-AF65-F5344CB8AC3E}">
        <p14:creationId xmlns:p14="http://schemas.microsoft.com/office/powerpoint/2010/main" val="3741113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Library borrowing of publications</a:t>
            </a:r>
            <a:endParaRPr lang="en-US" dirty="0"/>
          </a:p>
        </p:txBody>
      </p:sp>
      <p:sp>
        <p:nvSpPr>
          <p:cNvPr id="4" name="Slide Number Placeholder 3"/>
          <p:cNvSpPr>
            <a:spLocks noGrp="1"/>
          </p:cNvSpPr>
          <p:nvPr>
            <p:ph type="sldNum" sz="quarter" idx="10"/>
          </p:nvPr>
        </p:nvSpPr>
        <p:spPr/>
        <p:txBody>
          <a:bodyPr/>
          <a:lstStyle/>
          <a:p>
            <a:fld id="{33060122-B3DA-4A89-9A28-78A2FCFDFD5C}" type="slidenum">
              <a:rPr lang="en-US" smtClean="0"/>
              <a:t>59</a:t>
            </a:fld>
            <a:endParaRPr lang="en-US" dirty="0"/>
          </a:p>
        </p:txBody>
      </p:sp>
    </p:spTree>
    <p:extLst>
      <p:ext uri="{BB962C8B-B14F-4D97-AF65-F5344CB8AC3E}">
        <p14:creationId xmlns:p14="http://schemas.microsoft.com/office/powerpoint/2010/main" val="67780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62</a:t>
            </a:fld>
            <a:endParaRPr lang="en-US" dirty="0"/>
          </a:p>
        </p:txBody>
      </p:sp>
    </p:spTree>
    <p:extLst>
      <p:ext uri="{BB962C8B-B14F-4D97-AF65-F5344CB8AC3E}">
        <p14:creationId xmlns:p14="http://schemas.microsoft.com/office/powerpoint/2010/main" val="36445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223931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a:t>
            </a:r>
            <a:r>
              <a:rPr lang="en-US" baseline="0" dirty="0" smtClean="0"/>
              <a:t> human-computer interaction and computer science,</a:t>
            </a:r>
            <a:r>
              <a:rPr lang="en-US" dirty="0" smtClean="0"/>
              <a:t> Usability refers to the elegance</a:t>
            </a:r>
            <a:r>
              <a:rPr lang="en-US" baseline="0" dirty="0" smtClean="0"/>
              <a:t> and clarity with which the interaction with a computer program or a website is designed</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133537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Quality means features such as usability, usefulness,</a:t>
            </a:r>
            <a:r>
              <a:rPr lang="en-US" baseline="0" dirty="0" smtClean="0"/>
              <a:t> and universality</a:t>
            </a:r>
          </a:p>
          <a:p>
            <a:pPr marL="171450" indent="-171450">
              <a:buFontTx/>
              <a:buChar char="-"/>
            </a:pPr>
            <a:r>
              <a:rPr lang="en-US" dirty="0" smtClean="0"/>
              <a:t>Usability requirement specifies that to what a product can be used by specified users</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199799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Usability requires</a:t>
            </a:r>
            <a:r>
              <a:rPr lang="en-US" baseline="0" dirty="0" smtClean="0"/>
              <a:t> project management and careful attention to requirement analysis and testing for clearly defined objectives.</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76384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153475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Pulse is a classic example of how not to design for multiple devices. Its interface was designed for iPad and it worked great there, but the problem started when the exact same UI was scaled down for the iPhone </a:t>
            </a:r>
          </a:p>
          <a:p>
            <a:pPr marL="171450" indent="-171450">
              <a:buFontTx/>
              <a:buChar char="-"/>
            </a:pPr>
            <a:r>
              <a:rPr lang="en-US" sz="1200" b="0" i="0" kern="1200" dirty="0" smtClean="0">
                <a:solidFill>
                  <a:schemeClr val="tx1"/>
                </a:solidFill>
                <a:effectLst/>
                <a:latin typeface="+mn-lt"/>
                <a:ea typeface="+mn-ea"/>
                <a:cs typeface="+mn-cs"/>
              </a:rPr>
              <a:t>Users expect delightful experiences across devices.</a:t>
            </a:r>
          </a:p>
          <a:p>
            <a:pPr marL="171450" indent="-171450">
              <a:buFontTx/>
              <a:buChar char="-"/>
            </a:pPr>
            <a:r>
              <a:rPr lang="en-US" sz="1200" b="0" i="0" kern="1200" dirty="0" smtClean="0">
                <a:solidFill>
                  <a:schemeClr val="tx1"/>
                </a:solidFill>
                <a:effectLst/>
                <a:latin typeface="+mn-lt"/>
                <a:ea typeface="+mn-ea"/>
                <a:cs typeface="+mn-cs"/>
              </a:rPr>
              <a:t>UIs created for one device may not work for others.</a:t>
            </a:r>
          </a:p>
          <a:p>
            <a:endParaRPr lang="en-US" sz="1200" b="0" i="0" kern="1200" dirty="0" smtClean="0">
              <a:solidFill>
                <a:schemeClr val="tx1"/>
              </a:solidFill>
              <a:effectLst/>
              <a:latin typeface="+mn-lt"/>
              <a:ea typeface="+mn-ea"/>
              <a:cs typeface="+mn-cs"/>
            </a:endParaRPr>
          </a:p>
          <a:p>
            <a:pPr marL="171450" indent="-171450">
              <a:buFontTx/>
              <a:buChar char="-"/>
            </a:pPr>
            <a:endParaRPr lang="en-US" b="0"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2214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121272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Usability requirements are hard because the only way to know if your system is usable is by having real users try it out.</a:t>
            </a:r>
          </a:p>
          <a:p>
            <a:pPr marL="171450" indent="-171450">
              <a:buFontTx/>
              <a:buChar cha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23159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53D3E7E-FD6A-4FAA-9022-B000DDB89537}" type="datetime1">
              <a:rPr lang="en-US" smtClean="0"/>
              <a:t>9/19/2016</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0FD174-4724-45A7-BCB6-4460BCD6F0A8}" type="datetime1">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CA466F-6295-4CDD-8A27-9E17A9F30C7F}" type="datetime1">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DBE422-6EBF-4F23-B570-4CBDBD52DD4E}" type="datetime1">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0A7742-CA6D-436B-B195-501006916D1A}" type="datetime1">
              <a:rPr lang="en-US" smtClean="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70E8B6-A132-4529-847E-1CE66CF91841}" type="datetime1">
              <a:rPr lang="en-US" smtClean="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933988C-2B18-41BF-83FD-BEECE0EB2518}" type="datetime1">
              <a:rPr lang="en-US" smtClean="0"/>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F117B6-8008-463A-8050-8910CA2FB1A4}" type="datetime1">
              <a:rPr lang="en-US" smtClean="0"/>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592CE-AF30-464B-8D21-ACA72A9D03BD}" type="datetime1">
              <a:rPr lang="en-US" smtClean="0"/>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F8732B-DEFE-400E-9C90-AC23283C8E47}" type="datetime1">
              <a:rPr lang="en-US" smtClean="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644EF72F-E45F-49F7-B91B-88822859FFC6}" type="datetime1">
              <a:rPr lang="en-US" smtClean="0"/>
              <a:t>9/19/2016</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06388" y="838200"/>
            <a:ext cx="7619998" cy="990601"/>
          </a:xfrm>
        </p:spPr>
        <p:txBody>
          <a:bodyPr>
            <a:normAutofit/>
          </a:bodyPr>
          <a:lstStyle/>
          <a:p>
            <a:pPr algn="ctr"/>
            <a:r>
              <a:rPr lang="en-US" sz="5400" dirty="0" smtClean="0"/>
              <a:t>    Workshop-2</a:t>
            </a:r>
            <a:endParaRPr lang="en-US" sz="5400" dirty="0"/>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
        <p:nvSpPr>
          <p:cNvPr id="5" name="Text Placeholder 6"/>
          <p:cNvSpPr txBox="1">
            <a:spLocks/>
          </p:cNvSpPr>
          <p:nvPr/>
        </p:nvSpPr>
        <p:spPr>
          <a:xfrm>
            <a:off x="3960812" y="2895600"/>
            <a:ext cx="4038602" cy="3053361"/>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dirty="0" smtClean="0"/>
              <a:t>Srilatha Reddy Abbu</a:t>
            </a:r>
          </a:p>
          <a:p>
            <a:r>
              <a:rPr lang="en-US" dirty="0" smtClean="0"/>
              <a:t>Navya Bachati</a:t>
            </a:r>
          </a:p>
          <a:p>
            <a:r>
              <a:rPr lang="en-US" dirty="0" smtClean="0"/>
              <a:t>Harish Reddy Yanala</a:t>
            </a:r>
          </a:p>
          <a:p>
            <a:r>
              <a:rPr lang="en-US" dirty="0" smtClean="0"/>
              <a:t>Sai Sumanth Kattekola</a:t>
            </a:r>
          </a:p>
          <a:p>
            <a:r>
              <a:rPr lang="en-US" dirty="0" smtClean="0"/>
              <a:t>Pushpak Godavarthi </a:t>
            </a:r>
          </a:p>
          <a:p>
            <a:r>
              <a:rPr lang="en-US" dirty="0" smtClean="0"/>
              <a:t>Gowtham Karanam</a:t>
            </a:r>
          </a:p>
          <a:p>
            <a:r>
              <a:rPr lang="en-US" dirty="0" smtClean="0"/>
              <a:t>Sharath Regonda</a:t>
            </a:r>
          </a:p>
          <a:p>
            <a:r>
              <a:rPr lang="en-US" dirty="0" smtClean="0"/>
              <a:t>Kishore Varakala</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pPr/>
              <a:t>10</a:t>
            </a:fld>
            <a:endParaRPr lang="en-US" dirty="0"/>
          </a:p>
        </p:txBody>
      </p:sp>
      <p:sp>
        <p:nvSpPr>
          <p:cNvPr id="9" name="Title 8"/>
          <p:cNvSpPr>
            <a:spLocks noGrp="1"/>
          </p:cNvSpPr>
          <p:nvPr>
            <p:ph type="title"/>
          </p:nvPr>
        </p:nvSpPr>
        <p:spPr>
          <a:xfrm>
            <a:off x="760412" y="0"/>
            <a:ext cx="8686801" cy="1066800"/>
          </a:xfrm>
        </p:spPr>
        <p:txBody>
          <a:bodyPr/>
          <a:lstStyle/>
          <a:p>
            <a:r>
              <a:rPr lang="en-US" dirty="0" smtClean="0"/>
              <a:t>Pulse app (contd..)</a:t>
            </a:r>
            <a:endParaRPr lang="en-US" dirty="0"/>
          </a:p>
        </p:txBody>
      </p:sp>
      <p:pic>
        <p:nvPicPr>
          <p:cNvPr id="6" name="Picture 5"/>
          <p:cNvPicPr>
            <a:picLocks noChangeAspect="1"/>
          </p:cNvPicPr>
          <p:nvPr/>
        </p:nvPicPr>
        <p:blipFill>
          <a:blip r:embed="rId3"/>
          <a:stretch>
            <a:fillRect/>
          </a:stretch>
        </p:blipFill>
        <p:spPr>
          <a:xfrm>
            <a:off x="455612" y="1437290"/>
            <a:ext cx="7162799" cy="4707467"/>
          </a:xfrm>
          <a:prstGeom prst="rect">
            <a:avLst/>
          </a:prstGeom>
        </p:spPr>
      </p:pic>
      <p:pic>
        <p:nvPicPr>
          <p:cNvPr id="7" name="Picture 6"/>
          <p:cNvPicPr>
            <a:picLocks noChangeAspect="1"/>
          </p:cNvPicPr>
          <p:nvPr/>
        </p:nvPicPr>
        <p:blipFill>
          <a:blip r:embed="rId4"/>
          <a:stretch>
            <a:fillRect/>
          </a:stretch>
        </p:blipFill>
        <p:spPr>
          <a:xfrm>
            <a:off x="7732713" y="1551589"/>
            <a:ext cx="4038600" cy="4478867"/>
          </a:xfrm>
          <a:prstGeom prst="rect">
            <a:avLst/>
          </a:prstGeom>
        </p:spPr>
      </p:pic>
      <p:sp>
        <p:nvSpPr>
          <p:cNvPr id="10" name="TextBox 9"/>
          <p:cNvSpPr txBox="1"/>
          <p:nvPr/>
        </p:nvSpPr>
        <p:spPr>
          <a:xfrm>
            <a:off x="7732713" y="1057446"/>
            <a:ext cx="2514600" cy="369332"/>
          </a:xfrm>
          <a:prstGeom prst="rect">
            <a:avLst/>
          </a:prstGeom>
          <a:noFill/>
          <a:ln>
            <a:solidFill>
              <a:schemeClr val="bg2"/>
            </a:solidFill>
          </a:ln>
        </p:spPr>
        <p:txBody>
          <a:bodyPr wrap="square" rtlCol="0" anchor="ctr" anchorCtr="1">
            <a:spAutoFit/>
          </a:bodyPr>
          <a:lstStyle/>
          <a:p>
            <a:r>
              <a:rPr lang="en-US" dirty="0" smtClean="0"/>
              <a:t>Suggestion</a:t>
            </a:r>
          </a:p>
        </p:txBody>
      </p:sp>
      <p:sp>
        <p:nvSpPr>
          <p:cNvPr id="11" name="TextBox 10"/>
          <p:cNvSpPr txBox="1"/>
          <p:nvPr/>
        </p:nvSpPr>
        <p:spPr>
          <a:xfrm>
            <a:off x="5671850" y="6155267"/>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251906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9601200" cy="4191000"/>
          </a:xfrm>
        </p:spPr>
        <p:txBody>
          <a:bodyPr>
            <a:normAutofit/>
          </a:bodyPr>
          <a:lstStyle/>
          <a:p>
            <a:pPr>
              <a:lnSpc>
                <a:spcPct val="150000"/>
              </a:lnSpc>
              <a:buFont typeface="Wingdings" panose="05000000000000000000" pitchFamily="2" charset="2"/>
              <a:buChar char="§"/>
            </a:pPr>
            <a:r>
              <a:rPr lang="en-US" sz="2800" dirty="0" smtClean="0"/>
              <a:t>Examples of potential requirements:</a:t>
            </a:r>
          </a:p>
          <a:p>
            <a:pPr lvl="1">
              <a:lnSpc>
                <a:spcPct val="150000"/>
              </a:lnSpc>
              <a:buFont typeface="Wingdings" panose="05000000000000000000" pitchFamily="2" charset="2"/>
              <a:buChar char="§"/>
            </a:pPr>
            <a:r>
              <a:rPr lang="en-US" sz="2600" dirty="0" smtClean="0"/>
              <a:t>Understandability</a:t>
            </a:r>
          </a:p>
          <a:p>
            <a:pPr lvl="1">
              <a:lnSpc>
                <a:spcPct val="150000"/>
              </a:lnSpc>
              <a:buFont typeface="Wingdings" panose="05000000000000000000" pitchFamily="2" charset="2"/>
              <a:buChar char="§"/>
            </a:pPr>
            <a:r>
              <a:rPr lang="en-US" sz="2600" dirty="0" smtClean="0"/>
              <a:t>Learnability</a:t>
            </a:r>
          </a:p>
          <a:p>
            <a:pPr lvl="1">
              <a:lnSpc>
                <a:spcPct val="150000"/>
              </a:lnSpc>
              <a:buFont typeface="Wingdings" panose="05000000000000000000" pitchFamily="2" charset="2"/>
              <a:buChar char="§"/>
            </a:pPr>
            <a:r>
              <a:rPr lang="en-US" sz="2600" dirty="0" smtClean="0"/>
              <a:t>Operability</a:t>
            </a:r>
          </a:p>
          <a:p>
            <a:pPr lvl="1">
              <a:lnSpc>
                <a:spcPct val="150000"/>
              </a:lnSpc>
              <a:buFont typeface="Wingdings" panose="05000000000000000000" pitchFamily="2" charset="2"/>
              <a:buChar char="§"/>
            </a:pPr>
            <a:r>
              <a:rPr lang="en-US" sz="2600" dirty="0" smtClean="0"/>
              <a:t>Attractiveness</a:t>
            </a:r>
            <a:endParaRPr lang="en-US" sz="2600" dirty="0"/>
          </a:p>
        </p:txBody>
      </p:sp>
      <p:sp>
        <p:nvSpPr>
          <p:cNvPr id="2" name="Title 1"/>
          <p:cNvSpPr>
            <a:spLocks noGrp="1"/>
          </p:cNvSpPr>
          <p:nvPr>
            <p:ph type="title"/>
          </p:nvPr>
        </p:nvSpPr>
        <p:spPr>
          <a:xfrm>
            <a:off x="303212" y="533400"/>
            <a:ext cx="8686801" cy="1066800"/>
          </a:xfrm>
        </p:spPr>
        <p:txBody>
          <a:bodyPr>
            <a:normAutofit/>
          </a:bodyPr>
          <a:lstStyle/>
          <a:p>
            <a:r>
              <a:rPr lang="en-US" sz="4000" dirty="0" smtClean="0"/>
              <a:t>Usability Requirements (contd..)</a:t>
            </a:r>
            <a:endParaRPr lang="en-US" sz="4000" dirty="0"/>
          </a:p>
        </p:txBody>
      </p:sp>
      <p:sp>
        <p:nvSpPr>
          <p:cNvPr id="4" name="Slide Number Placeholder 3"/>
          <p:cNvSpPr>
            <a:spLocks noGrp="1"/>
          </p:cNvSpPr>
          <p:nvPr>
            <p:ph type="sldNum" sz="quarter" idx="12"/>
          </p:nvPr>
        </p:nvSpPr>
        <p:spPr/>
        <p:txBody>
          <a:bodyPr/>
          <a:lstStyle/>
          <a:p>
            <a:fld id="{AAEAE4A8-A6E5-453E-B946-FB774B73F48C}" type="slidenum">
              <a:rPr lang="en-US" smtClean="0"/>
              <a:t>11</a:t>
            </a:fld>
            <a:endParaRPr lang="en-US" dirty="0"/>
          </a:p>
        </p:txBody>
      </p:sp>
      <p:sp>
        <p:nvSpPr>
          <p:cNvPr id="5" name="TextBox 4"/>
          <p:cNvSpPr txBox="1"/>
          <p:nvPr/>
        </p:nvSpPr>
        <p:spPr>
          <a:xfrm>
            <a:off x="5824250" y="6083055"/>
            <a:ext cx="3470562"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275827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81000"/>
            <a:ext cx="8686801" cy="1066800"/>
          </a:xfrm>
        </p:spPr>
        <p:txBody>
          <a:bodyPr>
            <a:normAutofit/>
          </a:bodyPr>
          <a:lstStyle/>
          <a:p>
            <a:r>
              <a:rPr lang="en-US" sz="4000" b="1" dirty="0" smtClean="0"/>
              <a:t>Usability Requirements (contd..)</a:t>
            </a:r>
            <a:endParaRPr lang="en-US" sz="4000" b="1" dirty="0"/>
          </a:p>
        </p:txBody>
      </p:sp>
      <p:sp>
        <p:nvSpPr>
          <p:cNvPr id="3" name="Content Placeholder 2"/>
          <p:cNvSpPr>
            <a:spLocks noGrp="1"/>
          </p:cNvSpPr>
          <p:nvPr>
            <p:ph idx="1"/>
          </p:nvPr>
        </p:nvSpPr>
        <p:spPr>
          <a:xfrm>
            <a:off x="1065212" y="1828800"/>
            <a:ext cx="10134600" cy="4191000"/>
          </a:xfrm>
        </p:spPr>
        <p:txBody>
          <a:bodyPr>
            <a:normAutofit/>
          </a:bodyPr>
          <a:lstStyle/>
          <a:p>
            <a:pPr marL="0" indent="0" algn="just">
              <a:buNone/>
            </a:pPr>
            <a:r>
              <a:rPr lang="en-US" sz="2800" b="1" dirty="0" smtClean="0"/>
              <a:t>Usability includes:</a:t>
            </a:r>
          </a:p>
          <a:p>
            <a:pPr marL="457200" indent="-457200" algn="just">
              <a:buFont typeface="Wingdings" panose="05000000000000000000" pitchFamily="2" charset="2"/>
              <a:buChar char="§"/>
            </a:pPr>
            <a:r>
              <a:rPr lang="en-US" sz="2800" b="1" dirty="0" smtClean="0"/>
              <a:t>Human factors</a:t>
            </a:r>
            <a:r>
              <a:rPr lang="en-US" sz="2800" dirty="0" smtClean="0"/>
              <a:t>: what characteristics will make it  more pleasant to use</a:t>
            </a:r>
          </a:p>
          <a:p>
            <a:pPr marL="457200" indent="-457200" algn="just">
              <a:buFont typeface="Wingdings" panose="05000000000000000000" pitchFamily="2" charset="2"/>
              <a:buChar char="§"/>
            </a:pPr>
            <a:r>
              <a:rPr lang="en-US" sz="2800" b="1" dirty="0" smtClean="0"/>
              <a:t>Help</a:t>
            </a:r>
            <a:r>
              <a:rPr lang="en-US" sz="2800" dirty="0" smtClean="0"/>
              <a:t>: what Help will the user have  available</a:t>
            </a:r>
            <a:r>
              <a:rPr lang="en-US" sz="2800" dirty="0"/>
              <a:t> </a:t>
            </a:r>
            <a:endParaRPr lang="en-US" sz="2800" dirty="0" smtClean="0"/>
          </a:p>
          <a:p>
            <a:pPr marL="457200" indent="-457200" algn="just">
              <a:buFont typeface="Wingdings" panose="05000000000000000000" pitchFamily="2" charset="2"/>
              <a:buChar char="§"/>
            </a:pPr>
            <a:r>
              <a:rPr lang="en-US" sz="2800" b="1" dirty="0" smtClean="0"/>
              <a:t>Documentation</a:t>
            </a:r>
            <a:r>
              <a:rPr lang="en-US" sz="2800" dirty="0" smtClean="0"/>
              <a:t>: what documentation will be created to  help how to use the product</a:t>
            </a:r>
          </a:p>
          <a:p>
            <a:pPr marL="0" indent="0">
              <a:buNone/>
            </a:pP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12</a:t>
            </a:fld>
            <a:endParaRPr lang="en-US" dirty="0"/>
          </a:p>
        </p:txBody>
      </p:sp>
      <p:sp>
        <p:nvSpPr>
          <p:cNvPr id="8" name="TextBox 7"/>
          <p:cNvSpPr txBox="1"/>
          <p:nvPr/>
        </p:nvSpPr>
        <p:spPr>
          <a:xfrm>
            <a:off x="6475412" y="6007308"/>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2127681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752600"/>
            <a:ext cx="9372600" cy="4191000"/>
          </a:xfrm>
        </p:spPr>
        <p:txBody>
          <a:bodyPr>
            <a:normAutofit/>
          </a:bodyPr>
          <a:lstStyle/>
          <a:p>
            <a:pPr>
              <a:lnSpc>
                <a:spcPct val="150000"/>
              </a:lnSpc>
              <a:buFont typeface="Wingdings" panose="05000000000000000000" pitchFamily="2" charset="2"/>
              <a:buChar char="§"/>
            </a:pPr>
            <a:r>
              <a:rPr lang="en-US" sz="2800" b="1" dirty="0" smtClean="0"/>
              <a:t>Understandability</a:t>
            </a:r>
          </a:p>
          <a:p>
            <a:pPr marL="365760" lvl="1" indent="0" algn="just">
              <a:lnSpc>
                <a:spcPct val="150000"/>
              </a:lnSpc>
              <a:buNone/>
            </a:pPr>
            <a:r>
              <a:rPr lang="en-US" sz="2800" dirty="0" smtClean="0"/>
              <a:t>All the content in the interface should be designed in such a way that it should be easily understand </a:t>
            </a:r>
          </a:p>
          <a:p>
            <a:pPr>
              <a:lnSpc>
                <a:spcPct val="150000"/>
              </a:lnSpc>
              <a:buFont typeface="Wingdings" panose="05000000000000000000" pitchFamily="2" charset="2"/>
              <a:buChar char="§"/>
            </a:pPr>
            <a:r>
              <a:rPr lang="en-US" sz="2800" b="1" dirty="0" smtClean="0"/>
              <a:t>Attractiveness</a:t>
            </a:r>
            <a:endParaRPr lang="en-US" sz="2800" b="1" dirty="0"/>
          </a:p>
          <a:p>
            <a:pPr marL="365760" lvl="1" indent="0">
              <a:lnSpc>
                <a:spcPct val="150000"/>
              </a:lnSpc>
              <a:buNone/>
            </a:pPr>
            <a:r>
              <a:rPr lang="en-US" sz="2800" dirty="0" smtClean="0"/>
              <a:t>The screen layout and color should be appealing</a:t>
            </a:r>
          </a:p>
          <a:p>
            <a:endParaRPr lang="en-US" sz="2800" dirty="0"/>
          </a:p>
        </p:txBody>
      </p:sp>
      <p:sp>
        <p:nvSpPr>
          <p:cNvPr id="4" name="Slide Number Placeholder 3"/>
          <p:cNvSpPr>
            <a:spLocks noGrp="1"/>
          </p:cNvSpPr>
          <p:nvPr>
            <p:ph type="sldNum" sz="quarter" idx="12"/>
          </p:nvPr>
        </p:nvSpPr>
        <p:spPr/>
        <p:txBody>
          <a:bodyPr/>
          <a:lstStyle/>
          <a:p>
            <a:fld id="{AAEAE4A8-A6E5-453E-B946-FB774B73F48C}" type="slidenum">
              <a:rPr lang="en-US" smtClean="0"/>
              <a:t>13</a:t>
            </a:fld>
            <a:endParaRPr lang="en-US" dirty="0"/>
          </a:p>
        </p:txBody>
      </p:sp>
      <p:sp>
        <p:nvSpPr>
          <p:cNvPr id="5" name="TextBox 4"/>
          <p:cNvSpPr txBox="1"/>
          <p:nvPr/>
        </p:nvSpPr>
        <p:spPr>
          <a:xfrm>
            <a:off x="6551612" y="6107125"/>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8" name="Title 1"/>
          <p:cNvSpPr>
            <a:spLocks noGrp="1"/>
          </p:cNvSpPr>
          <p:nvPr>
            <p:ph type="title"/>
          </p:nvPr>
        </p:nvSpPr>
        <p:spPr>
          <a:xfrm>
            <a:off x="836612" y="449149"/>
            <a:ext cx="8458201" cy="1066800"/>
          </a:xfrm>
        </p:spPr>
        <p:txBody>
          <a:bodyPr>
            <a:normAutofit/>
          </a:bodyPr>
          <a:lstStyle/>
          <a:p>
            <a:r>
              <a:rPr lang="en-US" sz="4000" b="1" dirty="0" smtClean="0"/>
              <a:t>Usability Requirements (contd..)</a:t>
            </a:r>
            <a:endParaRPr lang="en-US" sz="4000" b="1" dirty="0"/>
          </a:p>
        </p:txBody>
      </p:sp>
    </p:spTree>
    <p:extLst>
      <p:ext uri="{BB962C8B-B14F-4D97-AF65-F5344CB8AC3E}">
        <p14:creationId xmlns:p14="http://schemas.microsoft.com/office/powerpoint/2010/main" val="156146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14972" y="1295400"/>
            <a:ext cx="8229600" cy="4374945"/>
          </a:xfrm>
          <a:prstGeom prst="rect">
            <a:avLst/>
          </a:prstGeom>
        </p:spPr>
      </p:pic>
      <p:sp>
        <p:nvSpPr>
          <p:cNvPr id="3" name="Slide Number Placeholder 2"/>
          <p:cNvSpPr>
            <a:spLocks noGrp="1"/>
          </p:cNvSpPr>
          <p:nvPr>
            <p:ph type="sldNum" sz="quarter" idx="12"/>
          </p:nvPr>
        </p:nvSpPr>
        <p:spPr/>
        <p:txBody>
          <a:bodyPr/>
          <a:lstStyle/>
          <a:p>
            <a:fld id="{AAEAE4A8-A6E5-453E-B946-FB774B73F48C}" type="slidenum">
              <a:rPr lang="en-US" smtClean="0"/>
              <a:t>14</a:t>
            </a:fld>
            <a:endParaRPr lang="en-US" dirty="0"/>
          </a:p>
        </p:txBody>
      </p:sp>
      <p:sp>
        <p:nvSpPr>
          <p:cNvPr id="6" name="TextBox 5"/>
          <p:cNvSpPr txBox="1"/>
          <p:nvPr/>
        </p:nvSpPr>
        <p:spPr>
          <a:xfrm>
            <a:off x="6475412" y="6183868"/>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7" name="Title 1"/>
          <p:cNvSpPr txBox="1">
            <a:spLocks/>
          </p:cNvSpPr>
          <p:nvPr/>
        </p:nvSpPr>
        <p:spPr>
          <a:xfrm>
            <a:off x="912812" y="381000"/>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215872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524981\Documents\Taruni\gdp\gdp1\party guard\location.jpg"/>
          <p:cNvPicPr/>
          <p:nvPr/>
        </p:nvPicPr>
        <p:blipFill>
          <a:blip r:embed="rId2">
            <a:extLst>
              <a:ext uri="{28A0092B-C50C-407E-A947-70E740481C1C}">
                <a14:useLocalDpi xmlns:a14="http://schemas.microsoft.com/office/drawing/2010/main" val="0"/>
              </a:ext>
            </a:extLst>
          </a:blip>
          <a:srcRect/>
          <a:stretch>
            <a:fillRect/>
          </a:stretch>
        </p:blipFill>
        <p:spPr bwMode="auto">
          <a:xfrm>
            <a:off x="1065212" y="1295400"/>
            <a:ext cx="9568833" cy="4568253"/>
          </a:xfrm>
          <a:prstGeom prst="rect">
            <a:avLst/>
          </a:prstGeom>
          <a:noFill/>
          <a:ln>
            <a:noFill/>
          </a:ln>
        </p:spPr>
      </p:pic>
      <p:sp>
        <p:nvSpPr>
          <p:cNvPr id="3" name="Slide Number Placeholder 2"/>
          <p:cNvSpPr>
            <a:spLocks noGrp="1"/>
          </p:cNvSpPr>
          <p:nvPr>
            <p:ph type="sldNum" sz="quarter" idx="12"/>
          </p:nvPr>
        </p:nvSpPr>
        <p:spPr/>
        <p:txBody>
          <a:bodyPr/>
          <a:lstStyle/>
          <a:p>
            <a:fld id="{AAEAE4A8-A6E5-453E-B946-FB774B73F48C}" type="slidenum">
              <a:rPr lang="en-US" smtClean="0"/>
              <a:t>15</a:t>
            </a:fld>
            <a:endParaRPr lang="en-US" dirty="0"/>
          </a:p>
        </p:txBody>
      </p:sp>
      <p:sp>
        <p:nvSpPr>
          <p:cNvPr id="6" name="TextBox 5"/>
          <p:cNvSpPr txBox="1"/>
          <p:nvPr/>
        </p:nvSpPr>
        <p:spPr>
          <a:xfrm>
            <a:off x="6475412" y="6155267"/>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7" name="Title 1"/>
          <p:cNvSpPr txBox="1">
            <a:spLocks/>
          </p:cNvSpPr>
          <p:nvPr/>
        </p:nvSpPr>
        <p:spPr>
          <a:xfrm>
            <a:off x="1323341" y="380999"/>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2737530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525074\Downloads\party guard\Screenshots of mobile\resolutionnConfirmPNG.PNG"/>
          <p:cNvPicPr/>
          <p:nvPr/>
        </p:nvPicPr>
        <p:blipFill>
          <a:blip r:embed="rId2">
            <a:extLst>
              <a:ext uri="{28A0092B-C50C-407E-A947-70E740481C1C}">
                <a14:useLocalDpi xmlns:a14="http://schemas.microsoft.com/office/drawing/2010/main" val="0"/>
              </a:ext>
            </a:extLst>
          </a:blip>
          <a:srcRect/>
          <a:stretch>
            <a:fillRect/>
          </a:stretch>
        </p:blipFill>
        <p:spPr bwMode="auto">
          <a:xfrm>
            <a:off x="1763810" y="1371600"/>
            <a:ext cx="3340001" cy="4343400"/>
          </a:xfrm>
          <a:prstGeom prst="rect">
            <a:avLst/>
          </a:prstGeom>
          <a:noFill/>
          <a:ln>
            <a:noFill/>
          </a:ln>
        </p:spPr>
      </p:pic>
      <p:pic>
        <p:nvPicPr>
          <p:cNvPr id="3" name="Picture 2" descr="C:\Users\S525074\Downloads\party guard\Screenshots of mobile\resolutionConfirm1.PNG"/>
          <p:cNvPicPr/>
          <p:nvPr/>
        </p:nvPicPr>
        <p:blipFill>
          <a:blip r:embed="rId3">
            <a:extLst>
              <a:ext uri="{28A0092B-C50C-407E-A947-70E740481C1C}">
                <a14:useLocalDpi xmlns:a14="http://schemas.microsoft.com/office/drawing/2010/main" val="0"/>
              </a:ext>
            </a:extLst>
          </a:blip>
          <a:srcRect/>
          <a:stretch>
            <a:fillRect/>
          </a:stretch>
        </p:blipFill>
        <p:spPr bwMode="auto">
          <a:xfrm>
            <a:off x="6881625" y="1380344"/>
            <a:ext cx="3302374" cy="4423523"/>
          </a:xfrm>
          <a:prstGeom prst="rect">
            <a:avLst/>
          </a:prstGeom>
          <a:noFill/>
          <a:ln>
            <a:noFill/>
          </a:ln>
        </p:spPr>
      </p:pic>
      <p:sp>
        <p:nvSpPr>
          <p:cNvPr id="4" name="Slide Number Placeholder 3"/>
          <p:cNvSpPr>
            <a:spLocks noGrp="1"/>
          </p:cNvSpPr>
          <p:nvPr>
            <p:ph type="sldNum" sz="quarter" idx="12"/>
          </p:nvPr>
        </p:nvSpPr>
        <p:spPr/>
        <p:txBody>
          <a:bodyPr/>
          <a:lstStyle/>
          <a:p>
            <a:fld id="{AAEAE4A8-A6E5-453E-B946-FB774B73F48C}" type="slidenum">
              <a:rPr lang="en-US" smtClean="0"/>
              <a:t>16</a:t>
            </a:fld>
            <a:endParaRPr lang="en-US" dirty="0"/>
          </a:p>
        </p:txBody>
      </p:sp>
      <p:sp>
        <p:nvSpPr>
          <p:cNvPr id="7" name="TextBox 6"/>
          <p:cNvSpPr txBox="1"/>
          <p:nvPr/>
        </p:nvSpPr>
        <p:spPr>
          <a:xfrm>
            <a:off x="6323012" y="6058984"/>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8" name="Title 1"/>
          <p:cNvSpPr txBox="1">
            <a:spLocks/>
          </p:cNvSpPr>
          <p:nvPr/>
        </p:nvSpPr>
        <p:spPr>
          <a:xfrm>
            <a:off x="1217612" y="313544"/>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1175324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Issue tracking and “to-do” items</a:t>
            </a:r>
            <a:endParaRPr lang="en-US" sz="4000" dirty="0"/>
          </a:p>
        </p:txBody>
      </p:sp>
      <p:sp>
        <p:nvSpPr>
          <p:cNvPr id="3" name="Content Placeholder 2"/>
          <p:cNvSpPr>
            <a:spLocks noGrp="1"/>
          </p:cNvSpPr>
          <p:nvPr>
            <p:ph idx="1"/>
          </p:nvPr>
        </p:nvSpPr>
        <p:spPr>
          <a:xfrm>
            <a:off x="1065212" y="1828800"/>
            <a:ext cx="9829800" cy="4191000"/>
          </a:xfrm>
        </p:spPr>
        <p:txBody>
          <a:bodyPr>
            <a:normAutofit/>
          </a:bodyPr>
          <a:lstStyle/>
          <a:p>
            <a:pPr marL="0" indent="0">
              <a:buNone/>
            </a:pPr>
            <a:r>
              <a:rPr lang="en-US" sz="2800" b="1" dirty="0" smtClean="0"/>
              <a:t>Issue tracking:</a:t>
            </a:r>
            <a:r>
              <a:rPr lang="en-US" sz="2800" dirty="0" smtClean="0"/>
              <a:t> </a:t>
            </a:r>
          </a:p>
          <a:p>
            <a:pPr marL="0" indent="0">
              <a:buNone/>
            </a:pPr>
            <a:r>
              <a:rPr lang="en-US" sz="2800" dirty="0" smtClean="0"/>
              <a:t>	By Issue tracking tools in Bitbucket raise issue tickets to relevant member</a:t>
            </a:r>
          </a:p>
          <a:p>
            <a:pPr marL="0" indent="0">
              <a:buNone/>
            </a:pPr>
            <a:r>
              <a:rPr lang="en-US" sz="2800" b="1" dirty="0" smtClean="0"/>
              <a:t>To-Do:</a:t>
            </a:r>
          </a:p>
          <a:p>
            <a:pPr marL="0" indent="0">
              <a:buNone/>
            </a:pPr>
            <a:r>
              <a:rPr lang="en-US" sz="2800" b="1" dirty="0"/>
              <a:t>	</a:t>
            </a:r>
            <a:r>
              <a:rPr lang="en-US" sz="2800" dirty="0" smtClean="0"/>
              <a:t>Trello-web-based project management application</a:t>
            </a:r>
            <a:endParaRPr lang="en-US" sz="2800" dirty="0"/>
          </a:p>
        </p:txBody>
      </p:sp>
      <p:sp>
        <p:nvSpPr>
          <p:cNvPr id="4" name="Slide Number Placeholder 3"/>
          <p:cNvSpPr>
            <a:spLocks noGrp="1"/>
          </p:cNvSpPr>
          <p:nvPr>
            <p:ph type="sldNum" sz="quarter" idx="12"/>
          </p:nvPr>
        </p:nvSpPr>
        <p:spPr/>
        <p:txBody>
          <a:bodyPr/>
          <a:lstStyle/>
          <a:p>
            <a:fld id="{AAEAE4A8-A6E5-453E-B946-FB774B73F48C}" type="slidenum">
              <a:rPr lang="en-US" smtClean="0"/>
              <a:t>17</a:t>
            </a:fld>
            <a:endParaRPr lang="en-US" dirty="0"/>
          </a:p>
        </p:txBody>
      </p:sp>
      <p:sp>
        <p:nvSpPr>
          <p:cNvPr id="6" name="TextBox 5"/>
          <p:cNvSpPr txBox="1"/>
          <p:nvPr/>
        </p:nvSpPr>
        <p:spPr>
          <a:xfrm>
            <a:off x="6323012" y="6019800"/>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1037211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18</a:t>
            </a:fld>
            <a:endParaRPr lang="en-US" dirty="0"/>
          </a:p>
        </p:txBody>
      </p:sp>
      <p:sp>
        <p:nvSpPr>
          <p:cNvPr id="9" name="Text Placeholder 8"/>
          <p:cNvSpPr>
            <a:spLocks noGrp="1"/>
          </p:cNvSpPr>
          <p:nvPr>
            <p:ph type="body" idx="1"/>
          </p:nvPr>
        </p:nvSpPr>
        <p:spPr>
          <a:xfrm>
            <a:off x="5484812" y="3124200"/>
            <a:ext cx="4267202" cy="1219200"/>
          </a:xfrm>
        </p:spPr>
        <p:txBody>
          <a:bodyPr>
            <a:normAutofit/>
          </a:bodyPr>
          <a:lstStyle/>
          <a:p>
            <a:r>
              <a:rPr lang="en-US" sz="2800" dirty="0" smtClean="0"/>
              <a:t>Harish Reddy Yanala</a:t>
            </a:r>
          </a:p>
          <a:p>
            <a:r>
              <a:rPr lang="en-US" sz="2800" dirty="0" smtClean="0"/>
              <a:t>Sai Sumanth Kattekola</a:t>
            </a:r>
            <a:endParaRPr lang="en-US" sz="2800" dirty="0"/>
          </a:p>
        </p:txBody>
      </p:sp>
      <p:sp>
        <p:nvSpPr>
          <p:cNvPr id="7" name="Title 6"/>
          <p:cNvSpPr>
            <a:spLocks noGrp="1"/>
          </p:cNvSpPr>
          <p:nvPr>
            <p:ph type="title"/>
          </p:nvPr>
        </p:nvSpPr>
        <p:spPr/>
        <p:txBody>
          <a:bodyPr>
            <a:normAutofit/>
          </a:bodyPr>
          <a:lstStyle/>
          <a:p>
            <a:r>
              <a:rPr lang="en-US" sz="4800" dirty="0" smtClean="0"/>
              <a:t>Testing</a:t>
            </a:r>
            <a:endParaRPr lang="en-US" sz="4800" dirty="0"/>
          </a:p>
        </p:txBody>
      </p:sp>
    </p:spTree>
    <p:extLst>
      <p:ext uri="{BB962C8B-B14F-4D97-AF65-F5344CB8AC3E}">
        <p14:creationId xmlns:p14="http://schemas.microsoft.com/office/powerpoint/2010/main" val="1516149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Software testing</a:t>
            </a:r>
          </a:p>
        </p:txBody>
      </p:sp>
      <p:sp>
        <p:nvSpPr>
          <p:cNvPr id="3" name="Content Placeholder 2"/>
          <p:cNvSpPr>
            <a:spLocks noGrp="1"/>
          </p:cNvSpPr>
          <p:nvPr>
            <p:ph idx="1"/>
          </p:nvPr>
        </p:nvSpPr>
        <p:spPr>
          <a:xfrm>
            <a:off x="1065212" y="1828800"/>
            <a:ext cx="10210800" cy="4191000"/>
          </a:xfrm>
        </p:spPr>
        <p:txBody>
          <a:bodyPr>
            <a:normAutofit/>
          </a:bodyPr>
          <a:lstStyle/>
          <a:p>
            <a:pPr algn="just">
              <a:lnSpc>
                <a:spcPct val="150000"/>
              </a:lnSpc>
              <a:buFont typeface="Wingdings" panose="05000000000000000000" pitchFamily="2" charset="2"/>
              <a:buChar char="§"/>
            </a:pPr>
            <a:r>
              <a:rPr lang="en-US" sz="2799" dirty="0"/>
              <a:t>A process of executing a program or application with the intent of finding the software bugs</a:t>
            </a:r>
          </a:p>
          <a:p>
            <a:pPr algn="just">
              <a:lnSpc>
                <a:spcPct val="150000"/>
              </a:lnSpc>
              <a:buFont typeface="Wingdings" panose="05000000000000000000" pitchFamily="2" charset="2"/>
              <a:buChar char="§"/>
            </a:pPr>
            <a:r>
              <a:rPr lang="en-US" sz="2799" dirty="0"/>
              <a:t>Validating and verifying that a software program meets the intended requirements</a:t>
            </a:r>
          </a:p>
          <a:p>
            <a:pPr algn="just">
              <a:lnSpc>
                <a:spcPct val="150000"/>
              </a:lnSpc>
              <a:buFont typeface="Wingdings" panose="05000000000000000000" pitchFamily="2" charset="2"/>
              <a:buChar char="§"/>
            </a:pPr>
            <a:r>
              <a:rPr lang="en-US" sz="2799" dirty="0"/>
              <a:t>It helps to identify any gaps, errors, or missing requirements.</a:t>
            </a:r>
          </a:p>
          <a:p>
            <a:pPr>
              <a:lnSpc>
                <a:spcPct val="150000"/>
              </a:lnSpc>
              <a:buFont typeface="Wingdings" panose="05000000000000000000" pitchFamily="2" charset="2"/>
              <a:buChar char="§"/>
            </a:pPr>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19</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195267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2</a:t>
            </a:fld>
            <a:endParaRPr lang="en-US" dirty="0"/>
          </a:p>
        </p:txBody>
      </p:sp>
      <p:sp>
        <p:nvSpPr>
          <p:cNvPr id="4" name="Title 3"/>
          <p:cNvSpPr>
            <a:spLocks noGrp="1"/>
          </p:cNvSpPr>
          <p:nvPr>
            <p:ph type="title"/>
          </p:nvPr>
        </p:nvSpPr>
        <p:spPr>
          <a:xfrm>
            <a:off x="49665" y="-81356"/>
            <a:ext cx="8686801" cy="759502"/>
          </a:xfrm>
        </p:spPr>
        <p:txBody>
          <a:bodyPr/>
          <a:lstStyle/>
          <a:p>
            <a:r>
              <a:rPr lang="en-US" dirty="0" smtClean="0"/>
              <a:t>TEAM</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510" r="28386" b="1650"/>
          <a:stretch/>
        </p:blipFill>
        <p:spPr>
          <a:xfrm>
            <a:off x="2894011" y="779589"/>
            <a:ext cx="2284935" cy="2209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759" y="3531692"/>
            <a:ext cx="2075688" cy="2209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97" y="734619"/>
            <a:ext cx="1994545" cy="2209800"/>
          </a:xfrm>
          <a:prstGeom prst="rect">
            <a:avLst/>
          </a:prstGeom>
        </p:spPr>
      </p:pic>
      <p:sp>
        <p:nvSpPr>
          <p:cNvPr id="8" name="TextBox 7"/>
          <p:cNvSpPr txBox="1"/>
          <p:nvPr/>
        </p:nvSpPr>
        <p:spPr>
          <a:xfrm>
            <a:off x="-46170" y="3067660"/>
            <a:ext cx="2471428"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
        <p:nvSpPr>
          <p:cNvPr id="9" name="TextBox 8"/>
          <p:cNvSpPr txBox="1"/>
          <p:nvPr/>
        </p:nvSpPr>
        <p:spPr>
          <a:xfrm>
            <a:off x="2740547" y="3047374"/>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2393" y="3531692"/>
            <a:ext cx="2209800" cy="2209800"/>
          </a:xfrm>
          <a:prstGeom prst="rect">
            <a:avLst/>
          </a:prstGeom>
        </p:spPr>
      </p:pic>
      <p:sp>
        <p:nvSpPr>
          <p:cNvPr id="12" name="TextBox 11"/>
          <p:cNvSpPr txBox="1"/>
          <p:nvPr/>
        </p:nvSpPr>
        <p:spPr>
          <a:xfrm>
            <a:off x="6013556" y="5921923"/>
            <a:ext cx="2276094"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13" name="TextBox 12"/>
          <p:cNvSpPr txBox="1"/>
          <p:nvPr/>
        </p:nvSpPr>
        <p:spPr>
          <a:xfrm>
            <a:off x="8658017" y="5921923"/>
            <a:ext cx="2603272" cy="369332"/>
          </a:xfrm>
          <a:prstGeom prst="rect">
            <a:avLst/>
          </a:prstGeom>
          <a:noFill/>
          <a:ln>
            <a:solidFill>
              <a:schemeClr val="bg2"/>
            </a:solidFill>
          </a:ln>
        </p:spPr>
        <p:txBody>
          <a:bodyPr wrap="square" rtlCol="0" anchor="ctr" anchorCtr="1">
            <a:spAutoFit/>
          </a:bodyPr>
          <a:lstStyle/>
          <a:p>
            <a:r>
              <a:rPr lang="en-US" dirty="0" smtClean="0"/>
              <a:t>Kishore Kumar Varkala</a:t>
            </a:r>
          </a:p>
        </p:txBody>
      </p:sp>
      <p:sp>
        <p:nvSpPr>
          <p:cNvPr id="14" name="TextBox 13"/>
          <p:cNvSpPr txBox="1"/>
          <p:nvPr/>
        </p:nvSpPr>
        <p:spPr>
          <a:xfrm>
            <a:off x="5809526" y="2989389"/>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
        <p:nvSpPr>
          <p:cNvPr id="15" name="TextBox 14"/>
          <p:cNvSpPr txBox="1"/>
          <p:nvPr/>
        </p:nvSpPr>
        <p:spPr>
          <a:xfrm>
            <a:off x="8656379" y="3041625"/>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
        <p:nvSpPr>
          <p:cNvPr id="16" name="TextBox 15"/>
          <p:cNvSpPr txBox="1"/>
          <p:nvPr/>
        </p:nvSpPr>
        <p:spPr>
          <a:xfrm>
            <a:off x="-96991" y="5921923"/>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
        <p:nvSpPr>
          <p:cNvPr id="17" name="TextBox 16"/>
          <p:cNvSpPr txBox="1"/>
          <p:nvPr/>
        </p:nvSpPr>
        <p:spPr>
          <a:xfrm>
            <a:off x="3108995" y="5921923"/>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9526" y="735344"/>
            <a:ext cx="2418486" cy="218348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97" y="3657600"/>
            <a:ext cx="1994545" cy="2168906"/>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22397" y="3549181"/>
            <a:ext cx="2266536" cy="2318548"/>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6204" y="700891"/>
            <a:ext cx="2191018" cy="2313090"/>
          </a:xfrm>
          <a:prstGeom prst="rect">
            <a:avLst/>
          </a:prstGeom>
        </p:spPr>
      </p:pic>
    </p:spTree>
    <p:extLst>
      <p:ext uri="{BB962C8B-B14F-4D97-AF65-F5344CB8AC3E}">
        <p14:creationId xmlns:p14="http://schemas.microsoft.com/office/powerpoint/2010/main" val="99231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28600"/>
            <a:ext cx="8686801" cy="1066800"/>
          </a:xfrm>
        </p:spPr>
        <p:txBody>
          <a:bodyPr>
            <a:normAutofit/>
          </a:bodyPr>
          <a:lstStyle/>
          <a:p>
            <a:r>
              <a:rPr lang="en-US" sz="4000" dirty="0" smtClean="0"/>
              <a:t>Types of testing</a:t>
            </a:r>
            <a:endParaRPr lang="en-US" sz="4000" dirty="0"/>
          </a:p>
        </p:txBody>
      </p:sp>
      <p:sp>
        <p:nvSpPr>
          <p:cNvPr id="3" name="Content Placeholder 2"/>
          <p:cNvSpPr>
            <a:spLocks noGrp="1"/>
          </p:cNvSpPr>
          <p:nvPr>
            <p:ph idx="1"/>
          </p:nvPr>
        </p:nvSpPr>
        <p:spPr>
          <a:xfrm>
            <a:off x="1065212" y="1828800"/>
            <a:ext cx="9829800" cy="4191000"/>
          </a:xfrm>
        </p:spPr>
        <p:txBody>
          <a:bodyPr>
            <a:normAutofit/>
          </a:bodyPr>
          <a:lstStyle/>
          <a:p>
            <a:r>
              <a:rPr lang="en-US" sz="2799" dirty="0"/>
              <a:t>Based on the way of testing,  testing can be classified into two types.</a:t>
            </a:r>
          </a:p>
          <a:p>
            <a:pPr lvl="1"/>
            <a:r>
              <a:rPr lang="en-US" sz="2799" dirty="0"/>
              <a:t>Manual testing</a:t>
            </a:r>
          </a:p>
          <a:p>
            <a:pPr lvl="1"/>
            <a:r>
              <a:rPr lang="en-US" sz="2799" dirty="0"/>
              <a:t>Automated testing</a:t>
            </a:r>
          </a:p>
          <a:p>
            <a:r>
              <a:rPr lang="en-US" sz="2799" dirty="0"/>
              <a:t>Testing can be done in either of the two ways</a:t>
            </a:r>
          </a:p>
          <a:p>
            <a:r>
              <a:rPr lang="en-US" sz="2799" dirty="0"/>
              <a:t>Even both can be performed</a:t>
            </a:r>
          </a:p>
          <a:p>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20</a:t>
            </a:fld>
            <a:endParaRPr lang="en-US" dirty="0"/>
          </a:p>
        </p:txBody>
      </p:sp>
      <p:sp>
        <p:nvSpPr>
          <p:cNvPr id="5" name="TextBox 4"/>
          <p:cNvSpPr txBox="1"/>
          <p:nvPr/>
        </p:nvSpPr>
        <p:spPr>
          <a:xfrm>
            <a:off x="6323012" y="5992777"/>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416318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Manual testing</a:t>
            </a:r>
            <a:endParaRPr lang="en-US" sz="4000" dirty="0"/>
          </a:p>
        </p:txBody>
      </p:sp>
      <p:sp>
        <p:nvSpPr>
          <p:cNvPr id="3" name="Content Placeholder 2"/>
          <p:cNvSpPr>
            <a:spLocks noGrp="1"/>
          </p:cNvSpPr>
          <p:nvPr>
            <p:ph idx="1"/>
          </p:nvPr>
        </p:nvSpPr>
        <p:spPr>
          <a:xfrm>
            <a:off x="1065212" y="1828800"/>
            <a:ext cx="9982200" cy="4191000"/>
          </a:xfrm>
        </p:spPr>
        <p:txBody>
          <a:bodyPr>
            <a:normAutofit/>
          </a:bodyPr>
          <a:lstStyle/>
          <a:p>
            <a:pPr algn="just"/>
            <a:r>
              <a:rPr lang="en-US" sz="2799" dirty="0"/>
              <a:t>Testing a software manually, i.e. without using any automated tool or any script</a:t>
            </a:r>
          </a:p>
          <a:p>
            <a:pPr algn="just"/>
            <a:r>
              <a:rPr lang="en-US" sz="2799" dirty="0"/>
              <a:t>Tester takes over the role of an end-user and tests the software to identify the bugs</a:t>
            </a:r>
          </a:p>
          <a:p>
            <a:pPr algn="just"/>
            <a:r>
              <a:rPr lang="en-US" sz="2799" dirty="0"/>
              <a:t>Test plan document is prepared which acts as a </a:t>
            </a:r>
            <a:r>
              <a:rPr lang="en-US" sz="2799" dirty="0" smtClean="0"/>
              <a:t>guide</a:t>
            </a:r>
          </a:p>
          <a:p>
            <a:pPr algn="just"/>
            <a:r>
              <a:rPr lang="en-US" sz="2799" dirty="0" smtClean="0"/>
              <a:t>Test cases, which are has a set of test data, expected and actual results, status etc.</a:t>
            </a:r>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21</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27657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22</a:t>
            </a:fld>
            <a:endParaRPr lang="en-US" dirty="0"/>
          </a:p>
        </p:txBody>
      </p:sp>
      <p:sp>
        <p:nvSpPr>
          <p:cNvPr id="5" name="Title 1"/>
          <p:cNvSpPr>
            <a:spLocks noGrp="1"/>
          </p:cNvSpPr>
          <p:nvPr>
            <p:ph type="title"/>
          </p:nvPr>
        </p:nvSpPr>
        <p:spPr>
          <a:xfrm>
            <a:off x="1065212" y="533400"/>
            <a:ext cx="8686801" cy="1066800"/>
          </a:xfrm>
        </p:spPr>
        <p:txBody>
          <a:bodyPr>
            <a:normAutofit/>
          </a:bodyPr>
          <a:lstStyle/>
          <a:p>
            <a:r>
              <a:rPr lang="en-US" sz="4000" dirty="0" smtClean="0"/>
              <a:t>Test case template</a:t>
            </a:r>
            <a:endParaRPr lang="en-US" sz="4000" dirty="0"/>
          </a:p>
        </p:txBody>
      </p:sp>
      <p:sp>
        <p:nvSpPr>
          <p:cNvPr id="6" name="TextBox 5"/>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72318822"/>
              </p:ext>
            </p:extLst>
          </p:nvPr>
        </p:nvGraphicFramePr>
        <p:xfrm>
          <a:off x="1293812" y="1673326"/>
          <a:ext cx="9524998" cy="1298474"/>
        </p:xfrm>
        <a:graphic>
          <a:graphicData uri="http://schemas.openxmlformats.org/drawingml/2006/table">
            <a:tbl>
              <a:tblPr>
                <a:tableStyleId>{5C22544A-7EE6-4342-B048-85BDC9FD1C3A}</a:tableStyleId>
              </a:tblPr>
              <a:tblGrid>
                <a:gridCol w="4807262"/>
                <a:gridCol w="4717736"/>
              </a:tblGrid>
              <a:tr h="412415">
                <a:tc>
                  <a:txBody>
                    <a:bodyPr/>
                    <a:lstStyle/>
                    <a:p>
                      <a:pPr marL="76200" marR="0">
                        <a:spcBef>
                          <a:spcPts val="0"/>
                        </a:spcBef>
                        <a:spcAft>
                          <a:spcPts val="0"/>
                        </a:spcAft>
                      </a:pPr>
                      <a:r>
                        <a:rPr lang="en-US" sz="1200" dirty="0">
                          <a:effectLst/>
                        </a:rPr>
                        <a:t>Test Case ID: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just">
                        <a:spcBef>
                          <a:spcPts val="0"/>
                        </a:spcBef>
                        <a:spcAft>
                          <a:spcPts val="0"/>
                        </a:spcAft>
                      </a:pPr>
                      <a:r>
                        <a:rPr lang="en-US" sz="1200" dirty="0">
                          <a:effectLst/>
                        </a:rPr>
                        <a:t>Test Designed by: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5588">
                <a:tc>
                  <a:txBody>
                    <a:bodyPr/>
                    <a:lstStyle/>
                    <a:p>
                      <a:pPr marL="76200" marR="0">
                        <a:spcBef>
                          <a:spcPts val="0"/>
                        </a:spcBef>
                        <a:spcAft>
                          <a:spcPts val="0"/>
                        </a:spcAft>
                      </a:pPr>
                      <a:r>
                        <a:rPr lang="en-US" sz="1200" dirty="0">
                          <a:effectLst/>
                        </a:rPr>
                        <a:t>Test Priority (Low/Medium/High):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Designed date: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4883">
                <a:tc>
                  <a:txBody>
                    <a:bodyPr/>
                    <a:lstStyle/>
                    <a:p>
                      <a:pPr marL="76200" marR="0">
                        <a:spcBef>
                          <a:spcPts val="0"/>
                        </a:spcBef>
                        <a:spcAft>
                          <a:spcPts val="0"/>
                        </a:spcAft>
                      </a:pPr>
                      <a:r>
                        <a:rPr lang="en-US" sz="1200" dirty="0">
                          <a:effectLst/>
                        </a:rPr>
                        <a:t>Module Name: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Executed by: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5588">
                <a:tc>
                  <a:txBody>
                    <a:bodyPr/>
                    <a:lstStyle/>
                    <a:p>
                      <a:pPr marL="76200" marR="0">
                        <a:spcBef>
                          <a:spcPts val="0"/>
                        </a:spcBef>
                        <a:spcAft>
                          <a:spcPts val="0"/>
                        </a:spcAft>
                      </a:pPr>
                      <a:r>
                        <a:rPr lang="en-US" sz="1200" dirty="0">
                          <a:effectLst/>
                        </a:rPr>
                        <a:t>Test Title: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Execution date: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00585882"/>
              </p:ext>
            </p:extLst>
          </p:nvPr>
        </p:nvGraphicFramePr>
        <p:xfrm>
          <a:off x="1293812" y="3044927"/>
          <a:ext cx="9524998" cy="2822472"/>
        </p:xfrm>
        <a:graphic>
          <a:graphicData uri="http://schemas.openxmlformats.org/drawingml/2006/table">
            <a:tbl>
              <a:tblPr firstRow="1" firstCol="1" bandRow="1">
                <a:tableStyleId>{5C22544A-7EE6-4342-B048-85BDC9FD1C3A}</a:tableStyleId>
              </a:tblPr>
              <a:tblGrid>
                <a:gridCol w="1178656"/>
                <a:gridCol w="1241815"/>
                <a:gridCol w="1181711"/>
                <a:gridCol w="1188842"/>
                <a:gridCol w="1183748"/>
                <a:gridCol w="1183748"/>
                <a:gridCol w="1183748"/>
                <a:gridCol w="1182730"/>
              </a:tblGrid>
              <a:tr h="963747">
                <a:tc>
                  <a:txBody>
                    <a:bodyPr/>
                    <a:lstStyle/>
                    <a:p>
                      <a:pPr marL="0" marR="0">
                        <a:lnSpc>
                          <a:spcPct val="107000"/>
                        </a:lnSpc>
                        <a:spcBef>
                          <a:spcPts val="0"/>
                        </a:spcBef>
                        <a:spcAft>
                          <a:spcPts val="0"/>
                        </a:spcAft>
                      </a:pPr>
                      <a:r>
                        <a:rPr lang="en-US" sz="1100" dirty="0">
                          <a:effectLst/>
                        </a:rPr>
                        <a:t>Test case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case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steps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Expected 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Actual 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Notes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19575">
                <a:tc>
                  <a:txBody>
                    <a:bodyPr/>
                    <a:lstStyle/>
                    <a:p>
                      <a:pPr marL="0" marR="0">
                        <a:lnSpc>
                          <a:spcPct val="107000"/>
                        </a:lnSpc>
                        <a:spcBef>
                          <a:spcPts val="0"/>
                        </a:spcBef>
                        <a:spcAft>
                          <a:spcPts val="0"/>
                        </a:spcAft>
                      </a:pPr>
                      <a:r>
                        <a:rPr lang="en-US" sz="1100" dirty="0">
                          <a:effectLst/>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575">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575">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206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8991600" cy="4191000"/>
          </a:xfrm>
        </p:spPr>
        <p:txBody>
          <a:bodyPr>
            <a:normAutofit/>
          </a:bodyPr>
          <a:lstStyle/>
          <a:p>
            <a:r>
              <a:rPr lang="en-US" sz="2799" dirty="0"/>
              <a:t>Unit Testing</a:t>
            </a:r>
          </a:p>
          <a:p>
            <a:r>
              <a:rPr lang="en-US" sz="2799" dirty="0"/>
              <a:t>Integration Testing</a:t>
            </a:r>
          </a:p>
          <a:p>
            <a:r>
              <a:rPr lang="en-US" sz="2799" dirty="0"/>
              <a:t>System Testing</a:t>
            </a:r>
          </a:p>
          <a:p>
            <a:r>
              <a:rPr lang="en-US" sz="2799" dirty="0"/>
              <a:t>Acceptance Testing</a:t>
            </a:r>
          </a:p>
          <a:p>
            <a:endParaRPr lang="en-US" sz="2799" dirty="0"/>
          </a:p>
          <a:p>
            <a:endParaRPr lang="en-US" sz="2799" dirty="0"/>
          </a:p>
        </p:txBody>
      </p:sp>
      <p:sp>
        <p:nvSpPr>
          <p:cNvPr id="4" name="Title 1"/>
          <p:cNvSpPr>
            <a:spLocks noGrp="1"/>
          </p:cNvSpPr>
          <p:nvPr>
            <p:ph type="title"/>
          </p:nvPr>
        </p:nvSpPr>
        <p:spPr>
          <a:xfrm>
            <a:off x="531812" y="533400"/>
            <a:ext cx="9690116" cy="1005974"/>
          </a:xfrm>
        </p:spPr>
        <p:txBody>
          <a:bodyPr>
            <a:normAutofit/>
          </a:bodyPr>
          <a:lstStyle/>
          <a:p>
            <a:r>
              <a:rPr lang="en-US" sz="4000" dirty="0" smtClean="0"/>
              <a:t>Stages of manual testing</a:t>
            </a:r>
            <a:endParaRPr lang="en-US" sz="4000" dirty="0"/>
          </a:p>
        </p:txBody>
      </p:sp>
      <p:sp>
        <p:nvSpPr>
          <p:cNvPr id="2" name="Slide Number Placeholder 1"/>
          <p:cNvSpPr>
            <a:spLocks noGrp="1"/>
          </p:cNvSpPr>
          <p:nvPr>
            <p:ph type="sldNum" sz="quarter" idx="12"/>
          </p:nvPr>
        </p:nvSpPr>
        <p:spPr/>
        <p:txBody>
          <a:bodyPr/>
          <a:lstStyle/>
          <a:p>
            <a:fld id="{AAEAE4A8-A6E5-453E-B946-FB774B73F48C}" type="slidenum">
              <a:rPr lang="en-US" smtClean="0"/>
              <a:t>23</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742189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28" y="1844135"/>
            <a:ext cx="6988913" cy="4324893"/>
          </a:xfrm>
          <a:prstGeom prst="rect">
            <a:avLst/>
          </a:prstGeom>
        </p:spPr>
      </p:pic>
      <p:sp>
        <p:nvSpPr>
          <p:cNvPr id="6" name="Title 1"/>
          <p:cNvSpPr txBox="1">
            <a:spLocks/>
          </p:cNvSpPr>
          <p:nvPr/>
        </p:nvSpPr>
        <p:spPr>
          <a:xfrm>
            <a:off x="1399158" y="122994"/>
            <a:ext cx="9690116" cy="1396760"/>
          </a:xfrm>
          <a:prstGeom prst="rect">
            <a:avLst/>
          </a:prstGeom>
        </p:spPr>
        <p:txBody>
          <a:bodyPr vert="horz" lIns="91416" tIns="27425" rIns="91416" bIns="45708"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4399" dirty="0"/>
              <a:t>Stages of manual testing (cont..)</a:t>
            </a:r>
          </a:p>
        </p:txBody>
      </p:sp>
      <p:sp>
        <p:nvSpPr>
          <p:cNvPr id="2" name="Slide Number Placeholder 1"/>
          <p:cNvSpPr>
            <a:spLocks noGrp="1"/>
          </p:cNvSpPr>
          <p:nvPr>
            <p:ph type="sldNum" sz="quarter" idx="12"/>
          </p:nvPr>
        </p:nvSpPr>
        <p:spPr/>
        <p:txBody>
          <a:bodyPr/>
          <a:lstStyle/>
          <a:p>
            <a:fld id="{AAEAE4A8-A6E5-453E-B946-FB774B73F48C}" type="slidenum">
              <a:rPr lang="en-US" smtClean="0"/>
              <a:t>24</a:t>
            </a:fld>
            <a:endParaRPr lang="en-US" dirty="0"/>
          </a:p>
        </p:txBody>
      </p:sp>
      <p:sp>
        <p:nvSpPr>
          <p:cNvPr id="5" name="TextBox 4"/>
          <p:cNvSpPr txBox="1"/>
          <p:nvPr/>
        </p:nvSpPr>
        <p:spPr>
          <a:xfrm>
            <a:off x="6699853" y="6291791"/>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4021174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762000"/>
            <a:ext cx="8686801" cy="1066800"/>
          </a:xfrm>
        </p:spPr>
        <p:txBody>
          <a:bodyPr>
            <a:normAutofit/>
          </a:bodyPr>
          <a:lstStyle/>
          <a:p>
            <a:r>
              <a:rPr lang="en-US" sz="4000" dirty="0" smtClean="0"/>
              <a:t>Unit testing</a:t>
            </a:r>
            <a:endParaRPr lang="en-US" sz="4000" dirty="0"/>
          </a:p>
        </p:txBody>
      </p:sp>
      <p:sp>
        <p:nvSpPr>
          <p:cNvPr id="3" name="Content Placeholder 2"/>
          <p:cNvSpPr>
            <a:spLocks noGrp="1"/>
          </p:cNvSpPr>
          <p:nvPr>
            <p:ph idx="1"/>
          </p:nvPr>
        </p:nvSpPr>
        <p:spPr>
          <a:xfrm>
            <a:off x="1065212" y="1828800"/>
            <a:ext cx="10515600" cy="4191000"/>
          </a:xfrm>
        </p:spPr>
        <p:txBody>
          <a:bodyPr>
            <a:normAutofit/>
          </a:bodyPr>
          <a:lstStyle/>
          <a:p>
            <a:pPr algn="just"/>
            <a:r>
              <a:rPr lang="en-US" sz="2799" dirty="0"/>
              <a:t>Very first level of software testing process</a:t>
            </a:r>
          </a:p>
          <a:p>
            <a:pPr algn="just"/>
            <a:r>
              <a:rPr lang="en-US" sz="2799" dirty="0"/>
              <a:t>A testing technique in which smallest part of individual modules are tested to determine if there are any issues</a:t>
            </a:r>
          </a:p>
          <a:p>
            <a:pPr algn="just"/>
            <a:r>
              <a:rPr lang="en-US" sz="2799" dirty="0"/>
              <a:t>Performed by developer himself</a:t>
            </a:r>
          </a:p>
          <a:p>
            <a:pPr algn="just"/>
            <a:r>
              <a:rPr lang="en-US" sz="2799" dirty="0"/>
              <a:t>Performed by using white box, black box and grey box testing</a:t>
            </a:r>
          </a:p>
        </p:txBody>
      </p:sp>
      <p:sp>
        <p:nvSpPr>
          <p:cNvPr id="4" name="Slide Number Placeholder 3"/>
          <p:cNvSpPr>
            <a:spLocks noGrp="1"/>
          </p:cNvSpPr>
          <p:nvPr>
            <p:ph type="sldNum" sz="quarter" idx="12"/>
          </p:nvPr>
        </p:nvSpPr>
        <p:spPr/>
        <p:txBody>
          <a:bodyPr/>
          <a:lstStyle/>
          <a:p>
            <a:fld id="{AAEAE4A8-A6E5-453E-B946-FB774B73F48C}" type="slidenum">
              <a:rPr lang="en-US" smtClean="0"/>
              <a:t>25</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26580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99" b="1" dirty="0"/>
              <a:t>White box testing- </a:t>
            </a:r>
            <a:r>
              <a:rPr lang="en-US" sz="2799" dirty="0"/>
              <a:t>testing the application at the level of the source code</a:t>
            </a:r>
            <a:endParaRPr lang="en-US" sz="2799" b="1" dirty="0"/>
          </a:p>
          <a:p>
            <a:pPr algn="just"/>
            <a:r>
              <a:rPr lang="en-US" sz="2799" b="1" dirty="0"/>
              <a:t>Black box testing- </a:t>
            </a:r>
            <a:r>
              <a:rPr lang="en-US" sz="2799" dirty="0"/>
              <a:t>testing the user interface, input and output</a:t>
            </a:r>
          </a:p>
          <a:p>
            <a:pPr algn="just"/>
            <a:r>
              <a:rPr lang="en-US" sz="2799" b="1" dirty="0"/>
              <a:t>Grey box testing- </a:t>
            </a:r>
            <a:r>
              <a:rPr lang="en-US" sz="2799" dirty="0"/>
              <a:t>combination of both white box &amp; black box testing techniques</a:t>
            </a:r>
          </a:p>
          <a:p>
            <a:endParaRPr lang="en-US" sz="2799" dirty="0"/>
          </a:p>
        </p:txBody>
      </p:sp>
      <p:sp>
        <p:nvSpPr>
          <p:cNvPr id="4" name="Title 1"/>
          <p:cNvSpPr>
            <a:spLocks noGrp="1"/>
          </p:cNvSpPr>
          <p:nvPr>
            <p:ph type="title"/>
          </p:nvPr>
        </p:nvSpPr>
        <p:spPr>
          <a:xfrm>
            <a:off x="1261543" y="295014"/>
            <a:ext cx="9690116" cy="1396760"/>
          </a:xfrm>
        </p:spPr>
        <p:txBody>
          <a:bodyPr/>
          <a:lstStyle/>
          <a:p>
            <a:r>
              <a:rPr lang="en-US" dirty="0" smtClean="0"/>
              <a:t>Unit testing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26</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89241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normAutofit/>
          </a:bodyPr>
          <a:lstStyle/>
          <a:p>
            <a:pPr algn="just"/>
            <a:r>
              <a:rPr lang="en-US" sz="2799" dirty="0"/>
              <a:t>Process in which all the individual units of software are combined together and tested</a:t>
            </a:r>
          </a:p>
          <a:p>
            <a:pPr algn="just"/>
            <a:r>
              <a:rPr lang="en-US" sz="2799" dirty="0"/>
              <a:t>Performed by developer himself</a:t>
            </a:r>
          </a:p>
          <a:p>
            <a:pPr algn="just"/>
            <a:r>
              <a:rPr lang="en-US" sz="2799" dirty="0"/>
              <a:t>Purpose is to expose faults in the interaction between integrated units</a:t>
            </a:r>
          </a:p>
          <a:p>
            <a:pPr algn="just"/>
            <a:r>
              <a:rPr lang="en-US" sz="2799" dirty="0"/>
              <a:t>Test stubs and test drivers are used</a:t>
            </a:r>
          </a:p>
          <a:p>
            <a:pPr algn="just"/>
            <a:r>
              <a:rPr lang="en-US" sz="2799" dirty="0"/>
              <a:t>White box testing is used</a:t>
            </a:r>
          </a:p>
          <a:p>
            <a:pPr algn="just"/>
            <a:endParaRPr lang="en-US" sz="2799" dirty="0"/>
          </a:p>
          <a:p>
            <a:pPr algn="just"/>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27</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14206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a:xfrm>
            <a:off x="1065212" y="1828800"/>
            <a:ext cx="10363200" cy="4191000"/>
          </a:xfrm>
        </p:spPr>
        <p:txBody>
          <a:bodyPr>
            <a:noAutofit/>
          </a:bodyPr>
          <a:lstStyle/>
          <a:p>
            <a:r>
              <a:rPr lang="en-US" sz="2800" dirty="0"/>
              <a:t>Performed on complete  integrated software application to ensure requirements are met</a:t>
            </a:r>
          </a:p>
          <a:p>
            <a:pPr algn="just"/>
            <a:r>
              <a:rPr lang="en-US" sz="2800" dirty="0"/>
              <a:t>Carried out after the completion of integration test</a:t>
            </a:r>
          </a:p>
          <a:p>
            <a:pPr algn="just"/>
            <a:r>
              <a:rPr lang="en-US" sz="2800" dirty="0"/>
              <a:t>Testers try to break the system/software by entering invalid data that may cause the system to fail</a:t>
            </a:r>
          </a:p>
          <a:p>
            <a:pPr algn="just"/>
            <a:r>
              <a:rPr lang="en-US" sz="2800" dirty="0"/>
              <a:t>Doesn’t required knowledge of internal design or structure or code</a:t>
            </a:r>
          </a:p>
        </p:txBody>
      </p:sp>
      <p:sp>
        <p:nvSpPr>
          <p:cNvPr id="4" name="Slide Number Placeholder 3"/>
          <p:cNvSpPr>
            <a:spLocks noGrp="1"/>
          </p:cNvSpPr>
          <p:nvPr>
            <p:ph type="sldNum" sz="quarter" idx="12"/>
          </p:nvPr>
        </p:nvSpPr>
        <p:spPr/>
        <p:txBody>
          <a:bodyPr/>
          <a:lstStyle/>
          <a:p>
            <a:fld id="{AAEAE4A8-A6E5-453E-B946-FB774B73F48C}" type="slidenum">
              <a:rPr lang="en-US" smtClean="0"/>
              <a:t>28</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40616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a:xfrm>
            <a:off x="1065212" y="1828800"/>
            <a:ext cx="10363200" cy="4191000"/>
          </a:xfrm>
        </p:spPr>
        <p:txBody>
          <a:bodyPr>
            <a:noAutofit/>
          </a:bodyPr>
          <a:lstStyle/>
          <a:p>
            <a:pPr algn="just"/>
            <a:r>
              <a:rPr lang="en-US" sz="2799" dirty="0"/>
              <a:t>Performed to determine whether or not the software system has met the requirement specifications</a:t>
            </a:r>
          </a:p>
          <a:p>
            <a:pPr algn="just"/>
            <a:r>
              <a:rPr lang="en-US" sz="2799" dirty="0"/>
              <a:t>Main purpose of this test is to evaluate the system's compliance with the business requirements</a:t>
            </a:r>
          </a:p>
          <a:p>
            <a:pPr algn="just"/>
            <a:r>
              <a:rPr lang="en-US" sz="2799" dirty="0"/>
              <a:t>Basically done by the user or customer although other stakeholders may be involved as well.</a:t>
            </a:r>
          </a:p>
          <a:p>
            <a:pPr algn="just"/>
            <a:endParaRPr lang="en-US" sz="2799" dirty="0"/>
          </a:p>
          <a:p>
            <a:pPr algn="just"/>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29</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541323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a:t>
            </a:fld>
            <a:endParaRPr lang="en-US" dirty="0"/>
          </a:p>
        </p:txBody>
      </p:sp>
      <p:sp>
        <p:nvSpPr>
          <p:cNvPr id="3" name="Content Placeholder 2"/>
          <p:cNvSpPr>
            <a:spLocks noGrp="1"/>
          </p:cNvSpPr>
          <p:nvPr>
            <p:ph idx="1"/>
          </p:nvPr>
        </p:nvSpPr>
        <p:spPr/>
        <p:txBody>
          <a:bodyPr>
            <a:normAutofit/>
          </a:bodyPr>
          <a:lstStyle/>
          <a:p>
            <a:r>
              <a:rPr lang="en-US" sz="2600" dirty="0" smtClean="0"/>
              <a:t>Usability Requirements</a:t>
            </a:r>
          </a:p>
          <a:p>
            <a:r>
              <a:rPr lang="en-US" sz="2600" dirty="0" smtClean="0"/>
              <a:t>Testing</a:t>
            </a:r>
          </a:p>
          <a:p>
            <a:r>
              <a:rPr lang="en-US" sz="2600" dirty="0" smtClean="0"/>
              <a:t>Types of testing</a:t>
            </a:r>
          </a:p>
          <a:p>
            <a:r>
              <a:rPr lang="en-US" sz="2600" dirty="0" smtClean="0"/>
              <a:t>Testing Tools</a:t>
            </a:r>
          </a:p>
          <a:p>
            <a:r>
              <a:rPr lang="en-US" sz="2600" dirty="0" smtClean="0"/>
              <a:t>Issue Tracking</a:t>
            </a:r>
          </a:p>
        </p:txBody>
      </p:sp>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402451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9886447" cy="4191000"/>
          </a:xfrm>
        </p:spPr>
        <p:txBody>
          <a:bodyPr>
            <a:normAutofit/>
          </a:bodyPr>
          <a:lstStyle/>
          <a:p>
            <a:pPr algn="just">
              <a:lnSpc>
                <a:spcPct val="150000"/>
              </a:lnSpc>
            </a:pPr>
            <a:r>
              <a:rPr lang="en-US" sz="2799" dirty="0"/>
              <a:t>Types of Acceptance testing:</a:t>
            </a:r>
          </a:p>
          <a:p>
            <a:pPr>
              <a:lnSpc>
                <a:spcPct val="150000"/>
              </a:lnSpc>
              <a:buFont typeface="Wingdings" panose="05000000000000000000" pitchFamily="2" charset="2"/>
              <a:buChar char="Ø"/>
            </a:pPr>
            <a:r>
              <a:rPr lang="en-US" sz="2799" b="1" dirty="0"/>
              <a:t>Alpha testing- </a:t>
            </a:r>
            <a:r>
              <a:rPr lang="en-US" sz="2799" dirty="0"/>
              <a:t>performed by members of </a:t>
            </a:r>
            <a:r>
              <a:rPr lang="en-US" sz="2799" dirty="0" smtClean="0"/>
              <a:t>Product Management</a:t>
            </a:r>
            <a:r>
              <a:rPr lang="en-US" sz="2799" dirty="0"/>
              <a:t>, Sales and/or Customer Support</a:t>
            </a:r>
          </a:p>
          <a:p>
            <a:pPr>
              <a:lnSpc>
                <a:spcPct val="150000"/>
              </a:lnSpc>
              <a:buFont typeface="Wingdings" panose="05000000000000000000" pitchFamily="2" charset="2"/>
              <a:buChar char="Ø"/>
            </a:pPr>
            <a:r>
              <a:rPr lang="en-US" sz="2799" b="1" dirty="0"/>
              <a:t>Beta testing- </a:t>
            </a:r>
            <a:r>
              <a:rPr lang="en-US" sz="2799" dirty="0"/>
              <a:t>performed by end users of the software</a:t>
            </a:r>
          </a:p>
          <a:p>
            <a:pPr>
              <a:lnSpc>
                <a:spcPct val="150000"/>
              </a:lnSpc>
            </a:pPr>
            <a:endParaRPr lang="en-US" sz="2799" dirty="0"/>
          </a:p>
        </p:txBody>
      </p:sp>
      <p:sp>
        <p:nvSpPr>
          <p:cNvPr id="4" name="Title 1"/>
          <p:cNvSpPr>
            <a:spLocks noGrp="1"/>
          </p:cNvSpPr>
          <p:nvPr>
            <p:ph type="title"/>
          </p:nvPr>
        </p:nvSpPr>
        <p:spPr>
          <a:xfrm>
            <a:off x="1261543" y="295014"/>
            <a:ext cx="9690116" cy="1396760"/>
          </a:xfrm>
        </p:spPr>
        <p:txBody>
          <a:bodyPr/>
          <a:lstStyle/>
          <a:p>
            <a:r>
              <a:rPr lang="en-US" dirty="0" smtClean="0"/>
              <a:t>Acceptance testing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30</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833044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1" y="381000"/>
            <a:ext cx="10058401" cy="1066800"/>
          </a:xfrm>
        </p:spPr>
        <p:txBody>
          <a:bodyPr>
            <a:normAutofit/>
          </a:bodyPr>
          <a:lstStyle/>
          <a:p>
            <a:r>
              <a:rPr lang="en-US" sz="4000" dirty="0" smtClean="0"/>
              <a:t>Roles &amp; responsibilities of s/w tester</a:t>
            </a:r>
            <a:endParaRPr lang="en-US" sz="4000" dirty="0"/>
          </a:p>
        </p:txBody>
      </p:sp>
      <p:sp>
        <p:nvSpPr>
          <p:cNvPr id="3" name="Content Placeholder 2"/>
          <p:cNvSpPr>
            <a:spLocks noGrp="1"/>
          </p:cNvSpPr>
          <p:nvPr>
            <p:ph idx="1"/>
          </p:nvPr>
        </p:nvSpPr>
        <p:spPr>
          <a:xfrm>
            <a:off x="1065212" y="1828800"/>
            <a:ext cx="10591800" cy="4191000"/>
          </a:xfrm>
        </p:spPr>
        <p:txBody>
          <a:bodyPr>
            <a:normAutofit lnSpcReduction="10000"/>
          </a:bodyPr>
          <a:lstStyle/>
          <a:p>
            <a:r>
              <a:rPr lang="en-US" sz="2399" dirty="0"/>
              <a:t>Analyzing the requirements from the client</a:t>
            </a:r>
          </a:p>
          <a:p>
            <a:r>
              <a:rPr lang="en-US" sz="2399" dirty="0"/>
              <a:t>Participating in preparing test plans</a:t>
            </a:r>
          </a:p>
          <a:p>
            <a:r>
              <a:rPr lang="en-US" sz="2399" dirty="0"/>
              <a:t>Preparing test scenarios</a:t>
            </a:r>
          </a:p>
          <a:p>
            <a:r>
              <a:rPr lang="en-US" sz="2399" dirty="0"/>
              <a:t>Preparing test cases for module, integration and system testing</a:t>
            </a:r>
          </a:p>
          <a:p>
            <a:r>
              <a:rPr lang="en-US" sz="2399" dirty="0"/>
              <a:t>Preparing test data for the test cases</a:t>
            </a:r>
          </a:p>
          <a:p>
            <a:r>
              <a:rPr lang="en-US" sz="2399" dirty="0"/>
              <a:t>Preparing test environment to execute the test cases</a:t>
            </a:r>
          </a:p>
          <a:p>
            <a:r>
              <a:rPr lang="en-US" sz="2399" dirty="0"/>
              <a:t>Analyzing the test cases prepared by other team members</a:t>
            </a:r>
          </a:p>
          <a:p>
            <a:r>
              <a:rPr lang="en-US" sz="2399" dirty="0"/>
              <a:t>Executing the test cases</a:t>
            </a:r>
          </a:p>
          <a:p>
            <a:endParaRPr lang="en-US" sz="2399" dirty="0"/>
          </a:p>
          <a:p>
            <a:endParaRPr lang="en-US" sz="2399" dirty="0"/>
          </a:p>
        </p:txBody>
      </p:sp>
      <p:sp>
        <p:nvSpPr>
          <p:cNvPr id="4" name="Slide Number Placeholder 3"/>
          <p:cNvSpPr>
            <a:spLocks noGrp="1"/>
          </p:cNvSpPr>
          <p:nvPr>
            <p:ph type="sldNum" sz="quarter" idx="12"/>
          </p:nvPr>
        </p:nvSpPr>
        <p:spPr/>
        <p:txBody>
          <a:bodyPr/>
          <a:lstStyle/>
          <a:p>
            <a:fld id="{AAEAE4A8-A6E5-453E-B946-FB774B73F48C}" type="slidenum">
              <a:rPr lang="en-US" smtClean="0"/>
              <a:t>31</a:t>
            </a:fld>
            <a:endParaRPr lang="en-US" dirty="0"/>
          </a:p>
        </p:txBody>
      </p:sp>
      <p:sp>
        <p:nvSpPr>
          <p:cNvPr id="6" name="TextBox 5"/>
          <p:cNvSpPr txBox="1"/>
          <p:nvPr/>
        </p:nvSpPr>
        <p:spPr>
          <a:xfrm>
            <a:off x="6323012" y="6058984"/>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216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10058400" cy="4800600"/>
          </a:xfrm>
        </p:spPr>
        <p:txBody>
          <a:bodyPr>
            <a:noAutofit/>
          </a:bodyPr>
          <a:lstStyle/>
          <a:p>
            <a:r>
              <a:rPr lang="en-US" sz="2400" dirty="0"/>
              <a:t>Defect tracking</a:t>
            </a:r>
          </a:p>
          <a:p>
            <a:r>
              <a:rPr lang="en-US" sz="2400" dirty="0"/>
              <a:t>Giving mandatory information of a defect to developers in order to fix it</a:t>
            </a:r>
          </a:p>
          <a:p>
            <a:r>
              <a:rPr lang="en-US" sz="2400" dirty="0"/>
              <a:t>Preparing summary reports</a:t>
            </a:r>
          </a:p>
          <a:p>
            <a:r>
              <a:rPr lang="en-US" sz="2400" dirty="0"/>
              <a:t>Preparing lessons learnt documents </a:t>
            </a:r>
            <a:endParaRPr lang="en-US" sz="2400" dirty="0" smtClean="0"/>
          </a:p>
          <a:p>
            <a:r>
              <a:rPr lang="en-US" sz="2400" dirty="0" smtClean="0"/>
              <a:t>Preparing </a:t>
            </a:r>
            <a:r>
              <a:rPr lang="en-US" sz="2400" dirty="0"/>
              <a:t>suggestion documents to improve the quality of the application</a:t>
            </a:r>
          </a:p>
          <a:p>
            <a:r>
              <a:rPr lang="en-US" sz="2400" dirty="0"/>
              <a:t>Communication with the test lead / test manager</a:t>
            </a:r>
          </a:p>
          <a:p>
            <a:r>
              <a:rPr lang="en-US" sz="2400" dirty="0"/>
              <a:t>Conducting review meetings within the team</a:t>
            </a:r>
          </a:p>
          <a:p>
            <a:endParaRPr lang="en-US" sz="2400" dirty="0"/>
          </a:p>
        </p:txBody>
      </p:sp>
      <p:sp>
        <p:nvSpPr>
          <p:cNvPr id="4" name="Title 1"/>
          <p:cNvSpPr>
            <a:spLocks noGrp="1"/>
          </p:cNvSpPr>
          <p:nvPr>
            <p:ph type="title"/>
          </p:nvPr>
        </p:nvSpPr>
        <p:spPr>
          <a:xfrm>
            <a:off x="608012" y="0"/>
            <a:ext cx="9690116" cy="1396760"/>
          </a:xfrm>
        </p:spPr>
        <p:txBody>
          <a:bodyPr/>
          <a:lstStyle/>
          <a:p>
            <a:r>
              <a:rPr lang="en-US" dirty="0" smtClean="0"/>
              <a:t>Roles &amp; responsibilities of s/w tester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32</a:t>
            </a:fld>
            <a:endParaRPr lang="en-US" dirty="0"/>
          </a:p>
        </p:txBody>
      </p:sp>
      <p:sp>
        <p:nvSpPr>
          <p:cNvPr id="5" name="TextBox 4"/>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886162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manual testing</a:t>
            </a:r>
            <a:endParaRPr lang="en-US" dirty="0"/>
          </a:p>
        </p:txBody>
      </p:sp>
      <p:sp>
        <p:nvSpPr>
          <p:cNvPr id="3" name="Content Placeholder 2"/>
          <p:cNvSpPr>
            <a:spLocks noGrp="1"/>
          </p:cNvSpPr>
          <p:nvPr>
            <p:ph idx="1"/>
          </p:nvPr>
        </p:nvSpPr>
        <p:spPr>
          <a:xfrm>
            <a:off x="1065212" y="1828800"/>
            <a:ext cx="9753600" cy="4191000"/>
          </a:xfrm>
        </p:spPr>
        <p:txBody>
          <a:bodyPr>
            <a:normAutofit/>
          </a:bodyPr>
          <a:lstStyle/>
          <a:p>
            <a:r>
              <a:rPr lang="en-US" sz="2399" dirty="0"/>
              <a:t>Short-term cost is lower</a:t>
            </a:r>
          </a:p>
          <a:p>
            <a:r>
              <a:rPr lang="en-US" sz="2399" dirty="0"/>
              <a:t>More likely to find real user issues</a:t>
            </a:r>
          </a:p>
          <a:p>
            <a:r>
              <a:rPr lang="en-US" sz="2399" dirty="0"/>
              <a:t>Manual testing is flexible</a:t>
            </a:r>
          </a:p>
          <a:p>
            <a:r>
              <a:rPr lang="en-US" sz="2399" dirty="0"/>
              <a:t>It allows the tester to perform more ad-hoc (random testing)</a:t>
            </a:r>
          </a:p>
          <a:p>
            <a:r>
              <a:rPr lang="en-US" sz="2399" dirty="0"/>
              <a:t>Manual testing of UIs is most effectively done by humans</a:t>
            </a:r>
          </a:p>
          <a:p>
            <a:r>
              <a:rPr lang="en-US" sz="2399" dirty="0"/>
              <a:t>A software’s UX can only be evaluated by human testers</a:t>
            </a:r>
          </a:p>
          <a:p>
            <a:endParaRPr lang="en-US" sz="2399" dirty="0"/>
          </a:p>
          <a:p>
            <a:endParaRPr lang="en-US" sz="2399" dirty="0"/>
          </a:p>
        </p:txBody>
      </p:sp>
      <p:sp>
        <p:nvSpPr>
          <p:cNvPr id="4" name="Slide Number Placeholder 3"/>
          <p:cNvSpPr>
            <a:spLocks noGrp="1"/>
          </p:cNvSpPr>
          <p:nvPr>
            <p:ph type="sldNum" sz="quarter" idx="12"/>
          </p:nvPr>
        </p:nvSpPr>
        <p:spPr/>
        <p:txBody>
          <a:bodyPr/>
          <a:lstStyle/>
          <a:p>
            <a:fld id="{AAEAE4A8-A6E5-453E-B946-FB774B73F48C}" type="slidenum">
              <a:rPr lang="en-US" smtClean="0"/>
              <a:t>33</a:t>
            </a:fld>
            <a:endParaRPr lang="en-US" dirty="0"/>
          </a:p>
        </p:txBody>
      </p:sp>
      <p:sp>
        <p:nvSpPr>
          <p:cNvPr id="7" name="TextBox 6"/>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92747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manual testing</a:t>
            </a:r>
            <a:endParaRPr lang="en-US" dirty="0"/>
          </a:p>
        </p:txBody>
      </p:sp>
      <p:sp>
        <p:nvSpPr>
          <p:cNvPr id="3" name="Content Placeholder 2"/>
          <p:cNvSpPr>
            <a:spLocks noGrp="1"/>
          </p:cNvSpPr>
          <p:nvPr>
            <p:ph idx="1"/>
          </p:nvPr>
        </p:nvSpPr>
        <p:spPr/>
        <p:txBody>
          <a:bodyPr>
            <a:normAutofit/>
          </a:bodyPr>
          <a:lstStyle/>
          <a:p>
            <a:r>
              <a:rPr lang="en-US" sz="2399" dirty="0"/>
              <a:t>Repetitive and boring</a:t>
            </a:r>
          </a:p>
          <a:p>
            <a:r>
              <a:rPr lang="en-US" sz="2399" dirty="0"/>
              <a:t>Running test manually is very time consuming job</a:t>
            </a:r>
          </a:p>
          <a:p>
            <a:r>
              <a:rPr lang="en-US" sz="2399" dirty="0"/>
              <a:t>Certain tasks are difficult to do manually</a:t>
            </a:r>
          </a:p>
          <a:p>
            <a:r>
              <a:rPr lang="en-US" sz="2399" dirty="0"/>
              <a:t>Relative to the amount of code coverage, manual tests are inefficient</a:t>
            </a:r>
          </a:p>
          <a:p>
            <a:r>
              <a:rPr lang="en-US" sz="2399" dirty="0"/>
              <a:t>Prone to human error leading to misleading results</a:t>
            </a:r>
          </a:p>
          <a:p>
            <a:r>
              <a:rPr lang="en-US" sz="2399" dirty="0"/>
              <a:t>Load testing and performance testing is not possible</a:t>
            </a:r>
          </a:p>
        </p:txBody>
      </p:sp>
      <p:sp>
        <p:nvSpPr>
          <p:cNvPr id="4" name="Slide Number Placeholder 3"/>
          <p:cNvSpPr>
            <a:spLocks noGrp="1"/>
          </p:cNvSpPr>
          <p:nvPr>
            <p:ph type="sldNum" sz="quarter" idx="12"/>
          </p:nvPr>
        </p:nvSpPr>
        <p:spPr/>
        <p:txBody>
          <a:bodyPr/>
          <a:lstStyle/>
          <a:p>
            <a:fld id="{AAEAE4A8-A6E5-453E-B946-FB774B73F48C}" type="slidenum">
              <a:rPr lang="en-US" smtClean="0"/>
              <a:t>34</a:t>
            </a:fld>
            <a:endParaRPr lang="en-US" dirty="0"/>
          </a:p>
        </p:txBody>
      </p:sp>
      <p:sp>
        <p:nvSpPr>
          <p:cNvPr id="7" name="TextBox 6"/>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357057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a:xfrm>
            <a:off x="1065212" y="1828800"/>
            <a:ext cx="10287000" cy="4191000"/>
          </a:xfrm>
        </p:spPr>
        <p:txBody>
          <a:bodyPr>
            <a:normAutofit/>
          </a:bodyPr>
          <a:lstStyle/>
          <a:p>
            <a:r>
              <a:rPr lang="en-US" sz="2799" dirty="0"/>
              <a:t>Also known as Test Automation</a:t>
            </a:r>
          </a:p>
          <a:p>
            <a:pPr algn="just"/>
            <a:r>
              <a:rPr lang="en-US" sz="2799" dirty="0"/>
              <a:t>Tester writes scripts (VB script) and uses another software to test the product</a:t>
            </a:r>
          </a:p>
          <a:p>
            <a:pPr algn="just"/>
            <a:r>
              <a:rPr lang="en-US" sz="2799" dirty="0"/>
              <a:t>Used to re-run the test scenarios that were performed manually, quickly, and repeatedly</a:t>
            </a:r>
          </a:p>
          <a:p>
            <a:pPr algn="just"/>
            <a:r>
              <a:rPr lang="en-US" sz="2799" dirty="0"/>
              <a:t>All GUI items, connections with databases, field validations, etc. can be efficiently tested</a:t>
            </a:r>
          </a:p>
        </p:txBody>
      </p:sp>
      <p:sp>
        <p:nvSpPr>
          <p:cNvPr id="4" name="Slide Number Placeholder 3"/>
          <p:cNvSpPr>
            <a:spLocks noGrp="1"/>
          </p:cNvSpPr>
          <p:nvPr>
            <p:ph type="sldNum" sz="quarter" idx="12"/>
          </p:nvPr>
        </p:nvSpPr>
        <p:spPr/>
        <p:txBody>
          <a:bodyPr/>
          <a:lstStyle/>
          <a:p>
            <a:fld id="{AAEAE4A8-A6E5-453E-B946-FB774B73F48C}" type="slidenum">
              <a:rPr lang="en-US" smtClean="0"/>
              <a:t>35</a:t>
            </a:fld>
            <a:endParaRPr lang="en-US" dirty="0"/>
          </a:p>
        </p:txBody>
      </p:sp>
      <p:sp>
        <p:nvSpPr>
          <p:cNvPr id="6" name="TextBox 5"/>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117013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10363200" cy="4191000"/>
          </a:xfrm>
        </p:spPr>
        <p:txBody>
          <a:bodyPr>
            <a:normAutofit/>
          </a:bodyPr>
          <a:lstStyle/>
          <a:p>
            <a:r>
              <a:rPr lang="en-US" sz="2399" dirty="0"/>
              <a:t>Identifying areas within a software for automation</a:t>
            </a:r>
          </a:p>
          <a:p>
            <a:r>
              <a:rPr lang="en-US" sz="2399" dirty="0"/>
              <a:t>Selection of appropriate tool for test automation</a:t>
            </a:r>
          </a:p>
          <a:p>
            <a:r>
              <a:rPr lang="en-US" sz="2399" dirty="0"/>
              <a:t>Writing test scripts</a:t>
            </a:r>
          </a:p>
          <a:p>
            <a:r>
              <a:rPr lang="en-US" sz="2399" dirty="0"/>
              <a:t>Development of test suits</a:t>
            </a:r>
          </a:p>
          <a:p>
            <a:r>
              <a:rPr lang="en-US" sz="2399" dirty="0"/>
              <a:t>Execution of scripts</a:t>
            </a:r>
          </a:p>
          <a:p>
            <a:r>
              <a:rPr lang="en-US" sz="2399" dirty="0"/>
              <a:t>Create result reports</a:t>
            </a:r>
          </a:p>
          <a:p>
            <a:r>
              <a:rPr lang="en-US" sz="2399" dirty="0"/>
              <a:t>Identify any potential bug or performance issues</a:t>
            </a:r>
          </a:p>
          <a:p>
            <a:endParaRPr lang="en-US" sz="2399" dirty="0"/>
          </a:p>
        </p:txBody>
      </p:sp>
      <p:sp>
        <p:nvSpPr>
          <p:cNvPr id="4" name="Title 1"/>
          <p:cNvSpPr>
            <a:spLocks noGrp="1"/>
          </p:cNvSpPr>
          <p:nvPr>
            <p:ph type="title"/>
          </p:nvPr>
        </p:nvSpPr>
        <p:spPr>
          <a:xfrm>
            <a:off x="608012" y="4997"/>
            <a:ext cx="9690116" cy="1396760"/>
          </a:xfrm>
        </p:spPr>
        <p:txBody>
          <a:bodyPr>
            <a:normAutofit/>
          </a:bodyPr>
          <a:lstStyle/>
          <a:p>
            <a:r>
              <a:rPr lang="en-US" sz="4000" dirty="0" smtClean="0"/>
              <a:t>Automated testing process</a:t>
            </a:r>
            <a:endParaRPr lang="en-US" sz="4000" dirty="0"/>
          </a:p>
        </p:txBody>
      </p:sp>
      <p:sp>
        <p:nvSpPr>
          <p:cNvPr id="2" name="Slide Number Placeholder 1"/>
          <p:cNvSpPr>
            <a:spLocks noGrp="1"/>
          </p:cNvSpPr>
          <p:nvPr>
            <p:ph type="sldNum" sz="quarter" idx="12"/>
          </p:nvPr>
        </p:nvSpPr>
        <p:spPr/>
        <p:txBody>
          <a:bodyPr/>
          <a:lstStyle/>
          <a:p>
            <a:fld id="{AAEAE4A8-A6E5-453E-B946-FB774B73F48C}" type="slidenum">
              <a:rPr lang="en-US" smtClean="0"/>
              <a:t>36</a:t>
            </a:fld>
            <a:endParaRPr lang="en-US" dirty="0"/>
          </a:p>
        </p:txBody>
      </p:sp>
      <p:sp>
        <p:nvSpPr>
          <p:cNvPr id="5" name="TextBox 4"/>
          <p:cNvSpPr txBox="1"/>
          <p:nvPr/>
        </p:nvSpPr>
        <p:spPr>
          <a:xfrm>
            <a:off x="6311431" y="601980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1469186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60867"/>
            <a:ext cx="8686801" cy="1066800"/>
          </a:xfrm>
        </p:spPr>
        <p:txBody>
          <a:bodyPr/>
          <a:lstStyle/>
          <a:p>
            <a:r>
              <a:rPr lang="en-US" dirty="0" smtClean="0"/>
              <a:t>Automated testing tools</a:t>
            </a:r>
            <a:endParaRPr lang="en-US" dirty="0"/>
          </a:p>
        </p:txBody>
      </p:sp>
      <p:sp>
        <p:nvSpPr>
          <p:cNvPr id="3" name="Content Placeholder 2"/>
          <p:cNvSpPr>
            <a:spLocks noGrp="1"/>
          </p:cNvSpPr>
          <p:nvPr>
            <p:ph idx="1"/>
          </p:nvPr>
        </p:nvSpPr>
        <p:spPr>
          <a:xfrm>
            <a:off x="1065212" y="1429270"/>
            <a:ext cx="8686801" cy="4191000"/>
          </a:xfrm>
        </p:spPr>
        <p:txBody>
          <a:bodyPr>
            <a:noAutofit/>
          </a:bodyPr>
          <a:lstStyle/>
          <a:p>
            <a:r>
              <a:rPr lang="en-US" sz="2100" dirty="0" smtClean="0"/>
              <a:t>Selenium</a:t>
            </a:r>
          </a:p>
          <a:p>
            <a:r>
              <a:rPr lang="en-US" sz="2100" dirty="0" smtClean="0"/>
              <a:t>TestComplete</a:t>
            </a:r>
          </a:p>
          <a:p>
            <a:r>
              <a:rPr lang="en-US" sz="2100" dirty="0"/>
              <a:t>HP Quick Test Professional</a:t>
            </a:r>
          </a:p>
          <a:p>
            <a:r>
              <a:rPr lang="en-US" sz="2100" dirty="0"/>
              <a:t>IBM Rational Functional Tester</a:t>
            </a:r>
          </a:p>
          <a:p>
            <a:r>
              <a:rPr lang="en-US" sz="2100" dirty="0"/>
              <a:t>SilkTest</a:t>
            </a:r>
          </a:p>
          <a:p>
            <a:r>
              <a:rPr lang="en-US" sz="2100" dirty="0" smtClean="0"/>
              <a:t>WinRunner</a:t>
            </a:r>
            <a:endParaRPr lang="en-US" sz="2100" dirty="0"/>
          </a:p>
          <a:p>
            <a:r>
              <a:rPr lang="en-US" sz="2100" dirty="0" smtClean="0"/>
              <a:t>LoadRunner</a:t>
            </a:r>
          </a:p>
          <a:p>
            <a:r>
              <a:rPr lang="en-US" sz="2100" dirty="0"/>
              <a:t>Visual Studio Test Professional</a:t>
            </a:r>
          </a:p>
          <a:p>
            <a:r>
              <a:rPr lang="en-US" sz="2100" dirty="0"/>
              <a:t>Testing </a:t>
            </a:r>
            <a:r>
              <a:rPr lang="en-US" sz="2100" dirty="0" smtClean="0"/>
              <a:t>Anywhere</a:t>
            </a:r>
            <a:endParaRPr lang="en-US" sz="2100" dirty="0"/>
          </a:p>
        </p:txBody>
      </p:sp>
      <p:sp>
        <p:nvSpPr>
          <p:cNvPr id="4" name="Slide Number Placeholder 3"/>
          <p:cNvSpPr>
            <a:spLocks noGrp="1"/>
          </p:cNvSpPr>
          <p:nvPr>
            <p:ph type="sldNum" sz="quarter" idx="12"/>
          </p:nvPr>
        </p:nvSpPr>
        <p:spPr/>
        <p:txBody>
          <a:bodyPr/>
          <a:lstStyle/>
          <a:p>
            <a:fld id="{AAEAE4A8-A6E5-453E-B946-FB774B73F48C}" type="slidenum">
              <a:rPr lang="en-US" smtClean="0"/>
              <a:t>37</a:t>
            </a:fld>
            <a:endParaRPr lang="en-US" dirty="0"/>
          </a:p>
        </p:txBody>
      </p:sp>
      <p:sp>
        <p:nvSpPr>
          <p:cNvPr id="5" name="TextBox 4"/>
          <p:cNvSpPr txBox="1"/>
          <p:nvPr/>
        </p:nvSpPr>
        <p:spPr>
          <a:xfrm>
            <a:off x="6311431" y="601980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4164931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38</a:t>
            </a:fld>
            <a:endParaRPr lang="en-US" dirty="0"/>
          </a:p>
        </p:txBody>
      </p:sp>
      <p:sp>
        <p:nvSpPr>
          <p:cNvPr id="3" name="Content Placeholder 2"/>
          <p:cNvSpPr>
            <a:spLocks noGrp="1"/>
          </p:cNvSpPr>
          <p:nvPr>
            <p:ph idx="1"/>
          </p:nvPr>
        </p:nvSpPr>
        <p:spPr/>
        <p:txBody>
          <a:bodyPr>
            <a:normAutofit/>
          </a:bodyPr>
          <a:lstStyle/>
          <a:p>
            <a:pPr algn="just"/>
            <a:r>
              <a:rPr lang="en-US" sz="2400" dirty="0" smtClean="0"/>
              <a:t>Selenium is a suite of software tools to automate Web Browsers.</a:t>
            </a:r>
          </a:p>
          <a:p>
            <a:pPr algn="just"/>
            <a:r>
              <a:rPr lang="en-US" sz="2400" dirty="0" smtClean="0"/>
              <a:t>It is an Open source suite of tools mainly used for Functional and Regression Test Automation.</a:t>
            </a:r>
          </a:p>
          <a:p>
            <a:pPr algn="just"/>
            <a:r>
              <a:rPr lang="en-US" sz="2400" dirty="0" smtClean="0"/>
              <a:t>It supports various Operating environments.</a:t>
            </a:r>
          </a:p>
          <a:p>
            <a:pPr algn="just"/>
            <a:r>
              <a:rPr lang="en-US" sz="2400" dirty="0" smtClean="0"/>
              <a:t>It supports various browsers</a:t>
            </a:r>
          </a:p>
          <a:p>
            <a:pPr algn="just"/>
            <a:r>
              <a:rPr lang="en-US" sz="2400" dirty="0" smtClean="0"/>
              <a:t>Create Test Cases, Test suites</a:t>
            </a:r>
            <a:endParaRPr lang="en-US" sz="2400" dirty="0"/>
          </a:p>
        </p:txBody>
      </p:sp>
      <p:sp>
        <p:nvSpPr>
          <p:cNvPr id="4" name="Title 3"/>
          <p:cNvSpPr>
            <a:spLocks noGrp="1"/>
          </p:cNvSpPr>
          <p:nvPr>
            <p:ph type="title"/>
          </p:nvPr>
        </p:nvSpPr>
        <p:spPr/>
        <p:txBody>
          <a:bodyPr/>
          <a:lstStyle/>
          <a:p>
            <a:r>
              <a:rPr lang="en-US" dirty="0" smtClean="0"/>
              <a:t>Selenium</a:t>
            </a:r>
            <a:endParaRPr lang="en-US" dirty="0"/>
          </a:p>
        </p:txBody>
      </p:sp>
      <p:sp>
        <p:nvSpPr>
          <p:cNvPr id="5" name="TextBox 4"/>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58524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39</a:t>
            </a:fld>
            <a:endParaRPr lang="en-US" dirty="0"/>
          </a:p>
        </p:txBody>
      </p:sp>
      <p:sp>
        <p:nvSpPr>
          <p:cNvPr id="3" name="Content Placeholder 2"/>
          <p:cNvSpPr>
            <a:spLocks noGrp="1"/>
          </p:cNvSpPr>
          <p:nvPr>
            <p:ph idx="1"/>
          </p:nvPr>
        </p:nvSpPr>
        <p:spPr/>
        <p:txBody>
          <a:bodyPr>
            <a:normAutofit/>
          </a:bodyPr>
          <a:lstStyle/>
          <a:p>
            <a:pPr algn="just"/>
            <a:r>
              <a:rPr lang="en-US" sz="2400" dirty="0" smtClean="0"/>
              <a:t>It </a:t>
            </a:r>
            <a:r>
              <a:rPr lang="en-US" sz="2400" dirty="0"/>
              <a:t>is a Test tool in Selenium tools suite, to develop and execute Test cases.</a:t>
            </a:r>
          </a:p>
          <a:p>
            <a:pPr algn="just"/>
            <a:r>
              <a:rPr lang="en-US" sz="2400" dirty="0" smtClean="0"/>
              <a:t>It </a:t>
            </a:r>
            <a:r>
              <a:rPr lang="en-US" sz="2400" dirty="0"/>
              <a:t>is a Firefox plug in, works only on Firefox browser.</a:t>
            </a:r>
          </a:p>
          <a:p>
            <a:pPr algn="just"/>
            <a:r>
              <a:rPr lang="en-US" sz="2400" dirty="0" smtClean="0"/>
              <a:t>It </a:t>
            </a:r>
            <a:r>
              <a:rPr lang="en-US" sz="2400" dirty="0"/>
              <a:t>provides Graphical user interface for recording user actions using Firefox browser, and we can Insert/Edit/delete statements/steps.</a:t>
            </a:r>
          </a:p>
          <a:p>
            <a:pPr algn="just"/>
            <a:endParaRPr lang="en-US" sz="2400" dirty="0"/>
          </a:p>
        </p:txBody>
      </p:sp>
      <p:sp>
        <p:nvSpPr>
          <p:cNvPr id="4" name="Title 3"/>
          <p:cNvSpPr>
            <a:spLocks noGrp="1"/>
          </p:cNvSpPr>
          <p:nvPr>
            <p:ph type="title"/>
          </p:nvPr>
        </p:nvSpPr>
        <p:spPr/>
        <p:txBody>
          <a:bodyPr/>
          <a:lstStyle/>
          <a:p>
            <a:r>
              <a:rPr lang="en-US" dirty="0" smtClean="0"/>
              <a:t>Selenium IDE</a:t>
            </a:r>
            <a:endParaRPr lang="en-US" dirty="0"/>
          </a:p>
        </p:txBody>
      </p:sp>
      <p:sp>
        <p:nvSpPr>
          <p:cNvPr id="5" name="TextBox 4"/>
          <p:cNvSpPr txBox="1"/>
          <p:nvPr/>
        </p:nvSpPr>
        <p:spPr>
          <a:xfrm>
            <a:off x="5865812" y="6063734"/>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137546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z="1200" smtClean="0"/>
              <a:t>4</a:t>
            </a:fld>
            <a:endParaRPr lang="en-US" sz="1200" dirty="0"/>
          </a:p>
        </p:txBody>
      </p:sp>
      <p:sp>
        <p:nvSpPr>
          <p:cNvPr id="7" name="Text Placeholder 6"/>
          <p:cNvSpPr>
            <a:spLocks noGrp="1"/>
          </p:cNvSpPr>
          <p:nvPr>
            <p:ph type="body" idx="1"/>
          </p:nvPr>
        </p:nvSpPr>
        <p:spPr>
          <a:xfrm>
            <a:off x="5684341" y="3338729"/>
            <a:ext cx="4038602" cy="3053361"/>
          </a:xfrm>
        </p:spPr>
        <p:txBody>
          <a:bodyPr>
            <a:normAutofit/>
          </a:bodyPr>
          <a:lstStyle/>
          <a:p>
            <a:r>
              <a:rPr lang="en-US" dirty="0" smtClean="0"/>
              <a:t>Srilatha Reddy Abbu</a:t>
            </a:r>
          </a:p>
          <a:p>
            <a:r>
              <a:rPr lang="en-US" dirty="0" smtClean="0"/>
              <a:t>Navya Bachati</a:t>
            </a:r>
            <a:endParaRPr lang="en-US" dirty="0"/>
          </a:p>
        </p:txBody>
      </p:sp>
      <p:sp>
        <p:nvSpPr>
          <p:cNvPr id="5" name="Title 4"/>
          <p:cNvSpPr>
            <a:spLocks noGrp="1"/>
          </p:cNvSpPr>
          <p:nvPr>
            <p:ph type="title"/>
          </p:nvPr>
        </p:nvSpPr>
        <p:spPr/>
        <p:txBody>
          <a:bodyPr>
            <a:normAutofit/>
          </a:bodyPr>
          <a:lstStyle/>
          <a:p>
            <a:r>
              <a:rPr lang="en-US" sz="4800" dirty="0" smtClean="0"/>
              <a:t>Usability Requirements</a:t>
            </a:r>
            <a:endParaRPr lang="en-US" sz="4800" dirty="0"/>
          </a:p>
        </p:txBody>
      </p:sp>
    </p:spTree>
    <p:extLst>
      <p:ext uri="{BB962C8B-B14F-4D97-AF65-F5344CB8AC3E}">
        <p14:creationId xmlns:p14="http://schemas.microsoft.com/office/powerpoint/2010/main" val="126952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40</a:t>
            </a:fld>
            <a:endParaRPr lang="en-US" dirty="0"/>
          </a:p>
        </p:txBody>
      </p:sp>
      <p:sp>
        <p:nvSpPr>
          <p:cNvPr id="5"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pic>
        <p:nvPicPr>
          <p:cNvPr id="6" name="Picture 5"/>
          <p:cNvPicPr/>
          <p:nvPr/>
        </p:nvPicPr>
        <p:blipFill>
          <a:blip r:embed="rId2"/>
          <a:stretch>
            <a:fillRect/>
          </a:stretch>
        </p:blipFill>
        <p:spPr>
          <a:xfrm>
            <a:off x="1522412" y="1219200"/>
            <a:ext cx="9525000" cy="4911144"/>
          </a:xfrm>
          <a:prstGeom prst="rect">
            <a:avLst/>
          </a:prstGeom>
        </p:spPr>
      </p:pic>
      <p:sp>
        <p:nvSpPr>
          <p:cNvPr id="7" name="TextBox 6"/>
          <p:cNvSpPr txBox="1"/>
          <p:nvPr/>
        </p:nvSpPr>
        <p:spPr>
          <a:xfrm>
            <a:off x="5865812" y="6314276"/>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378989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41</a:t>
            </a:fld>
            <a:endParaRPr lang="en-US" dirty="0"/>
          </a:p>
        </p:txBody>
      </p:sp>
      <p:pic>
        <p:nvPicPr>
          <p:cNvPr id="5" name="Picture 4"/>
          <p:cNvPicPr/>
          <p:nvPr/>
        </p:nvPicPr>
        <p:blipFill>
          <a:blip r:embed="rId2"/>
          <a:stretch>
            <a:fillRect/>
          </a:stretch>
        </p:blipFill>
        <p:spPr>
          <a:xfrm>
            <a:off x="1370012" y="1090534"/>
            <a:ext cx="9601199" cy="5284507"/>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242208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42</a:t>
            </a:fld>
            <a:endParaRPr lang="en-US" dirty="0"/>
          </a:p>
        </p:txBody>
      </p:sp>
      <p:pic>
        <p:nvPicPr>
          <p:cNvPr id="5" name="Picture 4"/>
          <p:cNvPicPr/>
          <p:nvPr/>
        </p:nvPicPr>
        <p:blipFill>
          <a:blip r:embed="rId2"/>
          <a:stretch>
            <a:fillRect/>
          </a:stretch>
        </p:blipFill>
        <p:spPr>
          <a:xfrm>
            <a:off x="1827211" y="1295400"/>
            <a:ext cx="7896981" cy="4495800"/>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405736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43</a:t>
            </a:fld>
            <a:endParaRPr lang="en-US" dirty="0"/>
          </a:p>
        </p:txBody>
      </p:sp>
      <p:pic>
        <p:nvPicPr>
          <p:cNvPr id="5" name="Content Placeholder 3"/>
          <p:cNvPicPr>
            <a:picLocks noGrp="1"/>
          </p:cNvPicPr>
          <p:nvPr>
            <p:ph idx="1"/>
          </p:nvPr>
        </p:nvPicPr>
        <p:blipFill>
          <a:blip r:embed="rId2"/>
          <a:stretch>
            <a:fillRect/>
          </a:stretch>
        </p:blipFill>
        <p:spPr>
          <a:xfrm>
            <a:off x="1827212" y="1219201"/>
            <a:ext cx="7467599" cy="4846748"/>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416740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44</a:t>
            </a:fld>
            <a:endParaRPr lang="en-US" dirty="0"/>
          </a:p>
        </p:txBody>
      </p:sp>
      <p:sp>
        <p:nvSpPr>
          <p:cNvPr id="3" name="Content Placeholder 2"/>
          <p:cNvSpPr>
            <a:spLocks noGrp="1"/>
          </p:cNvSpPr>
          <p:nvPr>
            <p:ph idx="1"/>
          </p:nvPr>
        </p:nvSpPr>
        <p:spPr>
          <a:xfrm>
            <a:off x="1065212" y="1236411"/>
            <a:ext cx="9982200" cy="4783389"/>
          </a:xfrm>
        </p:spPr>
        <p:txBody>
          <a:bodyPr>
            <a:normAutofit/>
          </a:bodyPr>
          <a:lstStyle/>
          <a:p>
            <a:pPr marL="342900" indent="-342900" algn="just">
              <a:lnSpc>
                <a:spcPct val="100000"/>
              </a:lnSpc>
            </a:pPr>
            <a:r>
              <a:rPr lang="en-US" altLang="en-US" sz="2800" dirty="0"/>
              <a:t>TestComplete is an automated </a:t>
            </a:r>
            <a:r>
              <a:rPr lang="en-US" altLang="en-US" sz="2800" dirty="0" smtClean="0"/>
              <a:t>testing </a:t>
            </a:r>
            <a:r>
              <a:rPr lang="en-US" altLang="en-US" sz="2800" dirty="0" smtClean="0"/>
              <a:t>tool </a:t>
            </a:r>
            <a:r>
              <a:rPr lang="en-US" altLang="en-US" sz="2800" dirty="0"/>
              <a:t>that lets you create, manage and run tests </a:t>
            </a:r>
            <a:endParaRPr lang="en-US" altLang="en-US" sz="2800" dirty="0"/>
          </a:p>
          <a:p>
            <a:pPr marL="342900" indent="-342900">
              <a:lnSpc>
                <a:spcPct val="100000"/>
              </a:lnSpc>
            </a:pPr>
            <a:r>
              <a:rPr lang="en-US" altLang="en-US" sz="2800" dirty="0"/>
              <a:t>Can </a:t>
            </a:r>
            <a:r>
              <a:rPr lang="en-US" altLang="en-US" sz="2800" dirty="0" smtClean="0"/>
              <a:t>test </a:t>
            </a:r>
            <a:r>
              <a:rPr lang="en-US" altLang="en-US" sz="2800" dirty="0"/>
              <a:t>applications that were created in C#, C++, Delphi, Java or any other development </a:t>
            </a:r>
            <a:r>
              <a:rPr lang="en-US" altLang="en-US" sz="2800" dirty="0" smtClean="0"/>
              <a:t>language</a:t>
            </a:r>
          </a:p>
          <a:p>
            <a:pPr marL="342900" indent="-342900">
              <a:lnSpc>
                <a:spcPct val="100000"/>
              </a:lnSpc>
            </a:pPr>
            <a:r>
              <a:rPr lang="en-US" altLang="en-US" sz="2800" dirty="0"/>
              <a:t>Automate your tests and you can run them anytime, day or night by using a continuous integration tool or by using Task Scheduler</a:t>
            </a:r>
          </a:p>
        </p:txBody>
      </p:sp>
      <p:sp>
        <p:nvSpPr>
          <p:cNvPr id="4" name="Title 3"/>
          <p:cNvSpPr>
            <a:spLocks noGrp="1"/>
          </p:cNvSpPr>
          <p:nvPr>
            <p:ph type="title"/>
          </p:nvPr>
        </p:nvSpPr>
        <p:spPr>
          <a:xfrm>
            <a:off x="1065212" y="169611"/>
            <a:ext cx="8686801" cy="1066800"/>
          </a:xfrm>
        </p:spPr>
        <p:txBody>
          <a:bodyPr/>
          <a:lstStyle/>
          <a:p>
            <a:r>
              <a:rPr lang="en-US" altLang="en-US" dirty="0"/>
              <a:t>TestComplete</a:t>
            </a:r>
            <a:endParaRPr lang="en-US" dirty="0"/>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53614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45</a:t>
            </a:fld>
            <a:endParaRPr lang="en-US" dirty="0"/>
          </a:p>
        </p:txBody>
      </p:sp>
      <p:sp>
        <p:nvSpPr>
          <p:cNvPr id="3" name="Content Placeholder 2"/>
          <p:cNvSpPr>
            <a:spLocks noGrp="1"/>
          </p:cNvSpPr>
          <p:nvPr>
            <p:ph idx="1"/>
          </p:nvPr>
        </p:nvSpPr>
        <p:spPr/>
        <p:txBody>
          <a:bodyPr>
            <a:normAutofit/>
          </a:bodyPr>
          <a:lstStyle/>
          <a:p>
            <a:pPr marL="45720" indent="0" algn="just">
              <a:buNone/>
            </a:pPr>
            <a:r>
              <a:rPr lang="en-US" altLang="en-US" sz="2400" dirty="0"/>
              <a:t>TestComplete IDE includes:</a:t>
            </a:r>
          </a:p>
          <a:p>
            <a:pPr algn="just"/>
            <a:r>
              <a:rPr lang="en-US" altLang="en-US" sz="2400" dirty="0"/>
              <a:t>Test Project Management</a:t>
            </a:r>
          </a:p>
          <a:p>
            <a:pPr algn="just"/>
            <a:r>
              <a:rPr lang="en-US" altLang="en-US" sz="2400" dirty="0"/>
              <a:t>Test Execution tool for both manual and automated test cases</a:t>
            </a:r>
          </a:p>
          <a:p>
            <a:pPr algn="just"/>
            <a:r>
              <a:rPr lang="en-US" altLang="en-US" sz="2400" dirty="0"/>
              <a:t>Reporting</a:t>
            </a:r>
          </a:p>
          <a:p>
            <a:pPr algn="just"/>
            <a:r>
              <a:rPr lang="en-US" altLang="en-US" sz="2400" dirty="0"/>
              <a:t>Web Load/Performance tool</a:t>
            </a:r>
          </a:p>
          <a:p>
            <a:pPr algn="just"/>
            <a:endParaRPr lang="en-US" sz="2400" dirty="0"/>
          </a:p>
        </p:txBody>
      </p:sp>
      <p:sp>
        <p:nvSpPr>
          <p:cNvPr id="4" name="Title 3"/>
          <p:cNvSpPr>
            <a:spLocks noGrp="1"/>
          </p:cNvSpPr>
          <p:nvPr>
            <p:ph type="title"/>
          </p:nvPr>
        </p:nvSpPr>
        <p:spPr/>
        <p:txBody>
          <a:bodyPr/>
          <a:lstStyle/>
          <a:p>
            <a:r>
              <a:rPr lang="en-US" dirty="0"/>
              <a:t>TestComplete IDE</a:t>
            </a:r>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229444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46</a:t>
            </a:fld>
            <a:endParaRPr lang="en-US" dirty="0"/>
          </a:p>
        </p:txBody>
      </p:sp>
      <p:sp>
        <p:nvSpPr>
          <p:cNvPr id="3" name="Content Placeholder 2"/>
          <p:cNvSpPr>
            <a:spLocks noGrp="1"/>
          </p:cNvSpPr>
          <p:nvPr>
            <p:ph idx="1"/>
          </p:nvPr>
        </p:nvSpPr>
        <p:spPr/>
        <p:txBody>
          <a:bodyPr>
            <a:normAutofit/>
          </a:bodyPr>
          <a:lstStyle/>
          <a:p>
            <a:r>
              <a:rPr lang="en-US" sz="2400" b="1" dirty="0"/>
              <a:t>Define the test goal</a:t>
            </a:r>
            <a:r>
              <a:rPr lang="en-US" sz="2400" dirty="0"/>
              <a:t>: functionalities to be tested, create a simple test aimed to one objective only</a:t>
            </a:r>
          </a:p>
          <a:p>
            <a:r>
              <a:rPr lang="en-US" sz="2400" b="1" dirty="0"/>
              <a:t>Plan testing steps</a:t>
            </a:r>
            <a:r>
              <a:rPr lang="en-US" sz="2400" dirty="0"/>
              <a:t>: decide which action the test will perform</a:t>
            </a:r>
          </a:p>
          <a:p>
            <a:r>
              <a:rPr lang="en-US" sz="2400" b="1" dirty="0"/>
              <a:t>Check test results</a:t>
            </a:r>
            <a:r>
              <a:rPr lang="en-US" sz="2400" dirty="0"/>
              <a:t>: decide how to determine that the test passed successfully or failed</a:t>
            </a:r>
          </a:p>
          <a:p>
            <a:r>
              <a:rPr lang="en-US" sz="2400" b="1" dirty="0"/>
              <a:t>Logging the result</a:t>
            </a:r>
            <a:r>
              <a:rPr lang="en-US" sz="2400" dirty="0"/>
              <a:t>: file, images, test complete log</a:t>
            </a:r>
          </a:p>
          <a:p>
            <a:r>
              <a:rPr lang="en-US" sz="2400" b="1" dirty="0"/>
              <a:t>Create your test</a:t>
            </a:r>
          </a:p>
          <a:p>
            <a:endParaRPr lang="en-US" sz="2400" dirty="0"/>
          </a:p>
        </p:txBody>
      </p:sp>
      <p:sp>
        <p:nvSpPr>
          <p:cNvPr id="4" name="Title 3"/>
          <p:cNvSpPr>
            <a:spLocks noGrp="1"/>
          </p:cNvSpPr>
          <p:nvPr>
            <p:ph type="title"/>
          </p:nvPr>
        </p:nvSpPr>
        <p:spPr/>
        <p:txBody>
          <a:bodyPr/>
          <a:lstStyle/>
          <a:p>
            <a:r>
              <a:rPr lang="en-US" dirty="0"/>
              <a:t>Creating Tests</a:t>
            </a:r>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200711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47</a:t>
            </a:fld>
            <a:endParaRPr lang="en-US" dirty="0"/>
          </a:p>
        </p:txBody>
      </p:sp>
      <p:sp>
        <p:nvSpPr>
          <p:cNvPr id="3" name="Content Placeholder 2"/>
          <p:cNvSpPr>
            <a:spLocks noGrp="1"/>
          </p:cNvSpPr>
          <p:nvPr>
            <p:ph idx="1"/>
          </p:nvPr>
        </p:nvSpPr>
        <p:spPr/>
        <p:txBody>
          <a:bodyPr>
            <a:normAutofit/>
          </a:bodyPr>
          <a:lstStyle/>
          <a:p>
            <a:r>
              <a:rPr lang="en-US" sz="2600" dirty="0"/>
              <a:t>Run from Application Menu: solution, project, script</a:t>
            </a:r>
          </a:p>
          <a:p>
            <a:r>
              <a:rPr lang="en-US" sz="2600" dirty="0"/>
              <a:t>Run from Tested items</a:t>
            </a:r>
          </a:p>
          <a:p>
            <a:r>
              <a:rPr lang="en-US" sz="2600" dirty="0"/>
              <a:t>Run from Code editor</a:t>
            </a:r>
          </a:p>
          <a:p>
            <a:r>
              <a:rPr lang="en-US" sz="2600" dirty="0"/>
              <a:t>Run from Project Explorer</a:t>
            </a:r>
          </a:p>
          <a:p>
            <a:pPr algn="just"/>
            <a:endParaRPr lang="en-US" sz="2600" dirty="0"/>
          </a:p>
        </p:txBody>
      </p:sp>
      <p:sp>
        <p:nvSpPr>
          <p:cNvPr id="4" name="Title 3"/>
          <p:cNvSpPr>
            <a:spLocks noGrp="1"/>
          </p:cNvSpPr>
          <p:nvPr>
            <p:ph type="title"/>
          </p:nvPr>
        </p:nvSpPr>
        <p:spPr/>
        <p:txBody>
          <a:bodyPr/>
          <a:lstStyle/>
          <a:p>
            <a:r>
              <a:rPr lang="en-US" dirty="0"/>
              <a:t>Running the Created Test</a:t>
            </a:r>
            <a:endParaRPr lang="en-US" dirty="0"/>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319192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48</a:t>
            </a:fld>
            <a:endParaRPr lang="en-US" dirty="0"/>
          </a:p>
        </p:txBody>
      </p:sp>
      <p:sp>
        <p:nvSpPr>
          <p:cNvPr id="4" name="Title 3"/>
          <p:cNvSpPr>
            <a:spLocks noGrp="1"/>
          </p:cNvSpPr>
          <p:nvPr>
            <p:ph type="title"/>
          </p:nvPr>
        </p:nvSpPr>
        <p:spPr>
          <a:xfrm>
            <a:off x="1057378" y="152400"/>
            <a:ext cx="8686801" cy="800401"/>
          </a:xfrm>
        </p:spPr>
        <p:txBody>
          <a:bodyPr/>
          <a:lstStyle/>
          <a:p>
            <a:r>
              <a:rPr lang="en-US" dirty="0"/>
              <a:t>TestComplete Project Workspace</a:t>
            </a:r>
          </a:p>
        </p:txBody>
      </p:sp>
      <p:pic>
        <p:nvPicPr>
          <p:cNvPr id="5"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6612" y="952801"/>
            <a:ext cx="10439400" cy="5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80032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automated testing</a:t>
            </a:r>
            <a:endParaRPr lang="en-US" dirty="0"/>
          </a:p>
        </p:txBody>
      </p:sp>
      <p:sp>
        <p:nvSpPr>
          <p:cNvPr id="3" name="Content Placeholder 2"/>
          <p:cNvSpPr>
            <a:spLocks noGrp="1"/>
          </p:cNvSpPr>
          <p:nvPr>
            <p:ph idx="1"/>
          </p:nvPr>
        </p:nvSpPr>
        <p:spPr>
          <a:xfrm>
            <a:off x="1065212" y="1828800"/>
            <a:ext cx="10058400" cy="4191000"/>
          </a:xfrm>
        </p:spPr>
        <p:txBody>
          <a:bodyPr>
            <a:normAutofit/>
          </a:bodyPr>
          <a:lstStyle/>
          <a:p>
            <a:r>
              <a:rPr lang="en-US" sz="2399" dirty="0"/>
              <a:t>Runs tests quickly and effectively</a:t>
            </a:r>
          </a:p>
          <a:p>
            <a:r>
              <a:rPr lang="en-US" sz="2399" dirty="0"/>
              <a:t>Far more code is covered in a shorter time</a:t>
            </a:r>
          </a:p>
          <a:p>
            <a:r>
              <a:rPr lang="en-US" sz="2399" dirty="0"/>
              <a:t>Can be cost effective in long run</a:t>
            </a:r>
          </a:p>
          <a:p>
            <a:r>
              <a:rPr lang="en-US" sz="2399" dirty="0"/>
              <a:t>Everyone can see results</a:t>
            </a:r>
          </a:p>
          <a:p>
            <a:r>
              <a:rPr lang="en-US" sz="2399" dirty="0"/>
              <a:t>It relieves human testers from highly repetitive, low-value test work</a:t>
            </a:r>
          </a:p>
          <a:p>
            <a:r>
              <a:rPr lang="en-US" sz="2399" dirty="0"/>
              <a:t>Allows non-technical staff or customers to run tests</a:t>
            </a:r>
          </a:p>
        </p:txBody>
      </p:sp>
      <p:sp>
        <p:nvSpPr>
          <p:cNvPr id="4" name="Slide Number Placeholder 3"/>
          <p:cNvSpPr>
            <a:spLocks noGrp="1"/>
          </p:cNvSpPr>
          <p:nvPr>
            <p:ph type="sldNum" sz="quarter" idx="12"/>
          </p:nvPr>
        </p:nvSpPr>
        <p:spPr/>
        <p:txBody>
          <a:bodyPr/>
          <a:lstStyle/>
          <a:p>
            <a:fld id="{AAEAE4A8-A6E5-453E-B946-FB774B73F48C}" type="slidenum">
              <a:rPr lang="en-US" smtClean="0"/>
              <a:t>49</a:t>
            </a:fld>
            <a:endParaRPr lang="en-US" dirty="0"/>
          </a:p>
        </p:txBody>
      </p:sp>
      <p:sp>
        <p:nvSpPr>
          <p:cNvPr id="6" name="TextBox 5"/>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170494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5</a:t>
            </a:fld>
            <a:endParaRPr lang="en-US" dirty="0"/>
          </a:p>
        </p:txBody>
      </p:sp>
      <p:sp>
        <p:nvSpPr>
          <p:cNvPr id="3" name="Content Placeholder 2"/>
          <p:cNvSpPr>
            <a:spLocks noGrp="1"/>
          </p:cNvSpPr>
          <p:nvPr>
            <p:ph idx="1"/>
          </p:nvPr>
        </p:nvSpPr>
        <p:spPr>
          <a:xfrm>
            <a:off x="1065212" y="1227667"/>
            <a:ext cx="9601200" cy="4792133"/>
          </a:xfrm>
        </p:spPr>
        <p:txBody>
          <a:bodyPr>
            <a:normAutofit fontScale="92500" lnSpcReduction="10000"/>
          </a:bodyPr>
          <a:lstStyle/>
          <a:p>
            <a:pPr algn="just">
              <a:lnSpc>
                <a:spcPct val="150000"/>
              </a:lnSpc>
              <a:buFont typeface="Wingdings" panose="05000000000000000000" pitchFamily="2" charset="2"/>
              <a:buChar char="§"/>
            </a:pPr>
            <a:r>
              <a:rPr lang="en-US" sz="2800" dirty="0" smtClean="0"/>
              <a:t>It refers to the elegance and clarity</a:t>
            </a:r>
          </a:p>
          <a:p>
            <a:pPr algn="just">
              <a:lnSpc>
                <a:spcPct val="150000"/>
              </a:lnSpc>
              <a:buFont typeface="Wingdings" panose="05000000000000000000" pitchFamily="2" charset="2"/>
              <a:buChar char="§"/>
            </a:pPr>
            <a:r>
              <a:rPr lang="en-US" sz="2800" dirty="0" smtClean="0"/>
              <a:t>Consists of 5 factors</a:t>
            </a:r>
          </a:p>
          <a:p>
            <a:pPr lvl="1" algn="just">
              <a:lnSpc>
                <a:spcPct val="150000"/>
              </a:lnSpc>
              <a:buFont typeface="Wingdings" panose="05000000000000000000" pitchFamily="2" charset="2"/>
              <a:buChar char="§"/>
            </a:pPr>
            <a:r>
              <a:rPr lang="en-US" sz="2600" dirty="0" smtClean="0"/>
              <a:t>Ease of learning</a:t>
            </a:r>
          </a:p>
          <a:p>
            <a:pPr lvl="1" algn="just">
              <a:lnSpc>
                <a:spcPct val="150000"/>
              </a:lnSpc>
              <a:buFont typeface="Wingdings" panose="05000000000000000000" pitchFamily="2" charset="2"/>
              <a:buChar char="§"/>
            </a:pPr>
            <a:r>
              <a:rPr lang="en-US" sz="2600" dirty="0" smtClean="0"/>
              <a:t>Task efficiency</a:t>
            </a:r>
          </a:p>
          <a:p>
            <a:pPr lvl="1" algn="just">
              <a:lnSpc>
                <a:spcPct val="150000"/>
              </a:lnSpc>
              <a:buFont typeface="Wingdings" panose="05000000000000000000" pitchFamily="2" charset="2"/>
              <a:buChar char="§"/>
            </a:pPr>
            <a:r>
              <a:rPr lang="en-US" sz="2600" dirty="0" smtClean="0"/>
              <a:t>Ease of remembering</a:t>
            </a:r>
          </a:p>
          <a:p>
            <a:pPr lvl="1" algn="just">
              <a:lnSpc>
                <a:spcPct val="150000"/>
              </a:lnSpc>
              <a:buFont typeface="Wingdings" panose="05000000000000000000" pitchFamily="2" charset="2"/>
              <a:buChar char="§"/>
            </a:pPr>
            <a:r>
              <a:rPr lang="en-US" sz="2600" dirty="0" smtClean="0"/>
              <a:t>Understandability</a:t>
            </a:r>
          </a:p>
          <a:p>
            <a:pPr lvl="1" algn="just">
              <a:lnSpc>
                <a:spcPct val="150000"/>
              </a:lnSpc>
              <a:buFont typeface="Wingdings" panose="05000000000000000000" pitchFamily="2" charset="2"/>
              <a:buChar char="§"/>
            </a:pPr>
            <a:r>
              <a:rPr lang="en-US" sz="2600" dirty="0" smtClean="0"/>
              <a:t>Subjective satisfaction</a:t>
            </a:r>
          </a:p>
        </p:txBody>
      </p:sp>
      <p:sp>
        <p:nvSpPr>
          <p:cNvPr id="4" name="Title 3"/>
          <p:cNvSpPr>
            <a:spLocks noGrp="1"/>
          </p:cNvSpPr>
          <p:nvPr>
            <p:ph type="title"/>
          </p:nvPr>
        </p:nvSpPr>
        <p:spPr>
          <a:xfrm>
            <a:off x="912812" y="160867"/>
            <a:ext cx="8686801" cy="1066800"/>
          </a:xfrm>
        </p:spPr>
        <p:txBody>
          <a:bodyPr>
            <a:normAutofit/>
          </a:bodyPr>
          <a:lstStyle/>
          <a:p>
            <a:r>
              <a:rPr lang="en-US" sz="4000" dirty="0" smtClean="0"/>
              <a:t>Usability</a:t>
            </a:r>
            <a:endParaRPr lang="en-US" sz="4000" dirty="0"/>
          </a:p>
        </p:txBody>
      </p:sp>
      <p:sp>
        <p:nvSpPr>
          <p:cNvPr id="5" name="TextBox 4"/>
          <p:cNvSpPr txBox="1"/>
          <p:nvPr/>
        </p:nvSpPr>
        <p:spPr>
          <a:xfrm>
            <a:off x="5671850" y="6155267"/>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56951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automated testing</a:t>
            </a:r>
          </a:p>
        </p:txBody>
      </p:sp>
      <p:sp>
        <p:nvSpPr>
          <p:cNvPr id="3" name="Content Placeholder 2"/>
          <p:cNvSpPr>
            <a:spLocks noGrp="1"/>
          </p:cNvSpPr>
          <p:nvPr>
            <p:ph idx="1"/>
          </p:nvPr>
        </p:nvSpPr>
        <p:spPr>
          <a:xfrm>
            <a:off x="1065212" y="1828800"/>
            <a:ext cx="10134600" cy="4191000"/>
          </a:xfrm>
        </p:spPr>
        <p:txBody>
          <a:bodyPr>
            <a:noAutofit/>
          </a:bodyPr>
          <a:lstStyle/>
          <a:p>
            <a:r>
              <a:rPr lang="en-US" sz="2399" dirty="0"/>
              <a:t>Tools can be expensive </a:t>
            </a:r>
          </a:p>
          <a:p>
            <a:r>
              <a:rPr lang="en-US" sz="2399" dirty="0"/>
              <a:t>Can’t test for visual considerations like image color or font size</a:t>
            </a:r>
          </a:p>
          <a:p>
            <a:r>
              <a:rPr lang="en-US" sz="2399" dirty="0"/>
              <a:t>Proficiency is required to write the automation test scripts.</a:t>
            </a:r>
          </a:p>
          <a:p>
            <a:r>
              <a:rPr lang="en-US" sz="2399" dirty="0"/>
              <a:t>Debugging the test script is major issue. If any error is present in the test script, sometimes it may lead to deadly consequences.</a:t>
            </a:r>
          </a:p>
          <a:p>
            <a:r>
              <a:rPr lang="en-US" sz="2399" dirty="0"/>
              <a:t>Maintenance of test data files is difficult, if the test script tests more screens</a:t>
            </a:r>
          </a:p>
        </p:txBody>
      </p:sp>
      <p:sp>
        <p:nvSpPr>
          <p:cNvPr id="4" name="Slide Number Placeholder 3"/>
          <p:cNvSpPr>
            <a:spLocks noGrp="1"/>
          </p:cNvSpPr>
          <p:nvPr>
            <p:ph type="sldNum" sz="quarter" idx="12"/>
          </p:nvPr>
        </p:nvSpPr>
        <p:spPr/>
        <p:txBody>
          <a:bodyPr/>
          <a:lstStyle/>
          <a:p>
            <a:fld id="{AAEAE4A8-A6E5-453E-B946-FB774B73F48C}" type="slidenum">
              <a:rPr lang="en-US" smtClean="0"/>
              <a:t>50</a:t>
            </a:fld>
            <a:endParaRPr lang="en-US" dirty="0"/>
          </a:p>
        </p:txBody>
      </p:sp>
      <p:sp>
        <p:nvSpPr>
          <p:cNvPr id="6" name="TextBox 5"/>
          <p:cNvSpPr txBox="1"/>
          <p:nvPr/>
        </p:nvSpPr>
        <p:spPr>
          <a:xfrm>
            <a:off x="6551612" y="6014110"/>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3110024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51</a:t>
            </a:fld>
            <a:endParaRPr lang="en-US" dirty="0"/>
          </a:p>
        </p:txBody>
      </p:sp>
      <p:sp>
        <p:nvSpPr>
          <p:cNvPr id="6" name="Text Placeholder 5"/>
          <p:cNvSpPr>
            <a:spLocks noGrp="1"/>
          </p:cNvSpPr>
          <p:nvPr>
            <p:ph type="body" idx="1"/>
          </p:nvPr>
        </p:nvSpPr>
        <p:spPr>
          <a:xfrm>
            <a:off x="5713412" y="3124200"/>
            <a:ext cx="4038602" cy="1066800"/>
          </a:xfrm>
        </p:spPr>
        <p:txBody>
          <a:bodyPr/>
          <a:lstStyle/>
          <a:p>
            <a:r>
              <a:rPr lang="en-US" dirty="0" smtClean="0"/>
              <a:t>Sharath Regonda</a:t>
            </a:r>
          </a:p>
          <a:p>
            <a:r>
              <a:rPr lang="en-US" dirty="0" smtClean="0"/>
              <a:t>Kishore Kumar Varkala</a:t>
            </a:r>
            <a:endParaRPr lang="en-US" dirty="0"/>
          </a:p>
        </p:txBody>
      </p:sp>
      <p:sp>
        <p:nvSpPr>
          <p:cNvPr id="5" name="Title 4"/>
          <p:cNvSpPr>
            <a:spLocks noGrp="1"/>
          </p:cNvSpPr>
          <p:nvPr>
            <p:ph type="title"/>
          </p:nvPr>
        </p:nvSpPr>
        <p:spPr/>
        <p:txBody>
          <a:bodyPr/>
          <a:lstStyle/>
          <a:p>
            <a:r>
              <a:rPr lang="en-US" dirty="0" smtClean="0"/>
              <a:t>Issue Tracking</a:t>
            </a:r>
            <a:endParaRPr lang="en-US" dirty="0"/>
          </a:p>
        </p:txBody>
      </p:sp>
    </p:spTree>
    <p:extLst>
      <p:ext uri="{BB962C8B-B14F-4D97-AF65-F5344CB8AC3E}">
        <p14:creationId xmlns:p14="http://schemas.microsoft.com/office/powerpoint/2010/main" val="186957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04800"/>
            <a:ext cx="8686801" cy="1066800"/>
          </a:xfrm>
        </p:spPr>
        <p:txBody>
          <a:bodyPr>
            <a:normAutofit/>
          </a:bodyPr>
          <a:lstStyle/>
          <a:p>
            <a:r>
              <a:rPr lang="en-US" sz="4000" dirty="0" smtClean="0"/>
              <a:t>Issue Tracking</a:t>
            </a:r>
            <a:endParaRPr lang="en-US" sz="4000" dirty="0"/>
          </a:p>
        </p:txBody>
      </p:sp>
      <p:sp>
        <p:nvSpPr>
          <p:cNvPr id="3" name="Content Placeholder 2"/>
          <p:cNvSpPr>
            <a:spLocks noGrp="1"/>
          </p:cNvSpPr>
          <p:nvPr>
            <p:ph idx="1"/>
          </p:nvPr>
        </p:nvSpPr>
        <p:spPr>
          <a:xfrm>
            <a:off x="760412" y="1676400"/>
            <a:ext cx="10668000" cy="4191000"/>
          </a:xfrm>
        </p:spPr>
        <p:txBody>
          <a:bodyPr>
            <a:normAutofit/>
          </a:bodyPr>
          <a:lstStyle/>
          <a:p>
            <a:pPr algn="just">
              <a:buFont typeface="Wingdings" panose="05000000000000000000" pitchFamily="2" charset="2"/>
              <a:buChar char="§"/>
            </a:pPr>
            <a:r>
              <a:rPr lang="en-US" sz="2800" dirty="0"/>
              <a:t>Issues </a:t>
            </a:r>
            <a:r>
              <a:rPr lang="en-US" sz="2800" dirty="0" smtClean="0"/>
              <a:t>are unexpected problems (defects), </a:t>
            </a:r>
            <a:r>
              <a:rPr lang="en-US" sz="2800" dirty="0"/>
              <a:t>gaps, inconsistencies, or </a:t>
            </a:r>
            <a:r>
              <a:rPr lang="en-US" sz="2800" dirty="0" smtClean="0"/>
              <a:t>conflicts which may occur during a project.</a:t>
            </a:r>
          </a:p>
          <a:p>
            <a:pPr algn="just">
              <a:buFont typeface="Wingdings" panose="05000000000000000000" pitchFamily="2" charset="2"/>
              <a:buChar char="§"/>
            </a:pPr>
            <a:r>
              <a:rPr lang="en-US" sz="2800" dirty="0" smtClean="0"/>
              <a:t>When they arise, we should be ready to tackle them.</a:t>
            </a:r>
          </a:p>
          <a:p>
            <a:pPr algn="just">
              <a:buFont typeface="Wingdings" panose="05000000000000000000" pitchFamily="2" charset="2"/>
              <a:buChar char="§"/>
            </a:pPr>
            <a:r>
              <a:rPr lang="en-US" sz="2800" dirty="0" smtClean="0"/>
              <a:t>Issue Log:</a:t>
            </a:r>
          </a:p>
          <a:p>
            <a:pPr lvl="1" algn="just">
              <a:buFont typeface="Wingdings" panose="05000000000000000000" pitchFamily="2" charset="2"/>
              <a:buChar char="§"/>
            </a:pPr>
            <a:r>
              <a:rPr lang="en-US" sz="2800" dirty="0"/>
              <a:t>Issue tracking is a computer software package that manages and maintains lists of issue, as needed by an organization.</a:t>
            </a:r>
          </a:p>
          <a:p>
            <a:pPr lvl="1" algn="just">
              <a:buFont typeface="Wingdings" panose="05000000000000000000" pitchFamily="2" charset="2"/>
              <a:buChar char="§"/>
            </a:pPr>
            <a:r>
              <a:rPr lang="en-US" sz="2800" dirty="0"/>
              <a:t>Keeps track of all the issues occurring with the project</a:t>
            </a:r>
          </a:p>
          <a:p>
            <a:pPr lvl="1"/>
            <a:endParaRPr lang="en-US" sz="2800" dirty="0" smtClean="0"/>
          </a:p>
          <a:p>
            <a:endParaRPr lang="en-US"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52</a:t>
            </a:fld>
            <a:endParaRPr lang="en-US" dirty="0"/>
          </a:p>
        </p:txBody>
      </p:sp>
    </p:spTree>
    <p:extLst>
      <p:ext uri="{BB962C8B-B14F-4D97-AF65-F5344CB8AC3E}">
        <p14:creationId xmlns:p14="http://schemas.microsoft.com/office/powerpoint/2010/main" val="1497392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04800"/>
            <a:ext cx="8686801" cy="1066800"/>
          </a:xfrm>
        </p:spPr>
        <p:txBody>
          <a:bodyPr>
            <a:normAutofit/>
          </a:bodyPr>
          <a:lstStyle/>
          <a:p>
            <a:r>
              <a:rPr lang="en-US" sz="4000" dirty="0" smtClean="0"/>
              <a:t>Priority of an Issue</a:t>
            </a:r>
            <a:endParaRPr lang="en-US" sz="4000" dirty="0"/>
          </a:p>
        </p:txBody>
      </p:sp>
      <p:sp>
        <p:nvSpPr>
          <p:cNvPr id="3" name="Content Placeholder 2"/>
          <p:cNvSpPr>
            <a:spLocks noGrp="1"/>
          </p:cNvSpPr>
          <p:nvPr>
            <p:ph idx="1"/>
          </p:nvPr>
        </p:nvSpPr>
        <p:spPr>
          <a:xfrm>
            <a:off x="1065212" y="1524000"/>
            <a:ext cx="10591800" cy="4495800"/>
          </a:xfrm>
        </p:spPr>
        <p:txBody>
          <a:bodyPr>
            <a:normAutofit fontScale="55000" lnSpcReduction="20000"/>
          </a:bodyPr>
          <a:lstStyle/>
          <a:p>
            <a:pPr>
              <a:lnSpc>
                <a:spcPct val="150000"/>
              </a:lnSpc>
              <a:buFont typeface="Wingdings" panose="05000000000000000000" pitchFamily="2" charset="2"/>
              <a:buChar char="§"/>
            </a:pPr>
            <a:r>
              <a:rPr lang="en-US" sz="4500" dirty="0"/>
              <a:t>An issue is any query or occurrence that might have an impact on a project</a:t>
            </a:r>
          </a:p>
          <a:p>
            <a:pPr>
              <a:lnSpc>
                <a:spcPct val="150000"/>
              </a:lnSpc>
              <a:buFont typeface="Wingdings" panose="05000000000000000000" pitchFamily="2" charset="2"/>
              <a:buChar char="§"/>
            </a:pPr>
            <a:r>
              <a:rPr lang="en-US" sz="4500" dirty="0"/>
              <a:t>Issues are often categorized in terms of severity levels </a:t>
            </a:r>
          </a:p>
          <a:p>
            <a:pPr lvl="2">
              <a:lnSpc>
                <a:spcPct val="150000"/>
              </a:lnSpc>
            </a:pPr>
            <a:r>
              <a:rPr lang="en-US" sz="3600" dirty="0"/>
              <a:t>Critical</a:t>
            </a:r>
          </a:p>
          <a:p>
            <a:pPr lvl="2">
              <a:lnSpc>
                <a:spcPct val="150000"/>
              </a:lnSpc>
            </a:pPr>
            <a:r>
              <a:rPr lang="en-US" sz="3600" dirty="0"/>
              <a:t>High</a:t>
            </a:r>
          </a:p>
          <a:p>
            <a:pPr lvl="2">
              <a:lnSpc>
                <a:spcPct val="150000"/>
              </a:lnSpc>
            </a:pPr>
            <a:r>
              <a:rPr lang="en-US" sz="3600" dirty="0"/>
              <a:t>Medium</a:t>
            </a:r>
          </a:p>
          <a:p>
            <a:pPr lvl="2">
              <a:lnSpc>
                <a:spcPct val="150000"/>
              </a:lnSpc>
            </a:pPr>
            <a:r>
              <a:rPr lang="en-US" sz="3600" dirty="0"/>
              <a:t>Low</a:t>
            </a:r>
          </a:p>
          <a:p>
            <a:pPr lvl="2">
              <a:lnSpc>
                <a:spcPct val="150000"/>
              </a:lnSpc>
            </a:pPr>
            <a:r>
              <a:rPr lang="en-US" sz="3600" dirty="0"/>
              <a:t>Trivial</a:t>
            </a:r>
          </a:p>
          <a:p>
            <a:endParaRPr lang="en-US" dirty="0"/>
          </a:p>
        </p:txBody>
      </p:sp>
      <p:sp>
        <p:nvSpPr>
          <p:cNvPr id="6" name="TextBox 5"/>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4" name="Slide Number Placeholder 3"/>
          <p:cNvSpPr>
            <a:spLocks noGrp="1"/>
          </p:cNvSpPr>
          <p:nvPr>
            <p:ph type="sldNum" sz="quarter" idx="12"/>
          </p:nvPr>
        </p:nvSpPr>
        <p:spPr/>
        <p:txBody>
          <a:bodyPr/>
          <a:lstStyle/>
          <a:p>
            <a:fld id="{AAEAE4A8-A6E5-453E-B946-FB774B73F48C}" type="slidenum">
              <a:rPr lang="en-US" smtClean="0"/>
              <a:t>53</a:t>
            </a:fld>
            <a:endParaRPr lang="en-US" dirty="0"/>
          </a:p>
        </p:txBody>
      </p:sp>
    </p:spTree>
    <p:extLst>
      <p:ext uri="{BB962C8B-B14F-4D97-AF65-F5344CB8AC3E}">
        <p14:creationId xmlns:p14="http://schemas.microsoft.com/office/powerpoint/2010/main" val="3634268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04800"/>
            <a:ext cx="8686801" cy="1066800"/>
          </a:xfrm>
        </p:spPr>
        <p:txBody>
          <a:bodyPr>
            <a:normAutofit/>
          </a:bodyPr>
          <a:lstStyle/>
          <a:p>
            <a:r>
              <a:rPr lang="en-US" sz="4000" dirty="0" smtClean="0"/>
              <a:t>Issue Log</a:t>
            </a:r>
            <a:endParaRPr lang="en-US" sz="4000" dirty="0"/>
          </a:p>
        </p:txBody>
      </p:sp>
      <p:sp>
        <p:nvSpPr>
          <p:cNvPr id="3" name="Content Placeholder 2"/>
          <p:cNvSpPr>
            <a:spLocks noGrp="1"/>
          </p:cNvSpPr>
          <p:nvPr>
            <p:ph idx="1"/>
          </p:nvPr>
        </p:nvSpPr>
        <p:spPr>
          <a:xfrm>
            <a:off x="1065212" y="1371600"/>
            <a:ext cx="9982200" cy="4648200"/>
          </a:xfrm>
        </p:spPr>
        <p:txBody>
          <a:bodyPr>
            <a:normAutofit/>
          </a:bodyPr>
          <a:lstStyle/>
          <a:p>
            <a:pPr marL="0" indent="0">
              <a:buNone/>
            </a:pPr>
            <a:r>
              <a:rPr lang="en-US" dirty="0" smtClean="0"/>
              <a:t>Issue log contains</a:t>
            </a:r>
          </a:p>
          <a:p>
            <a:r>
              <a:rPr lang="en-US" dirty="0" smtClean="0"/>
              <a:t>Issue Description</a:t>
            </a:r>
          </a:p>
          <a:p>
            <a:r>
              <a:rPr lang="en-US" dirty="0" smtClean="0"/>
              <a:t>What is the issue impact on the project</a:t>
            </a:r>
          </a:p>
          <a:p>
            <a:r>
              <a:rPr lang="en-US" dirty="0" smtClean="0"/>
              <a:t>Date reported</a:t>
            </a:r>
          </a:p>
          <a:p>
            <a:r>
              <a:rPr lang="en-US" dirty="0" smtClean="0"/>
              <a:t>Issue reported by?</a:t>
            </a:r>
          </a:p>
          <a:p>
            <a:r>
              <a:rPr lang="en-US" dirty="0" smtClean="0"/>
              <a:t>Issue Assigned to?</a:t>
            </a:r>
          </a:p>
          <a:p>
            <a:r>
              <a:rPr lang="en-US" dirty="0" smtClean="0"/>
              <a:t>Priority of the issue</a:t>
            </a:r>
          </a:p>
          <a:p>
            <a:r>
              <a:rPr lang="en-US" dirty="0" smtClean="0"/>
              <a:t>Due date</a:t>
            </a:r>
          </a:p>
          <a:p>
            <a:r>
              <a:rPr lang="en-US" dirty="0" smtClean="0"/>
              <a:t>Status, etc.</a:t>
            </a:r>
          </a:p>
          <a:p>
            <a:endParaRPr lang="en-US"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54</a:t>
            </a:fld>
            <a:endParaRPr lang="en-US" dirty="0"/>
          </a:p>
        </p:txBody>
      </p:sp>
    </p:spTree>
    <p:extLst>
      <p:ext uri="{BB962C8B-B14F-4D97-AF65-F5344CB8AC3E}">
        <p14:creationId xmlns:p14="http://schemas.microsoft.com/office/powerpoint/2010/main" val="10268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Issue Log Example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538" y="2057400"/>
            <a:ext cx="9614274" cy="3657600"/>
          </a:xfrm>
        </p:spPr>
      </p:pic>
      <p:sp>
        <p:nvSpPr>
          <p:cNvPr id="5" name="TextBox 4"/>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3" name="Slide Number Placeholder 2"/>
          <p:cNvSpPr>
            <a:spLocks noGrp="1"/>
          </p:cNvSpPr>
          <p:nvPr>
            <p:ph type="sldNum" sz="quarter" idx="12"/>
          </p:nvPr>
        </p:nvSpPr>
        <p:spPr/>
        <p:txBody>
          <a:bodyPr/>
          <a:lstStyle/>
          <a:p>
            <a:fld id="{AAEAE4A8-A6E5-453E-B946-FB774B73F48C}" type="slidenum">
              <a:rPr lang="en-US" smtClean="0"/>
              <a:t>55</a:t>
            </a:fld>
            <a:endParaRPr lang="en-US" dirty="0"/>
          </a:p>
        </p:txBody>
      </p:sp>
    </p:spTree>
    <p:extLst>
      <p:ext uri="{BB962C8B-B14F-4D97-AF65-F5344CB8AC3E}">
        <p14:creationId xmlns:p14="http://schemas.microsoft.com/office/powerpoint/2010/main" val="400782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533400"/>
            <a:ext cx="8686801" cy="1066800"/>
          </a:xfrm>
        </p:spPr>
        <p:txBody>
          <a:bodyPr>
            <a:normAutofit/>
          </a:bodyPr>
          <a:lstStyle/>
          <a:p>
            <a:r>
              <a:rPr lang="en-US" sz="4000" dirty="0" smtClean="0"/>
              <a:t>Issue Log in Issue Management:</a:t>
            </a:r>
            <a:endParaRPr lang="en-US" sz="4000" dirty="0"/>
          </a:p>
        </p:txBody>
      </p:sp>
      <p:sp>
        <p:nvSpPr>
          <p:cNvPr id="4" name="Rectangle 3"/>
          <p:cNvSpPr/>
          <p:nvPr/>
        </p:nvSpPr>
        <p:spPr>
          <a:xfrm>
            <a:off x="760412" y="1600200"/>
            <a:ext cx="10819031" cy="4549387"/>
          </a:xfrm>
          <a:prstGeom prst="rect">
            <a:avLst/>
          </a:prstGeom>
        </p:spPr>
        <p:txBody>
          <a:bodyPr wrap="square">
            <a:spAutoFit/>
          </a:bodyPr>
          <a:lstStyle/>
          <a:p>
            <a:pPr fontAlgn="base">
              <a:lnSpc>
                <a:spcPct val="150000"/>
              </a:lnSpc>
            </a:pPr>
            <a:r>
              <a:rPr lang="en-US" sz="2799" dirty="0">
                <a:solidFill>
                  <a:srgbClr val="333333"/>
                </a:solidFill>
              </a:rPr>
              <a:t>An issues log allows us to do the following</a:t>
            </a:r>
            <a:r>
              <a:rPr lang="en-US" sz="2799" dirty="0" smtClean="0">
                <a:solidFill>
                  <a:srgbClr val="333333"/>
                </a:solidFill>
              </a:rPr>
              <a:t>:</a:t>
            </a:r>
            <a:endParaRPr lang="en-US" sz="2799" dirty="0">
              <a:solidFill>
                <a:srgbClr val="333333"/>
              </a:solidFill>
            </a:endParaRPr>
          </a:p>
          <a:p>
            <a:pPr marL="457200" indent="-457200" fontAlgn="base">
              <a:lnSpc>
                <a:spcPct val="150000"/>
              </a:lnSpc>
              <a:buFont typeface="Wingdings" panose="05000000000000000000" pitchFamily="2" charset="2"/>
              <a:buChar char="§"/>
            </a:pPr>
            <a:r>
              <a:rPr lang="en-US" sz="2799" dirty="0">
                <a:solidFill>
                  <a:srgbClr val="333333"/>
                </a:solidFill>
              </a:rPr>
              <a:t> Have a safe and reliable method for the team to raise issues.</a:t>
            </a:r>
          </a:p>
          <a:p>
            <a:pPr marL="457200" indent="-457200" fontAlgn="base">
              <a:lnSpc>
                <a:spcPct val="150000"/>
              </a:lnSpc>
              <a:buFont typeface="Wingdings" panose="05000000000000000000" pitchFamily="2" charset="2"/>
              <a:buChar char="§"/>
            </a:pPr>
            <a:r>
              <a:rPr lang="en-US" sz="2799" dirty="0">
                <a:solidFill>
                  <a:srgbClr val="333333"/>
                </a:solidFill>
              </a:rPr>
              <a:t> Track and assign responsibility to specific people for each issue.</a:t>
            </a:r>
          </a:p>
          <a:p>
            <a:pPr marL="457200" indent="-457200" fontAlgn="base">
              <a:lnSpc>
                <a:spcPct val="150000"/>
              </a:lnSpc>
              <a:buFont typeface="Wingdings" panose="05000000000000000000" pitchFamily="2" charset="2"/>
              <a:buChar char="§"/>
            </a:pPr>
            <a:r>
              <a:rPr lang="en-US" sz="2799" dirty="0">
                <a:solidFill>
                  <a:srgbClr val="333333"/>
                </a:solidFill>
              </a:rPr>
              <a:t> Analyze and prioritize issues more easily.</a:t>
            </a:r>
          </a:p>
          <a:p>
            <a:pPr marL="457200" indent="-457200" fontAlgn="base">
              <a:lnSpc>
                <a:spcPct val="150000"/>
              </a:lnSpc>
              <a:buFont typeface="Wingdings" panose="05000000000000000000" pitchFamily="2" charset="2"/>
              <a:buChar char="§"/>
            </a:pPr>
            <a:r>
              <a:rPr lang="en-US" sz="2799" dirty="0">
                <a:solidFill>
                  <a:srgbClr val="333333"/>
                </a:solidFill>
              </a:rPr>
              <a:t> Record issue resolution for future reference and project learning.</a:t>
            </a:r>
          </a:p>
          <a:p>
            <a:pPr marL="457200" indent="-457200" fontAlgn="base">
              <a:lnSpc>
                <a:spcPct val="150000"/>
              </a:lnSpc>
              <a:buFont typeface="Wingdings" panose="05000000000000000000" pitchFamily="2" charset="2"/>
              <a:buChar char="§"/>
            </a:pPr>
            <a:r>
              <a:rPr lang="en-US" sz="2799" dirty="0">
                <a:solidFill>
                  <a:srgbClr val="333333"/>
                </a:solidFill>
              </a:rPr>
              <a:t> Monitor overall project health and status.</a:t>
            </a:r>
          </a:p>
        </p:txBody>
      </p:sp>
      <p:sp>
        <p:nvSpPr>
          <p:cNvPr id="5" name="TextBox 4"/>
          <p:cNvSpPr txBox="1"/>
          <p:nvPr/>
        </p:nvSpPr>
        <p:spPr>
          <a:xfrm>
            <a:off x="6856412" y="6149587"/>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3" name="Slide Number Placeholder 2"/>
          <p:cNvSpPr>
            <a:spLocks noGrp="1"/>
          </p:cNvSpPr>
          <p:nvPr>
            <p:ph type="sldNum" sz="quarter" idx="12"/>
          </p:nvPr>
        </p:nvSpPr>
        <p:spPr/>
        <p:txBody>
          <a:bodyPr/>
          <a:lstStyle/>
          <a:p>
            <a:fld id="{AAEAE4A8-A6E5-453E-B946-FB774B73F48C}" type="slidenum">
              <a:rPr lang="en-US" smtClean="0"/>
              <a:t>56</a:t>
            </a:fld>
            <a:endParaRPr lang="en-US" dirty="0"/>
          </a:p>
        </p:txBody>
      </p:sp>
    </p:spTree>
    <p:extLst>
      <p:ext uri="{BB962C8B-B14F-4D97-AF65-F5344CB8AC3E}">
        <p14:creationId xmlns:p14="http://schemas.microsoft.com/office/powerpoint/2010/main" val="15885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Issue Tracking Vs Bug Tracking</a:t>
            </a:r>
          </a:p>
        </p:txBody>
      </p:sp>
      <p:sp>
        <p:nvSpPr>
          <p:cNvPr id="3" name="Content Placeholder 2"/>
          <p:cNvSpPr>
            <a:spLocks noGrp="1"/>
          </p:cNvSpPr>
          <p:nvPr>
            <p:ph idx="1"/>
          </p:nvPr>
        </p:nvSpPr>
        <p:spPr>
          <a:xfrm>
            <a:off x="1065212" y="1828800"/>
            <a:ext cx="9677400" cy="4191000"/>
          </a:xfrm>
        </p:spPr>
        <p:txBody>
          <a:bodyPr>
            <a:normAutofit/>
          </a:bodyPr>
          <a:lstStyle/>
          <a:p>
            <a:pPr>
              <a:lnSpc>
                <a:spcPct val="150000"/>
              </a:lnSpc>
              <a:buFont typeface="Wingdings" panose="05000000000000000000" pitchFamily="2" charset="2"/>
              <a:buChar char="§"/>
            </a:pPr>
            <a:r>
              <a:rPr lang="en-US" sz="2800" dirty="0"/>
              <a:t>Generally referred to as bug tracking, which is wrong</a:t>
            </a:r>
          </a:p>
          <a:p>
            <a:pPr>
              <a:lnSpc>
                <a:spcPct val="150000"/>
              </a:lnSpc>
              <a:buFont typeface="Wingdings" panose="05000000000000000000" pitchFamily="2" charset="2"/>
              <a:buChar char="§"/>
            </a:pPr>
            <a:r>
              <a:rPr lang="en-US" sz="2800" dirty="0"/>
              <a:t>Bug tracking is specific to the errors in the code</a:t>
            </a:r>
          </a:p>
          <a:p>
            <a:pPr>
              <a:lnSpc>
                <a:spcPct val="150000"/>
              </a:lnSpc>
              <a:buFont typeface="Wingdings" panose="05000000000000000000" pitchFamily="2" charset="2"/>
              <a:buChar char="§"/>
            </a:pPr>
            <a:r>
              <a:rPr lang="en-US" sz="2800" dirty="0"/>
              <a:t>Bug tracking is a type of Issue tracking </a:t>
            </a:r>
          </a:p>
          <a:p>
            <a:pPr>
              <a:lnSpc>
                <a:spcPct val="150000"/>
              </a:lnSpc>
              <a:buFont typeface="Wingdings" panose="05000000000000000000" pitchFamily="2" charset="2"/>
              <a:buChar char="§"/>
            </a:pPr>
            <a:r>
              <a:rPr lang="en-US" sz="2800" dirty="0"/>
              <a:t>Issues related to requirements, design and </a:t>
            </a:r>
            <a:r>
              <a:rPr lang="en-US" sz="2800" dirty="0" smtClean="0"/>
              <a:t>specifications</a:t>
            </a:r>
            <a:endParaRPr lang="en-US" sz="2800"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57</a:t>
            </a:fld>
            <a:endParaRPr lang="en-US" dirty="0"/>
          </a:p>
        </p:txBody>
      </p:sp>
    </p:spTree>
    <p:extLst>
      <p:ext uri="{BB962C8B-B14F-4D97-AF65-F5344CB8AC3E}">
        <p14:creationId xmlns:p14="http://schemas.microsoft.com/office/powerpoint/2010/main" val="153690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Management Tools</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
            </a:pPr>
            <a:r>
              <a:rPr lang="en-US" sz="2800" dirty="0" smtClean="0"/>
              <a:t>BitBucket</a:t>
            </a:r>
            <a:endParaRPr lang="en-US" sz="2800" dirty="0"/>
          </a:p>
          <a:p>
            <a:pPr>
              <a:lnSpc>
                <a:spcPct val="150000"/>
              </a:lnSpc>
              <a:buFont typeface="Wingdings" panose="05000000000000000000" pitchFamily="2" charset="2"/>
              <a:buChar char="§"/>
            </a:pPr>
            <a:r>
              <a:rPr lang="en-US" sz="2800" dirty="0" smtClean="0"/>
              <a:t>DoneDone</a:t>
            </a:r>
            <a:endParaRPr lang="en-US" sz="2800" dirty="0"/>
          </a:p>
          <a:p>
            <a:pPr>
              <a:lnSpc>
                <a:spcPct val="150000"/>
              </a:lnSpc>
              <a:buFont typeface="Wingdings" panose="05000000000000000000" pitchFamily="2" charset="2"/>
              <a:buChar char="§"/>
            </a:pPr>
            <a:r>
              <a:rPr lang="en-US" sz="2800" dirty="0" smtClean="0"/>
              <a:t>JIRA</a:t>
            </a:r>
            <a:endParaRPr lang="en-US" sz="2800" dirty="0"/>
          </a:p>
          <a:p>
            <a:pPr>
              <a:lnSpc>
                <a:spcPct val="150000"/>
              </a:lnSpc>
              <a:buFont typeface="Wingdings" panose="05000000000000000000" pitchFamily="2" charset="2"/>
              <a:buChar char="§"/>
            </a:pPr>
            <a:r>
              <a:rPr lang="en-US" sz="2800" dirty="0" smtClean="0"/>
              <a:t>Redmine</a:t>
            </a:r>
            <a:endParaRPr lang="en-US" sz="2800" dirty="0"/>
          </a:p>
        </p:txBody>
      </p:sp>
      <p:sp>
        <p:nvSpPr>
          <p:cNvPr id="4" name="TextBox 3"/>
          <p:cNvSpPr txBox="1"/>
          <p:nvPr/>
        </p:nvSpPr>
        <p:spPr>
          <a:xfrm>
            <a:off x="6856412" y="5835134"/>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58</a:t>
            </a:fld>
            <a:endParaRPr lang="en-US" dirty="0"/>
          </a:p>
        </p:txBody>
      </p:sp>
    </p:spTree>
    <p:extLst>
      <p:ext uri="{BB962C8B-B14F-4D97-AF65-F5344CB8AC3E}">
        <p14:creationId xmlns:p14="http://schemas.microsoft.com/office/powerpoint/2010/main" val="175835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28600"/>
            <a:ext cx="10512862" cy="1115654"/>
          </a:xfrm>
        </p:spPr>
        <p:txBody>
          <a:bodyPr>
            <a:normAutofit/>
          </a:bodyPr>
          <a:lstStyle/>
          <a:p>
            <a:r>
              <a:rPr lang="en-US" sz="4000" dirty="0">
                <a:solidFill>
                  <a:srgbClr val="0070C0"/>
                </a:solidFill>
                <a:latin typeface="+mn-lt"/>
                <a:cs typeface="Times New Roman" panose="02020603050405020304" pitchFamily="18" charset="0"/>
              </a:rPr>
              <a:t>Bitbucket Issue Tracking</a:t>
            </a:r>
          </a:p>
        </p:txBody>
      </p:sp>
      <p:sp>
        <p:nvSpPr>
          <p:cNvPr id="3" name="Content Placeholder 2"/>
          <p:cNvSpPr>
            <a:spLocks noGrp="1"/>
          </p:cNvSpPr>
          <p:nvPr>
            <p:ph idx="1"/>
          </p:nvPr>
        </p:nvSpPr>
        <p:spPr>
          <a:xfrm>
            <a:off x="531812" y="1600200"/>
            <a:ext cx="10971431" cy="4295529"/>
          </a:xfrm>
        </p:spPr>
        <p:txBody>
          <a:bodyPr>
            <a:normAutofit fontScale="25000" lnSpcReduction="20000"/>
          </a:bodyPr>
          <a:lstStyle/>
          <a:p>
            <a:endParaRPr lang="en-US" sz="2799" dirty="0">
              <a:solidFill>
                <a:srgbClr val="000000"/>
              </a:solidFill>
            </a:endParaRPr>
          </a:p>
          <a:p>
            <a:pPr>
              <a:lnSpc>
                <a:spcPct val="170000"/>
              </a:lnSpc>
              <a:buFont typeface="Wingdings" panose="05000000000000000000" pitchFamily="2" charset="2"/>
              <a:buChar char="§"/>
            </a:pPr>
            <a:r>
              <a:rPr lang="en-US" sz="11200" dirty="0">
                <a:solidFill>
                  <a:srgbClr val="000000"/>
                </a:solidFill>
              </a:rPr>
              <a:t>Report project bugs and errors</a:t>
            </a:r>
          </a:p>
          <a:p>
            <a:pPr algn="just">
              <a:lnSpc>
                <a:spcPct val="170000"/>
              </a:lnSpc>
              <a:buFont typeface="Wingdings" panose="05000000000000000000" pitchFamily="2" charset="2"/>
              <a:buChar char="§"/>
            </a:pPr>
            <a:r>
              <a:rPr lang="en-US" sz="11200" dirty="0">
                <a:solidFill>
                  <a:srgbClr val="000000"/>
                </a:solidFill>
              </a:rPr>
              <a:t>Track project feature requests</a:t>
            </a:r>
          </a:p>
          <a:p>
            <a:pPr>
              <a:lnSpc>
                <a:spcPct val="170000"/>
              </a:lnSpc>
              <a:buFont typeface="Wingdings" panose="05000000000000000000" pitchFamily="2" charset="2"/>
              <a:buChar char="§"/>
            </a:pPr>
            <a:r>
              <a:rPr lang="en-US" sz="11200" dirty="0">
                <a:solidFill>
                  <a:srgbClr val="000000"/>
                </a:solidFill>
              </a:rPr>
              <a:t>Created automatically when a repository is created.</a:t>
            </a:r>
          </a:p>
          <a:p>
            <a:pPr>
              <a:lnSpc>
                <a:spcPct val="170000"/>
              </a:lnSpc>
              <a:buFont typeface="Wingdings" panose="05000000000000000000" pitchFamily="2" charset="2"/>
              <a:buChar char="§"/>
            </a:pPr>
            <a:endParaRPr lang="en-US" sz="11200" dirty="0" smtClean="0"/>
          </a:p>
          <a:p>
            <a:pPr>
              <a:lnSpc>
                <a:spcPct val="170000"/>
              </a:lnSpc>
              <a:buFont typeface="Wingdings" panose="05000000000000000000" pitchFamily="2" charset="2"/>
              <a:buChar char="§"/>
            </a:pPr>
            <a:endParaRPr lang="en-US" sz="11200"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marL="0" indent="0">
              <a:buNone/>
            </a:pPr>
            <a:r>
              <a:rPr lang="en-US" dirty="0"/>
              <a:t> </a:t>
            </a:r>
            <a:r>
              <a:rPr lang="en-US" dirty="0" smtClean="0"/>
              <a:t>                                                                                                                                    									</a:t>
            </a:r>
          </a:p>
        </p:txBody>
      </p:sp>
      <p:sp>
        <p:nvSpPr>
          <p:cNvPr id="4" name="TextBox 3"/>
          <p:cNvSpPr txBox="1"/>
          <p:nvPr/>
        </p:nvSpPr>
        <p:spPr>
          <a:xfrm>
            <a:off x="6551612" y="6151675"/>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5" name="Slide Number Placeholder 4"/>
          <p:cNvSpPr>
            <a:spLocks noGrp="1"/>
          </p:cNvSpPr>
          <p:nvPr>
            <p:ph type="sldNum" sz="quarter" idx="12"/>
          </p:nvPr>
        </p:nvSpPr>
        <p:spPr/>
        <p:txBody>
          <a:bodyPr/>
          <a:lstStyle/>
          <a:p>
            <a:fld id="{AAEAE4A8-A6E5-453E-B946-FB774B73F48C}" type="slidenum">
              <a:rPr lang="en-US" smtClean="0"/>
              <a:t>59</a:t>
            </a:fld>
            <a:endParaRPr lang="en-US" dirty="0"/>
          </a:p>
        </p:txBody>
      </p:sp>
    </p:spTree>
    <p:extLst>
      <p:ext uri="{BB962C8B-B14F-4D97-AF65-F5344CB8AC3E}">
        <p14:creationId xmlns:p14="http://schemas.microsoft.com/office/powerpoint/2010/main" val="6405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6</a:t>
            </a:fld>
            <a:endParaRPr lang="en-US" dirty="0"/>
          </a:p>
        </p:txBody>
      </p:sp>
      <p:sp>
        <p:nvSpPr>
          <p:cNvPr id="3" name="Content Placeholder 2"/>
          <p:cNvSpPr>
            <a:spLocks noGrp="1"/>
          </p:cNvSpPr>
          <p:nvPr>
            <p:ph idx="1"/>
          </p:nvPr>
        </p:nvSpPr>
        <p:spPr>
          <a:xfrm>
            <a:off x="836612" y="1480251"/>
            <a:ext cx="10515600" cy="4082349"/>
          </a:xfrm>
        </p:spPr>
        <p:txBody>
          <a:bodyPr>
            <a:normAutofit/>
          </a:bodyPr>
          <a:lstStyle/>
          <a:p>
            <a:pPr algn="just">
              <a:lnSpc>
                <a:spcPct val="100000"/>
              </a:lnSpc>
              <a:buFont typeface="Wingdings" panose="05000000000000000000" pitchFamily="2" charset="2"/>
              <a:buChar char="§"/>
            </a:pPr>
            <a:r>
              <a:rPr lang="en-US" sz="2800" dirty="0" smtClean="0"/>
              <a:t>Requirement specification deals with functional requirements</a:t>
            </a:r>
          </a:p>
          <a:p>
            <a:pPr algn="just">
              <a:lnSpc>
                <a:spcPct val="100000"/>
              </a:lnSpc>
              <a:buFont typeface="Wingdings" panose="05000000000000000000" pitchFamily="2" charset="2"/>
              <a:buChar char="§"/>
            </a:pPr>
            <a:r>
              <a:rPr lang="en-US" sz="2800" dirty="0" smtClean="0"/>
              <a:t>Every designer wants to build high-quality interfaces</a:t>
            </a:r>
          </a:p>
          <a:p>
            <a:pPr algn="just">
              <a:lnSpc>
                <a:spcPct val="100000"/>
              </a:lnSpc>
              <a:buFont typeface="Wingdings" panose="05000000000000000000" pitchFamily="2" charset="2"/>
              <a:buChar char="§"/>
            </a:pPr>
            <a:r>
              <a:rPr lang="en-US" sz="2800" dirty="0" smtClean="0"/>
              <a:t>Helps to measure the usability</a:t>
            </a:r>
          </a:p>
          <a:p>
            <a:pPr algn="just">
              <a:lnSpc>
                <a:spcPct val="100000"/>
              </a:lnSpc>
              <a:buFont typeface="Wingdings" panose="05000000000000000000" pitchFamily="2" charset="2"/>
              <a:buChar char="§"/>
            </a:pPr>
            <a:r>
              <a:rPr lang="en-US" sz="2800" dirty="0" smtClean="0"/>
              <a:t>Must be tangible </a:t>
            </a:r>
          </a:p>
        </p:txBody>
      </p:sp>
      <p:sp>
        <p:nvSpPr>
          <p:cNvPr id="4" name="Title 3"/>
          <p:cNvSpPr>
            <a:spLocks noGrp="1"/>
          </p:cNvSpPr>
          <p:nvPr>
            <p:ph type="title"/>
          </p:nvPr>
        </p:nvSpPr>
        <p:spPr>
          <a:xfrm>
            <a:off x="627206" y="429677"/>
            <a:ext cx="8686801" cy="838200"/>
          </a:xfrm>
        </p:spPr>
        <p:txBody>
          <a:bodyPr>
            <a:normAutofit/>
          </a:bodyPr>
          <a:lstStyle/>
          <a:p>
            <a:r>
              <a:rPr lang="en-US" sz="4000" dirty="0"/>
              <a:t>Usability Requirements</a:t>
            </a:r>
          </a:p>
        </p:txBody>
      </p:sp>
      <p:sp>
        <p:nvSpPr>
          <p:cNvPr id="5" name="TextBox 4"/>
          <p:cNvSpPr txBox="1"/>
          <p:nvPr/>
        </p:nvSpPr>
        <p:spPr>
          <a:xfrm>
            <a:off x="5824251" y="6319500"/>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1447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9002"/>
            <a:ext cx="8686801" cy="1066800"/>
          </a:xfrm>
        </p:spPr>
        <p:txBody>
          <a:bodyPr/>
          <a:lstStyle/>
          <a:p>
            <a:r>
              <a:rPr lang="en-US" dirty="0" smtClean="0"/>
              <a:t>Create an Issue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454149"/>
            <a:ext cx="10287000" cy="4167922"/>
          </a:xfrm>
          <a:prstGeom prst="rect">
            <a:avLst/>
          </a:prstGeom>
        </p:spPr>
      </p:pic>
      <p:sp>
        <p:nvSpPr>
          <p:cNvPr id="5" name="TextBox 4"/>
          <p:cNvSpPr txBox="1"/>
          <p:nvPr/>
        </p:nvSpPr>
        <p:spPr>
          <a:xfrm>
            <a:off x="6323012" y="6058984"/>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60</a:t>
            </a:fld>
            <a:endParaRPr lang="en-US" dirty="0"/>
          </a:p>
        </p:txBody>
      </p:sp>
    </p:spTree>
    <p:extLst>
      <p:ext uri="{BB962C8B-B14F-4D97-AF65-F5344CB8AC3E}">
        <p14:creationId xmlns:p14="http://schemas.microsoft.com/office/powerpoint/2010/main" val="395917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823" y="26233"/>
            <a:ext cx="9598700" cy="1180792"/>
          </a:xfrm>
        </p:spPr>
        <p:txBody>
          <a:bodyPr>
            <a:normAutofit/>
          </a:bodyPr>
          <a:lstStyle/>
          <a:p>
            <a:r>
              <a:rPr lang="en-US" sz="4000" dirty="0" smtClean="0"/>
              <a:t>Issue status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824" y="1600944"/>
            <a:ext cx="9577818" cy="3828053"/>
          </a:xfrm>
        </p:spPr>
      </p:pic>
      <p:sp>
        <p:nvSpPr>
          <p:cNvPr id="5" name="TextBox 4"/>
          <p:cNvSpPr txBox="1"/>
          <p:nvPr/>
        </p:nvSpPr>
        <p:spPr>
          <a:xfrm>
            <a:off x="6323012" y="6134031"/>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61</a:t>
            </a:fld>
            <a:endParaRPr lang="en-US" dirty="0"/>
          </a:p>
        </p:txBody>
      </p:sp>
    </p:spTree>
    <p:extLst>
      <p:ext uri="{BB962C8B-B14F-4D97-AF65-F5344CB8AC3E}">
        <p14:creationId xmlns:p14="http://schemas.microsoft.com/office/powerpoint/2010/main" val="211833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10" y="190339"/>
            <a:ext cx="9598700" cy="1028432"/>
          </a:xfrm>
        </p:spPr>
        <p:txBody>
          <a:bodyPr>
            <a:normAutofit/>
          </a:bodyPr>
          <a:lstStyle/>
          <a:p>
            <a:r>
              <a:rPr lang="en-US" sz="4000" dirty="0" smtClean="0"/>
              <a:t>Overview of Issue tracker</a:t>
            </a:r>
            <a:endParaRPr lang="en-US" sz="4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812" y="1429271"/>
            <a:ext cx="9420068" cy="3999458"/>
          </a:xfrm>
          <a:prstGeom prst="rect">
            <a:avLst/>
          </a:prstGeom>
        </p:spPr>
      </p:pic>
      <p:sp>
        <p:nvSpPr>
          <p:cNvPr id="5" name="TextBox 4"/>
          <p:cNvSpPr txBox="1"/>
          <p:nvPr/>
        </p:nvSpPr>
        <p:spPr>
          <a:xfrm>
            <a:off x="6094412" y="6107125"/>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62</a:t>
            </a:fld>
            <a:endParaRPr lang="en-US" dirty="0"/>
          </a:p>
        </p:txBody>
      </p:sp>
    </p:spTree>
    <p:extLst>
      <p:ext uri="{BB962C8B-B14F-4D97-AF65-F5344CB8AC3E}">
        <p14:creationId xmlns:p14="http://schemas.microsoft.com/office/powerpoint/2010/main" val="115137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63</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670" y="1828800"/>
            <a:ext cx="6301885" cy="4191000"/>
          </a:xfrm>
        </p:spPr>
      </p:pic>
    </p:spTree>
    <p:extLst>
      <p:ext uri="{BB962C8B-B14F-4D97-AF65-F5344CB8AC3E}">
        <p14:creationId xmlns:p14="http://schemas.microsoft.com/office/powerpoint/2010/main" val="34970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7</a:t>
            </a:fld>
            <a:endParaRPr lang="en-US" dirty="0"/>
          </a:p>
        </p:txBody>
      </p:sp>
      <p:sp>
        <p:nvSpPr>
          <p:cNvPr id="3" name="Content Placeholder 2"/>
          <p:cNvSpPr>
            <a:spLocks noGrp="1"/>
          </p:cNvSpPr>
          <p:nvPr>
            <p:ph idx="1"/>
          </p:nvPr>
        </p:nvSpPr>
        <p:spPr>
          <a:xfrm>
            <a:off x="608012" y="1828800"/>
            <a:ext cx="11201400" cy="4191000"/>
          </a:xfrm>
        </p:spPr>
        <p:txBody>
          <a:bodyPr/>
          <a:lstStyle/>
          <a:p>
            <a:pPr>
              <a:lnSpc>
                <a:spcPct val="100000"/>
              </a:lnSpc>
              <a:buFont typeface="Wingdings" panose="05000000000000000000" pitchFamily="2" charset="2"/>
              <a:buChar char="§"/>
            </a:pPr>
            <a:r>
              <a:rPr lang="en-US" sz="2800" dirty="0"/>
              <a:t>Goals for requirement analysis:</a:t>
            </a:r>
          </a:p>
          <a:p>
            <a:pPr marL="880110" lvl="1" indent="-514350">
              <a:lnSpc>
                <a:spcPct val="100000"/>
              </a:lnSpc>
              <a:buFont typeface="+mj-lt"/>
              <a:buAutoNum type="arabicPeriod"/>
            </a:pPr>
            <a:r>
              <a:rPr lang="en-US" sz="2600" dirty="0"/>
              <a:t>Ascertain the users’ needs</a:t>
            </a:r>
          </a:p>
          <a:p>
            <a:pPr marL="880110" lvl="1" indent="-514350">
              <a:lnSpc>
                <a:spcPct val="100000"/>
              </a:lnSpc>
              <a:buFont typeface="+mj-lt"/>
              <a:buAutoNum type="arabicPeriod"/>
            </a:pPr>
            <a:r>
              <a:rPr lang="en-US" sz="2600" dirty="0"/>
              <a:t>Ensure proper reliability</a:t>
            </a:r>
          </a:p>
          <a:p>
            <a:pPr marL="880110" lvl="1" indent="-514350">
              <a:lnSpc>
                <a:spcPct val="100000"/>
              </a:lnSpc>
              <a:buFont typeface="+mj-lt"/>
              <a:buAutoNum type="arabicPeriod"/>
            </a:pPr>
            <a:r>
              <a:rPr lang="en-US" sz="2600" dirty="0"/>
              <a:t>Promote appropriate standardization, integration, consistency, and portability</a:t>
            </a:r>
          </a:p>
          <a:p>
            <a:pPr marL="880110" lvl="1" indent="-514350">
              <a:lnSpc>
                <a:spcPct val="100000"/>
              </a:lnSpc>
              <a:buFont typeface="+mj-lt"/>
              <a:buAutoNum type="arabicPeriod"/>
            </a:pPr>
            <a:r>
              <a:rPr lang="en-US" sz="2600" dirty="0"/>
              <a:t>Complete projects on schedule and within budget</a:t>
            </a:r>
          </a:p>
          <a:p>
            <a:endParaRPr lang="en-US" dirty="0"/>
          </a:p>
        </p:txBody>
      </p:sp>
      <p:sp>
        <p:nvSpPr>
          <p:cNvPr id="4" name="Title 3"/>
          <p:cNvSpPr>
            <a:spLocks noGrp="1"/>
          </p:cNvSpPr>
          <p:nvPr>
            <p:ph type="title"/>
          </p:nvPr>
        </p:nvSpPr>
        <p:spPr>
          <a:xfrm>
            <a:off x="379412" y="457200"/>
            <a:ext cx="9525000" cy="1066800"/>
          </a:xfrm>
        </p:spPr>
        <p:txBody>
          <a:bodyPr>
            <a:normAutofit/>
          </a:bodyPr>
          <a:lstStyle/>
          <a:p>
            <a:r>
              <a:rPr lang="en-US" sz="4000" dirty="0"/>
              <a:t>Usability </a:t>
            </a:r>
            <a:r>
              <a:rPr lang="en-US" sz="4000" dirty="0" smtClean="0"/>
              <a:t>Requirements (Contd..)</a:t>
            </a:r>
            <a:endParaRPr lang="en-US" sz="4000" dirty="0"/>
          </a:p>
        </p:txBody>
      </p:sp>
      <p:sp>
        <p:nvSpPr>
          <p:cNvPr id="5" name="TextBox 4"/>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35734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8</a:t>
            </a:fld>
            <a:endParaRPr lang="en-US" dirty="0"/>
          </a:p>
        </p:txBody>
      </p:sp>
      <p:sp>
        <p:nvSpPr>
          <p:cNvPr id="3" name="Content Placeholder 2"/>
          <p:cNvSpPr>
            <a:spLocks noGrp="1"/>
          </p:cNvSpPr>
          <p:nvPr>
            <p:ph idx="1"/>
          </p:nvPr>
        </p:nvSpPr>
        <p:spPr>
          <a:xfrm>
            <a:off x="1065212" y="1828800"/>
            <a:ext cx="9601200" cy="4191000"/>
          </a:xfrm>
        </p:spPr>
        <p:txBody>
          <a:bodyPr>
            <a:normAutofit/>
          </a:bodyPr>
          <a:lstStyle/>
          <a:p>
            <a:pPr>
              <a:lnSpc>
                <a:spcPct val="150000"/>
              </a:lnSpc>
              <a:buFont typeface="Wingdings" panose="05000000000000000000" pitchFamily="2" charset="2"/>
              <a:buChar char="§"/>
            </a:pPr>
            <a:r>
              <a:rPr lang="en-US" sz="2800" dirty="0" smtClean="0"/>
              <a:t>What task should the user accomplish?</a:t>
            </a:r>
          </a:p>
          <a:p>
            <a:pPr>
              <a:lnSpc>
                <a:spcPct val="150000"/>
              </a:lnSpc>
              <a:buFont typeface="Wingdings" panose="05000000000000000000" pitchFamily="2" charset="2"/>
              <a:buChar char="§"/>
            </a:pPr>
            <a:r>
              <a:rPr lang="en-US" sz="2800" dirty="0" smtClean="0"/>
              <a:t>Who will accomplish the task?</a:t>
            </a:r>
          </a:p>
          <a:p>
            <a:pPr>
              <a:lnSpc>
                <a:spcPct val="150000"/>
              </a:lnSpc>
              <a:buFont typeface="Wingdings" panose="05000000000000000000" pitchFamily="2" charset="2"/>
              <a:buChar char="§"/>
            </a:pPr>
            <a:r>
              <a:rPr lang="en-US" sz="2800" dirty="0" smtClean="0"/>
              <a:t>What conditions will the task be performed under?</a:t>
            </a:r>
          </a:p>
          <a:p>
            <a:pPr>
              <a:lnSpc>
                <a:spcPct val="150000"/>
              </a:lnSpc>
              <a:buFont typeface="Wingdings" panose="05000000000000000000" pitchFamily="2" charset="2"/>
              <a:buChar char="§"/>
            </a:pPr>
            <a:r>
              <a:rPr lang="en-US" sz="2800" dirty="0" smtClean="0"/>
              <a:t>How well should the task be performed?</a:t>
            </a:r>
            <a:endParaRPr lang="en-US" sz="2800" dirty="0"/>
          </a:p>
        </p:txBody>
      </p:sp>
      <p:sp>
        <p:nvSpPr>
          <p:cNvPr id="4" name="Title 3"/>
          <p:cNvSpPr>
            <a:spLocks noGrp="1"/>
          </p:cNvSpPr>
          <p:nvPr>
            <p:ph type="title"/>
          </p:nvPr>
        </p:nvSpPr>
        <p:spPr>
          <a:xfrm>
            <a:off x="1065212" y="533400"/>
            <a:ext cx="10515600" cy="1066800"/>
          </a:xfrm>
        </p:spPr>
        <p:txBody>
          <a:bodyPr>
            <a:normAutofit/>
          </a:bodyPr>
          <a:lstStyle/>
          <a:p>
            <a:r>
              <a:rPr lang="en-US" sz="4000" dirty="0" smtClean="0"/>
              <a:t>Components of Usability Requirements</a:t>
            </a:r>
            <a:endParaRPr lang="en-US" sz="4000" dirty="0"/>
          </a:p>
        </p:txBody>
      </p:sp>
      <p:sp>
        <p:nvSpPr>
          <p:cNvPr id="5" name="TextBox 4"/>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32451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9</a:t>
            </a:fld>
            <a:endParaRPr lang="en-US" dirty="0"/>
          </a:p>
        </p:txBody>
      </p:sp>
      <p:sp>
        <p:nvSpPr>
          <p:cNvPr id="3" name="Content Placeholder 2"/>
          <p:cNvSpPr>
            <a:spLocks noGrp="1"/>
          </p:cNvSpPr>
          <p:nvPr>
            <p:ph sz="half" idx="1"/>
          </p:nvPr>
        </p:nvSpPr>
        <p:spPr>
          <a:xfrm>
            <a:off x="1065212" y="1828800"/>
            <a:ext cx="5181600" cy="3962400"/>
          </a:xfrm>
        </p:spPr>
        <p:txBody>
          <a:bodyPr>
            <a:normAutofit/>
          </a:bodyPr>
          <a:lstStyle/>
          <a:p>
            <a:pPr marL="45720" indent="0">
              <a:buNone/>
            </a:pPr>
            <a:r>
              <a:rPr lang="en-US" sz="2800" dirty="0" smtClean="0"/>
              <a:t>Pulse App</a:t>
            </a:r>
          </a:p>
          <a:p>
            <a:pPr lvl="1">
              <a:buFont typeface="Wingdings" panose="05000000000000000000" pitchFamily="2" charset="2"/>
              <a:buChar char="§"/>
            </a:pPr>
            <a:r>
              <a:rPr lang="en-US" sz="2800" dirty="0"/>
              <a:t>The Pulse news reader interface was designed for iPad</a:t>
            </a:r>
            <a:endParaRPr lang="en-US" sz="2600" dirty="0"/>
          </a:p>
        </p:txBody>
      </p:sp>
      <p:sp>
        <p:nvSpPr>
          <p:cNvPr id="4" name="Title 3"/>
          <p:cNvSpPr>
            <a:spLocks noGrp="1"/>
          </p:cNvSpPr>
          <p:nvPr>
            <p:ph type="title"/>
          </p:nvPr>
        </p:nvSpPr>
        <p:spPr>
          <a:xfrm>
            <a:off x="760412" y="169333"/>
            <a:ext cx="8686801" cy="1066800"/>
          </a:xfrm>
        </p:spPr>
        <p:txBody>
          <a:bodyPr/>
          <a:lstStyle/>
          <a:p>
            <a:r>
              <a:rPr lang="en-US" dirty="0" smtClean="0"/>
              <a:t>Usability Issues example</a:t>
            </a:r>
            <a:endParaRPr lang="en-US" dirty="0"/>
          </a:p>
        </p:txBody>
      </p:sp>
      <p:pic>
        <p:nvPicPr>
          <p:cNvPr id="1026" name="Picture 2" descr="Image result for usability requirements scree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1600200"/>
            <a:ext cx="4496964"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1152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2121</Words>
  <Application>Microsoft Office PowerPoint</Application>
  <PresentationFormat>Custom</PresentationFormat>
  <Paragraphs>480</Paragraphs>
  <Slides>63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Century Gothic</vt:lpstr>
      <vt:lpstr>Palatino Linotype</vt:lpstr>
      <vt:lpstr>Times New Roman</vt:lpstr>
      <vt:lpstr>Wingdings</vt:lpstr>
      <vt:lpstr>Business strategy presentation</vt:lpstr>
      <vt:lpstr>    Workshop-2</vt:lpstr>
      <vt:lpstr>TEAM</vt:lpstr>
      <vt:lpstr>Overview</vt:lpstr>
      <vt:lpstr>Usability Requirements</vt:lpstr>
      <vt:lpstr>Usability</vt:lpstr>
      <vt:lpstr>Usability Requirements</vt:lpstr>
      <vt:lpstr>Usability Requirements (Contd..)</vt:lpstr>
      <vt:lpstr>Components of Usability Requirements</vt:lpstr>
      <vt:lpstr>Usability Issues example</vt:lpstr>
      <vt:lpstr>Pulse app (contd..)</vt:lpstr>
      <vt:lpstr>Usability Requirements (contd..)</vt:lpstr>
      <vt:lpstr>Usability Requirements (contd..)</vt:lpstr>
      <vt:lpstr>Usability Requirements (contd..)</vt:lpstr>
      <vt:lpstr>PowerPoint Presentation</vt:lpstr>
      <vt:lpstr>PowerPoint Presentation</vt:lpstr>
      <vt:lpstr>PowerPoint Presentation</vt:lpstr>
      <vt:lpstr>Issue tracking and “to-do” items</vt:lpstr>
      <vt:lpstr>Testing</vt:lpstr>
      <vt:lpstr>Software testing</vt:lpstr>
      <vt:lpstr>Types of testing</vt:lpstr>
      <vt:lpstr>Manual testing</vt:lpstr>
      <vt:lpstr>Test case template</vt:lpstr>
      <vt:lpstr>Stages of manual testing</vt:lpstr>
      <vt:lpstr>PowerPoint Presentation</vt:lpstr>
      <vt:lpstr>Unit testing</vt:lpstr>
      <vt:lpstr>Unit testing (cont..)</vt:lpstr>
      <vt:lpstr>Integration testing</vt:lpstr>
      <vt:lpstr>System testing</vt:lpstr>
      <vt:lpstr>Acceptance testing</vt:lpstr>
      <vt:lpstr>Acceptance testing (cont..)</vt:lpstr>
      <vt:lpstr>Roles &amp; responsibilities of s/w tester</vt:lpstr>
      <vt:lpstr>Roles &amp; responsibilities of s/w tester (cont..)</vt:lpstr>
      <vt:lpstr>Advantages of manual testing</vt:lpstr>
      <vt:lpstr>Disadvantages of manual testing</vt:lpstr>
      <vt:lpstr>Automated testing</vt:lpstr>
      <vt:lpstr>Automated testing process</vt:lpstr>
      <vt:lpstr>Automated testing tools</vt:lpstr>
      <vt:lpstr>Selenium</vt:lpstr>
      <vt:lpstr>Selenium IDE</vt:lpstr>
      <vt:lpstr>Selenium IDE (cont..)</vt:lpstr>
      <vt:lpstr>Selenium IDE (cont..)</vt:lpstr>
      <vt:lpstr>Selenium IDE (cont..)</vt:lpstr>
      <vt:lpstr>Selenium IDE (cont..)</vt:lpstr>
      <vt:lpstr>TestComplete</vt:lpstr>
      <vt:lpstr>TestComplete IDE</vt:lpstr>
      <vt:lpstr>Creating Tests</vt:lpstr>
      <vt:lpstr>Running the Created Test</vt:lpstr>
      <vt:lpstr>TestComplete Project Workspace</vt:lpstr>
      <vt:lpstr>Advantages of automated testing</vt:lpstr>
      <vt:lpstr>Disadvantages of automated testing</vt:lpstr>
      <vt:lpstr>Issue Tracking</vt:lpstr>
      <vt:lpstr>Issue Tracking</vt:lpstr>
      <vt:lpstr>Priority of an Issue</vt:lpstr>
      <vt:lpstr>Issue Log</vt:lpstr>
      <vt:lpstr>Issue Log Example</vt:lpstr>
      <vt:lpstr>Issue Log in Issue Management:</vt:lpstr>
      <vt:lpstr>Issue Tracking Vs Bug Tracking</vt:lpstr>
      <vt:lpstr>Issue Management Tools</vt:lpstr>
      <vt:lpstr>Bitbucket Issue Tracking</vt:lpstr>
      <vt:lpstr>Create an Issue</vt:lpstr>
      <vt:lpstr>Issue status</vt:lpstr>
      <vt:lpstr>Overview of Issue tracker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2016-09-18T20:20:35Z</dcterms:created>
  <dcterms:modified xsi:type="dcterms:W3CDTF">2016-09-19T06:04:04Z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