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67" r:id="rId3"/>
    <p:sldId id="268" r:id="rId4"/>
    <p:sldId id="258" r:id="rId5"/>
    <p:sldId id="264" r:id="rId6"/>
    <p:sldId id="257" r:id="rId7"/>
    <p:sldId id="259" r:id="rId8"/>
    <p:sldId id="260" r:id="rId9"/>
    <p:sldId id="265" r:id="rId10"/>
    <p:sldId id="261" r:id="rId11"/>
    <p:sldId id="266" r:id="rId12"/>
    <p:sldId id="263" r:id="rId13"/>
    <p:sldId id="262"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89" r:id="rId27"/>
    <p:sldId id="290" r:id="rId28"/>
    <p:sldId id="291" r:id="rId29"/>
    <p:sldId id="292" r:id="rId30"/>
    <p:sldId id="293" r:id="rId31"/>
    <p:sldId id="284" r:id="rId32"/>
    <p:sldId id="285" r:id="rId33"/>
    <p:sldId id="286" r:id="rId34"/>
    <p:sldId id="287" r:id="rId35"/>
    <p:sldId id="288" r:id="rId36"/>
    <p:sldId id="315" r:id="rId37"/>
    <p:sldId id="294" r:id="rId38"/>
    <p:sldId id="295" r:id="rId39"/>
    <p:sldId id="296" r:id="rId40"/>
    <p:sldId id="297" r:id="rId41"/>
    <p:sldId id="298" r:id="rId42"/>
    <p:sldId id="299" r:id="rId43"/>
    <p:sldId id="300" r:id="rId44"/>
    <p:sldId id="305" r:id="rId45"/>
    <p:sldId id="306" r:id="rId46"/>
    <p:sldId id="307" r:id="rId47"/>
    <p:sldId id="308" r:id="rId48"/>
    <p:sldId id="309" r:id="rId49"/>
    <p:sldId id="310" r:id="rId50"/>
    <p:sldId id="311" r:id="rId51"/>
    <p:sldId id="312" r:id="rId52"/>
    <p:sldId id="313" r:id="rId53"/>
    <p:sldId id="314" r:id="rId54"/>
    <p:sldId id="301" r:id="rId55"/>
    <p:sldId id="302" r:id="rId56"/>
    <p:sldId id="303" r:id="rId57"/>
    <p:sldId id="30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920892-320F-47AB-B5B7-58C21022AE52}">
          <p14:sldIdLst>
            <p14:sldId id="256"/>
          </p14:sldIdLst>
        </p14:section>
        <p14:section name="Untitled Section" id="{79BC0A08-4371-4672-9CB9-353C3054936B}">
          <p14:sldIdLst>
            <p14:sldId id="267"/>
            <p14:sldId id="268"/>
            <p14:sldId id="258"/>
            <p14:sldId id="264"/>
            <p14:sldId id="257"/>
            <p14:sldId id="259"/>
            <p14:sldId id="260"/>
            <p14:sldId id="265"/>
            <p14:sldId id="261"/>
            <p14:sldId id="266"/>
            <p14:sldId id="263"/>
            <p14:sldId id="262"/>
            <p14:sldId id="270"/>
            <p14:sldId id="271"/>
            <p14:sldId id="272"/>
            <p14:sldId id="273"/>
            <p14:sldId id="274"/>
            <p14:sldId id="275"/>
            <p14:sldId id="277"/>
            <p14:sldId id="278"/>
            <p14:sldId id="279"/>
            <p14:sldId id="280"/>
            <p14:sldId id="281"/>
            <p14:sldId id="282"/>
            <p14:sldId id="289"/>
            <p14:sldId id="290"/>
            <p14:sldId id="291"/>
            <p14:sldId id="292"/>
            <p14:sldId id="293"/>
            <p14:sldId id="284"/>
            <p14:sldId id="285"/>
            <p14:sldId id="286"/>
            <p14:sldId id="287"/>
            <p14:sldId id="288"/>
            <p14:sldId id="315"/>
            <p14:sldId id="294"/>
            <p14:sldId id="295"/>
            <p14:sldId id="296"/>
            <p14:sldId id="297"/>
            <p14:sldId id="298"/>
            <p14:sldId id="299"/>
            <p14:sldId id="300"/>
            <p14:sldId id="305"/>
            <p14:sldId id="306"/>
            <p14:sldId id="307"/>
            <p14:sldId id="308"/>
            <p14:sldId id="309"/>
            <p14:sldId id="310"/>
            <p14:sldId id="311"/>
            <p14:sldId id="312"/>
            <p14:sldId id="313"/>
            <p14:sldId id="314"/>
            <p14:sldId id="301"/>
            <p14:sldId id="302"/>
            <p14:sldId id="303"/>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834" autoAdjust="0"/>
  </p:normalViewPr>
  <p:slideViewPr>
    <p:cSldViewPr snapToGrid="0">
      <p:cViewPr varScale="1">
        <p:scale>
          <a:sx n="61" d="100"/>
          <a:sy n="61" d="100"/>
        </p:scale>
        <p:origin x="10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D70BB9-D1F5-4D4A-8467-3CB86453C321}" type="datetimeFigureOut">
              <a:rPr lang="en-US" smtClean="0"/>
              <a:t>10/31/2016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9DD35-E56C-4452-9692-3859FE3E4E8A}" type="slidenum">
              <a:rPr lang="en-US" smtClean="0"/>
              <a:t>‹#›</a:t>
            </a:fld>
            <a:endParaRPr lang="en-US"/>
          </a:p>
        </p:txBody>
      </p:sp>
    </p:spTree>
    <p:extLst>
      <p:ext uri="{BB962C8B-B14F-4D97-AF65-F5344CB8AC3E}">
        <p14:creationId xmlns:p14="http://schemas.microsoft.com/office/powerpoint/2010/main" val="888804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all are done with</a:t>
            </a:r>
            <a:r>
              <a:rPr lang="en-US" baseline="0" dirty="0" smtClean="0"/>
              <a:t> our midterm presentations, so did anyone started testing in your projects?</a:t>
            </a:r>
          </a:p>
          <a:p>
            <a:endParaRPr lang="en-US" dirty="0"/>
          </a:p>
        </p:txBody>
      </p:sp>
      <p:sp>
        <p:nvSpPr>
          <p:cNvPr id="4" name="Slide Number Placeholder 3"/>
          <p:cNvSpPr>
            <a:spLocks noGrp="1"/>
          </p:cNvSpPr>
          <p:nvPr>
            <p:ph type="sldNum" sz="quarter" idx="10"/>
          </p:nvPr>
        </p:nvSpPr>
        <p:spPr/>
        <p:txBody>
          <a:bodyPr/>
          <a:lstStyle/>
          <a:p>
            <a:fld id="{8109DD35-E56C-4452-9692-3859FE3E4E8A}" type="slidenum">
              <a:rPr lang="en-US" smtClean="0"/>
              <a:t>5</a:t>
            </a:fld>
            <a:endParaRPr lang="en-US"/>
          </a:p>
        </p:txBody>
      </p:sp>
    </p:spTree>
    <p:extLst>
      <p:ext uri="{BB962C8B-B14F-4D97-AF65-F5344CB8AC3E}">
        <p14:creationId xmlns:p14="http://schemas.microsoft.com/office/powerpoint/2010/main" val="142766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API testing – testing of the application using public and private APIs (application programming interfaces)</a:t>
            </a:r>
          </a:p>
          <a:p>
            <a:pPr lvl="1"/>
            <a:r>
              <a:rPr lang="en-US" dirty="0" smtClean="0"/>
              <a:t>Code coverage – creating tests to satisfy some criteria of code coverage (e.g., the test designer can create tests to cause all statements in the program to be executed at least once)</a:t>
            </a:r>
          </a:p>
          <a:p>
            <a:pPr lvl="1"/>
            <a:r>
              <a:rPr lang="en-US" dirty="0" smtClean="0"/>
              <a:t>Fault injection methods – intentionally introducing faults to gauge the efficacy of testing strategies</a:t>
            </a:r>
          </a:p>
          <a:p>
            <a:endParaRPr lang="en-US" dirty="0"/>
          </a:p>
        </p:txBody>
      </p:sp>
      <p:sp>
        <p:nvSpPr>
          <p:cNvPr id="4" name="Slide Number Placeholder 3"/>
          <p:cNvSpPr>
            <a:spLocks noGrp="1"/>
          </p:cNvSpPr>
          <p:nvPr>
            <p:ph type="sldNum" sz="quarter" idx="10"/>
          </p:nvPr>
        </p:nvSpPr>
        <p:spPr/>
        <p:txBody>
          <a:bodyPr/>
          <a:lstStyle/>
          <a:p>
            <a:fld id="{8109DD35-E56C-4452-9692-3859FE3E4E8A}" type="slidenum">
              <a:rPr lang="en-US" smtClean="0"/>
              <a:t>10</a:t>
            </a:fld>
            <a:endParaRPr lang="en-US"/>
          </a:p>
        </p:txBody>
      </p:sp>
    </p:spTree>
    <p:extLst>
      <p:ext uri="{BB962C8B-B14F-4D97-AF65-F5344CB8AC3E}">
        <p14:creationId xmlns:p14="http://schemas.microsoft.com/office/powerpoint/2010/main" val="3155240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presentation we focus on unit testing mainly</a:t>
            </a:r>
            <a:endParaRPr lang="en-US" dirty="0"/>
          </a:p>
        </p:txBody>
      </p:sp>
      <p:sp>
        <p:nvSpPr>
          <p:cNvPr id="4" name="Slide Number Placeholder 3"/>
          <p:cNvSpPr>
            <a:spLocks noGrp="1"/>
          </p:cNvSpPr>
          <p:nvPr>
            <p:ph type="sldNum" sz="quarter" idx="10"/>
          </p:nvPr>
        </p:nvSpPr>
        <p:spPr/>
        <p:txBody>
          <a:bodyPr/>
          <a:lstStyle/>
          <a:p>
            <a:fld id="{8109DD35-E56C-4452-9692-3859FE3E4E8A}" type="slidenum">
              <a:rPr lang="en-US" smtClean="0"/>
              <a:t>13</a:t>
            </a:fld>
            <a:endParaRPr lang="en-US"/>
          </a:p>
        </p:txBody>
      </p:sp>
    </p:spTree>
    <p:extLst>
      <p:ext uri="{BB962C8B-B14F-4D97-AF65-F5344CB8AC3E}">
        <p14:creationId xmlns:p14="http://schemas.microsoft.com/office/powerpoint/2010/main" val="309730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a:t>
            </a:r>
            <a:r>
              <a:rPr lang="en-US" baseline="0" dirty="0" smtClean="0"/>
              <a:t> of unit testing is to isolate each part of the program and show that the individual parts are correct.</a:t>
            </a:r>
          </a:p>
          <a:p>
            <a:r>
              <a:rPr lang="en-US" sz="1200" b="0" i="0" kern="1200" dirty="0" smtClean="0">
                <a:solidFill>
                  <a:schemeClr val="tx1"/>
                </a:solidFill>
                <a:effectLst/>
                <a:latin typeface="+mn-lt"/>
                <a:ea typeface="+mn-ea"/>
                <a:cs typeface="+mn-cs"/>
              </a:rPr>
              <a:t>It is concerned with functional correctness and completeness of individual program units .</a:t>
            </a:r>
            <a:endParaRPr lang="en-US" dirty="0"/>
          </a:p>
        </p:txBody>
      </p:sp>
      <p:sp>
        <p:nvSpPr>
          <p:cNvPr id="4" name="Slide Number Placeholder 3"/>
          <p:cNvSpPr>
            <a:spLocks noGrp="1"/>
          </p:cNvSpPr>
          <p:nvPr>
            <p:ph type="sldNum" sz="quarter" idx="10"/>
          </p:nvPr>
        </p:nvSpPr>
        <p:spPr/>
        <p:txBody>
          <a:bodyPr/>
          <a:lstStyle/>
          <a:p>
            <a:fld id="{6A392DC7-A65D-4568-B1A3-3826C38AF47A}" type="slidenum">
              <a:rPr lang="en-US" smtClean="0"/>
              <a:t>20</a:t>
            </a:fld>
            <a:endParaRPr lang="en-US"/>
          </a:p>
        </p:txBody>
      </p:sp>
    </p:spTree>
    <p:extLst>
      <p:ext uri="{BB962C8B-B14F-4D97-AF65-F5344CB8AC3E}">
        <p14:creationId xmlns:p14="http://schemas.microsoft.com/office/powerpoint/2010/main" val="1882063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sz="1200" b="0" i="0" kern="1200" dirty="0" smtClean="0">
                <a:solidFill>
                  <a:schemeClr val="tx1"/>
                </a:solidFill>
                <a:effectLst/>
                <a:latin typeface="+mn-lt"/>
                <a:ea typeface="+mn-ea"/>
                <a:cs typeface="+mn-cs"/>
              </a:rPr>
              <a:t>Ideally the entire test suite should be executed before every code check in. Keeping the tests fast reduce the development turnaround time.</a:t>
            </a:r>
          </a:p>
          <a:p>
            <a:r>
              <a:rPr lang="en-US" sz="1200" b="0" i="0" kern="1200" dirty="0" smtClean="0">
                <a:solidFill>
                  <a:schemeClr val="tx1"/>
                </a:solidFill>
                <a:effectLst/>
                <a:latin typeface="+mn-lt"/>
                <a:ea typeface="+mn-ea"/>
                <a:cs typeface="+mn-cs"/>
              </a:rPr>
              <a:t>2. The test suite is normally executed on a regular basis and must be fully automated to be useful. If the results require manual inspection the tests are not proper unit tests.</a:t>
            </a:r>
          </a:p>
          <a:p>
            <a:r>
              <a:rPr lang="en-US" sz="1200" b="0" i="0" kern="1200" dirty="0" smtClean="0">
                <a:solidFill>
                  <a:schemeClr val="tx1"/>
                </a:solidFill>
                <a:effectLst/>
                <a:latin typeface="+mn-lt"/>
                <a:ea typeface="+mn-ea"/>
                <a:cs typeface="+mn-cs"/>
              </a:rPr>
              <a:t>3. Configure the development environment so that single tests and test suites can be run by a single command or a one button click.</a:t>
            </a:r>
          </a:p>
          <a:p>
            <a:r>
              <a:rPr lang="en-US" sz="1200" b="0" i="0" kern="1200" dirty="0" smtClean="0">
                <a:solidFill>
                  <a:schemeClr val="tx1"/>
                </a:solidFill>
                <a:effectLst/>
                <a:latin typeface="+mn-lt"/>
                <a:ea typeface="+mn-ea"/>
                <a:cs typeface="+mn-cs"/>
              </a:rPr>
              <a:t>4. Each developer should be responsible for making sure a new test runs successfully upon check in. If a test fails as part of a regular test execution the entire team should drop what they are currently doing and make sure the problem gets fixed.</a:t>
            </a:r>
          </a:p>
          <a:p>
            <a:r>
              <a:rPr lang="en-US" sz="1200" b="0" i="0" kern="1200" dirty="0" smtClean="0">
                <a:solidFill>
                  <a:schemeClr val="tx1"/>
                </a:solidFill>
                <a:effectLst/>
                <a:latin typeface="+mn-lt"/>
                <a:ea typeface="+mn-ea"/>
                <a:cs typeface="+mn-cs"/>
              </a:rPr>
              <a:t>5.  Avoid the temptation to test an entire work-flow using a unit testing framework, as such tests are slow and hard to maintain. </a:t>
            </a:r>
          </a:p>
          <a:p>
            <a:r>
              <a:rPr lang="en-US" sz="1200" b="0" i="0" kern="1200" dirty="0" smtClean="0">
                <a:solidFill>
                  <a:schemeClr val="tx1"/>
                </a:solidFill>
                <a:effectLst/>
                <a:latin typeface="+mn-lt"/>
                <a:ea typeface="+mn-ea"/>
                <a:cs typeface="+mn-cs"/>
              </a:rPr>
              <a:t>6. To ensure testing robustness and simplify maintenance, tests should never rely on other tests nor should they depend on the ordering in which tests are executed.</a:t>
            </a:r>
          </a:p>
          <a:p>
            <a:r>
              <a:rPr lang="en-US" sz="1200" b="0" i="0" kern="1200" dirty="0" smtClean="0">
                <a:solidFill>
                  <a:schemeClr val="tx1"/>
                </a:solidFill>
                <a:effectLst/>
                <a:latin typeface="+mn-lt"/>
                <a:ea typeface="+mn-ea"/>
                <a:cs typeface="+mn-cs"/>
              </a:rPr>
              <a:t>7. Each test method should test one distinct feature of the class being tested and name the test methods accordingly. The typical naming convention is test[what] such As </a:t>
            </a:r>
            <a:r>
              <a:rPr lang="en-US" sz="1200" b="0" i="0" kern="1200" dirty="0" err="1" smtClean="0">
                <a:solidFill>
                  <a:schemeClr val="tx1"/>
                </a:solidFill>
                <a:effectLst/>
                <a:latin typeface="+mn-lt"/>
                <a:ea typeface="+mn-ea"/>
                <a:cs typeface="+mn-cs"/>
              </a:rPr>
              <a:t>testSaveAs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testAddListener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testDeleteProperty</a:t>
            </a:r>
            <a:r>
              <a:rPr lang="en-US" sz="1200" b="0" i="0" kern="1200" dirty="0" smtClean="0">
                <a:solidFill>
                  <a:schemeClr val="tx1"/>
                </a:solidFill>
                <a:effectLst/>
                <a:latin typeface="+mn-lt"/>
                <a:ea typeface="+mn-ea"/>
                <a:cs typeface="+mn-cs"/>
              </a:rPr>
              <a:t>() etc.</a:t>
            </a:r>
            <a:endParaRPr lang="en-US" dirty="0"/>
          </a:p>
        </p:txBody>
      </p:sp>
      <p:sp>
        <p:nvSpPr>
          <p:cNvPr id="4" name="Slide Number Placeholder 3"/>
          <p:cNvSpPr>
            <a:spLocks noGrp="1"/>
          </p:cNvSpPr>
          <p:nvPr>
            <p:ph type="sldNum" sz="quarter" idx="10"/>
          </p:nvPr>
        </p:nvSpPr>
        <p:spPr/>
        <p:txBody>
          <a:bodyPr/>
          <a:lstStyle/>
          <a:p>
            <a:fld id="{6A392DC7-A65D-4568-B1A3-3826C38AF47A}" type="slidenum">
              <a:rPr lang="en-US" smtClean="0"/>
              <a:t>25</a:t>
            </a:fld>
            <a:endParaRPr lang="en-US"/>
          </a:p>
        </p:txBody>
      </p:sp>
    </p:spTree>
    <p:extLst>
      <p:ext uri="{BB962C8B-B14F-4D97-AF65-F5344CB8AC3E}">
        <p14:creationId xmlns:p14="http://schemas.microsoft.com/office/powerpoint/2010/main" val="98951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err="1" smtClean="0"/>
              <a:t>Sunit</a:t>
            </a:r>
            <a:r>
              <a:rPr lang="en-US" dirty="0" smtClean="0"/>
              <a:t> is designed by Kent Beck in 1998, </a:t>
            </a:r>
            <a:endParaRPr lang="en-US" dirty="0"/>
          </a:p>
        </p:txBody>
      </p:sp>
      <p:sp>
        <p:nvSpPr>
          <p:cNvPr id="4" name="Slide Number Placeholder 3"/>
          <p:cNvSpPr>
            <a:spLocks noGrp="1"/>
          </p:cNvSpPr>
          <p:nvPr>
            <p:ph type="sldNum" sz="quarter" idx="10"/>
          </p:nvPr>
        </p:nvSpPr>
        <p:spPr/>
        <p:txBody>
          <a:bodyPr/>
          <a:lstStyle/>
          <a:p>
            <a:fld id="{5E37F610-F908-4C58-9EF3-E02211B3CE20}" type="slidenum">
              <a:rPr lang="en-US" smtClean="0"/>
              <a:t>31</a:t>
            </a:fld>
            <a:endParaRPr lang="en-US"/>
          </a:p>
        </p:txBody>
      </p:sp>
    </p:spTree>
    <p:extLst>
      <p:ext uri="{BB962C8B-B14F-4D97-AF65-F5344CB8AC3E}">
        <p14:creationId xmlns:p14="http://schemas.microsoft.com/office/powerpoint/2010/main" val="3151822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920D49-A092-4835-8275-F51F18DADF82}" type="slidenum">
              <a:rPr lang="en-US" smtClean="0"/>
              <a:t>37</a:t>
            </a:fld>
            <a:endParaRPr lang="en-US"/>
          </a:p>
        </p:txBody>
      </p:sp>
    </p:spTree>
    <p:extLst>
      <p:ext uri="{BB962C8B-B14F-4D97-AF65-F5344CB8AC3E}">
        <p14:creationId xmlns:p14="http://schemas.microsoft.com/office/powerpoint/2010/main" val="3052891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b="0" i="0" kern="1200" dirty="0" smtClean="0">
                <a:solidFill>
                  <a:schemeClr val="tx1"/>
                </a:solidFill>
                <a:effectLst/>
                <a:latin typeface="+mn-lt"/>
                <a:ea typeface="+mn-ea"/>
                <a:cs typeface="+mn-cs"/>
              </a:rPr>
              <a:t>Generally in a project, all the tests are run at one time. The order in which the tests are run cannot be determined; for this reason, the tests should be independent of each other. In the preceding example, either a positive scenario or the negative scenario can get executed first.</a:t>
            </a:r>
          </a:p>
          <a:p>
            <a:pPr marL="228600" indent="-228600">
              <a:buAutoNum type="arabicParenR"/>
            </a:pPr>
            <a:r>
              <a:rPr lang="en-US" sz="1200" b="0" i="0" kern="1200" dirty="0" smtClean="0">
                <a:solidFill>
                  <a:schemeClr val="tx1"/>
                </a:solidFill>
                <a:effectLst/>
                <a:latin typeface="+mn-lt"/>
                <a:ea typeface="+mn-ea"/>
                <a:cs typeface="+mn-cs"/>
              </a:rPr>
              <a:t>There should only be one assert statement for each test method. In the preceding example, there are two test methods: one to verify the positive and one for the exception scenario. Now, when the tests are run, each scenario is validated separately. Explicit assertion for every method gives an instant insight of the failed tests and helps analyze the scripts easily.</a:t>
            </a:r>
          </a:p>
          <a:p>
            <a:pPr marL="228600" indent="-228600">
              <a:buAutoNum type="arabicParenR"/>
            </a:pPr>
            <a:r>
              <a:rPr lang="en-US" sz="1200" b="0" i="0" kern="1200" dirty="0" smtClean="0">
                <a:solidFill>
                  <a:schemeClr val="tx1"/>
                </a:solidFill>
                <a:effectLst/>
                <a:latin typeface="+mn-lt"/>
                <a:ea typeface="+mn-ea"/>
                <a:cs typeface="+mn-cs"/>
              </a:rPr>
              <a:t>The tests should return the same result whenever and how many times it's executed. The result shouldn't change from one execution to another.</a:t>
            </a:r>
          </a:p>
          <a:p>
            <a:pPr marL="228600" indent="-228600">
              <a:buAutoNum type="arabicParenR"/>
            </a:pPr>
            <a:r>
              <a:rPr lang="en-US" sz="1200" b="0" i="0" kern="1200" dirty="0" smtClean="0">
                <a:solidFill>
                  <a:schemeClr val="tx1"/>
                </a:solidFill>
                <a:effectLst/>
                <a:latin typeface="+mn-lt"/>
                <a:ea typeface="+mn-ea"/>
                <a:cs typeface="+mn-cs"/>
              </a:rPr>
              <a:t>Thorough testing is related to how many units of code are verified. Code coverage gives a good indication of how much testable code is verified. A code coverage of 80% and above is a good indication that most of the code is covered by unit test scripts</a:t>
            </a:r>
          </a:p>
          <a:p>
            <a:pPr marL="228600" indent="-228600">
              <a:buAutoNum type="arabicParenR"/>
            </a:pPr>
            <a:r>
              <a:rPr lang="en-US" sz="1200" b="0" i="0" kern="1200" dirty="0" smtClean="0">
                <a:solidFill>
                  <a:schemeClr val="tx1"/>
                </a:solidFill>
                <a:effectLst/>
                <a:latin typeface="+mn-lt"/>
                <a:ea typeface="+mn-ea"/>
                <a:cs typeface="+mn-cs"/>
              </a:rPr>
              <a:t>Mock external references, the test script, when run should not depend on external entities such as connection to a database or WCF or a configuration file. Mocking external references essentially means that it's assumed that the expected data is returned from the source and the testable code only verifies the actions that are performed on that data.</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E1111C44-E5C7-45CB-8104-867448158F6F}" type="slidenum">
              <a:rPr lang="en-US" smtClean="0"/>
              <a:t>57</a:t>
            </a:fld>
            <a:endParaRPr lang="en-US"/>
          </a:p>
        </p:txBody>
      </p:sp>
    </p:spTree>
    <p:extLst>
      <p:ext uri="{BB962C8B-B14F-4D97-AF65-F5344CB8AC3E}">
        <p14:creationId xmlns:p14="http://schemas.microsoft.com/office/powerpoint/2010/main" val="252936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3C1934-D6ED-4EB1-9CB9-15B54E8380CC}"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25052-AB48-41FD-BA8A-7EE9D5D33453}" type="slidenum">
              <a:rPr lang="en-US" smtClean="0"/>
              <a:t>‹#›</a:t>
            </a:fld>
            <a:endParaRPr lang="en-US"/>
          </a:p>
        </p:txBody>
      </p:sp>
    </p:spTree>
    <p:extLst>
      <p:ext uri="{BB962C8B-B14F-4D97-AF65-F5344CB8AC3E}">
        <p14:creationId xmlns:p14="http://schemas.microsoft.com/office/powerpoint/2010/main" val="1005436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3C1934-D6ED-4EB1-9CB9-15B54E8380CC}"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25052-AB48-41FD-BA8A-7EE9D5D33453}" type="slidenum">
              <a:rPr lang="en-US" smtClean="0"/>
              <a:t>‹#›</a:t>
            </a:fld>
            <a:endParaRPr lang="en-US"/>
          </a:p>
        </p:txBody>
      </p:sp>
    </p:spTree>
    <p:extLst>
      <p:ext uri="{BB962C8B-B14F-4D97-AF65-F5344CB8AC3E}">
        <p14:creationId xmlns:p14="http://schemas.microsoft.com/office/powerpoint/2010/main" val="133870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3C1934-D6ED-4EB1-9CB9-15B54E8380CC}"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25052-AB48-41FD-BA8A-7EE9D5D33453}" type="slidenum">
              <a:rPr lang="en-US" smtClean="0"/>
              <a:t>‹#›</a:t>
            </a:fld>
            <a:endParaRPr lang="en-US"/>
          </a:p>
        </p:txBody>
      </p:sp>
    </p:spTree>
    <p:extLst>
      <p:ext uri="{BB962C8B-B14F-4D97-AF65-F5344CB8AC3E}">
        <p14:creationId xmlns:p14="http://schemas.microsoft.com/office/powerpoint/2010/main" val="2959575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3C1934-D6ED-4EB1-9CB9-15B54E8380CC}"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25052-AB48-41FD-BA8A-7EE9D5D33453}" type="slidenum">
              <a:rPr lang="en-US" smtClean="0"/>
              <a:t>‹#›</a:t>
            </a:fld>
            <a:endParaRPr lang="en-US"/>
          </a:p>
        </p:txBody>
      </p:sp>
    </p:spTree>
    <p:extLst>
      <p:ext uri="{BB962C8B-B14F-4D97-AF65-F5344CB8AC3E}">
        <p14:creationId xmlns:p14="http://schemas.microsoft.com/office/powerpoint/2010/main" val="421748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3C1934-D6ED-4EB1-9CB9-15B54E8380CC}"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25052-AB48-41FD-BA8A-7EE9D5D33453}" type="slidenum">
              <a:rPr lang="en-US" smtClean="0"/>
              <a:t>‹#›</a:t>
            </a:fld>
            <a:endParaRPr lang="en-US"/>
          </a:p>
        </p:txBody>
      </p:sp>
    </p:spTree>
    <p:extLst>
      <p:ext uri="{BB962C8B-B14F-4D97-AF65-F5344CB8AC3E}">
        <p14:creationId xmlns:p14="http://schemas.microsoft.com/office/powerpoint/2010/main" val="306102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3C1934-D6ED-4EB1-9CB9-15B54E8380CC}" type="datetimeFigureOut">
              <a:rPr lang="en-US" smtClean="0"/>
              <a:t>10/31/2016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25052-AB48-41FD-BA8A-7EE9D5D33453}" type="slidenum">
              <a:rPr lang="en-US" smtClean="0"/>
              <a:t>‹#›</a:t>
            </a:fld>
            <a:endParaRPr lang="en-US"/>
          </a:p>
        </p:txBody>
      </p:sp>
    </p:spTree>
    <p:extLst>
      <p:ext uri="{BB962C8B-B14F-4D97-AF65-F5344CB8AC3E}">
        <p14:creationId xmlns:p14="http://schemas.microsoft.com/office/powerpoint/2010/main" val="3910764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3C1934-D6ED-4EB1-9CB9-15B54E8380CC}" type="datetimeFigureOut">
              <a:rPr lang="en-US" smtClean="0"/>
              <a:t>10/31/2016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125052-AB48-41FD-BA8A-7EE9D5D33453}" type="slidenum">
              <a:rPr lang="en-US" smtClean="0"/>
              <a:t>‹#›</a:t>
            </a:fld>
            <a:endParaRPr lang="en-US"/>
          </a:p>
        </p:txBody>
      </p:sp>
    </p:spTree>
    <p:extLst>
      <p:ext uri="{BB962C8B-B14F-4D97-AF65-F5344CB8AC3E}">
        <p14:creationId xmlns:p14="http://schemas.microsoft.com/office/powerpoint/2010/main" val="3544849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3C1934-D6ED-4EB1-9CB9-15B54E8380CC}" type="datetimeFigureOut">
              <a:rPr lang="en-US" smtClean="0"/>
              <a:t>10/31/2016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125052-AB48-41FD-BA8A-7EE9D5D33453}" type="slidenum">
              <a:rPr lang="en-US" smtClean="0"/>
              <a:t>‹#›</a:t>
            </a:fld>
            <a:endParaRPr lang="en-US"/>
          </a:p>
        </p:txBody>
      </p:sp>
    </p:spTree>
    <p:extLst>
      <p:ext uri="{BB962C8B-B14F-4D97-AF65-F5344CB8AC3E}">
        <p14:creationId xmlns:p14="http://schemas.microsoft.com/office/powerpoint/2010/main" val="202485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3C1934-D6ED-4EB1-9CB9-15B54E8380CC}" type="datetimeFigureOut">
              <a:rPr lang="en-US" smtClean="0"/>
              <a:t>10/31/2016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125052-AB48-41FD-BA8A-7EE9D5D33453}" type="slidenum">
              <a:rPr lang="en-US" smtClean="0"/>
              <a:t>‹#›</a:t>
            </a:fld>
            <a:endParaRPr lang="en-US"/>
          </a:p>
        </p:txBody>
      </p:sp>
    </p:spTree>
    <p:extLst>
      <p:ext uri="{BB962C8B-B14F-4D97-AF65-F5344CB8AC3E}">
        <p14:creationId xmlns:p14="http://schemas.microsoft.com/office/powerpoint/2010/main" val="393853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3C1934-D6ED-4EB1-9CB9-15B54E8380CC}" type="datetimeFigureOut">
              <a:rPr lang="en-US" smtClean="0"/>
              <a:t>10/31/2016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25052-AB48-41FD-BA8A-7EE9D5D33453}" type="slidenum">
              <a:rPr lang="en-US" smtClean="0"/>
              <a:t>‹#›</a:t>
            </a:fld>
            <a:endParaRPr lang="en-US"/>
          </a:p>
        </p:txBody>
      </p:sp>
    </p:spTree>
    <p:extLst>
      <p:ext uri="{BB962C8B-B14F-4D97-AF65-F5344CB8AC3E}">
        <p14:creationId xmlns:p14="http://schemas.microsoft.com/office/powerpoint/2010/main" val="62203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3C1934-D6ED-4EB1-9CB9-15B54E8380CC}" type="datetimeFigureOut">
              <a:rPr lang="en-US" smtClean="0"/>
              <a:t>10/31/2016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25052-AB48-41FD-BA8A-7EE9D5D33453}" type="slidenum">
              <a:rPr lang="en-US" smtClean="0"/>
              <a:t>‹#›</a:t>
            </a:fld>
            <a:endParaRPr lang="en-US"/>
          </a:p>
        </p:txBody>
      </p:sp>
    </p:spTree>
    <p:extLst>
      <p:ext uri="{BB962C8B-B14F-4D97-AF65-F5344CB8AC3E}">
        <p14:creationId xmlns:p14="http://schemas.microsoft.com/office/powerpoint/2010/main" val="108135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C1934-D6ED-4EB1-9CB9-15B54E8380CC}" type="datetimeFigureOut">
              <a:rPr lang="en-US" smtClean="0"/>
              <a:t>10/31/2016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25052-AB48-41FD-BA8A-7EE9D5D33453}" type="slidenum">
              <a:rPr lang="en-US" smtClean="0"/>
              <a:t>‹#›</a:t>
            </a:fld>
            <a:endParaRPr lang="en-US"/>
          </a:p>
        </p:txBody>
      </p:sp>
    </p:spTree>
    <p:extLst>
      <p:ext uri="{BB962C8B-B14F-4D97-AF65-F5344CB8AC3E}">
        <p14:creationId xmlns:p14="http://schemas.microsoft.com/office/powerpoint/2010/main" val="3595238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9157"/>
            <a:ext cx="9144000" cy="2387600"/>
          </a:xfrm>
        </p:spPr>
        <p:txBody>
          <a:bodyPr/>
          <a:lstStyle/>
          <a:p>
            <a:r>
              <a:rPr lang="en-US" b="1" dirty="0"/>
              <a:t>Software </a:t>
            </a:r>
            <a:r>
              <a:rPr lang="en-US" b="1" dirty="0" smtClean="0"/>
              <a:t>Quality </a:t>
            </a:r>
            <a:r>
              <a:rPr lang="en-US" b="1" dirty="0"/>
              <a:t>and </a:t>
            </a:r>
            <a:r>
              <a:rPr lang="en-US" b="1" dirty="0" smtClean="0"/>
              <a:t>Unit </a:t>
            </a:r>
            <a:r>
              <a:rPr lang="en-US" b="1" dirty="0"/>
              <a:t>T</a:t>
            </a:r>
            <a:r>
              <a:rPr lang="en-US" b="1" dirty="0" smtClean="0"/>
              <a:t>esting</a:t>
            </a:r>
            <a:endParaRPr lang="en-US" dirty="0"/>
          </a:p>
        </p:txBody>
      </p:sp>
      <p:sp>
        <p:nvSpPr>
          <p:cNvPr id="3" name="Subtitle 2"/>
          <p:cNvSpPr>
            <a:spLocks noGrp="1"/>
          </p:cNvSpPr>
          <p:nvPr>
            <p:ph type="subTitle" idx="1"/>
          </p:nvPr>
        </p:nvSpPr>
        <p:spPr>
          <a:xfrm>
            <a:off x="1524000" y="3330054"/>
            <a:ext cx="9144000" cy="3098042"/>
          </a:xfrm>
        </p:spPr>
        <p:txBody>
          <a:bodyPr>
            <a:normAutofit fontScale="85000" lnSpcReduction="20000"/>
          </a:bodyPr>
          <a:lstStyle/>
          <a:p>
            <a:pPr algn="r"/>
            <a:r>
              <a:rPr lang="en-US" b="1" dirty="0" smtClean="0"/>
              <a:t>Presented by</a:t>
            </a:r>
            <a:r>
              <a:rPr lang="en-US" dirty="0" smtClean="0"/>
              <a:t>:</a:t>
            </a:r>
          </a:p>
          <a:p>
            <a:pPr algn="r"/>
            <a:r>
              <a:rPr lang="en-US" dirty="0" smtClean="0"/>
              <a:t>Lahari Surneni</a:t>
            </a:r>
          </a:p>
          <a:p>
            <a:pPr algn="r"/>
            <a:r>
              <a:rPr lang="en-US" dirty="0" err="1" smtClean="0"/>
              <a:t>Adithya</a:t>
            </a:r>
            <a:r>
              <a:rPr lang="en-US" dirty="0" smtClean="0"/>
              <a:t> </a:t>
            </a:r>
            <a:r>
              <a:rPr lang="en-US" dirty="0" err="1" smtClean="0"/>
              <a:t>Rayaprolu</a:t>
            </a:r>
            <a:endParaRPr lang="en-US" dirty="0" smtClean="0"/>
          </a:p>
          <a:p>
            <a:pPr algn="r"/>
            <a:r>
              <a:rPr lang="en-US" dirty="0" err="1" smtClean="0"/>
              <a:t>Keerthi</a:t>
            </a:r>
            <a:r>
              <a:rPr lang="en-US" dirty="0" smtClean="0"/>
              <a:t> </a:t>
            </a:r>
            <a:r>
              <a:rPr lang="en-US" dirty="0" err="1"/>
              <a:t>Padaraju</a:t>
            </a:r>
            <a:r>
              <a:rPr lang="en-US" dirty="0" smtClean="0"/>
              <a:t> </a:t>
            </a:r>
          </a:p>
          <a:p>
            <a:pPr algn="r"/>
            <a:r>
              <a:rPr lang="en-US" dirty="0"/>
              <a:t>Ashish </a:t>
            </a:r>
            <a:r>
              <a:rPr lang="en-US" dirty="0" err="1" smtClean="0"/>
              <a:t>Peruru</a:t>
            </a:r>
            <a:endParaRPr lang="en-US" dirty="0" smtClean="0"/>
          </a:p>
          <a:p>
            <a:pPr algn="r"/>
            <a:r>
              <a:rPr lang="en-US" dirty="0" err="1" smtClean="0"/>
              <a:t>Sairam</a:t>
            </a:r>
            <a:r>
              <a:rPr lang="en-US" dirty="0" smtClean="0"/>
              <a:t> Madhavaram</a:t>
            </a:r>
          </a:p>
          <a:p>
            <a:pPr algn="r"/>
            <a:r>
              <a:rPr lang="en-US" dirty="0" err="1" smtClean="0"/>
              <a:t>Adarsh</a:t>
            </a:r>
            <a:r>
              <a:rPr lang="en-US" dirty="0" smtClean="0"/>
              <a:t> </a:t>
            </a:r>
            <a:r>
              <a:rPr lang="en-US" dirty="0" err="1" smtClean="0"/>
              <a:t>Pidaparthy</a:t>
            </a:r>
            <a:endParaRPr lang="en-US" dirty="0" smtClean="0"/>
          </a:p>
          <a:p>
            <a:pPr algn="r"/>
            <a:r>
              <a:rPr lang="en-US" dirty="0" err="1" smtClean="0"/>
              <a:t>Yashwanth</a:t>
            </a:r>
            <a:endParaRPr lang="en-US" dirty="0" smtClean="0"/>
          </a:p>
          <a:p>
            <a:pPr algn="r"/>
            <a:r>
              <a:rPr lang="en-US" dirty="0" err="1"/>
              <a:t>Arun</a:t>
            </a:r>
            <a:r>
              <a:rPr lang="en-US" dirty="0"/>
              <a:t> </a:t>
            </a:r>
            <a:r>
              <a:rPr lang="en-US" dirty="0" err="1"/>
              <a:t>Nadipudi</a:t>
            </a:r>
            <a:endParaRPr lang="en-US" dirty="0"/>
          </a:p>
        </p:txBody>
      </p:sp>
    </p:spTree>
    <p:extLst>
      <p:ext uri="{BB962C8B-B14F-4D97-AF65-F5344CB8AC3E}">
        <p14:creationId xmlns:p14="http://schemas.microsoft.com/office/powerpoint/2010/main" val="1080050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Testing </a:t>
            </a:r>
            <a:r>
              <a:rPr lang="en-US" b="1" dirty="0" smtClean="0"/>
              <a:t>methods (cont.)</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White box testing</a:t>
            </a:r>
            <a:r>
              <a:rPr lang="en-US" dirty="0" smtClean="0"/>
              <a:t>:</a:t>
            </a:r>
          </a:p>
          <a:p>
            <a:r>
              <a:rPr lang="en-US" dirty="0" smtClean="0"/>
              <a:t>Knowledge of internal program design and code required.</a:t>
            </a:r>
          </a:p>
          <a:p>
            <a:r>
              <a:rPr lang="en-US" dirty="0" smtClean="0"/>
              <a:t>Tests are based on coverage of code statements, branches, paths, conditions.</a:t>
            </a:r>
          </a:p>
          <a:p>
            <a:r>
              <a:rPr lang="en-US" dirty="0"/>
              <a:t>Techniques used in white-box testing include:</a:t>
            </a:r>
          </a:p>
          <a:p>
            <a:pPr lvl="1"/>
            <a:r>
              <a:rPr lang="en-US" dirty="0"/>
              <a:t>API </a:t>
            </a:r>
            <a:r>
              <a:rPr lang="en-US" dirty="0" smtClean="0"/>
              <a:t>testing</a:t>
            </a:r>
          </a:p>
          <a:p>
            <a:pPr lvl="1"/>
            <a:r>
              <a:rPr lang="en-US" dirty="0" smtClean="0"/>
              <a:t>Code coverage</a:t>
            </a:r>
            <a:endParaRPr lang="en-US" dirty="0"/>
          </a:p>
          <a:p>
            <a:pPr lvl="1"/>
            <a:r>
              <a:rPr lang="en-US" dirty="0"/>
              <a:t>Fault injection methods </a:t>
            </a:r>
            <a:endParaRPr lang="en-US" dirty="0" smtClean="0"/>
          </a:p>
          <a:p>
            <a:pPr lvl="1"/>
            <a:r>
              <a:rPr lang="en-US" dirty="0" smtClean="0"/>
              <a:t>Mutation </a:t>
            </a:r>
            <a:r>
              <a:rPr lang="en-US" dirty="0"/>
              <a:t>testing methods</a:t>
            </a:r>
          </a:p>
          <a:p>
            <a:pPr lvl="1"/>
            <a:r>
              <a:rPr lang="en-US" dirty="0"/>
              <a:t>Static testing methods</a:t>
            </a:r>
          </a:p>
          <a:p>
            <a:endParaRPr lang="en-US" dirty="0"/>
          </a:p>
        </p:txBody>
      </p:sp>
      <p:sp>
        <p:nvSpPr>
          <p:cNvPr id="4" name="TextBox 3"/>
          <p:cNvSpPr txBox="1"/>
          <p:nvPr/>
        </p:nvSpPr>
        <p:spPr>
          <a:xfrm>
            <a:off x="9253182" y="6176963"/>
            <a:ext cx="2292824" cy="369332"/>
          </a:xfrm>
          <a:prstGeom prst="rect">
            <a:avLst/>
          </a:prstGeom>
          <a:noFill/>
        </p:spPr>
        <p:txBody>
          <a:bodyPr wrap="square" rtlCol="0">
            <a:spAutoFit/>
          </a:bodyPr>
          <a:lstStyle/>
          <a:p>
            <a:r>
              <a:rPr lang="en-US" dirty="0" smtClean="0"/>
              <a:t>Lahari Surneni</a:t>
            </a:r>
            <a:endParaRPr lang="en-US" dirty="0"/>
          </a:p>
        </p:txBody>
      </p:sp>
    </p:spTree>
    <p:extLst>
      <p:ext uri="{BB962C8B-B14F-4D97-AF65-F5344CB8AC3E}">
        <p14:creationId xmlns:p14="http://schemas.microsoft.com/office/powerpoint/2010/main" val="4120675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White box testing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2917" y="2238923"/>
            <a:ext cx="5306165" cy="3524742"/>
          </a:xfrm>
        </p:spPr>
      </p:pic>
      <p:sp>
        <p:nvSpPr>
          <p:cNvPr id="5" name="TextBox 4"/>
          <p:cNvSpPr txBox="1"/>
          <p:nvPr/>
        </p:nvSpPr>
        <p:spPr>
          <a:xfrm>
            <a:off x="9253182" y="6176963"/>
            <a:ext cx="2292824" cy="369332"/>
          </a:xfrm>
          <a:prstGeom prst="rect">
            <a:avLst/>
          </a:prstGeom>
          <a:noFill/>
        </p:spPr>
        <p:txBody>
          <a:bodyPr wrap="square" rtlCol="0">
            <a:spAutoFit/>
          </a:bodyPr>
          <a:lstStyle/>
          <a:p>
            <a:r>
              <a:rPr lang="en-US" dirty="0" smtClean="0"/>
              <a:t>Lahari Surneni</a:t>
            </a:r>
            <a:endParaRPr lang="en-US" dirty="0"/>
          </a:p>
        </p:txBody>
      </p:sp>
    </p:spTree>
    <p:extLst>
      <p:ext uri="{BB962C8B-B14F-4D97-AF65-F5344CB8AC3E}">
        <p14:creationId xmlns:p14="http://schemas.microsoft.com/office/powerpoint/2010/main" val="204537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Sample testing </a:t>
            </a:r>
            <a:r>
              <a:rPr lang="en-US" b="1" dirty="0" smtClean="0"/>
              <a:t>table</a:t>
            </a:r>
            <a:endParaRPr lang="en-US" dirty="0"/>
          </a:p>
        </p:txBody>
      </p:sp>
      <p:pic>
        <p:nvPicPr>
          <p:cNvPr id="1026" name="Picture 2" descr="http://qaworld.uzai.ca/basic/images/slide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1128" y="1690688"/>
            <a:ext cx="8776080" cy="45159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9253182" y="6176963"/>
            <a:ext cx="2292824" cy="369332"/>
          </a:xfrm>
          <a:prstGeom prst="rect">
            <a:avLst/>
          </a:prstGeom>
          <a:noFill/>
        </p:spPr>
        <p:txBody>
          <a:bodyPr wrap="square" rtlCol="0">
            <a:spAutoFit/>
          </a:bodyPr>
          <a:lstStyle/>
          <a:p>
            <a:r>
              <a:rPr lang="en-US" dirty="0" smtClean="0"/>
              <a:t>Lahari Surneni</a:t>
            </a:r>
            <a:endParaRPr lang="en-US" dirty="0"/>
          </a:p>
        </p:txBody>
      </p:sp>
    </p:spTree>
    <p:extLst>
      <p:ext uri="{BB962C8B-B14F-4D97-AF65-F5344CB8AC3E}">
        <p14:creationId xmlns:p14="http://schemas.microsoft.com/office/powerpoint/2010/main" val="386251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Testing levels</a:t>
            </a:r>
            <a:endParaRPr lang="en-US" b="1" dirty="0"/>
          </a:p>
        </p:txBody>
      </p:sp>
      <p:sp>
        <p:nvSpPr>
          <p:cNvPr id="3" name="Content Placeholder 2"/>
          <p:cNvSpPr>
            <a:spLocks noGrp="1"/>
          </p:cNvSpPr>
          <p:nvPr>
            <p:ph idx="1"/>
          </p:nvPr>
        </p:nvSpPr>
        <p:spPr/>
        <p:txBody>
          <a:bodyPr/>
          <a:lstStyle/>
          <a:p>
            <a:r>
              <a:rPr lang="en-US" dirty="0" smtClean="0"/>
              <a:t>Unit testing</a:t>
            </a:r>
          </a:p>
          <a:p>
            <a:r>
              <a:rPr lang="en-US" dirty="0" smtClean="0"/>
              <a:t>Integration testing</a:t>
            </a:r>
          </a:p>
          <a:p>
            <a:r>
              <a:rPr lang="en-US" dirty="0" smtClean="0"/>
              <a:t>System testing</a:t>
            </a:r>
          </a:p>
          <a:p>
            <a:endParaRPr lang="en-US" dirty="0"/>
          </a:p>
          <a:p>
            <a:pPr marL="0" indent="0">
              <a:buNone/>
            </a:pPr>
            <a:endParaRPr lang="en-US" dirty="0"/>
          </a:p>
        </p:txBody>
      </p:sp>
      <p:sp>
        <p:nvSpPr>
          <p:cNvPr id="4" name="TextBox 3"/>
          <p:cNvSpPr txBox="1"/>
          <p:nvPr/>
        </p:nvSpPr>
        <p:spPr>
          <a:xfrm>
            <a:off x="9253182" y="6176963"/>
            <a:ext cx="2292824" cy="369332"/>
          </a:xfrm>
          <a:prstGeom prst="rect">
            <a:avLst/>
          </a:prstGeom>
          <a:noFill/>
        </p:spPr>
        <p:txBody>
          <a:bodyPr wrap="square" rtlCol="0">
            <a:spAutoFit/>
          </a:bodyPr>
          <a:lstStyle/>
          <a:p>
            <a:r>
              <a:rPr lang="en-US" dirty="0" smtClean="0"/>
              <a:t>Lahari Surneni</a:t>
            </a:r>
            <a:endParaRPr lang="en-US" dirty="0"/>
          </a:p>
        </p:txBody>
      </p:sp>
    </p:spTree>
    <p:extLst>
      <p:ext uri="{BB962C8B-B14F-4D97-AF65-F5344CB8AC3E}">
        <p14:creationId xmlns:p14="http://schemas.microsoft.com/office/powerpoint/2010/main" val="599282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Software quality</a:t>
            </a:r>
            <a:endParaRPr lang="en-US" b="1" dirty="0"/>
          </a:p>
        </p:txBody>
      </p:sp>
      <p:sp>
        <p:nvSpPr>
          <p:cNvPr id="3" name="Content Placeholder 2"/>
          <p:cNvSpPr>
            <a:spLocks noGrp="1"/>
          </p:cNvSpPr>
          <p:nvPr>
            <p:ph idx="1"/>
          </p:nvPr>
        </p:nvSpPr>
        <p:spPr/>
        <p:txBody>
          <a:bodyPr/>
          <a:lstStyle/>
          <a:p>
            <a:r>
              <a:rPr lang="en-US" dirty="0" smtClean="0"/>
              <a:t>The aim of software quality management is to manage the quality of software and its development process</a:t>
            </a:r>
          </a:p>
          <a:p>
            <a:r>
              <a:rPr lang="en-US" dirty="0" smtClean="0"/>
              <a:t>A quality product is one which meets its requirements and satisfies the user</a:t>
            </a:r>
          </a:p>
          <a:p>
            <a:r>
              <a:rPr lang="en-US" dirty="0" smtClean="0"/>
              <a:t>A quality culture is an organizational environment where quality is viewed as everyone responsibility</a:t>
            </a:r>
            <a:endParaRPr lang="en-US" dirty="0"/>
          </a:p>
        </p:txBody>
      </p:sp>
      <p:sp>
        <p:nvSpPr>
          <p:cNvPr id="4" name="TextBox 3"/>
          <p:cNvSpPr txBox="1"/>
          <p:nvPr/>
        </p:nvSpPr>
        <p:spPr>
          <a:xfrm>
            <a:off x="9253182" y="6176963"/>
            <a:ext cx="2292824" cy="369332"/>
          </a:xfrm>
          <a:prstGeom prst="rect">
            <a:avLst/>
          </a:prstGeom>
          <a:noFill/>
        </p:spPr>
        <p:txBody>
          <a:bodyPr wrap="square" rtlCol="0">
            <a:spAutoFit/>
          </a:bodyPr>
          <a:lstStyle/>
          <a:p>
            <a:pPr algn="r"/>
            <a:r>
              <a:rPr lang="en-US" dirty="0" err="1"/>
              <a:t>Adithya</a:t>
            </a:r>
            <a:r>
              <a:rPr lang="en-US" dirty="0"/>
              <a:t> </a:t>
            </a:r>
            <a:r>
              <a:rPr lang="en-US" dirty="0" err="1"/>
              <a:t>Rayaprolu</a:t>
            </a:r>
            <a:endParaRPr lang="en-US" dirty="0"/>
          </a:p>
        </p:txBody>
      </p:sp>
    </p:spTree>
    <p:extLst>
      <p:ext uri="{BB962C8B-B14F-4D97-AF65-F5344CB8AC3E}">
        <p14:creationId xmlns:p14="http://schemas.microsoft.com/office/powerpoint/2010/main" val="1617409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Unit test for Visual Studio</a:t>
            </a:r>
          </a:p>
        </p:txBody>
      </p:sp>
      <p:sp>
        <p:nvSpPr>
          <p:cNvPr id="3" name="Content Placeholder 2"/>
          <p:cNvSpPr>
            <a:spLocks noGrp="1"/>
          </p:cNvSpPr>
          <p:nvPr>
            <p:ph idx="1"/>
          </p:nvPr>
        </p:nvSpPr>
        <p:spPr/>
        <p:txBody>
          <a:bodyPr>
            <a:normAutofit lnSpcReduction="10000"/>
          </a:bodyPr>
          <a:lstStyle/>
          <a:p>
            <a:r>
              <a:rPr lang="en-US" dirty="0"/>
              <a:t>A separate unit test is created for each method that you select in the Create Unit Test dialog box</a:t>
            </a:r>
            <a:r>
              <a:rPr lang="en-US" dirty="0" smtClean="0"/>
              <a:t>.</a:t>
            </a:r>
          </a:p>
          <a:p>
            <a:r>
              <a:rPr lang="en-US" dirty="0"/>
              <a:t>Each unit tests that is generated has empty variables and a placeholder Assert </a:t>
            </a:r>
            <a:r>
              <a:rPr lang="en-US" dirty="0" smtClean="0"/>
              <a:t>statement.</a:t>
            </a:r>
          </a:p>
          <a:p>
            <a:r>
              <a:rPr lang="en-US" dirty="0"/>
              <a:t>To make the test meaningful, you have to initialize the variables and replace the placeholder with an appropriate Assert </a:t>
            </a:r>
            <a:r>
              <a:rPr lang="en-US" dirty="0" smtClean="0"/>
              <a:t>statement</a:t>
            </a:r>
          </a:p>
          <a:p>
            <a:r>
              <a:rPr lang="en-US" dirty="0"/>
              <a:t>When you first generate unit tests, a test project is created in your </a:t>
            </a:r>
            <a:r>
              <a:rPr lang="en-US" dirty="0" smtClean="0"/>
              <a:t>solution</a:t>
            </a:r>
          </a:p>
          <a:p>
            <a:r>
              <a:rPr lang="en-US" dirty="0"/>
              <a:t>or each class you are testing, a separate unit test file is created in the test project</a:t>
            </a:r>
          </a:p>
        </p:txBody>
      </p:sp>
      <p:sp>
        <p:nvSpPr>
          <p:cNvPr id="4" name="TextBox 3"/>
          <p:cNvSpPr txBox="1"/>
          <p:nvPr/>
        </p:nvSpPr>
        <p:spPr>
          <a:xfrm>
            <a:off x="9253182" y="6176963"/>
            <a:ext cx="2292824" cy="369332"/>
          </a:xfrm>
          <a:prstGeom prst="rect">
            <a:avLst/>
          </a:prstGeom>
          <a:noFill/>
        </p:spPr>
        <p:txBody>
          <a:bodyPr wrap="square" rtlCol="0">
            <a:spAutoFit/>
          </a:bodyPr>
          <a:lstStyle/>
          <a:p>
            <a:pPr algn="r"/>
            <a:r>
              <a:rPr lang="en-US" dirty="0" err="1"/>
              <a:t>Adithya</a:t>
            </a:r>
            <a:r>
              <a:rPr lang="en-US" dirty="0"/>
              <a:t> </a:t>
            </a:r>
            <a:r>
              <a:rPr lang="en-US" dirty="0" err="1"/>
              <a:t>Rayaprolu</a:t>
            </a:r>
            <a:endParaRPr lang="en-US" dirty="0"/>
          </a:p>
        </p:txBody>
      </p:sp>
    </p:spTree>
    <p:extLst>
      <p:ext uri="{BB962C8B-B14F-4D97-AF65-F5344CB8AC3E}">
        <p14:creationId xmlns:p14="http://schemas.microsoft.com/office/powerpoint/2010/main" val="519710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Unit test for Net Beans</a:t>
            </a:r>
          </a:p>
        </p:txBody>
      </p:sp>
      <p:sp>
        <p:nvSpPr>
          <p:cNvPr id="3" name="Content Placeholder 2"/>
          <p:cNvSpPr>
            <a:spLocks noGrp="1"/>
          </p:cNvSpPr>
          <p:nvPr>
            <p:ph idx="1"/>
          </p:nvPr>
        </p:nvSpPr>
        <p:spPr/>
        <p:txBody>
          <a:bodyPr/>
          <a:lstStyle/>
          <a:p>
            <a:r>
              <a:rPr lang="en-US" dirty="0"/>
              <a:t>The IDE lets you create tests, using wizards and templates, for the popular JUnit and </a:t>
            </a:r>
            <a:r>
              <a:rPr lang="en-US" dirty="0" err="1"/>
              <a:t>TestNG</a:t>
            </a:r>
            <a:r>
              <a:rPr lang="en-US" dirty="0"/>
              <a:t> test </a:t>
            </a:r>
            <a:r>
              <a:rPr lang="en-US" dirty="0" smtClean="0"/>
              <a:t>frameworks</a:t>
            </a:r>
          </a:p>
          <a:p>
            <a:r>
              <a:rPr lang="en-US" dirty="0"/>
              <a:t>Once you have created tests for your Java classes, you can run them individually or all at the same time</a:t>
            </a:r>
            <a:r>
              <a:rPr lang="en-US" dirty="0" smtClean="0"/>
              <a:t>.</a:t>
            </a:r>
          </a:p>
          <a:p>
            <a:r>
              <a:rPr lang="en-US" dirty="0"/>
              <a:t>The Test Results window shows the results of the tests you run.</a:t>
            </a:r>
          </a:p>
        </p:txBody>
      </p:sp>
      <p:sp>
        <p:nvSpPr>
          <p:cNvPr id="4" name="TextBox 3"/>
          <p:cNvSpPr txBox="1"/>
          <p:nvPr/>
        </p:nvSpPr>
        <p:spPr>
          <a:xfrm>
            <a:off x="9253182" y="6176963"/>
            <a:ext cx="2292824" cy="369332"/>
          </a:xfrm>
          <a:prstGeom prst="rect">
            <a:avLst/>
          </a:prstGeom>
          <a:noFill/>
        </p:spPr>
        <p:txBody>
          <a:bodyPr wrap="square" rtlCol="0">
            <a:spAutoFit/>
          </a:bodyPr>
          <a:lstStyle/>
          <a:p>
            <a:pPr algn="r"/>
            <a:r>
              <a:rPr lang="en-US" dirty="0" err="1"/>
              <a:t>Adithya</a:t>
            </a:r>
            <a:r>
              <a:rPr lang="en-US" dirty="0"/>
              <a:t> </a:t>
            </a:r>
            <a:r>
              <a:rPr lang="en-US" dirty="0" err="1"/>
              <a:t>Rayaprolu</a:t>
            </a:r>
            <a:endParaRPr lang="en-US" dirty="0"/>
          </a:p>
        </p:txBody>
      </p:sp>
    </p:spTree>
    <p:extLst>
      <p:ext uri="{BB962C8B-B14F-4D97-AF65-F5344CB8AC3E}">
        <p14:creationId xmlns:p14="http://schemas.microsoft.com/office/powerpoint/2010/main" val="3855884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Unit Test for </a:t>
            </a:r>
            <a:r>
              <a:rPr lang="en-US" b="1" dirty="0" err="1" smtClean="0"/>
              <a:t>Xcode</a:t>
            </a:r>
            <a:endParaRPr lang="en-US" b="1" dirty="0"/>
          </a:p>
        </p:txBody>
      </p:sp>
      <p:sp>
        <p:nvSpPr>
          <p:cNvPr id="3" name="Content Placeholder 2"/>
          <p:cNvSpPr>
            <a:spLocks noGrp="1"/>
          </p:cNvSpPr>
          <p:nvPr>
            <p:ph idx="1"/>
          </p:nvPr>
        </p:nvSpPr>
        <p:spPr/>
        <p:txBody>
          <a:bodyPr/>
          <a:lstStyle/>
          <a:p>
            <a:r>
              <a:rPr lang="en-US" dirty="0"/>
              <a:t>Defining Test Scope</a:t>
            </a:r>
          </a:p>
          <a:p>
            <a:r>
              <a:rPr lang="en-US" dirty="0"/>
              <a:t>Performance Testing</a:t>
            </a:r>
          </a:p>
          <a:p>
            <a:r>
              <a:rPr lang="en-US" dirty="0"/>
              <a:t>User Interface Testing</a:t>
            </a:r>
          </a:p>
          <a:p>
            <a:r>
              <a:rPr lang="en-US" dirty="0"/>
              <a:t>App and Library Tests</a:t>
            </a:r>
          </a:p>
          <a:p>
            <a:r>
              <a:rPr lang="en-US" dirty="0" err="1"/>
              <a:t>XCTest</a:t>
            </a:r>
            <a:r>
              <a:rPr lang="en-US" dirty="0"/>
              <a:t>—the </a:t>
            </a:r>
            <a:r>
              <a:rPr lang="en-US" dirty="0" err="1"/>
              <a:t>Xcode</a:t>
            </a:r>
            <a:r>
              <a:rPr lang="en-US" dirty="0"/>
              <a:t> Testing Framework</a:t>
            </a:r>
          </a:p>
          <a:p>
            <a:pPr marL="0" indent="0">
              <a:buNone/>
            </a:pPr>
            <a:r>
              <a:rPr lang="en-US" dirty="0" smtClean="0">
                <a:effectLst/>
              </a:rPr>
              <a:t/>
            </a:r>
            <a:br>
              <a:rPr lang="en-US" dirty="0" smtClean="0">
                <a:effectLst/>
              </a:rPr>
            </a:br>
            <a:endParaRPr lang="en-US" dirty="0"/>
          </a:p>
        </p:txBody>
      </p:sp>
      <p:sp>
        <p:nvSpPr>
          <p:cNvPr id="4" name="TextBox 3"/>
          <p:cNvSpPr txBox="1"/>
          <p:nvPr/>
        </p:nvSpPr>
        <p:spPr>
          <a:xfrm>
            <a:off x="9253182" y="6176963"/>
            <a:ext cx="2292824" cy="369332"/>
          </a:xfrm>
          <a:prstGeom prst="rect">
            <a:avLst/>
          </a:prstGeom>
          <a:noFill/>
        </p:spPr>
        <p:txBody>
          <a:bodyPr wrap="square" rtlCol="0">
            <a:spAutoFit/>
          </a:bodyPr>
          <a:lstStyle/>
          <a:p>
            <a:pPr algn="r"/>
            <a:r>
              <a:rPr lang="en-US" dirty="0" err="1"/>
              <a:t>Adithya</a:t>
            </a:r>
            <a:r>
              <a:rPr lang="en-US" dirty="0"/>
              <a:t> </a:t>
            </a:r>
            <a:r>
              <a:rPr lang="en-US" dirty="0" err="1"/>
              <a:t>Rayaprolu</a:t>
            </a:r>
            <a:endParaRPr lang="en-US" dirty="0"/>
          </a:p>
        </p:txBody>
      </p:sp>
    </p:spTree>
    <p:extLst>
      <p:ext uri="{BB962C8B-B14F-4D97-AF65-F5344CB8AC3E}">
        <p14:creationId xmlns:p14="http://schemas.microsoft.com/office/powerpoint/2010/main" val="3482864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Code Metrics</a:t>
            </a:r>
          </a:p>
        </p:txBody>
      </p:sp>
      <p:sp>
        <p:nvSpPr>
          <p:cNvPr id="3" name="Content Placeholder 2"/>
          <p:cNvSpPr>
            <a:spLocks noGrp="1"/>
          </p:cNvSpPr>
          <p:nvPr>
            <p:ph idx="1"/>
          </p:nvPr>
        </p:nvSpPr>
        <p:spPr/>
        <p:txBody>
          <a:bodyPr/>
          <a:lstStyle/>
          <a:p>
            <a:r>
              <a:rPr lang="en-US" dirty="0" smtClean="0"/>
              <a:t>Maintainability Index</a:t>
            </a:r>
            <a:endParaRPr lang="en-US" dirty="0"/>
          </a:p>
          <a:p>
            <a:r>
              <a:rPr lang="en-US" dirty="0" err="1"/>
              <a:t>Cyclomatic</a:t>
            </a:r>
            <a:r>
              <a:rPr lang="en-US" dirty="0"/>
              <a:t> </a:t>
            </a:r>
            <a:r>
              <a:rPr lang="en-US" dirty="0" smtClean="0"/>
              <a:t>Complexity</a:t>
            </a:r>
          </a:p>
          <a:p>
            <a:r>
              <a:rPr lang="en-US" dirty="0"/>
              <a:t>Depth of </a:t>
            </a:r>
            <a:r>
              <a:rPr lang="en-US" dirty="0" smtClean="0"/>
              <a:t>Inheritance</a:t>
            </a:r>
          </a:p>
          <a:p>
            <a:r>
              <a:rPr lang="en-US" dirty="0"/>
              <a:t>Class </a:t>
            </a:r>
            <a:r>
              <a:rPr lang="en-US" dirty="0" smtClean="0"/>
              <a:t>Coupling</a:t>
            </a:r>
          </a:p>
          <a:p>
            <a:r>
              <a:rPr lang="en-US" dirty="0"/>
              <a:t>Lines of Code</a:t>
            </a:r>
          </a:p>
        </p:txBody>
      </p:sp>
      <p:sp>
        <p:nvSpPr>
          <p:cNvPr id="4" name="TextBox 3"/>
          <p:cNvSpPr txBox="1"/>
          <p:nvPr/>
        </p:nvSpPr>
        <p:spPr>
          <a:xfrm>
            <a:off x="9253182" y="6176963"/>
            <a:ext cx="2292824" cy="369332"/>
          </a:xfrm>
          <a:prstGeom prst="rect">
            <a:avLst/>
          </a:prstGeom>
          <a:noFill/>
        </p:spPr>
        <p:txBody>
          <a:bodyPr wrap="square" rtlCol="0">
            <a:spAutoFit/>
          </a:bodyPr>
          <a:lstStyle/>
          <a:p>
            <a:pPr algn="r"/>
            <a:r>
              <a:rPr lang="en-US" dirty="0" err="1"/>
              <a:t>Adithya</a:t>
            </a:r>
            <a:r>
              <a:rPr lang="en-US" dirty="0"/>
              <a:t> </a:t>
            </a:r>
            <a:r>
              <a:rPr lang="en-US" dirty="0" err="1"/>
              <a:t>Rayaprolu</a:t>
            </a:r>
            <a:endParaRPr lang="en-US" dirty="0"/>
          </a:p>
        </p:txBody>
      </p:sp>
    </p:spTree>
    <p:extLst>
      <p:ext uri="{BB962C8B-B14F-4D97-AF65-F5344CB8AC3E}">
        <p14:creationId xmlns:p14="http://schemas.microsoft.com/office/powerpoint/2010/main" val="2449897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Test Coverage Percentages</a:t>
            </a:r>
          </a:p>
        </p:txBody>
      </p:sp>
      <p:sp>
        <p:nvSpPr>
          <p:cNvPr id="3" name="Content Placeholder 2"/>
          <p:cNvSpPr>
            <a:spLocks noGrp="1"/>
          </p:cNvSpPr>
          <p:nvPr>
            <p:ph idx="1"/>
          </p:nvPr>
        </p:nvSpPr>
        <p:spPr/>
        <p:txBody>
          <a:bodyPr/>
          <a:lstStyle/>
          <a:p>
            <a:r>
              <a:rPr lang="en-US" dirty="0" smtClean="0"/>
              <a:t>Test coverage percentages are just an arbitrary numbers, we have to be concentrating on all the factors that contribute to the logic.</a:t>
            </a:r>
          </a:p>
          <a:p>
            <a:r>
              <a:rPr lang="en-US" dirty="0" smtClean="0"/>
              <a:t>Test each and every functionality in the project.</a:t>
            </a:r>
          </a:p>
          <a:p>
            <a:r>
              <a:rPr lang="en-US" dirty="0" smtClean="0"/>
              <a:t>There is also a trouble that high percentage numbers may end in low quality testing.</a:t>
            </a:r>
          </a:p>
          <a:p>
            <a:r>
              <a:rPr lang="en-US" dirty="0" smtClean="0"/>
              <a:t>Empirical studies also revealed that high code coverage is time consuming and leads to relatively low bug detection rate.</a:t>
            </a:r>
          </a:p>
          <a:p>
            <a:r>
              <a:rPr lang="en-US" dirty="0"/>
              <a:t>Code coverage of 70-80% is a reasonable goal for system </a:t>
            </a:r>
            <a:r>
              <a:rPr lang="en-US" dirty="0" smtClean="0"/>
              <a:t>test, but set higher goal for projects with higher failure costs.</a:t>
            </a:r>
          </a:p>
          <a:p>
            <a:endParaRPr lang="en-US" dirty="0"/>
          </a:p>
        </p:txBody>
      </p:sp>
      <p:sp>
        <p:nvSpPr>
          <p:cNvPr id="4" name="TextBox 3"/>
          <p:cNvSpPr txBox="1"/>
          <p:nvPr/>
        </p:nvSpPr>
        <p:spPr>
          <a:xfrm>
            <a:off x="9253182" y="6176963"/>
            <a:ext cx="2292824" cy="369332"/>
          </a:xfrm>
          <a:prstGeom prst="rect">
            <a:avLst/>
          </a:prstGeom>
          <a:noFill/>
        </p:spPr>
        <p:txBody>
          <a:bodyPr wrap="square" rtlCol="0">
            <a:spAutoFit/>
          </a:bodyPr>
          <a:lstStyle/>
          <a:p>
            <a:pPr algn="r"/>
            <a:r>
              <a:rPr lang="en-US" dirty="0" err="1"/>
              <a:t>Adithya</a:t>
            </a:r>
            <a:r>
              <a:rPr lang="en-US" dirty="0"/>
              <a:t> </a:t>
            </a:r>
            <a:r>
              <a:rPr lang="en-US" dirty="0" err="1"/>
              <a:t>Rayaprolu</a:t>
            </a:r>
            <a:endParaRPr lang="en-US" dirty="0"/>
          </a:p>
        </p:txBody>
      </p:sp>
    </p:spTree>
    <p:extLst>
      <p:ext uri="{BB962C8B-B14F-4D97-AF65-F5344CB8AC3E}">
        <p14:creationId xmlns:p14="http://schemas.microsoft.com/office/powerpoint/2010/main" val="4018589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174"/>
          </a:xfrm>
        </p:spPr>
        <p:txBody>
          <a:bodyPr/>
          <a:lstStyle/>
          <a:p>
            <a:pPr algn="ctr"/>
            <a:r>
              <a:rPr lang="en-US" b="1" dirty="0" smtClean="0"/>
              <a:t>Team members</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47383" y="1228299"/>
            <a:ext cx="2136779" cy="203351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0787" y="1228299"/>
            <a:ext cx="2294860" cy="2033516"/>
          </a:xfrm>
          <a:prstGeom prst="rect">
            <a:avLst/>
          </a:prstGeom>
        </p:spPr>
      </p:pic>
      <p:pic>
        <p:nvPicPr>
          <p:cNvPr id="8" name="Picture 7"/>
          <p:cNvPicPr>
            <a:picLocks noChangeAspect="1"/>
          </p:cNvPicPr>
          <p:nvPr/>
        </p:nvPicPr>
        <p:blipFill>
          <a:blip r:embed="rId4"/>
          <a:stretch>
            <a:fillRect/>
          </a:stretch>
        </p:blipFill>
        <p:spPr>
          <a:xfrm>
            <a:off x="9363788" y="1228299"/>
            <a:ext cx="1999536" cy="2033516"/>
          </a:xfrm>
          <a:prstGeom prst="rect">
            <a:avLst/>
          </a:prstGeom>
        </p:spPr>
      </p:pic>
      <p:sp>
        <p:nvSpPr>
          <p:cNvPr id="9" name="TextBox 8"/>
          <p:cNvSpPr txBox="1"/>
          <p:nvPr/>
        </p:nvSpPr>
        <p:spPr>
          <a:xfrm>
            <a:off x="947384" y="3452884"/>
            <a:ext cx="1904998" cy="369332"/>
          </a:xfrm>
          <a:prstGeom prst="rect">
            <a:avLst/>
          </a:prstGeom>
          <a:noFill/>
        </p:spPr>
        <p:txBody>
          <a:bodyPr wrap="square" rtlCol="0">
            <a:spAutoFit/>
          </a:bodyPr>
          <a:lstStyle/>
          <a:p>
            <a:r>
              <a:rPr lang="en-US" dirty="0" smtClean="0"/>
              <a:t>Lahari Surneni</a:t>
            </a:r>
            <a:endParaRPr lang="en-US" dirty="0"/>
          </a:p>
        </p:txBody>
      </p:sp>
      <p:sp>
        <p:nvSpPr>
          <p:cNvPr id="10" name="TextBox 9"/>
          <p:cNvSpPr txBox="1"/>
          <p:nvPr/>
        </p:nvSpPr>
        <p:spPr>
          <a:xfrm>
            <a:off x="6505718" y="3452884"/>
            <a:ext cx="1904998" cy="646331"/>
          </a:xfrm>
          <a:prstGeom prst="rect">
            <a:avLst/>
          </a:prstGeom>
          <a:noFill/>
        </p:spPr>
        <p:txBody>
          <a:bodyPr wrap="square" rtlCol="0">
            <a:spAutoFit/>
          </a:bodyPr>
          <a:lstStyle/>
          <a:p>
            <a:r>
              <a:rPr lang="en-US" dirty="0" err="1"/>
              <a:t>Keerthi</a:t>
            </a:r>
            <a:r>
              <a:rPr lang="en-US" dirty="0"/>
              <a:t> </a:t>
            </a:r>
            <a:r>
              <a:rPr lang="en-US" dirty="0" err="1"/>
              <a:t>Padaraju</a:t>
            </a:r>
            <a:r>
              <a:rPr lang="en-US" dirty="0"/>
              <a:t> </a:t>
            </a:r>
          </a:p>
          <a:p>
            <a:endParaRPr lang="en-US" dirty="0"/>
          </a:p>
        </p:txBody>
      </p:sp>
      <p:sp>
        <p:nvSpPr>
          <p:cNvPr id="11" name="TextBox 10"/>
          <p:cNvSpPr txBox="1"/>
          <p:nvPr/>
        </p:nvSpPr>
        <p:spPr>
          <a:xfrm>
            <a:off x="9363788" y="3452884"/>
            <a:ext cx="1904998" cy="369332"/>
          </a:xfrm>
          <a:prstGeom prst="rect">
            <a:avLst/>
          </a:prstGeom>
          <a:noFill/>
        </p:spPr>
        <p:txBody>
          <a:bodyPr wrap="square" rtlCol="0">
            <a:spAutoFit/>
          </a:bodyPr>
          <a:lstStyle/>
          <a:p>
            <a:pPr algn="r"/>
            <a:r>
              <a:rPr lang="en-US" dirty="0"/>
              <a:t>Ashish </a:t>
            </a:r>
            <a:r>
              <a:rPr lang="en-US" dirty="0" err="1"/>
              <a:t>Peruru</a:t>
            </a:r>
            <a:endParaRPr lang="en-US" dirty="0"/>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5676" y="4013285"/>
            <a:ext cx="2168488" cy="2037897"/>
          </a:xfrm>
          <a:prstGeom prst="rect">
            <a:avLst/>
          </a:prstGeom>
        </p:spPr>
      </p:pic>
      <p:sp>
        <p:nvSpPr>
          <p:cNvPr id="12" name="TextBox 11"/>
          <p:cNvSpPr txBox="1"/>
          <p:nvPr/>
        </p:nvSpPr>
        <p:spPr>
          <a:xfrm>
            <a:off x="947384" y="6293303"/>
            <a:ext cx="2136779" cy="369332"/>
          </a:xfrm>
          <a:prstGeom prst="rect">
            <a:avLst/>
          </a:prstGeom>
          <a:noFill/>
        </p:spPr>
        <p:txBody>
          <a:bodyPr wrap="square" rtlCol="0">
            <a:spAutoFit/>
          </a:bodyPr>
          <a:lstStyle/>
          <a:p>
            <a:r>
              <a:rPr lang="en-US" dirty="0" err="1" smtClean="0"/>
              <a:t>Sairam</a:t>
            </a:r>
            <a:r>
              <a:rPr lang="en-US" dirty="0" smtClean="0"/>
              <a:t> Madhavaram</a:t>
            </a:r>
            <a:endParaRPr lang="en-US" dirty="0"/>
          </a:p>
        </p:txBody>
      </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3873" y="3998392"/>
            <a:ext cx="2147946" cy="2172590"/>
          </a:xfrm>
          <a:prstGeom prst="rect">
            <a:avLst/>
          </a:prstGeom>
        </p:spPr>
      </p:pic>
      <p:sp>
        <p:nvSpPr>
          <p:cNvPr id="13" name="TextBox 12"/>
          <p:cNvSpPr txBox="1"/>
          <p:nvPr/>
        </p:nvSpPr>
        <p:spPr>
          <a:xfrm>
            <a:off x="3830265" y="6293303"/>
            <a:ext cx="2136779" cy="369332"/>
          </a:xfrm>
          <a:prstGeom prst="rect">
            <a:avLst/>
          </a:prstGeom>
          <a:noFill/>
        </p:spPr>
        <p:txBody>
          <a:bodyPr wrap="square" rtlCol="0">
            <a:spAutoFit/>
          </a:bodyPr>
          <a:lstStyle/>
          <a:p>
            <a:r>
              <a:rPr lang="en-US" dirty="0" err="1" smtClean="0"/>
              <a:t>Adarsh</a:t>
            </a:r>
            <a:r>
              <a:rPr lang="en-US" dirty="0" smtClean="0"/>
              <a:t> </a:t>
            </a:r>
            <a:r>
              <a:rPr lang="en-US" dirty="0" err="1" smtClean="0"/>
              <a:t>Pidaparthy</a:t>
            </a:r>
            <a:endParaRPr lang="en-US" dirty="0"/>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63788" y="4186339"/>
            <a:ext cx="1999536" cy="1999536"/>
          </a:xfrm>
          <a:prstGeom prst="rect">
            <a:avLst/>
          </a:prstGeom>
        </p:spPr>
      </p:pic>
      <p:sp>
        <p:nvSpPr>
          <p:cNvPr id="14" name="TextBox 13"/>
          <p:cNvSpPr txBox="1"/>
          <p:nvPr/>
        </p:nvSpPr>
        <p:spPr>
          <a:xfrm>
            <a:off x="9565267" y="6277482"/>
            <a:ext cx="2136779" cy="369332"/>
          </a:xfrm>
          <a:prstGeom prst="rect">
            <a:avLst/>
          </a:prstGeom>
          <a:noFill/>
        </p:spPr>
        <p:txBody>
          <a:bodyPr wrap="square" rtlCol="0">
            <a:spAutoFit/>
          </a:bodyPr>
          <a:lstStyle/>
          <a:p>
            <a:r>
              <a:rPr lang="en-US" dirty="0" err="1" smtClean="0"/>
              <a:t>Arun</a:t>
            </a:r>
            <a:r>
              <a:rPr lang="en-US" dirty="0" smtClean="0"/>
              <a:t> </a:t>
            </a:r>
            <a:r>
              <a:rPr lang="en-US" dirty="0" err="1" smtClean="0"/>
              <a:t>Nadipudi</a:t>
            </a:r>
            <a:endParaRPr lang="en-US" dirty="0"/>
          </a:p>
        </p:txBody>
      </p:sp>
      <p:pic>
        <p:nvPicPr>
          <p:cNvPr id="15" name="Picture 14"/>
          <p:cNvPicPr>
            <a:picLocks noChangeAspect="1"/>
          </p:cNvPicPr>
          <p:nvPr/>
        </p:nvPicPr>
        <p:blipFill rotWithShape="1">
          <a:blip r:embed="rId8" cstate="print">
            <a:extLst>
              <a:ext uri="{28A0092B-C50C-407E-A947-70E740481C1C}">
                <a14:useLocalDpi xmlns:a14="http://schemas.microsoft.com/office/drawing/2010/main" val="0"/>
              </a:ext>
            </a:extLst>
          </a:blip>
          <a:srcRect t="26615"/>
          <a:stretch/>
        </p:blipFill>
        <p:spPr>
          <a:xfrm>
            <a:off x="6539909" y="3993060"/>
            <a:ext cx="2065738" cy="2284422"/>
          </a:xfrm>
          <a:prstGeom prst="rect">
            <a:avLst/>
          </a:prstGeom>
        </p:spPr>
      </p:pic>
      <p:sp>
        <p:nvSpPr>
          <p:cNvPr id="16" name="TextBox 15"/>
          <p:cNvSpPr txBox="1"/>
          <p:nvPr/>
        </p:nvSpPr>
        <p:spPr>
          <a:xfrm>
            <a:off x="6713146" y="6293303"/>
            <a:ext cx="2136779" cy="369332"/>
          </a:xfrm>
          <a:prstGeom prst="rect">
            <a:avLst/>
          </a:prstGeom>
          <a:noFill/>
        </p:spPr>
        <p:txBody>
          <a:bodyPr wrap="square" rtlCol="0">
            <a:spAutoFit/>
          </a:bodyPr>
          <a:lstStyle/>
          <a:p>
            <a:r>
              <a:rPr lang="en-US" dirty="0" err="1" smtClean="0"/>
              <a:t>Yeshwanth</a:t>
            </a:r>
            <a:r>
              <a:rPr lang="en-US" dirty="0" smtClean="0"/>
              <a:t> </a:t>
            </a:r>
            <a:r>
              <a:rPr lang="en-US" dirty="0" err="1" smtClean="0"/>
              <a:t>Teja</a:t>
            </a:r>
            <a:r>
              <a:rPr lang="en-US" dirty="0" smtClean="0"/>
              <a:t> </a:t>
            </a:r>
            <a:endParaRPr lang="en-US" dirty="0"/>
          </a:p>
        </p:txBody>
      </p:sp>
      <p:pic>
        <p:nvPicPr>
          <p:cNvPr id="17" name="Picture 16"/>
          <p:cNvPicPr>
            <a:picLocks noChangeAspect="1"/>
          </p:cNvPicPr>
          <p:nvPr/>
        </p:nvPicPr>
        <p:blipFill rotWithShape="1">
          <a:blip r:embed="rId9" cstate="print">
            <a:extLst>
              <a:ext uri="{28A0092B-C50C-407E-A947-70E740481C1C}">
                <a14:useLocalDpi xmlns:a14="http://schemas.microsoft.com/office/drawing/2010/main" val="0"/>
              </a:ext>
            </a:extLst>
          </a:blip>
          <a:srcRect t="29556" r="32250"/>
          <a:stretch/>
        </p:blipFill>
        <p:spPr>
          <a:xfrm>
            <a:off x="3744958" y="1228299"/>
            <a:ext cx="1905033" cy="1980772"/>
          </a:xfrm>
          <a:prstGeom prst="rect">
            <a:avLst/>
          </a:prstGeom>
        </p:spPr>
      </p:pic>
      <p:sp>
        <p:nvSpPr>
          <p:cNvPr id="18" name="TextBox 17"/>
          <p:cNvSpPr txBox="1"/>
          <p:nvPr/>
        </p:nvSpPr>
        <p:spPr>
          <a:xfrm>
            <a:off x="3805454" y="3374438"/>
            <a:ext cx="1904998" cy="369332"/>
          </a:xfrm>
          <a:prstGeom prst="rect">
            <a:avLst/>
          </a:prstGeom>
          <a:noFill/>
        </p:spPr>
        <p:txBody>
          <a:bodyPr wrap="square" rtlCol="0">
            <a:spAutoFit/>
          </a:bodyPr>
          <a:lstStyle/>
          <a:p>
            <a:r>
              <a:rPr lang="en-US" dirty="0" err="1" smtClean="0"/>
              <a:t>Adithya</a:t>
            </a:r>
            <a:r>
              <a:rPr lang="en-US" dirty="0" smtClean="0"/>
              <a:t> </a:t>
            </a:r>
            <a:r>
              <a:rPr lang="en-US" dirty="0" err="1" smtClean="0"/>
              <a:t>Rayaprolu</a:t>
            </a:r>
            <a:endParaRPr lang="en-US" dirty="0"/>
          </a:p>
        </p:txBody>
      </p:sp>
    </p:spTree>
    <p:extLst>
      <p:ext uri="{BB962C8B-B14F-4D97-AF65-F5344CB8AC3E}">
        <p14:creationId xmlns:p14="http://schemas.microsoft.com/office/powerpoint/2010/main" val="1610280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Unit Testing</a:t>
            </a:r>
          </a:p>
        </p:txBody>
      </p:sp>
      <p:sp>
        <p:nvSpPr>
          <p:cNvPr id="3" name="Content Placeholder 2"/>
          <p:cNvSpPr>
            <a:spLocks noGrp="1"/>
          </p:cNvSpPr>
          <p:nvPr>
            <p:ph idx="1"/>
          </p:nvPr>
        </p:nvSpPr>
        <p:spPr/>
        <p:txBody>
          <a:bodyPr/>
          <a:lstStyle/>
          <a:p>
            <a:r>
              <a:rPr lang="en-US" dirty="0" smtClean="0"/>
              <a:t>Unit testing is a software testing process where individual units of source code are tested to determine if there are fit for use.</a:t>
            </a:r>
          </a:p>
          <a:p>
            <a:r>
              <a:rPr lang="en-US" dirty="0" smtClean="0"/>
              <a:t>Typically written and run by software developers to ensure that code meets its design and behaves as intended.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r">
              <a:buNone/>
            </a:pPr>
            <a:r>
              <a:rPr lang="en-US" dirty="0" smtClean="0"/>
              <a:t>-Keerthi Padaraju</a:t>
            </a:r>
          </a:p>
          <a:p>
            <a:pPr marL="0" indent="0">
              <a:buNone/>
            </a:pPr>
            <a:endParaRPr lang="en-US" dirty="0"/>
          </a:p>
        </p:txBody>
      </p:sp>
    </p:spTree>
    <p:extLst>
      <p:ext uri="{BB962C8B-B14F-4D97-AF65-F5344CB8AC3E}">
        <p14:creationId xmlns:p14="http://schemas.microsoft.com/office/powerpoint/2010/main" val="2176587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Traditional testing vs Unit Testing</a:t>
            </a:r>
          </a:p>
        </p:txBody>
      </p:sp>
      <p:sp>
        <p:nvSpPr>
          <p:cNvPr id="3" name="Content Placeholder 2"/>
          <p:cNvSpPr>
            <a:spLocks noGrp="1"/>
          </p:cNvSpPr>
          <p:nvPr>
            <p:ph idx="1"/>
          </p:nvPr>
        </p:nvSpPr>
        <p:spPr/>
        <p:txBody>
          <a:bodyPr>
            <a:normAutofit fontScale="92500" lnSpcReduction="10000"/>
          </a:bodyPr>
          <a:lstStyle/>
          <a:p>
            <a:r>
              <a:rPr lang="en-US" dirty="0" smtClean="0"/>
              <a:t>Traditional Testing:</a:t>
            </a:r>
          </a:p>
          <a:p>
            <a:pPr lvl="1"/>
            <a:r>
              <a:rPr lang="en-US" dirty="0" smtClean="0"/>
              <a:t>Test the system as whole.</a:t>
            </a:r>
          </a:p>
          <a:p>
            <a:pPr lvl="1"/>
            <a:r>
              <a:rPr lang="en-US" dirty="0" smtClean="0"/>
              <a:t>Individual components are rarely tested.</a:t>
            </a:r>
          </a:p>
          <a:p>
            <a:pPr lvl="1"/>
            <a:r>
              <a:rPr lang="en-US" dirty="0" smtClean="0"/>
              <a:t>Errors go undetected.</a:t>
            </a:r>
          </a:p>
          <a:p>
            <a:pPr lvl="1"/>
            <a:r>
              <a:rPr lang="en-US" dirty="0" smtClean="0"/>
              <a:t>Isolation of errors, difficult to track down.</a:t>
            </a:r>
          </a:p>
          <a:p>
            <a:r>
              <a:rPr lang="en-US" dirty="0" smtClean="0"/>
              <a:t>Unit Testing:</a:t>
            </a:r>
          </a:p>
          <a:p>
            <a:pPr lvl="1"/>
            <a:r>
              <a:rPr lang="en-US" dirty="0" smtClean="0"/>
              <a:t>Each part is tested individually.</a:t>
            </a:r>
          </a:p>
          <a:p>
            <a:pPr lvl="1"/>
            <a:r>
              <a:rPr lang="en-US" dirty="0" smtClean="0"/>
              <a:t>All components are tested at least once.</a:t>
            </a:r>
          </a:p>
          <a:p>
            <a:pPr lvl="1"/>
            <a:r>
              <a:rPr lang="en-US" dirty="0" smtClean="0"/>
              <a:t>Errors picked up earlier.</a:t>
            </a:r>
          </a:p>
          <a:p>
            <a:pPr lvl="1"/>
            <a:r>
              <a:rPr lang="en-US" dirty="0" smtClean="0"/>
              <a:t>Scope is smaller, easier to fix errors.</a:t>
            </a:r>
          </a:p>
          <a:p>
            <a:pPr marL="457200" lvl="1" indent="0" algn="r">
              <a:buNone/>
            </a:pPr>
            <a:r>
              <a:rPr lang="en-US" dirty="0"/>
              <a:t>	</a:t>
            </a:r>
            <a:endParaRPr lang="en-US" dirty="0" smtClean="0"/>
          </a:p>
          <a:p>
            <a:pPr marL="457200" lvl="1" indent="0" algn="r">
              <a:buNone/>
            </a:pPr>
            <a:r>
              <a:rPr lang="en-US" dirty="0" smtClean="0"/>
              <a:t>-Keerthi Padaraju</a:t>
            </a:r>
          </a:p>
          <a:p>
            <a:pPr marL="457200" lvl="1" indent="0" algn="r">
              <a:buNone/>
            </a:pPr>
            <a:endParaRPr lang="en-US" dirty="0" smtClean="0"/>
          </a:p>
          <a:p>
            <a:pPr marL="457200" lvl="1"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57323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Unit Testing Ideals</a:t>
            </a:r>
          </a:p>
        </p:txBody>
      </p:sp>
      <p:sp>
        <p:nvSpPr>
          <p:cNvPr id="3" name="Content Placeholder 2"/>
          <p:cNvSpPr>
            <a:spLocks noGrp="1"/>
          </p:cNvSpPr>
          <p:nvPr>
            <p:ph idx="1"/>
          </p:nvPr>
        </p:nvSpPr>
        <p:spPr/>
        <p:txBody>
          <a:bodyPr/>
          <a:lstStyle/>
          <a:p>
            <a:r>
              <a:rPr lang="en-US" dirty="0" smtClean="0"/>
              <a:t>Isolatable</a:t>
            </a:r>
          </a:p>
          <a:p>
            <a:r>
              <a:rPr lang="en-US" dirty="0" smtClean="0"/>
              <a:t>Repeatable</a:t>
            </a:r>
          </a:p>
          <a:p>
            <a:r>
              <a:rPr lang="en-US" dirty="0" smtClean="0"/>
              <a:t>Automatable </a:t>
            </a:r>
          </a:p>
          <a:p>
            <a:r>
              <a:rPr lang="en-US" dirty="0" smtClean="0"/>
              <a:t>Easy to write</a:t>
            </a:r>
          </a:p>
          <a:p>
            <a:pPr marL="0" indent="0">
              <a:buNone/>
            </a:pPr>
            <a:endParaRPr lang="en-US" dirty="0"/>
          </a:p>
          <a:p>
            <a:pPr marL="0" indent="0">
              <a:buNone/>
            </a:pPr>
            <a:endParaRPr lang="en-US" dirty="0" smtClean="0"/>
          </a:p>
          <a:p>
            <a:pPr marL="0" indent="0">
              <a:buNone/>
            </a:pPr>
            <a:endParaRPr lang="en-US" dirty="0"/>
          </a:p>
          <a:p>
            <a:pPr marL="0" indent="0" algn="r">
              <a:buNone/>
            </a:pPr>
            <a:r>
              <a:rPr lang="en-US" dirty="0" smtClean="0"/>
              <a:t>-Keerthi Padaraju</a:t>
            </a:r>
          </a:p>
          <a:p>
            <a:pPr marL="0" indent="0" algn="r">
              <a:buNone/>
            </a:pPr>
            <a:endParaRPr lang="en-US" dirty="0" smtClean="0"/>
          </a:p>
        </p:txBody>
      </p:sp>
    </p:spTree>
    <p:extLst>
      <p:ext uri="{BB962C8B-B14F-4D97-AF65-F5344CB8AC3E}">
        <p14:creationId xmlns:p14="http://schemas.microsoft.com/office/powerpoint/2010/main" val="3588290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Why Unit Test</a:t>
            </a:r>
          </a:p>
        </p:txBody>
      </p:sp>
      <p:sp>
        <p:nvSpPr>
          <p:cNvPr id="3" name="Content Placeholder 2"/>
          <p:cNvSpPr>
            <a:spLocks noGrp="1"/>
          </p:cNvSpPr>
          <p:nvPr>
            <p:ph idx="1"/>
          </p:nvPr>
        </p:nvSpPr>
        <p:spPr/>
        <p:txBody>
          <a:bodyPr/>
          <a:lstStyle/>
          <a:p>
            <a:r>
              <a:rPr lang="en-US" dirty="0" smtClean="0"/>
              <a:t>Faster Debugging.</a:t>
            </a:r>
          </a:p>
          <a:p>
            <a:r>
              <a:rPr lang="en-US" dirty="0" smtClean="0"/>
              <a:t>Faster Development.</a:t>
            </a:r>
          </a:p>
          <a:p>
            <a:r>
              <a:rPr lang="en-US" dirty="0" smtClean="0"/>
              <a:t>Better Design.</a:t>
            </a:r>
          </a:p>
          <a:p>
            <a:r>
              <a:rPr lang="en-US" dirty="0" smtClean="0"/>
              <a:t>Excellent Regression Tool.</a:t>
            </a:r>
          </a:p>
          <a:p>
            <a:r>
              <a:rPr lang="en-US" dirty="0" smtClean="0"/>
              <a:t>Reduce Future Cost</a:t>
            </a:r>
          </a:p>
          <a:p>
            <a:pPr marL="0" indent="0">
              <a:buNone/>
            </a:pPr>
            <a:endParaRPr lang="en-US" dirty="0"/>
          </a:p>
          <a:p>
            <a:pPr marL="0" indent="0">
              <a:buNone/>
            </a:pPr>
            <a:endParaRPr lang="en-US" dirty="0" smtClean="0"/>
          </a:p>
          <a:p>
            <a:pPr marL="0" indent="0" algn="r">
              <a:buNone/>
            </a:pPr>
            <a:r>
              <a:rPr lang="en-US" dirty="0" smtClean="0"/>
              <a:t>-Keerthi Padaraju</a:t>
            </a:r>
          </a:p>
          <a:p>
            <a:pPr marL="0" indent="0" algn="r">
              <a:buNone/>
            </a:pPr>
            <a:endParaRPr lang="en-US" dirty="0" smtClean="0"/>
          </a:p>
          <a:p>
            <a:endParaRPr lang="en-US" dirty="0"/>
          </a:p>
        </p:txBody>
      </p:sp>
    </p:spTree>
    <p:extLst>
      <p:ext uri="{BB962C8B-B14F-4D97-AF65-F5344CB8AC3E}">
        <p14:creationId xmlns:p14="http://schemas.microsoft.com/office/powerpoint/2010/main" val="790558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Benefits</a:t>
            </a:r>
          </a:p>
        </p:txBody>
      </p:sp>
      <p:sp>
        <p:nvSpPr>
          <p:cNvPr id="3" name="Content Placeholder 2"/>
          <p:cNvSpPr>
            <a:spLocks noGrp="1"/>
          </p:cNvSpPr>
          <p:nvPr>
            <p:ph idx="1"/>
          </p:nvPr>
        </p:nvSpPr>
        <p:spPr/>
        <p:txBody>
          <a:bodyPr/>
          <a:lstStyle/>
          <a:p>
            <a:r>
              <a:rPr lang="en-US" dirty="0"/>
              <a:t>Unit testing allows the programmer to refactor code at a later date, and make sure the module still works </a:t>
            </a:r>
            <a:r>
              <a:rPr lang="en-US" dirty="0" smtClean="0"/>
              <a:t>correctly.</a:t>
            </a:r>
          </a:p>
          <a:p>
            <a:r>
              <a:rPr lang="en-US" dirty="0"/>
              <a:t>By testing the parts of a program first and then testing the sum of its parts, integration testing becomes much easier</a:t>
            </a:r>
            <a:r>
              <a:rPr lang="en-US" dirty="0" smtClean="0"/>
              <a:t>.</a:t>
            </a:r>
          </a:p>
          <a:p>
            <a:r>
              <a:rPr lang="en-US" dirty="0"/>
              <a:t> Unit testing provides a sort of living documentation of the system</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lgn="r">
              <a:buNone/>
            </a:pPr>
            <a:r>
              <a:rPr lang="en-US" dirty="0" smtClean="0"/>
              <a:t>-Keerthi Padaraju</a:t>
            </a:r>
          </a:p>
          <a:p>
            <a:pPr marL="0" indent="0" algn="r">
              <a:buNone/>
            </a:pPr>
            <a:endParaRPr lang="en-US" dirty="0"/>
          </a:p>
        </p:txBody>
      </p:sp>
    </p:spTree>
    <p:extLst>
      <p:ext uri="{BB962C8B-B14F-4D97-AF65-F5344CB8AC3E}">
        <p14:creationId xmlns:p14="http://schemas.microsoft.com/office/powerpoint/2010/main" val="1620580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Guidelines</a:t>
            </a:r>
          </a:p>
        </p:txBody>
      </p:sp>
      <p:sp>
        <p:nvSpPr>
          <p:cNvPr id="3" name="Content Placeholder 2"/>
          <p:cNvSpPr>
            <a:spLocks noGrp="1"/>
          </p:cNvSpPr>
          <p:nvPr>
            <p:ph idx="1"/>
          </p:nvPr>
        </p:nvSpPr>
        <p:spPr/>
        <p:txBody>
          <a:bodyPr>
            <a:normAutofit lnSpcReduction="10000"/>
          </a:bodyPr>
          <a:lstStyle/>
          <a:p>
            <a:r>
              <a:rPr lang="en-US" dirty="0" smtClean="0"/>
              <a:t>Keep </a:t>
            </a:r>
            <a:r>
              <a:rPr lang="en-US" dirty="0"/>
              <a:t>u</a:t>
            </a:r>
            <a:r>
              <a:rPr lang="en-US" dirty="0" smtClean="0"/>
              <a:t>nit </a:t>
            </a:r>
            <a:r>
              <a:rPr lang="en-US" dirty="0"/>
              <a:t>t</a:t>
            </a:r>
            <a:r>
              <a:rPr lang="en-US" dirty="0" smtClean="0"/>
              <a:t>ests small and fast.</a:t>
            </a:r>
          </a:p>
          <a:p>
            <a:r>
              <a:rPr lang="en-US" dirty="0" smtClean="0"/>
              <a:t>Unit tests should be fully automated and non-interactive.</a:t>
            </a:r>
          </a:p>
          <a:p>
            <a:r>
              <a:rPr lang="en-US" dirty="0" smtClean="0"/>
              <a:t>Make unit tests simple to run.</a:t>
            </a:r>
          </a:p>
          <a:p>
            <a:r>
              <a:rPr lang="en-US" dirty="0" smtClean="0"/>
              <a:t>Fix failing tests immediately.</a:t>
            </a:r>
          </a:p>
          <a:p>
            <a:r>
              <a:rPr lang="en-US" dirty="0" smtClean="0"/>
              <a:t>Keep testing at unit level.</a:t>
            </a:r>
          </a:p>
          <a:p>
            <a:r>
              <a:rPr lang="en-US" dirty="0" smtClean="0"/>
              <a:t>Keep tests independent.</a:t>
            </a:r>
          </a:p>
          <a:p>
            <a:r>
              <a:rPr lang="en-US" dirty="0" smtClean="0"/>
              <a:t>Name tests properly.</a:t>
            </a:r>
          </a:p>
          <a:p>
            <a:pPr marL="0" indent="0">
              <a:buNone/>
            </a:pPr>
            <a:endParaRPr lang="en-US" dirty="0"/>
          </a:p>
          <a:p>
            <a:pPr marL="0" indent="0" algn="r">
              <a:buNone/>
            </a:pPr>
            <a:r>
              <a:rPr lang="en-US" dirty="0" smtClean="0"/>
              <a:t>-Keerthi Padaraju</a:t>
            </a:r>
          </a:p>
          <a:p>
            <a:pPr marL="0" indent="0" algn="r">
              <a:buNone/>
            </a:pPr>
            <a:endParaRPr lang="en-US" dirty="0"/>
          </a:p>
        </p:txBody>
      </p:sp>
    </p:spTree>
    <p:extLst>
      <p:ext uri="{BB962C8B-B14F-4D97-AF65-F5344CB8AC3E}">
        <p14:creationId xmlns:p14="http://schemas.microsoft.com/office/powerpoint/2010/main" val="569164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a:t>What is Junit?</a:t>
            </a:r>
          </a:p>
        </p:txBody>
      </p:sp>
      <p:sp>
        <p:nvSpPr>
          <p:cNvPr id="5" name="Content Placeholder 4"/>
          <p:cNvSpPr>
            <a:spLocks noGrp="1"/>
          </p:cNvSpPr>
          <p:nvPr>
            <p:ph idx="1"/>
          </p:nvPr>
        </p:nvSpPr>
        <p:spPr/>
        <p:txBody>
          <a:bodyPr>
            <a:normAutofit/>
          </a:bodyPr>
          <a:lstStyle/>
          <a:p>
            <a:r>
              <a:rPr lang="en-US" dirty="0"/>
              <a:t>Junit is a open source framework that has been designed for the purpose of writing and running test in java programming language.</a:t>
            </a:r>
          </a:p>
          <a:p>
            <a:r>
              <a:rPr lang="en-US" dirty="0"/>
              <a:t>Originally written by Erich Gamma and Kent Beck. There are many ways to write test cases.</a:t>
            </a:r>
          </a:p>
        </p:txBody>
      </p:sp>
      <p:sp>
        <p:nvSpPr>
          <p:cNvPr id="6" name="TextBox 5"/>
          <p:cNvSpPr txBox="1"/>
          <p:nvPr/>
        </p:nvSpPr>
        <p:spPr>
          <a:xfrm>
            <a:off x="9253182" y="6176963"/>
            <a:ext cx="2292824" cy="369332"/>
          </a:xfrm>
          <a:prstGeom prst="rect">
            <a:avLst/>
          </a:prstGeom>
          <a:noFill/>
        </p:spPr>
        <p:txBody>
          <a:bodyPr wrap="square" rtlCol="0">
            <a:spAutoFit/>
          </a:bodyPr>
          <a:lstStyle/>
          <a:p>
            <a:pPr algn="r"/>
            <a:r>
              <a:rPr lang="en-US" dirty="0" smtClean="0"/>
              <a:t>Ashish </a:t>
            </a:r>
            <a:r>
              <a:rPr lang="en-US" dirty="0" err="1" smtClean="0"/>
              <a:t>Peruru</a:t>
            </a:r>
            <a:endParaRPr lang="en-US" dirty="0"/>
          </a:p>
        </p:txBody>
      </p:sp>
    </p:spTree>
    <p:extLst>
      <p:ext uri="{BB962C8B-B14F-4D97-AF65-F5344CB8AC3E}">
        <p14:creationId xmlns:p14="http://schemas.microsoft.com/office/powerpoint/2010/main" val="3071652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Regression – Testing Framework</a:t>
            </a:r>
          </a:p>
        </p:txBody>
      </p:sp>
      <p:sp>
        <p:nvSpPr>
          <p:cNvPr id="3" name="Content Placeholder 2"/>
          <p:cNvSpPr>
            <a:spLocks noGrp="1"/>
          </p:cNvSpPr>
          <p:nvPr>
            <p:ph idx="1"/>
          </p:nvPr>
        </p:nvSpPr>
        <p:spPr/>
        <p:txBody>
          <a:bodyPr>
            <a:normAutofit/>
          </a:bodyPr>
          <a:lstStyle/>
          <a:p>
            <a:r>
              <a:rPr lang="en-US" dirty="0"/>
              <a:t>Junit is a regression-testing framework that developers can use to write unit tests as they develop systems.</a:t>
            </a:r>
          </a:p>
          <a:p>
            <a:r>
              <a:rPr lang="en-US" dirty="0"/>
              <a:t>This framework creates a relationship between development and testing. </a:t>
            </a:r>
          </a:p>
          <a:p>
            <a:r>
              <a:rPr lang="en-US" dirty="0"/>
              <a:t>This helps to develop test suites that can be run anytime when you make any changes in your code.</a:t>
            </a:r>
          </a:p>
          <a:p>
            <a:r>
              <a:rPr lang="en-US" dirty="0"/>
              <a:t>This all process will make you sure that the modifications in the code will not break your system without your knowledge.</a:t>
            </a:r>
          </a:p>
        </p:txBody>
      </p:sp>
      <p:sp>
        <p:nvSpPr>
          <p:cNvPr id="4" name="TextBox 3"/>
          <p:cNvSpPr txBox="1"/>
          <p:nvPr/>
        </p:nvSpPr>
        <p:spPr>
          <a:xfrm>
            <a:off x="9253182" y="6176963"/>
            <a:ext cx="2292824" cy="369332"/>
          </a:xfrm>
          <a:prstGeom prst="rect">
            <a:avLst/>
          </a:prstGeom>
          <a:noFill/>
        </p:spPr>
        <p:txBody>
          <a:bodyPr wrap="square" rtlCol="0">
            <a:spAutoFit/>
          </a:bodyPr>
          <a:lstStyle/>
          <a:p>
            <a:pPr algn="r"/>
            <a:r>
              <a:rPr lang="en-US" dirty="0" smtClean="0"/>
              <a:t>Ashish </a:t>
            </a:r>
            <a:r>
              <a:rPr lang="en-US" dirty="0" err="1" smtClean="0"/>
              <a:t>Peruru</a:t>
            </a:r>
            <a:endParaRPr lang="en-US" dirty="0"/>
          </a:p>
        </p:txBody>
      </p:sp>
    </p:spTree>
    <p:extLst>
      <p:ext uri="{BB962C8B-B14F-4D97-AF65-F5344CB8AC3E}">
        <p14:creationId xmlns:p14="http://schemas.microsoft.com/office/powerpoint/2010/main" val="4218583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Why use Junit?</a:t>
            </a:r>
          </a:p>
        </p:txBody>
      </p:sp>
      <p:sp>
        <p:nvSpPr>
          <p:cNvPr id="3" name="Content Placeholder 2"/>
          <p:cNvSpPr>
            <a:spLocks noGrp="1"/>
          </p:cNvSpPr>
          <p:nvPr>
            <p:ph idx="1"/>
          </p:nvPr>
        </p:nvSpPr>
        <p:spPr/>
        <p:txBody>
          <a:bodyPr>
            <a:normAutofit lnSpcReduction="10000"/>
          </a:bodyPr>
          <a:lstStyle/>
          <a:p>
            <a:r>
              <a:rPr lang="en-US" dirty="0"/>
              <a:t>Junit provides also graphical user interface(GUI) which makes it possible to write and test source code quickly and easily.</a:t>
            </a:r>
          </a:p>
          <a:p>
            <a:r>
              <a:rPr lang="en-US" altLang="en-US" dirty="0"/>
              <a:t>To write and run repeatable tests.</a:t>
            </a:r>
          </a:p>
          <a:p>
            <a:r>
              <a:rPr lang="en-US" altLang="en-US" dirty="0"/>
              <a:t>Programmers normally write their code, then write tests for it. Better to write tests while writing code.</a:t>
            </a:r>
          </a:p>
          <a:p>
            <a:r>
              <a:rPr lang="en-US" altLang="en-US" dirty="0"/>
              <a:t>JUnit provides a framework to keep tests small and simple to test specific areas of code.</a:t>
            </a:r>
          </a:p>
          <a:p>
            <a:r>
              <a:rPr lang="en-US" altLang="en-US" dirty="0"/>
              <a:t>We can run multiple tests concurrently. The simplicity of JUnit makes it possible for the software developer to easily correct bugs as they are found.</a:t>
            </a:r>
          </a:p>
          <a:p>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253182" y="6176963"/>
            <a:ext cx="2292824" cy="369332"/>
          </a:xfrm>
          <a:prstGeom prst="rect">
            <a:avLst/>
          </a:prstGeom>
          <a:noFill/>
        </p:spPr>
        <p:txBody>
          <a:bodyPr wrap="square" rtlCol="0">
            <a:spAutoFit/>
          </a:bodyPr>
          <a:lstStyle/>
          <a:p>
            <a:pPr algn="r"/>
            <a:r>
              <a:rPr lang="en-US" dirty="0" smtClean="0"/>
              <a:t>Ashish </a:t>
            </a:r>
            <a:r>
              <a:rPr lang="en-US" dirty="0" err="1" smtClean="0"/>
              <a:t>Peruru</a:t>
            </a:r>
            <a:endParaRPr lang="en-US" dirty="0"/>
          </a:p>
        </p:txBody>
      </p:sp>
    </p:spTree>
    <p:extLst>
      <p:ext uri="{BB962C8B-B14F-4D97-AF65-F5344CB8AC3E}">
        <p14:creationId xmlns:p14="http://schemas.microsoft.com/office/powerpoint/2010/main" val="3268970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b="1" dirty="0"/>
              <a:t>JUnit helps the </a:t>
            </a:r>
            <a:r>
              <a:rPr lang="en-US" altLang="en-US" b="1" dirty="0" smtClean="0"/>
              <a:t>programmer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Clr>
                <a:srgbClr val="003366"/>
              </a:buClr>
              <a:buSzPct val="7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Define and execute tests and test suites</a:t>
            </a:r>
          </a:p>
          <a:p>
            <a:pPr>
              <a:buClr>
                <a:srgbClr val="003366"/>
              </a:buClr>
              <a:buSzPct val="7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Formalize requirements and clarify architecture</a:t>
            </a:r>
          </a:p>
          <a:p>
            <a:pPr>
              <a:buClr>
                <a:srgbClr val="003366"/>
              </a:buClr>
              <a:buSzPct val="7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Write and debug code</a:t>
            </a:r>
          </a:p>
          <a:p>
            <a:pPr>
              <a:buClr>
                <a:srgbClr val="003366"/>
              </a:buClr>
              <a:buSzPct val="7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Integrate code and always be ready to release a working version</a:t>
            </a:r>
          </a:p>
          <a:p>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253182" y="6176963"/>
            <a:ext cx="2292824" cy="369332"/>
          </a:xfrm>
          <a:prstGeom prst="rect">
            <a:avLst/>
          </a:prstGeom>
          <a:noFill/>
        </p:spPr>
        <p:txBody>
          <a:bodyPr wrap="square" rtlCol="0">
            <a:spAutoFit/>
          </a:bodyPr>
          <a:lstStyle/>
          <a:p>
            <a:pPr algn="r"/>
            <a:r>
              <a:rPr lang="en-US" dirty="0" smtClean="0"/>
              <a:t>Ashish </a:t>
            </a:r>
            <a:r>
              <a:rPr lang="en-US" dirty="0" err="1" smtClean="0"/>
              <a:t>Peruru</a:t>
            </a:r>
            <a:endParaRPr lang="en-US" dirty="0"/>
          </a:p>
        </p:txBody>
      </p:sp>
    </p:spTree>
    <p:extLst>
      <p:ext uri="{BB962C8B-B14F-4D97-AF65-F5344CB8AC3E}">
        <p14:creationId xmlns:p14="http://schemas.microsoft.com/office/powerpoint/2010/main" val="2936651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Contents</a:t>
            </a:r>
          </a:p>
        </p:txBody>
      </p:sp>
      <p:sp>
        <p:nvSpPr>
          <p:cNvPr id="3" name="Content Placeholder 2"/>
          <p:cNvSpPr>
            <a:spLocks noGrp="1"/>
          </p:cNvSpPr>
          <p:nvPr>
            <p:ph idx="1"/>
          </p:nvPr>
        </p:nvSpPr>
        <p:spPr/>
        <p:txBody>
          <a:bodyPr/>
          <a:lstStyle/>
          <a:p>
            <a:r>
              <a:rPr lang="en-US" dirty="0" smtClean="0"/>
              <a:t>Software testing</a:t>
            </a:r>
          </a:p>
          <a:p>
            <a:r>
              <a:rPr lang="en-US" dirty="0" smtClean="0"/>
              <a:t>Software quality</a:t>
            </a:r>
          </a:p>
          <a:p>
            <a:r>
              <a:rPr lang="en-US" dirty="0" smtClean="0"/>
              <a:t>Unit testing</a:t>
            </a:r>
          </a:p>
          <a:p>
            <a:r>
              <a:rPr lang="en-US" dirty="0" err="1" smtClean="0"/>
              <a:t>jUnit</a:t>
            </a:r>
            <a:endParaRPr lang="en-US" dirty="0" smtClean="0"/>
          </a:p>
          <a:p>
            <a:r>
              <a:rPr lang="en-US" dirty="0" err="1" smtClean="0"/>
              <a:t>xUnit</a:t>
            </a:r>
            <a:endParaRPr lang="en-US" dirty="0" smtClean="0"/>
          </a:p>
          <a:p>
            <a:r>
              <a:rPr lang="en-US" dirty="0" err="1" smtClean="0"/>
              <a:t>qUnit</a:t>
            </a:r>
            <a:endParaRPr lang="en-US" dirty="0" smtClean="0"/>
          </a:p>
          <a:p>
            <a:r>
              <a:rPr lang="en-US" dirty="0" smtClean="0"/>
              <a:t>Jasmine </a:t>
            </a:r>
            <a:r>
              <a:rPr lang="en-US" dirty="0"/>
              <a:t>a</a:t>
            </a:r>
            <a:r>
              <a:rPr lang="en-US" dirty="0" smtClean="0"/>
              <a:t>nd Karma</a:t>
            </a:r>
          </a:p>
          <a:p>
            <a:r>
              <a:rPr lang="en-US" dirty="0" smtClean="0"/>
              <a:t>Unit testing tools</a:t>
            </a:r>
          </a:p>
          <a:p>
            <a:endParaRPr lang="en-US" dirty="0"/>
          </a:p>
        </p:txBody>
      </p:sp>
      <p:sp>
        <p:nvSpPr>
          <p:cNvPr id="4" name="TextBox 3"/>
          <p:cNvSpPr txBox="1"/>
          <p:nvPr/>
        </p:nvSpPr>
        <p:spPr>
          <a:xfrm>
            <a:off x="9253182" y="6176963"/>
            <a:ext cx="2292824" cy="369332"/>
          </a:xfrm>
          <a:prstGeom prst="rect">
            <a:avLst/>
          </a:prstGeom>
          <a:noFill/>
        </p:spPr>
        <p:txBody>
          <a:bodyPr wrap="square" rtlCol="0">
            <a:spAutoFit/>
          </a:bodyPr>
          <a:lstStyle/>
          <a:p>
            <a:r>
              <a:rPr lang="en-US" dirty="0" smtClean="0"/>
              <a:t>Lahari Surneni</a:t>
            </a:r>
            <a:endParaRPr lang="en-US" dirty="0"/>
          </a:p>
        </p:txBody>
      </p:sp>
    </p:spTree>
    <p:extLst>
      <p:ext uri="{BB962C8B-B14F-4D97-AF65-F5344CB8AC3E}">
        <p14:creationId xmlns:p14="http://schemas.microsoft.com/office/powerpoint/2010/main" val="1304103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b="1" dirty="0"/>
              <a:t>Guidelines for using JUnit</a:t>
            </a:r>
            <a:endParaRPr lang="en-US" b="1" dirty="0"/>
          </a:p>
        </p:txBody>
      </p:sp>
      <p:sp>
        <p:nvSpPr>
          <p:cNvPr id="3" name="Content Placeholder 2"/>
          <p:cNvSpPr>
            <a:spLocks noGrp="1"/>
          </p:cNvSpPr>
          <p:nvPr>
            <p:ph idx="1"/>
          </p:nvPr>
        </p:nvSpPr>
        <p:spPr/>
        <p:txBody>
          <a:bodyPr/>
          <a:lstStyle/>
          <a:p>
            <a:pPr>
              <a:buClr>
                <a:srgbClr val="003366"/>
              </a:buClr>
              <a:buSzPct val="7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Make sure to test before and after integration with other modules.</a:t>
            </a:r>
          </a:p>
          <a:p>
            <a:pPr>
              <a:buClr>
                <a:srgbClr val="003366"/>
              </a:buClr>
              <a:buSzPct val="7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Assume a feature DOESN’T work until you have proven that it does by testing everything that could possibly break.</a:t>
            </a:r>
          </a:p>
          <a:p>
            <a:pPr>
              <a:buClr>
                <a:srgbClr val="003366"/>
              </a:buClr>
              <a:buSzPct val="7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Use informative test names.</a:t>
            </a:r>
          </a:p>
          <a:p>
            <a:pPr>
              <a:buClr>
                <a:srgbClr val="003366"/>
              </a:buClr>
              <a:buSzPct val="7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Try to test only one thing per method to make it easier to find where error occurred.</a:t>
            </a:r>
          </a:p>
          <a:p>
            <a:pPr>
              <a:buClr>
                <a:srgbClr val="003366"/>
              </a:buClr>
              <a:buSzPct val="7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Write tests immediately after you write the function, when it’s fresh in your mind. </a:t>
            </a:r>
          </a:p>
          <a:p>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253182" y="6176963"/>
            <a:ext cx="2292824" cy="369332"/>
          </a:xfrm>
          <a:prstGeom prst="rect">
            <a:avLst/>
          </a:prstGeom>
          <a:noFill/>
        </p:spPr>
        <p:txBody>
          <a:bodyPr wrap="square" rtlCol="0">
            <a:spAutoFit/>
          </a:bodyPr>
          <a:lstStyle/>
          <a:p>
            <a:pPr algn="r"/>
            <a:r>
              <a:rPr lang="en-US" dirty="0" smtClean="0"/>
              <a:t>Ashish </a:t>
            </a:r>
            <a:r>
              <a:rPr lang="en-US" dirty="0" err="1" smtClean="0"/>
              <a:t>Peruru</a:t>
            </a:r>
            <a:endParaRPr lang="en-US" dirty="0"/>
          </a:p>
        </p:txBody>
      </p:sp>
    </p:spTree>
    <p:extLst>
      <p:ext uri="{BB962C8B-B14F-4D97-AF65-F5344CB8AC3E}">
        <p14:creationId xmlns:p14="http://schemas.microsoft.com/office/powerpoint/2010/main" val="2976738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x</a:t>
            </a:r>
            <a:r>
              <a:rPr lang="en-US" b="1" dirty="0" err="1"/>
              <a:t>U</a:t>
            </a:r>
            <a:r>
              <a:rPr lang="en-US" b="1" dirty="0" err="1" smtClean="0"/>
              <a:t>nit</a:t>
            </a:r>
            <a:r>
              <a:rPr lang="en-US" b="1" dirty="0" smtClean="0"/>
              <a:t> testing</a:t>
            </a:r>
            <a:endParaRPr lang="en-US" b="1" dirty="0"/>
          </a:p>
        </p:txBody>
      </p:sp>
      <p:sp>
        <p:nvSpPr>
          <p:cNvPr id="3" name="Content Placeholder 2"/>
          <p:cNvSpPr>
            <a:spLocks noGrp="1"/>
          </p:cNvSpPr>
          <p:nvPr>
            <p:ph idx="1"/>
          </p:nvPr>
        </p:nvSpPr>
        <p:spPr/>
        <p:txBody>
          <a:bodyPr>
            <a:normAutofit/>
          </a:bodyPr>
          <a:lstStyle/>
          <a:p>
            <a:r>
              <a:rPr lang="en-US" b="1" dirty="0" err="1"/>
              <a:t>xUnit</a:t>
            </a:r>
            <a:r>
              <a:rPr lang="en-US" dirty="0"/>
              <a:t> is the collective name for several </a:t>
            </a:r>
            <a:r>
              <a:rPr lang="en-US" b="1" dirty="0"/>
              <a:t>unit testing</a:t>
            </a:r>
            <a:r>
              <a:rPr lang="en-US" dirty="0"/>
              <a:t> frameworks </a:t>
            </a:r>
            <a:r>
              <a:rPr lang="en-US" dirty="0" smtClean="0"/>
              <a:t>which derived from structure </a:t>
            </a:r>
            <a:r>
              <a:rPr lang="en-US" dirty="0"/>
              <a:t>and functionality from Smalltalk's </a:t>
            </a:r>
            <a:r>
              <a:rPr lang="en-US" dirty="0" err="1"/>
              <a:t>S</a:t>
            </a:r>
            <a:r>
              <a:rPr lang="en-US" dirty="0" err="1" smtClean="0"/>
              <a:t>Unit</a:t>
            </a:r>
            <a:r>
              <a:rPr lang="en-US" dirty="0" smtClean="0"/>
              <a:t>.</a:t>
            </a:r>
          </a:p>
          <a:p>
            <a:r>
              <a:rPr lang="en-US" dirty="0"/>
              <a:t> </a:t>
            </a:r>
            <a:r>
              <a:rPr lang="en-US" dirty="0" err="1" smtClean="0"/>
              <a:t>SUnit</a:t>
            </a:r>
            <a:r>
              <a:rPr lang="en-US" dirty="0" smtClean="0"/>
              <a:t> was </a:t>
            </a:r>
            <a:r>
              <a:rPr lang="en-US" dirty="0"/>
              <a:t>written in a highly structured </a:t>
            </a:r>
            <a:r>
              <a:rPr lang="en-US" dirty="0" smtClean="0"/>
              <a:t>object-oriented style</a:t>
            </a:r>
            <a:r>
              <a:rPr lang="en-US" dirty="0"/>
              <a:t>, which lent easily to contemporary languages such as Java and C#. </a:t>
            </a:r>
            <a:endParaRPr lang="en-US" dirty="0" smtClean="0"/>
          </a:p>
          <a:p>
            <a:r>
              <a:rPr lang="en-US" dirty="0" smtClean="0"/>
              <a:t>From </a:t>
            </a:r>
            <a:r>
              <a:rPr lang="en-US" dirty="0" err="1" smtClean="0"/>
              <a:t>SUnit</a:t>
            </a:r>
            <a:r>
              <a:rPr lang="en-US" dirty="0" smtClean="0"/>
              <a:t>, the names of other frameworks came into existence replacing the letter S with respective programming languages.</a:t>
            </a:r>
          </a:p>
          <a:p>
            <a:r>
              <a:rPr lang="en-US" dirty="0"/>
              <a:t>X stands for programming </a:t>
            </a:r>
            <a:r>
              <a:rPr lang="en-US" dirty="0" smtClean="0"/>
              <a:t>language. </a:t>
            </a:r>
            <a:r>
              <a:rPr lang="en-US" dirty="0"/>
              <a:t>Most Famous is J-UNIT for </a:t>
            </a:r>
            <a:r>
              <a:rPr lang="en-US" dirty="0" smtClean="0"/>
              <a:t>Java, but </a:t>
            </a:r>
            <a:r>
              <a:rPr lang="en-US" dirty="0"/>
              <a:t>exists for almost all programming languages C-unit, </a:t>
            </a:r>
            <a:r>
              <a:rPr lang="en-US" dirty="0" err="1"/>
              <a:t>Cpp</a:t>
            </a:r>
            <a:r>
              <a:rPr lang="en-US" dirty="0"/>
              <a:t>-Unit, </a:t>
            </a:r>
            <a:r>
              <a:rPr lang="en-US" dirty="0" err="1"/>
              <a:t>DUnit</a:t>
            </a:r>
            <a:r>
              <a:rPr lang="en-US" dirty="0"/>
              <a:t>, </a:t>
            </a:r>
            <a:r>
              <a:rPr lang="en-US" dirty="0" smtClean="0"/>
              <a:t>Junit, </a:t>
            </a:r>
            <a:r>
              <a:rPr lang="en-US" dirty="0" err="1" smtClean="0"/>
              <a:t>Nunit</a:t>
            </a:r>
            <a:r>
              <a:rPr lang="en-US" dirty="0" smtClean="0"/>
              <a:t>.</a:t>
            </a:r>
          </a:p>
        </p:txBody>
      </p:sp>
      <p:sp>
        <p:nvSpPr>
          <p:cNvPr id="4" name="TextBox 3"/>
          <p:cNvSpPr txBox="1"/>
          <p:nvPr/>
        </p:nvSpPr>
        <p:spPr>
          <a:xfrm>
            <a:off x="9253182" y="6176963"/>
            <a:ext cx="2292824" cy="369332"/>
          </a:xfrm>
          <a:prstGeom prst="rect">
            <a:avLst/>
          </a:prstGeom>
          <a:noFill/>
        </p:spPr>
        <p:txBody>
          <a:bodyPr wrap="square" rtlCol="0">
            <a:spAutoFit/>
          </a:bodyPr>
          <a:lstStyle/>
          <a:p>
            <a:pPr algn="r"/>
            <a:r>
              <a:rPr lang="en-US" dirty="0" smtClean="0"/>
              <a:t>Sai Madhavaram</a:t>
            </a:r>
            <a:endParaRPr lang="en-US" dirty="0"/>
          </a:p>
        </p:txBody>
      </p:sp>
    </p:spTree>
    <p:extLst>
      <p:ext uri="{BB962C8B-B14F-4D97-AF65-F5344CB8AC3E}">
        <p14:creationId xmlns:p14="http://schemas.microsoft.com/office/powerpoint/2010/main" val="2250084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err="1"/>
              <a:t>xUnit</a:t>
            </a:r>
            <a:r>
              <a:rPr lang="en-US" b="1" dirty="0"/>
              <a:t> </a:t>
            </a:r>
            <a:r>
              <a:rPr lang="en-US" b="1" dirty="0" err="1"/>
              <a:t>Architechture</a:t>
            </a:r>
            <a:endParaRPr lang="en-US" b="1" dirty="0"/>
          </a:p>
        </p:txBody>
      </p:sp>
      <p:sp>
        <p:nvSpPr>
          <p:cNvPr id="3" name="Content Placeholder 2"/>
          <p:cNvSpPr>
            <a:spLocks noGrp="1"/>
          </p:cNvSpPr>
          <p:nvPr>
            <p:ph idx="1"/>
          </p:nvPr>
        </p:nvSpPr>
        <p:spPr/>
        <p:txBody>
          <a:bodyPr/>
          <a:lstStyle/>
          <a:p>
            <a:r>
              <a:rPr lang="en-US" b="1" dirty="0"/>
              <a:t>Test </a:t>
            </a:r>
            <a:r>
              <a:rPr lang="en-US" b="1" dirty="0" smtClean="0"/>
              <a:t>runner</a:t>
            </a:r>
            <a:endParaRPr lang="en-US" b="1" dirty="0"/>
          </a:p>
          <a:p>
            <a:pPr lvl="1"/>
            <a:r>
              <a:rPr lang="en-US" dirty="0"/>
              <a:t>A </a:t>
            </a:r>
            <a:r>
              <a:rPr lang="en-US" dirty="0" smtClean="0"/>
              <a:t>test runner is </a:t>
            </a:r>
            <a:r>
              <a:rPr lang="en-US" dirty="0"/>
              <a:t>an executable program that runs tests implemented using an </a:t>
            </a:r>
            <a:r>
              <a:rPr lang="en-US" b="1" dirty="0" err="1"/>
              <a:t>xUnit</a:t>
            </a:r>
            <a:r>
              <a:rPr lang="en-US" dirty="0"/>
              <a:t> framework and reports the test results</a:t>
            </a:r>
            <a:r>
              <a:rPr lang="en-US" dirty="0" smtClean="0"/>
              <a:t>.</a:t>
            </a:r>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453" y="3113120"/>
            <a:ext cx="9021434" cy="2924583"/>
          </a:xfrm>
          <a:prstGeom prst="rect">
            <a:avLst/>
          </a:prstGeom>
        </p:spPr>
      </p:pic>
      <p:sp>
        <p:nvSpPr>
          <p:cNvPr id="5" name="TextBox 4"/>
          <p:cNvSpPr txBox="1"/>
          <p:nvPr/>
        </p:nvSpPr>
        <p:spPr>
          <a:xfrm>
            <a:off x="9253182" y="6176963"/>
            <a:ext cx="2292824" cy="369332"/>
          </a:xfrm>
          <a:prstGeom prst="rect">
            <a:avLst/>
          </a:prstGeom>
          <a:noFill/>
        </p:spPr>
        <p:txBody>
          <a:bodyPr wrap="square" rtlCol="0">
            <a:spAutoFit/>
          </a:bodyPr>
          <a:lstStyle/>
          <a:p>
            <a:pPr algn="r"/>
            <a:r>
              <a:rPr lang="en-US" dirty="0" smtClean="0"/>
              <a:t>Sai Madhavaram</a:t>
            </a:r>
            <a:endParaRPr lang="en-US" dirty="0"/>
          </a:p>
        </p:txBody>
      </p:sp>
    </p:spTree>
    <p:extLst>
      <p:ext uri="{BB962C8B-B14F-4D97-AF65-F5344CB8AC3E}">
        <p14:creationId xmlns:p14="http://schemas.microsoft.com/office/powerpoint/2010/main" val="1802255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xUnit</a:t>
            </a:r>
            <a:r>
              <a:rPr lang="en-US" b="1" dirty="0"/>
              <a:t> </a:t>
            </a:r>
            <a:r>
              <a:rPr lang="en-US" b="1" dirty="0" err="1" smtClean="0"/>
              <a:t>Architechture</a:t>
            </a:r>
            <a:r>
              <a:rPr lang="en-US" b="1" dirty="0" smtClean="0"/>
              <a:t>(Cont.)</a:t>
            </a:r>
            <a:endParaRPr lang="en-US" dirty="0"/>
          </a:p>
        </p:txBody>
      </p:sp>
      <p:sp>
        <p:nvSpPr>
          <p:cNvPr id="3" name="Content Placeholder 2"/>
          <p:cNvSpPr>
            <a:spLocks noGrp="1"/>
          </p:cNvSpPr>
          <p:nvPr>
            <p:ph idx="1"/>
          </p:nvPr>
        </p:nvSpPr>
        <p:spPr/>
        <p:txBody>
          <a:bodyPr>
            <a:normAutofit/>
          </a:bodyPr>
          <a:lstStyle/>
          <a:p>
            <a:r>
              <a:rPr lang="en-US" b="1" dirty="0"/>
              <a:t>Test case</a:t>
            </a:r>
          </a:p>
          <a:p>
            <a:pPr lvl="1"/>
            <a:r>
              <a:rPr lang="en-US" dirty="0"/>
              <a:t>A test case is the most elemental class. All unit tests are inherited from here.</a:t>
            </a:r>
          </a:p>
          <a:p>
            <a:r>
              <a:rPr lang="en-US" dirty="0" smtClean="0"/>
              <a:t>Formal </a:t>
            </a:r>
            <a:r>
              <a:rPr lang="en-US" dirty="0"/>
              <a:t>test </a:t>
            </a:r>
            <a:r>
              <a:rPr lang="en-US" dirty="0" smtClean="0"/>
              <a:t>cases</a:t>
            </a:r>
            <a:endParaRPr lang="en-US" dirty="0"/>
          </a:p>
          <a:p>
            <a:pPr lvl="1"/>
            <a:r>
              <a:rPr lang="en-US" dirty="0"/>
              <a:t>In order to fully test that all the requirements of an application are met, there must be at least two test cases for each requirement: one positive test and one negative test.</a:t>
            </a:r>
          </a:p>
          <a:p>
            <a:r>
              <a:rPr lang="en-US" dirty="0"/>
              <a:t>Informal test </a:t>
            </a:r>
            <a:r>
              <a:rPr lang="en-US" dirty="0" smtClean="0"/>
              <a:t>cases</a:t>
            </a:r>
          </a:p>
          <a:p>
            <a:pPr lvl="1"/>
            <a:r>
              <a:rPr lang="en-US" dirty="0" smtClean="0"/>
              <a:t>For </a:t>
            </a:r>
            <a:r>
              <a:rPr lang="en-US" dirty="0"/>
              <a:t>applications or systems without formal requirements, test cases can be written based on the accepted normal operation of programs of a similar class.</a:t>
            </a:r>
          </a:p>
          <a:p>
            <a:endParaRPr lang="en-US" dirty="0"/>
          </a:p>
        </p:txBody>
      </p:sp>
      <p:sp>
        <p:nvSpPr>
          <p:cNvPr id="4" name="TextBox 3"/>
          <p:cNvSpPr txBox="1"/>
          <p:nvPr/>
        </p:nvSpPr>
        <p:spPr>
          <a:xfrm>
            <a:off x="9253182" y="6176963"/>
            <a:ext cx="2292824" cy="369332"/>
          </a:xfrm>
          <a:prstGeom prst="rect">
            <a:avLst/>
          </a:prstGeom>
          <a:noFill/>
        </p:spPr>
        <p:txBody>
          <a:bodyPr wrap="square" rtlCol="0">
            <a:spAutoFit/>
          </a:bodyPr>
          <a:lstStyle/>
          <a:p>
            <a:pPr algn="r"/>
            <a:r>
              <a:rPr lang="en-US" dirty="0" smtClean="0"/>
              <a:t>Sai Madhavaram</a:t>
            </a:r>
            <a:endParaRPr lang="en-US" dirty="0"/>
          </a:p>
        </p:txBody>
      </p:sp>
    </p:spTree>
    <p:extLst>
      <p:ext uri="{BB962C8B-B14F-4D97-AF65-F5344CB8AC3E}">
        <p14:creationId xmlns:p14="http://schemas.microsoft.com/office/powerpoint/2010/main" val="3231746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err="1"/>
              <a:t>xUnit</a:t>
            </a:r>
            <a:r>
              <a:rPr lang="en-US" b="1" dirty="0"/>
              <a:t> </a:t>
            </a:r>
            <a:r>
              <a:rPr lang="en-US" b="1" dirty="0" err="1"/>
              <a:t>Architechture</a:t>
            </a:r>
            <a:r>
              <a:rPr lang="en-US" b="1" dirty="0"/>
              <a:t>(Cont.)</a:t>
            </a:r>
          </a:p>
        </p:txBody>
      </p:sp>
      <p:sp>
        <p:nvSpPr>
          <p:cNvPr id="3" name="Content Placeholder 2"/>
          <p:cNvSpPr>
            <a:spLocks noGrp="1"/>
          </p:cNvSpPr>
          <p:nvPr>
            <p:ph idx="1"/>
          </p:nvPr>
        </p:nvSpPr>
        <p:spPr/>
        <p:txBody>
          <a:bodyPr>
            <a:normAutofit lnSpcReduction="10000"/>
          </a:bodyPr>
          <a:lstStyle/>
          <a:p>
            <a:r>
              <a:rPr lang="en-US" dirty="0" smtClean="0"/>
              <a:t>Test case format includes</a:t>
            </a:r>
          </a:p>
          <a:p>
            <a:pPr lvl="1"/>
            <a:r>
              <a:rPr lang="en-US" dirty="0" smtClean="0"/>
              <a:t>test </a:t>
            </a:r>
            <a:r>
              <a:rPr lang="en-US" dirty="0"/>
              <a:t>case ID</a:t>
            </a:r>
          </a:p>
          <a:p>
            <a:pPr lvl="1"/>
            <a:r>
              <a:rPr lang="en-US" dirty="0"/>
              <a:t>test case description</a:t>
            </a:r>
          </a:p>
          <a:p>
            <a:pPr lvl="1"/>
            <a:r>
              <a:rPr lang="en-US" dirty="0"/>
              <a:t>test step or order of execution number</a:t>
            </a:r>
          </a:p>
          <a:p>
            <a:pPr lvl="1"/>
            <a:r>
              <a:rPr lang="en-US" dirty="0"/>
              <a:t>related requirement(s)</a:t>
            </a:r>
          </a:p>
          <a:p>
            <a:pPr lvl="1"/>
            <a:r>
              <a:rPr lang="en-US" dirty="0"/>
              <a:t>depth</a:t>
            </a:r>
          </a:p>
          <a:p>
            <a:pPr lvl="1"/>
            <a:r>
              <a:rPr lang="en-US" dirty="0"/>
              <a:t>test category</a:t>
            </a:r>
          </a:p>
          <a:p>
            <a:pPr lvl="1"/>
            <a:r>
              <a:rPr lang="en-US" dirty="0"/>
              <a:t>author</a:t>
            </a:r>
          </a:p>
          <a:p>
            <a:pPr lvl="1"/>
            <a:r>
              <a:rPr lang="en-US" dirty="0"/>
              <a:t>check boxes for whether the test can be or has been automated</a:t>
            </a:r>
          </a:p>
          <a:p>
            <a:pPr lvl="1"/>
            <a:r>
              <a:rPr lang="en-US" dirty="0"/>
              <a:t>pass/fail</a:t>
            </a:r>
          </a:p>
          <a:p>
            <a:pPr lvl="1"/>
            <a:r>
              <a:rPr lang="en-US" dirty="0"/>
              <a:t>remarks</a:t>
            </a:r>
          </a:p>
          <a:p>
            <a:endParaRPr lang="en-US" dirty="0"/>
          </a:p>
        </p:txBody>
      </p:sp>
      <p:sp>
        <p:nvSpPr>
          <p:cNvPr id="4" name="TextBox 3"/>
          <p:cNvSpPr txBox="1"/>
          <p:nvPr/>
        </p:nvSpPr>
        <p:spPr>
          <a:xfrm>
            <a:off x="9253182" y="6176963"/>
            <a:ext cx="2292824" cy="369332"/>
          </a:xfrm>
          <a:prstGeom prst="rect">
            <a:avLst/>
          </a:prstGeom>
          <a:noFill/>
        </p:spPr>
        <p:txBody>
          <a:bodyPr wrap="square" rtlCol="0">
            <a:spAutoFit/>
          </a:bodyPr>
          <a:lstStyle/>
          <a:p>
            <a:pPr algn="r"/>
            <a:r>
              <a:rPr lang="en-US" dirty="0" smtClean="0"/>
              <a:t>Sai Madhavaram</a:t>
            </a:r>
            <a:endParaRPr lang="en-US" dirty="0"/>
          </a:p>
        </p:txBody>
      </p:sp>
    </p:spTree>
    <p:extLst>
      <p:ext uri="{BB962C8B-B14F-4D97-AF65-F5344CB8AC3E}">
        <p14:creationId xmlns:p14="http://schemas.microsoft.com/office/powerpoint/2010/main" val="3281283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xUnit</a:t>
            </a:r>
            <a:r>
              <a:rPr lang="en-US" b="1" dirty="0"/>
              <a:t> </a:t>
            </a:r>
            <a:r>
              <a:rPr lang="en-US" b="1" dirty="0" err="1"/>
              <a:t>Architechture</a:t>
            </a:r>
            <a:r>
              <a:rPr lang="en-US" b="1" dirty="0"/>
              <a:t>(Cont.)</a:t>
            </a:r>
            <a:endParaRPr lang="en-US" dirty="0"/>
          </a:p>
        </p:txBody>
      </p:sp>
      <p:sp>
        <p:nvSpPr>
          <p:cNvPr id="3" name="Content Placeholder 2"/>
          <p:cNvSpPr>
            <a:spLocks noGrp="1"/>
          </p:cNvSpPr>
          <p:nvPr>
            <p:ph idx="1"/>
          </p:nvPr>
        </p:nvSpPr>
        <p:spPr/>
        <p:txBody>
          <a:bodyPr/>
          <a:lstStyle/>
          <a:p>
            <a:r>
              <a:rPr lang="en-US" b="1" dirty="0"/>
              <a:t>Test </a:t>
            </a:r>
            <a:r>
              <a:rPr lang="en-US" b="1" dirty="0" smtClean="0"/>
              <a:t>fixtures</a:t>
            </a:r>
            <a:endParaRPr lang="en-US" dirty="0"/>
          </a:p>
          <a:p>
            <a:pPr lvl="1"/>
            <a:r>
              <a:rPr lang="en-US" dirty="0" smtClean="0"/>
              <a:t>A</a:t>
            </a:r>
            <a:r>
              <a:rPr lang="en-US" dirty="0"/>
              <a:t> test fixture (also known as a test context) is the set of preconditions or state needed to run a test. The developer should set up a known good state before the tests, and return to the original state after the tests.</a:t>
            </a:r>
          </a:p>
          <a:p>
            <a:r>
              <a:rPr lang="en-US" b="1" dirty="0"/>
              <a:t>Test </a:t>
            </a:r>
            <a:r>
              <a:rPr lang="en-US" b="1" dirty="0" smtClean="0"/>
              <a:t>suites</a:t>
            </a:r>
            <a:endParaRPr lang="en-US" b="1" dirty="0"/>
          </a:p>
          <a:p>
            <a:pPr lvl="1"/>
            <a:r>
              <a:rPr lang="en-US" dirty="0"/>
              <a:t>A test suite is a set of tests that all share the same fixture. The order of the tests shouldn't </a:t>
            </a:r>
            <a:r>
              <a:rPr lang="en-US" dirty="0" smtClean="0"/>
              <a:t>matter.</a:t>
            </a:r>
          </a:p>
          <a:p>
            <a:pPr lvl="1"/>
            <a:r>
              <a:rPr lang="en-US" dirty="0"/>
              <a:t>Collection of related test </a:t>
            </a:r>
            <a:r>
              <a:rPr lang="en-US" dirty="0" smtClean="0"/>
              <a:t>cases.</a:t>
            </a:r>
          </a:p>
          <a:p>
            <a:pPr lvl="1"/>
            <a:r>
              <a:rPr lang="en-US" dirty="0" smtClean="0"/>
              <a:t>Can </a:t>
            </a:r>
            <a:r>
              <a:rPr lang="en-US" dirty="0"/>
              <a:t>be executed automatically in a single command</a:t>
            </a:r>
          </a:p>
          <a:p>
            <a:endParaRPr lang="en-US" dirty="0"/>
          </a:p>
        </p:txBody>
      </p:sp>
      <p:sp>
        <p:nvSpPr>
          <p:cNvPr id="4" name="TextBox 3"/>
          <p:cNvSpPr txBox="1"/>
          <p:nvPr/>
        </p:nvSpPr>
        <p:spPr>
          <a:xfrm>
            <a:off x="9253182" y="6176963"/>
            <a:ext cx="2292824" cy="369332"/>
          </a:xfrm>
          <a:prstGeom prst="rect">
            <a:avLst/>
          </a:prstGeom>
          <a:noFill/>
        </p:spPr>
        <p:txBody>
          <a:bodyPr wrap="square" rtlCol="0">
            <a:spAutoFit/>
          </a:bodyPr>
          <a:lstStyle/>
          <a:p>
            <a:pPr algn="r"/>
            <a:r>
              <a:rPr lang="en-US" dirty="0" smtClean="0"/>
              <a:t>Sai Madhavaram</a:t>
            </a:r>
            <a:endParaRPr lang="en-US" dirty="0"/>
          </a:p>
        </p:txBody>
      </p:sp>
    </p:spTree>
    <p:extLst>
      <p:ext uri="{BB962C8B-B14F-4D97-AF65-F5344CB8AC3E}">
        <p14:creationId xmlns:p14="http://schemas.microsoft.com/office/powerpoint/2010/main" val="36084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268" y="804041"/>
            <a:ext cx="8576441" cy="5439104"/>
          </a:xfrm>
          <a:prstGeom prst="rect">
            <a:avLst/>
          </a:prstGeom>
        </p:spPr>
      </p:pic>
      <p:sp>
        <p:nvSpPr>
          <p:cNvPr id="4" name="TextBox 3"/>
          <p:cNvSpPr txBox="1"/>
          <p:nvPr/>
        </p:nvSpPr>
        <p:spPr>
          <a:xfrm>
            <a:off x="9253182" y="6176963"/>
            <a:ext cx="2292824" cy="369332"/>
          </a:xfrm>
          <a:prstGeom prst="rect">
            <a:avLst/>
          </a:prstGeom>
          <a:noFill/>
        </p:spPr>
        <p:txBody>
          <a:bodyPr wrap="square" rtlCol="0">
            <a:spAutoFit/>
          </a:bodyPr>
          <a:lstStyle/>
          <a:p>
            <a:pPr algn="r"/>
            <a:r>
              <a:rPr lang="en-US" dirty="0" err="1" smtClean="0"/>
              <a:t>Sairam</a:t>
            </a:r>
            <a:r>
              <a:rPr lang="en-US" dirty="0" smtClean="0"/>
              <a:t> </a:t>
            </a:r>
            <a:r>
              <a:rPr lang="en-US" dirty="0" smtClean="0"/>
              <a:t>Madhavaram</a:t>
            </a:r>
            <a:endParaRPr lang="en-US" dirty="0"/>
          </a:p>
        </p:txBody>
      </p:sp>
    </p:spTree>
    <p:extLst>
      <p:ext uri="{BB962C8B-B14F-4D97-AF65-F5344CB8AC3E}">
        <p14:creationId xmlns:p14="http://schemas.microsoft.com/office/powerpoint/2010/main" val="384514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569" y="321972"/>
            <a:ext cx="10479110" cy="871828"/>
          </a:xfrm>
        </p:spPr>
        <p:txBody>
          <a:bodyPr>
            <a:normAutofit/>
          </a:bodyPr>
          <a:lstStyle/>
          <a:p>
            <a:r>
              <a:rPr lang="en-US" sz="4400" b="1" dirty="0"/>
              <a:t>QUnit</a:t>
            </a:r>
          </a:p>
        </p:txBody>
      </p:sp>
      <p:sp>
        <p:nvSpPr>
          <p:cNvPr id="3" name="Subtitle 2"/>
          <p:cNvSpPr>
            <a:spLocks noGrp="1"/>
          </p:cNvSpPr>
          <p:nvPr>
            <p:ph type="subTitle" idx="1"/>
          </p:nvPr>
        </p:nvSpPr>
        <p:spPr>
          <a:xfrm>
            <a:off x="875763" y="1339402"/>
            <a:ext cx="10109916" cy="4829577"/>
          </a:xfrm>
        </p:spPr>
        <p:txBody>
          <a:bodyPr/>
          <a:lstStyle/>
          <a:p>
            <a:pPr marL="342900" indent="-342900" algn="just">
              <a:buFont typeface="Arial" panose="020B0604020202020204" pitchFamily="34" charset="0"/>
              <a:buChar char="•"/>
            </a:pPr>
            <a:r>
              <a:rPr lang="en-US" sz="2800" dirty="0" smtClean="0"/>
              <a:t>A  unit testing framework capable of testing any generic JavaScript code.</a:t>
            </a:r>
          </a:p>
          <a:p>
            <a:pPr marL="342900" indent="-342900" algn="just">
              <a:buFont typeface="Arial" panose="020B0604020202020204" pitchFamily="34" charset="0"/>
              <a:buChar char="•"/>
            </a:pPr>
            <a:r>
              <a:rPr lang="en-US" sz="2800" dirty="0" smtClean="0"/>
              <a:t>Just 3 Files      </a:t>
            </a:r>
          </a:p>
          <a:p>
            <a:pPr marL="342900" indent="-342900" algn="just">
              <a:buFont typeface="Wingdings" panose="05000000000000000000" pitchFamily="2" charset="2"/>
              <a:buChar char="Ø"/>
            </a:pPr>
            <a:r>
              <a:rPr lang="en-US" sz="2800" dirty="0" smtClean="0"/>
              <a:t>  qunit.css</a:t>
            </a:r>
          </a:p>
          <a:p>
            <a:pPr marL="342900" indent="-342900" algn="just">
              <a:buFont typeface="Wingdings" panose="05000000000000000000" pitchFamily="2" charset="2"/>
              <a:buChar char="Ø"/>
            </a:pPr>
            <a:r>
              <a:rPr lang="en-US" sz="2800" dirty="0"/>
              <a:t> </a:t>
            </a:r>
            <a:r>
              <a:rPr lang="en-US" sz="2800" dirty="0" smtClean="0"/>
              <a:t> qunit.js</a:t>
            </a:r>
          </a:p>
          <a:p>
            <a:pPr marL="342900" indent="-342900" algn="just">
              <a:buFont typeface="Wingdings" panose="05000000000000000000" pitchFamily="2" charset="2"/>
              <a:buChar char="Ø"/>
            </a:pPr>
            <a:r>
              <a:rPr lang="en-US" sz="2800" dirty="0" smtClean="0"/>
              <a:t>  qunit.html </a:t>
            </a:r>
          </a:p>
          <a:p>
            <a:pPr marL="342900" indent="-342900" algn="just">
              <a:buFont typeface="Arial" panose="020B0604020202020204" pitchFamily="34" charset="0"/>
              <a:buChar char="•"/>
            </a:pPr>
            <a:r>
              <a:rPr lang="en-US" sz="2800" dirty="0" smtClean="0"/>
              <a:t>Popular choice for JavaScript based projects</a:t>
            </a:r>
          </a:p>
          <a:p>
            <a:pPr marL="342900" indent="-342900" algn="just">
              <a:buFont typeface="Arial" panose="020B0604020202020204" pitchFamily="34" charset="0"/>
              <a:buChar char="•"/>
            </a:pPr>
            <a:endParaRPr lang="en-US" dirty="0"/>
          </a:p>
        </p:txBody>
      </p:sp>
      <p:sp>
        <p:nvSpPr>
          <p:cNvPr id="4" name="Footer Placeholder 3"/>
          <p:cNvSpPr>
            <a:spLocks noGrp="1"/>
          </p:cNvSpPr>
          <p:nvPr>
            <p:ph type="ftr" sz="quarter" idx="11"/>
          </p:nvPr>
        </p:nvSpPr>
        <p:spPr>
          <a:xfrm>
            <a:off x="7997781" y="6356350"/>
            <a:ext cx="3928056" cy="365125"/>
          </a:xfrm>
        </p:spPr>
        <p:txBody>
          <a:bodyPr/>
          <a:lstStyle/>
          <a:p>
            <a:r>
              <a:rPr lang="en-US" sz="2000" dirty="0" smtClean="0"/>
              <a:t>Adarsh Kumar Reddy Pidaparthy</a:t>
            </a:r>
            <a:endParaRPr lang="en-US" sz="2000" dirty="0"/>
          </a:p>
        </p:txBody>
      </p:sp>
    </p:spTree>
    <p:extLst>
      <p:ext uri="{BB962C8B-B14F-4D97-AF65-F5344CB8AC3E}">
        <p14:creationId xmlns:p14="http://schemas.microsoft.com/office/powerpoint/2010/main" val="13652350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Qunit(Contd..)</a:t>
            </a:r>
            <a:endParaRPr lang="en-US" sz="5400" b="1" dirty="0"/>
          </a:p>
        </p:txBody>
      </p:sp>
      <p:sp>
        <p:nvSpPr>
          <p:cNvPr id="3" name="Content Placeholder 2"/>
          <p:cNvSpPr>
            <a:spLocks noGrp="1"/>
          </p:cNvSpPr>
          <p:nvPr>
            <p:ph idx="1"/>
          </p:nvPr>
        </p:nvSpPr>
        <p:spPr/>
        <p:txBody>
          <a:bodyPr/>
          <a:lstStyle/>
          <a:p>
            <a:pPr marL="0" indent="0">
              <a:buNone/>
            </a:pPr>
            <a:r>
              <a:rPr lang="en-US" dirty="0" smtClean="0"/>
              <a:t>To use Qunit:</a:t>
            </a:r>
          </a:p>
          <a:p>
            <a:r>
              <a:rPr lang="en-US" dirty="0" smtClean="0"/>
              <a:t>Create a HTML page</a:t>
            </a:r>
          </a:p>
          <a:p>
            <a:r>
              <a:rPr lang="en-US" dirty="0" smtClean="0"/>
              <a:t>Create a div with id “qunit”</a:t>
            </a:r>
          </a:p>
          <a:p>
            <a:r>
              <a:rPr lang="en-US" dirty="0" smtClean="0"/>
              <a:t>Load its java script and CSS files</a:t>
            </a:r>
          </a:p>
          <a:p>
            <a:r>
              <a:rPr lang="en-US" dirty="0" smtClean="0"/>
              <a:t>Write your tests and assertions</a:t>
            </a:r>
            <a:endParaRPr lang="en-US" dirty="0"/>
          </a:p>
        </p:txBody>
      </p:sp>
      <p:sp>
        <p:nvSpPr>
          <p:cNvPr id="4" name="Footer Placeholder 3"/>
          <p:cNvSpPr>
            <a:spLocks noGrp="1"/>
          </p:cNvSpPr>
          <p:nvPr>
            <p:ph type="ftr" sz="quarter" idx="11"/>
          </p:nvPr>
        </p:nvSpPr>
        <p:spPr>
          <a:xfrm>
            <a:off x="8152327" y="6356350"/>
            <a:ext cx="3631841" cy="365125"/>
          </a:xfrm>
        </p:spPr>
        <p:txBody>
          <a:bodyPr/>
          <a:lstStyle/>
          <a:p>
            <a:r>
              <a:rPr lang="en-US" sz="2000" dirty="0" smtClean="0"/>
              <a:t>Adarsh Kumar Reddy Pidaparthy</a:t>
            </a:r>
            <a:endParaRPr lang="en-US" sz="2000" dirty="0"/>
          </a:p>
        </p:txBody>
      </p:sp>
    </p:spTree>
    <p:extLst>
      <p:ext uri="{BB962C8B-B14F-4D97-AF65-F5344CB8AC3E}">
        <p14:creationId xmlns:p14="http://schemas.microsoft.com/office/powerpoint/2010/main" val="363336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t>Assertions</a:t>
            </a:r>
          </a:p>
        </p:txBody>
      </p:sp>
      <p:sp>
        <p:nvSpPr>
          <p:cNvPr id="3" name="Content Placeholder 2"/>
          <p:cNvSpPr>
            <a:spLocks noGrp="1"/>
          </p:cNvSpPr>
          <p:nvPr>
            <p:ph idx="1"/>
          </p:nvPr>
        </p:nvSpPr>
        <p:spPr>
          <a:xfrm>
            <a:off x="838200" y="1584101"/>
            <a:ext cx="10515600" cy="4592862"/>
          </a:xfrm>
        </p:spPr>
        <p:txBody>
          <a:bodyPr>
            <a:normAutofit/>
          </a:bodyPr>
          <a:lstStyle/>
          <a:p>
            <a:pPr marL="0" indent="0">
              <a:buNone/>
            </a:pPr>
            <a:r>
              <a:rPr lang="en-US" dirty="0" smtClean="0"/>
              <a:t>Qunit mainly supports three types of assertions</a:t>
            </a:r>
          </a:p>
          <a:p>
            <a:r>
              <a:rPr lang="en-US" dirty="0" smtClean="0"/>
              <a:t>Ok: Boolean assertion, passes if the first argument  is truthy</a:t>
            </a:r>
          </a:p>
          <a:p>
            <a:r>
              <a:rPr lang="en-US" dirty="0" smtClean="0"/>
              <a:t>Equal: non strict assertion </a:t>
            </a:r>
          </a:p>
          <a:p>
            <a:pPr marL="0" indent="0">
              <a:buNone/>
            </a:pPr>
            <a:r>
              <a:rPr lang="en-US" dirty="0"/>
              <a:t> </a:t>
            </a:r>
            <a:r>
              <a:rPr lang="en-US" dirty="0" smtClean="0"/>
              <a:t>        equal(‘1’, 1, ‘they are equal’)</a:t>
            </a:r>
          </a:p>
          <a:p>
            <a:r>
              <a:rPr lang="en-US" dirty="0" smtClean="0"/>
              <a:t>StrictEqual:  Strict type and value comparison assertion</a:t>
            </a:r>
          </a:p>
          <a:p>
            <a:pPr marL="0" indent="0">
              <a:buNone/>
            </a:pPr>
            <a:r>
              <a:rPr lang="en-US" dirty="0" smtClean="0"/>
              <a:t>        </a:t>
            </a:r>
            <a:r>
              <a:rPr lang="en-US" dirty="0"/>
              <a:t>S</a:t>
            </a:r>
            <a:r>
              <a:rPr lang="en-US" dirty="0" smtClean="0"/>
              <a:t>trictEqual(‘1’, 1, ‘they are equal’)</a:t>
            </a:r>
          </a:p>
          <a:p>
            <a:r>
              <a:rPr lang="en-US" dirty="0" smtClean="0"/>
              <a:t>deepEqual: strict, recursively compares array elements and objects</a:t>
            </a:r>
          </a:p>
          <a:p>
            <a:pPr marL="0" indent="0">
              <a:buNone/>
            </a:pPr>
            <a:r>
              <a:rPr lang="en-US" dirty="0" smtClean="0"/>
              <a:t>        deepEqual(items, items1, ‘even the elements in the array are        </a:t>
            </a:r>
          </a:p>
          <a:p>
            <a:pPr marL="0" indent="0">
              <a:buNone/>
            </a:pPr>
            <a:r>
              <a:rPr lang="en-US" dirty="0"/>
              <a:t> </a:t>
            </a:r>
            <a:r>
              <a:rPr lang="en-US" dirty="0" smtClean="0"/>
              <a:t>                                                                                                         equal’)</a:t>
            </a: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a:xfrm>
            <a:off x="7631805" y="6279077"/>
            <a:ext cx="4114800" cy="365125"/>
          </a:xfrm>
        </p:spPr>
        <p:txBody>
          <a:bodyPr/>
          <a:lstStyle/>
          <a:p>
            <a:r>
              <a:rPr lang="en-US" sz="2000" dirty="0" smtClean="0"/>
              <a:t>Adarsh Kumar Reddy Pidaparthy</a:t>
            </a:r>
            <a:endParaRPr lang="en-US" sz="2000" dirty="0"/>
          </a:p>
        </p:txBody>
      </p:sp>
    </p:spTree>
    <p:extLst>
      <p:ext uri="{BB962C8B-B14F-4D97-AF65-F5344CB8AC3E}">
        <p14:creationId xmlns:p14="http://schemas.microsoft.com/office/powerpoint/2010/main" val="3714285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Software Testing</a:t>
            </a:r>
          </a:p>
        </p:txBody>
      </p:sp>
      <p:sp>
        <p:nvSpPr>
          <p:cNvPr id="3" name="Content Placeholder 2"/>
          <p:cNvSpPr>
            <a:spLocks noGrp="1"/>
          </p:cNvSpPr>
          <p:nvPr>
            <p:ph idx="1"/>
          </p:nvPr>
        </p:nvSpPr>
        <p:spPr/>
        <p:txBody>
          <a:bodyPr>
            <a:normAutofit/>
          </a:bodyPr>
          <a:lstStyle/>
          <a:p>
            <a:r>
              <a:rPr lang="en-US" dirty="0"/>
              <a:t>Software testing can be conducted as soon as </a:t>
            </a:r>
            <a:r>
              <a:rPr lang="en-US" dirty="0" smtClean="0"/>
              <a:t>a software executes or even partially exists.</a:t>
            </a:r>
          </a:p>
          <a:p>
            <a:r>
              <a:rPr lang="en-US" dirty="0" smtClean="0"/>
              <a:t>It is a process of executing a program or application under positive and negative conditions by manual or automated means. </a:t>
            </a:r>
          </a:p>
          <a:p>
            <a:r>
              <a:rPr lang="en-US" dirty="0" smtClean="0"/>
              <a:t>It checks mainly for</a:t>
            </a:r>
          </a:p>
          <a:p>
            <a:pPr lvl="1"/>
            <a:r>
              <a:rPr lang="en-US" dirty="0" smtClean="0"/>
              <a:t>Specification</a:t>
            </a:r>
          </a:p>
          <a:p>
            <a:pPr lvl="1"/>
            <a:r>
              <a:rPr lang="en-US" dirty="0" smtClean="0"/>
              <a:t>Functionality</a:t>
            </a:r>
          </a:p>
          <a:p>
            <a:pPr lvl="1"/>
            <a:r>
              <a:rPr lang="en-US" dirty="0" smtClean="0"/>
              <a:t>Performance</a:t>
            </a:r>
          </a:p>
          <a:p>
            <a:pPr lvl="1"/>
            <a:endParaRPr lang="en-US" dirty="0" smtClean="0"/>
          </a:p>
        </p:txBody>
      </p:sp>
      <p:sp>
        <p:nvSpPr>
          <p:cNvPr id="5" name="TextBox 4"/>
          <p:cNvSpPr txBox="1"/>
          <p:nvPr/>
        </p:nvSpPr>
        <p:spPr>
          <a:xfrm>
            <a:off x="9253182" y="6176963"/>
            <a:ext cx="2292824" cy="369332"/>
          </a:xfrm>
          <a:prstGeom prst="rect">
            <a:avLst/>
          </a:prstGeom>
          <a:noFill/>
        </p:spPr>
        <p:txBody>
          <a:bodyPr wrap="square" rtlCol="0">
            <a:spAutoFit/>
          </a:bodyPr>
          <a:lstStyle/>
          <a:p>
            <a:r>
              <a:rPr lang="en-US" dirty="0" smtClean="0"/>
              <a:t>Lahari Surneni</a:t>
            </a:r>
            <a:endParaRPr lang="en-US" dirty="0"/>
          </a:p>
        </p:txBody>
      </p:sp>
    </p:spTree>
    <p:extLst>
      <p:ext uri="{BB962C8B-B14F-4D97-AF65-F5344CB8AC3E}">
        <p14:creationId xmlns:p14="http://schemas.microsoft.com/office/powerpoint/2010/main" val="2374686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t>Assertions(Contd..)</a:t>
            </a:r>
          </a:p>
        </p:txBody>
      </p:sp>
      <p:sp>
        <p:nvSpPr>
          <p:cNvPr id="3" name="Content Placeholder 2"/>
          <p:cNvSpPr>
            <a:spLocks noGrp="1"/>
          </p:cNvSpPr>
          <p:nvPr>
            <p:ph idx="1"/>
          </p:nvPr>
        </p:nvSpPr>
        <p:spPr/>
        <p:txBody>
          <a:bodyPr/>
          <a:lstStyle/>
          <a:p>
            <a:r>
              <a:rPr lang="en-US" dirty="0"/>
              <a:t>t</a:t>
            </a:r>
            <a:r>
              <a:rPr lang="en-US" dirty="0" smtClean="0"/>
              <a:t>hrows: tests if a callback throws an exception</a:t>
            </a:r>
          </a:p>
          <a:p>
            <a:r>
              <a:rPr lang="en-US" dirty="0" smtClean="0"/>
              <a:t>notEqual, notStrictEqual, notDeepEqual</a:t>
            </a:r>
            <a:endParaRPr lang="en-US" dirty="0"/>
          </a:p>
        </p:txBody>
      </p:sp>
      <p:sp>
        <p:nvSpPr>
          <p:cNvPr id="4" name="Footer Placeholder 3"/>
          <p:cNvSpPr>
            <a:spLocks noGrp="1"/>
          </p:cNvSpPr>
          <p:nvPr>
            <p:ph type="ftr" sz="quarter" idx="11"/>
          </p:nvPr>
        </p:nvSpPr>
        <p:spPr>
          <a:xfrm>
            <a:off x="8190963" y="6356350"/>
            <a:ext cx="3644721" cy="365125"/>
          </a:xfrm>
        </p:spPr>
        <p:txBody>
          <a:bodyPr/>
          <a:lstStyle/>
          <a:p>
            <a:r>
              <a:rPr lang="en-US" sz="2000" dirty="0" smtClean="0"/>
              <a:t>Adarsh Kumar Reddy Pidaparthy</a:t>
            </a:r>
            <a:endParaRPr lang="en-US" sz="2000" dirty="0"/>
          </a:p>
        </p:txBody>
      </p:sp>
    </p:spTree>
    <p:extLst>
      <p:ext uri="{BB962C8B-B14F-4D97-AF65-F5344CB8AC3E}">
        <p14:creationId xmlns:p14="http://schemas.microsoft.com/office/powerpoint/2010/main" val="9731847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t>Qunit Test- runner page</a:t>
            </a:r>
          </a:p>
        </p:txBody>
      </p:sp>
      <p:sp>
        <p:nvSpPr>
          <p:cNvPr id="3" name="Content Placeholder 2"/>
          <p:cNvSpPr>
            <a:spLocks noGrp="1"/>
          </p:cNvSpPr>
          <p:nvPr>
            <p:ph idx="1"/>
          </p:nvPr>
        </p:nvSpPr>
        <p:spPr/>
        <p:txBody>
          <a:bodyPr/>
          <a:lstStyle/>
          <a:p>
            <a:r>
              <a:rPr lang="en-US" dirty="0" smtClean="0"/>
              <a:t>Hide passed tests</a:t>
            </a:r>
          </a:p>
          <a:p>
            <a:r>
              <a:rPr lang="en-US" dirty="0" smtClean="0"/>
              <a:t>Check for Globals - ensures the code under test and the test code does not export/ change any global properties.</a:t>
            </a:r>
          </a:p>
          <a:p>
            <a:r>
              <a:rPr lang="en-US" dirty="0" smtClean="0"/>
              <a:t>No try-catch – Tells Qunit to run tests outside of a try catch block; throws native exception helping in debugging.</a:t>
            </a:r>
          </a:p>
          <a:p>
            <a:r>
              <a:rPr lang="en-US" dirty="0" smtClean="0"/>
              <a:t>Can rerun individual tests or a specific module</a:t>
            </a:r>
            <a:endParaRPr lang="en-US" dirty="0"/>
          </a:p>
        </p:txBody>
      </p:sp>
      <p:sp>
        <p:nvSpPr>
          <p:cNvPr id="4" name="Footer Placeholder 3"/>
          <p:cNvSpPr>
            <a:spLocks noGrp="1"/>
          </p:cNvSpPr>
          <p:nvPr>
            <p:ph type="ftr" sz="quarter" idx="11"/>
          </p:nvPr>
        </p:nvSpPr>
        <p:spPr>
          <a:xfrm>
            <a:off x="8216720" y="6356350"/>
            <a:ext cx="3786389" cy="365125"/>
          </a:xfrm>
        </p:spPr>
        <p:txBody>
          <a:bodyPr/>
          <a:lstStyle/>
          <a:p>
            <a:r>
              <a:rPr lang="en-US" sz="2000" dirty="0" smtClean="0"/>
              <a:t>Adarsh Kumar Reddy Pidaparthy</a:t>
            </a:r>
            <a:endParaRPr lang="en-US" sz="2000" dirty="0"/>
          </a:p>
        </p:txBody>
      </p:sp>
    </p:spTree>
    <p:extLst>
      <p:ext uri="{BB962C8B-B14F-4D97-AF65-F5344CB8AC3E}">
        <p14:creationId xmlns:p14="http://schemas.microsoft.com/office/powerpoint/2010/main" val="31107557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t>Test 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8057" y="1378040"/>
            <a:ext cx="7076190" cy="4437864"/>
          </a:xfrm>
        </p:spPr>
      </p:pic>
      <p:sp>
        <p:nvSpPr>
          <p:cNvPr id="5" name="Footer Placeholder 4"/>
          <p:cNvSpPr>
            <a:spLocks noGrp="1"/>
          </p:cNvSpPr>
          <p:nvPr>
            <p:ph type="ftr" sz="quarter" idx="11"/>
          </p:nvPr>
        </p:nvSpPr>
        <p:spPr>
          <a:xfrm>
            <a:off x="8216721" y="6356350"/>
            <a:ext cx="3606085" cy="365125"/>
          </a:xfrm>
        </p:spPr>
        <p:txBody>
          <a:bodyPr/>
          <a:lstStyle/>
          <a:p>
            <a:r>
              <a:rPr lang="en-US" sz="2000" dirty="0" smtClean="0"/>
              <a:t>Adarsh Kumar Reddy Pidaparthy</a:t>
            </a:r>
            <a:endParaRPr lang="en-US" sz="2000" dirty="0"/>
          </a:p>
        </p:txBody>
      </p:sp>
    </p:spTree>
    <p:extLst>
      <p:ext uri="{BB962C8B-B14F-4D97-AF65-F5344CB8AC3E}">
        <p14:creationId xmlns:p14="http://schemas.microsoft.com/office/powerpoint/2010/main" val="390403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t>Callbacks</a:t>
            </a:r>
          </a:p>
        </p:txBody>
      </p:sp>
      <p:sp>
        <p:nvSpPr>
          <p:cNvPr id="3" name="Content Placeholder 2"/>
          <p:cNvSpPr>
            <a:spLocks noGrp="1"/>
          </p:cNvSpPr>
          <p:nvPr>
            <p:ph idx="1"/>
          </p:nvPr>
        </p:nvSpPr>
        <p:spPr/>
        <p:txBody>
          <a:bodyPr/>
          <a:lstStyle/>
          <a:p>
            <a:pPr marL="0" indent="0">
              <a:buNone/>
            </a:pPr>
            <a:r>
              <a:rPr lang="en-US" dirty="0" smtClean="0"/>
              <a:t>Qunit introduces callbacks to be called before and after test execution</a:t>
            </a:r>
          </a:p>
          <a:p>
            <a:r>
              <a:rPr lang="en-US" dirty="0" smtClean="0"/>
              <a:t>testStart(</a:t>
            </a:r>
            <a:r>
              <a:rPr lang="en-US" dirty="0" err="1" smtClean="0"/>
              <a:t>startCallback</a:t>
            </a:r>
            <a:r>
              <a:rPr lang="en-US" dirty="0" smtClean="0"/>
              <a:t>)</a:t>
            </a:r>
          </a:p>
          <a:p>
            <a:pPr>
              <a:buFont typeface="Wingdings" panose="05000000000000000000" pitchFamily="2" charset="2"/>
              <a:buChar char="Ø"/>
            </a:pPr>
            <a:r>
              <a:rPr lang="en-US" dirty="0" smtClean="0"/>
              <a:t> Invoked before the execution of each test</a:t>
            </a:r>
          </a:p>
          <a:p>
            <a:pPr>
              <a:buFont typeface="Wingdings" panose="05000000000000000000" pitchFamily="2" charset="2"/>
              <a:buChar char="Ø"/>
            </a:pPr>
            <a:r>
              <a:rPr lang="en-US" dirty="0" smtClean="0"/>
              <a:t>Used to build and prepare the objects</a:t>
            </a:r>
          </a:p>
          <a:p>
            <a:pPr marL="0" indent="0">
              <a:buNone/>
            </a:pPr>
            <a:endParaRPr lang="en-US" dirty="0"/>
          </a:p>
          <a:p>
            <a:r>
              <a:rPr lang="en-US" dirty="0" smtClean="0"/>
              <a:t>testDone(</a:t>
            </a:r>
            <a:r>
              <a:rPr lang="en-US" dirty="0" err="1" smtClean="0"/>
              <a:t>doneCallback</a:t>
            </a:r>
            <a:r>
              <a:rPr lang="en-US" dirty="0" smtClean="0"/>
              <a:t>)</a:t>
            </a:r>
          </a:p>
          <a:p>
            <a:pPr>
              <a:buFont typeface="Wingdings" panose="05000000000000000000" pitchFamily="2" charset="2"/>
              <a:buChar char="Ø"/>
            </a:pPr>
            <a:r>
              <a:rPr lang="en-US" dirty="0" smtClean="0"/>
              <a:t>Invoked after the execution of each test </a:t>
            </a:r>
          </a:p>
          <a:p>
            <a:pPr>
              <a:buFont typeface="Wingdings" panose="05000000000000000000" pitchFamily="2" charset="2"/>
              <a:buChar char="Ø"/>
            </a:pPr>
            <a:r>
              <a:rPr lang="en-US" dirty="0" smtClean="0"/>
              <a:t>Mostly used for clean up operations</a:t>
            </a:r>
          </a:p>
          <a:p>
            <a:endParaRPr lang="en-US" dirty="0" smtClean="0"/>
          </a:p>
          <a:p>
            <a:endParaRPr lang="en-US" dirty="0"/>
          </a:p>
        </p:txBody>
      </p:sp>
      <p:sp>
        <p:nvSpPr>
          <p:cNvPr id="4" name="Footer Placeholder 3"/>
          <p:cNvSpPr>
            <a:spLocks noGrp="1"/>
          </p:cNvSpPr>
          <p:nvPr>
            <p:ph type="ftr" sz="quarter" idx="11"/>
          </p:nvPr>
        </p:nvSpPr>
        <p:spPr>
          <a:xfrm>
            <a:off x="7550727" y="6311900"/>
            <a:ext cx="4114800" cy="365125"/>
          </a:xfrm>
        </p:spPr>
        <p:txBody>
          <a:bodyPr/>
          <a:lstStyle/>
          <a:p>
            <a:r>
              <a:rPr lang="en-US" sz="2000" dirty="0" smtClean="0"/>
              <a:t>Adarsh Kumar Reddy Pidaparthy</a:t>
            </a:r>
            <a:endParaRPr lang="en-US" sz="2000" dirty="0"/>
          </a:p>
        </p:txBody>
      </p:sp>
    </p:spTree>
    <p:extLst>
      <p:ext uri="{BB962C8B-B14F-4D97-AF65-F5344CB8AC3E}">
        <p14:creationId xmlns:p14="http://schemas.microsoft.com/office/powerpoint/2010/main" val="21870690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 y="353328"/>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t>Jasmine</a:t>
            </a:r>
          </a:p>
        </p:txBody>
      </p:sp>
      <p:sp>
        <p:nvSpPr>
          <p:cNvPr id="6" name="Content Placeholder 2"/>
          <p:cNvSpPr txBox="1">
            <a:spLocks/>
          </p:cNvSpPr>
          <p:nvPr/>
        </p:nvSpPr>
        <p:spPr>
          <a:xfrm>
            <a:off x="419100" y="1825625"/>
            <a:ext cx="109347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smtClean="0"/>
              <a:t>Jasmine is a behavior-driven development framework for testing JavaScript code.</a:t>
            </a:r>
          </a:p>
          <a:p>
            <a:pPr marL="342900" indent="-342900" algn="l">
              <a:buFont typeface="Arial" panose="020B0604020202020204" pitchFamily="34" charset="0"/>
              <a:buChar char="•"/>
            </a:pPr>
            <a:r>
              <a:rPr lang="en-US" dirty="0"/>
              <a:t>It does not depend on any other JavaScript </a:t>
            </a:r>
            <a:r>
              <a:rPr lang="en-US" dirty="0" smtClean="0"/>
              <a:t>frameworks.</a:t>
            </a:r>
          </a:p>
          <a:p>
            <a:pPr marL="342900" indent="-342900" algn="l">
              <a:buFont typeface="Arial" panose="020B0604020202020204" pitchFamily="34" charset="0"/>
              <a:buChar char="•"/>
            </a:pPr>
            <a:r>
              <a:rPr lang="en-US" dirty="0" smtClean="0"/>
              <a:t>It </a:t>
            </a:r>
            <a:r>
              <a:rPr lang="en-US" dirty="0"/>
              <a:t>has a clean, obvious syntax so that you can easily write </a:t>
            </a:r>
            <a:r>
              <a:rPr lang="en-US" dirty="0" smtClean="0"/>
              <a:t>tests.</a:t>
            </a:r>
          </a:p>
        </p:txBody>
      </p:sp>
      <p:sp>
        <p:nvSpPr>
          <p:cNvPr id="4" name="TextBox 3"/>
          <p:cNvSpPr txBox="1"/>
          <p:nvPr/>
        </p:nvSpPr>
        <p:spPr>
          <a:xfrm>
            <a:off x="9253182" y="6176963"/>
            <a:ext cx="2292824" cy="369332"/>
          </a:xfrm>
          <a:prstGeom prst="rect">
            <a:avLst/>
          </a:prstGeom>
          <a:noFill/>
        </p:spPr>
        <p:txBody>
          <a:bodyPr wrap="square" rtlCol="0">
            <a:spAutoFit/>
          </a:bodyPr>
          <a:lstStyle/>
          <a:p>
            <a:r>
              <a:rPr lang="en-US" dirty="0" err="1" smtClean="0"/>
              <a:t>Yeshwanth</a:t>
            </a:r>
            <a:r>
              <a:rPr lang="en-US" dirty="0" smtClean="0"/>
              <a:t> </a:t>
            </a:r>
            <a:r>
              <a:rPr lang="en-US" dirty="0" err="1" smtClean="0"/>
              <a:t>Teja</a:t>
            </a:r>
            <a:endParaRPr lang="en-US" dirty="0"/>
          </a:p>
        </p:txBody>
      </p:sp>
    </p:spTree>
    <p:extLst>
      <p:ext uri="{BB962C8B-B14F-4D97-AF65-F5344CB8AC3E}">
        <p14:creationId xmlns:p14="http://schemas.microsoft.com/office/powerpoint/2010/main" val="25442151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441342"/>
          </a:xfrm>
        </p:spPr>
        <p:txBody>
          <a:bodyPr>
            <a:normAutofit/>
          </a:bodyPr>
          <a:lstStyle/>
          <a:p>
            <a:pPr lvl="0" algn="ctr"/>
            <a:r>
              <a:rPr lang="en-US" sz="5400" b="1" dirty="0"/>
              <a:t>Suites</a:t>
            </a:r>
          </a:p>
        </p:txBody>
      </p:sp>
      <p:sp>
        <p:nvSpPr>
          <p:cNvPr id="3" name="Content Placeholder 2"/>
          <p:cNvSpPr>
            <a:spLocks noGrp="1"/>
          </p:cNvSpPr>
          <p:nvPr>
            <p:ph idx="1"/>
          </p:nvPr>
        </p:nvSpPr>
        <p:spPr>
          <a:xfrm>
            <a:off x="838200" y="1329679"/>
            <a:ext cx="10515600" cy="31433544"/>
          </a:xfrm>
        </p:spPr>
        <p:txBody>
          <a:bodyPr/>
          <a:lstStyle/>
          <a:p>
            <a:r>
              <a:rPr lang="en-US" dirty="0" smtClean="0"/>
              <a:t>A suite describes your tests.</a:t>
            </a:r>
          </a:p>
          <a:p>
            <a:r>
              <a:rPr lang="en-US" dirty="0"/>
              <a:t>A test suite begins with a call to the global Jasmine </a:t>
            </a:r>
            <a:r>
              <a:rPr lang="en-US" dirty="0" smtClean="0"/>
              <a:t>function</a:t>
            </a:r>
          </a:p>
          <a:p>
            <a:pPr marL="0" indent="0">
              <a:buNone/>
            </a:pPr>
            <a:r>
              <a:rPr lang="en-US" dirty="0"/>
              <a:t>  </a:t>
            </a:r>
            <a:r>
              <a:rPr lang="en-US" dirty="0" smtClean="0"/>
              <a:t> describe()  with 2 parameters string and a function.</a:t>
            </a:r>
          </a:p>
          <a:p>
            <a:r>
              <a:rPr lang="en-US" dirty="0" smtClean="0"/>
              <a:t>String - </a:t>
            </a:r>
            <a:r>
              <a:rPr lang="en-US" dirty="0"/>
              <a:t>a name or title for a spec suite - usually what is being </a:t>
            </a:r>
            <a:r>
              <a:rPr lang="en-US" dirty="0" smtClean="0"/>
              <a:t>tested.</a:t>
            </a:r>
          </a:p>
          <a:p>
            <a:r>
              <a:rPr lang="en-US" dirty="0" smtClean="0"/>
              <a:t>Function- block of code that implements the suite.</a:t>
            </a:r>
          </a:p>
          <a:p>
            <a:pPr marL="0" indent="0">
              <a:buNone/>
            </a:pPr>
            <a:r>
              <a:rPr kumimoji="0" lang="en-US" altLang="en-US" b="0" i="0" u="none" strike="noStrike" cap="none" normalizeH="0" baseline="0" dirty="0" smtClean="0">
                <a:ln>
                  <a:noFill/>
                </a:ln>
                <a:solidFill>
                  <a:schemeClr val="bg1">
                    <a:lumMod val="50000"/>
                  </a:schemeClr>
                </a:solidFill>
                <a:effectLst/>
                <a:latin typeface="Monaco"/>
              </a:rPr>
              <a:t>describe("A suite", </a:t>
            </a:r>
            <a:r>
              <a:rPr kumimoji="0" lang="en-US" altLang="en-US" b="1" i="0" u="none" strike="noStrike" cap="none" normalizeH="0" baseline="0" dirty="0" smtClean="0">
                <a:ln>
                  <a:noFill/>
                </a:ln>
                <a:solidFill>
                  <a:schemeClr val="bg1">
                    <a:lumMod val="50000"/>
                  </a:schemeClr>
                </a:solidFill>
                <a:effectLst/>
                <a:latin typeface="Monaco"/>
              </a:rPr>
              <a:t>function</a:t>
            </a:r>
            <a:r>
              <a:rPr kumimoji="0" lang="en-US" altLang="en-US" b="0" i="0" u="none" strike="noStrike" cap="none" normalizeH="0" baseline="0" dirty="0" smtClean="0">
                <a:ln>
                  <a:noFill/>
                </a:ln>
                <a:solidFill>
                  <a:schemeClr val="bg1">
                    <a:lumMod val="50000"/>
                  </a:schemeClr>
                </a:solidFill>
                <a:effectLst/>
                <a:latin typeface="Monaco"/>
              </a:rPr>
              <a:t>() { </a:t>
            </a:r>
          </a:p>
          <a:p>
            <a:pPr marL="0" indent="0">
              <a:buNone/>
            </a:pPr>
            <a:r>
              <a:rPr kumimoji="0" lang="en-US" altLang="en-US" b="0" i="0" u="none" strike="noStrike" cap="none" normalizeH="0" baseline="0" dirty="0" smtClean="0">
                <a:ln>
                  <a:noFill/>
                </a:ln>
                <a:solidFill>
                  <a:schemeClr val="bg1">
                    <a:lumMod val="50000"/>
                  </a:schemeClr>
                </a:solidFill>
                <a:effectLst/>
                <a:latin typeface="Monaco"/>
              </a:rPr>
              <a:t>it("contains spec with an expectation", </a:t>
            </a:r>
            <a:r>
              <a:rPr kumimoji="0" lang="en-US" altLang="en-US" b="1" i="0" u="none" strike="noStrike" cap="none" normalizeH="0" baseline="0" dirty="0" smtClean="0">
                <a:ln>
                  <a:noFill/>
                </a:ln>
                <a:solidFill>
                  <a:schemeClr val="bg1">
                    <a:lumMod val="50000"/>
                  </a:schemeClr>
                </a:solidFill>
                <a:effectLst/>
                <a:latin typeface="Monaco"/>
              </a:rPr>
              <a:t>function</a:t>
            </a:r>
            <a:r>
              <a:rPr kumimoji="0" lang="en-US" altLang="en-US" b="0" i="0" u="none" strike="noStrike" cap="none" normalizeH="0" baseline="0" dirty="0" smtClean="0">
                <a:ln>
                  <a:noFill/>
                </a:ln>
                <a:solidFill>
                  <a:schemeClr val="bg1">
                    <a:lumMod val="50000"/>
                  </a:schemeClr>
                </a:solidFill>
                <a:effectLst/>
                <a:latin typeface="Monaco"/>
              </a:rPr>
              <a:t>() { expect(</a:t>
            </a:r>
            <a:r>
              <a:rPr kumimoji="0" lang="en-US" altLang="en-US" b="1" i="0" u="none" strike="noStrike" cap="none" normalizeH="0" baseline="0" dirty="0" smtClean="0">
                <a:ln>
                  <a:noFill/>
                </a:ln>
                <a:solidFill>
                  <a:schemeClr val="bg1">
                    <a:lumMod val="50000"/>
                  </a:schemeClr>
                </a:solidFill>
                <a:effectLst/>
                <a:latin typeface="Monaco"/>
              </a:rPr>
              <a:t>true</a:t>
            </a:r>
            <a:r>
              <a:rPr kumimoji="0" lang="en-US" altLang="en-US" b="0" i="0" u="none" strike="noStrike" cap="none" normalizeH="0" baseline="0" dirty="0" smtClean="0">
                <a:ln>
                  <a:noFill/>
                </a:ln>
                <a:solidFill>
                  <a:schemeClr val="bg1">
                    <a:lumMod val="50000"/>
                  </a:schemeClr>
                </a:solidFill>
                <a:effectLst/>
                <a:latin typeface="Monaco"/>
              </a:rPr>
              <a:t>).</a:t>
            </a:r>
            <a:r>
              <a:rPr kumimoji="0" lang="en-US" altLang="en-US" b="0" i="0" u="none" strike="noStrike" cap="none" normalizeH="0" baseline="0" dirty="0" err="1" smtClean="0">
                <a:ln>
                  <a:noFill/>
                </a:ln>
                <a:solidFill>
                  <a:schemeClr val="bg1">
                    <a:lumMod val="50000"/>
                  </a:schemeClr>
                </a:solidFill>
                <a:effectLst/>
                <a:latin typeface="Monaco"/>
              </a:rPr>
              <a:t>toBe</a:t>
            </a:r>
            <a:r>
              <a:rPr kumimoji="0" lang="en-US" altLang="en-US" b="0" i="0" u="none" strike="noStrike" cap="none" normalizeH="0" baseline="0" dirty="0" smtClean="0">
                <a:ln>
                  <a:noFill/>
                </a:ln>
                <a:solidFill>
                  <a:schemeClr val="bg1">
                    <a:lumMod val="50000"/>
                  </a:schemeClr>
                </a:solidFill>
                <a:effectLst/>
                <a:latin typeface="Monaco"/>
              </a:rPr>
              <a:t>(</a:t>
            </a:r>
            <a:r>
              <a:rPr kumimoji="0" lang="en-US" altLang="en-US" b="1" i="0" u="none" strike="noStrike" cap="none" normalizeH="0" baseline="0" dirty="0" smtClean="0">
                <a:ln>
                  <a:noFill/>
                </a:ln>
                <a:solidFill>
                  <a:schemeClr val="bg1">
                    <a:lumMod val="50000"/>
                  </a:schemeClr>
                </a:solidFill>
                <a:effectLst/>
                <a:latin typeface="Monaco"/>
              </a:rPr>
              <a:t>true</a:t>
            </a:r>
            <a:r>
              <a:rPr kumimoji="0" lang="en-US" altLang="en-US" b="0" i="0" u="none" strike="noStrike" cap="none" normalizeH="0" baseline="0" dirty="0" smtClean="0">
                <a:ln>
                  <a:noFill/>
                </a:ln>
                <a:solidFill>
                  <a:schemeClr val="bg1">
                    <a:lumMod val="50000"/>
                  </a:schemeClr>
                </a:solidFill>
                <a:effectLst/>
                <a:latin typeface="Monaco"/>
              </a:rPr>
              <a:t>);</a:t>
            </a:r>
          </a:p>
          <a:p>
            <a:pPr marL="0" indent="0">
              <a:buNone/>
            </a:pPr>
            <a:r>
              <a:rPr kumimoji="0" lang="en-US" altLang="en-US" b="0" i="0" u="none" strike="noStrike" cap="none" normalizeH="0" baseline="0" dirty="0" smtClean="0">
                <a:ln>
                  <a:noFill/>
                </a:ln>
                <a:solidFill>
                  <a:schemeClr val="bg1">
                    <a:lumMod val="50000"/>
                  </a:schemeClr>
                </a:solidFill>
                <a:effectLst/>
                <a:latin typeface="Monaco"/>
              </a:rPr>
              <a:t> });</a:t>
            </a:r>
          </a:p>
          <a:p>
            <a:pPr marL="0" indent="0">
              <a:buNone/>
            </a:pPr>
            <a:r>
              <a:rPr kumimoji="0" lang="en-US" altLang="en-US" b="0" i="0" u="none" strike="noStrike" cap="none" normalizeH="0" baseline="0" dirty="0" smtClean="0">
                <a:ln>
                  <a:noFill/>
                </a:ln>
                <a:solidFill>
                  <a:schemeClr val="bg1">
                    <a:lumMod val="50000"/>
                  </a:schemeClr>
                </a:solidFill>
                <a:effectLst/>
                <a:latin typeface="Monaco"/>
              </a:rPr>
              <a:t> });</a:t>
            </a:r>
            <a:r>
              <a:rPr kumimoji="0" lang="en-US" altLang="en-US" b="0" i="0" u="none" strike="noStrike" cap="none" normalizeH="0" baseline="0" dirty="0" smtClean="0">
                <a:ln>
                  <a:noFill/>
                </a:ln>
                <a:solidFill>
                  <a:schemeClr val="bg1">
                    <a:lumMod val="50000"/>
                  </a:schemeClr>
                </a:solidFill>
                <a:effectLst/>
              </a:rPr>
              <a:t> </a:t>
            </a:r>
            <a:r>
              <a:rPr kumimoji="0" lang="en-US" altLang="en-US" b="0" i="0" u="none" strike="noStrike" cap="none" normalizeH="0" baseline="0" dirty="0" smtClean="0">
                <a:ln>
                  <a:noFill/>
                </a:ln>
                <a:solidFill>
                  <a:schemeClr val="tx1"/>
                </a:solidFill>
                <a:effectLst/>
                <a:latin typeface="Arial" panose="020B0604020202020204" pitchFamily="34" charset="0"/>
              </a:rPr>
              <a:t/>
            </a:r>
            <a:br>
              <a:rPr kumimoji="0" lang="en-US" altLang="en-US" b="0" i="0" u="none" strike="noStrike" cap="none" normalizeH="0" baseline="0" dirty="0" smtClean="0">
                <a:ln>
                  <a:noFill/>
                </a:ln>
                <a:solidFill>
                  <a:schemeClr val="tx1"/>
                </a:solidFill>
                <a:effectLst/>
                <a:latin typeface="Arial" panose="020B0604020202020204" pitchFamily="34" charset="0"/>
              </a:rPr>
            </a:br>
            <a:endParaRPr lang="en-US" dirty="0" smtClean="0"/>
          </a:p>
          <a:p>
            <a:endParaRPr lang="en-US" dirty="0" smtClean="0"/>
          </a:p>
          <a:p>
            <a:pPr marL="0" indent="0">
              <a:buNone/>
            </a:pPr>
            <a:endParaRPr lang="en-US" dirty="0" smtClean="0"/>
          </a:p>
          <a:p>
            <a:endParaRPr lang="en-US" dirty="0"/>
          </a:p>
        </p:txBody>
      </p:sp>
      <p:sp>
        <p:nvSpPr>
          <p:cNvPr id="4" name="TextBox 3"/>
          <p:cNvSpPr txBox="1"/>
          <p:nvPr/>
        </p:nvSpPr>
        <p:spPr>
          <a:xfrm>
            <a:off x="9253182" y="6176963"/>
            <a:ext cx="2292824" cy="369332"/>
          </a:xfrm>
          <a:prstGeom prst="rect">
            <a:avLst/>
          </a:prstGeom>
          <a:noFill/>
        </p:spPr>
        <p:txBody>
          <a:bodyPr wrap="square" rtlCol="0">
            <a:spAutoFit/>
          </a:bodyPr>
          <a:lstStyle/>
          <a:p>
            <a:r>
              <a:rPr lang="en-US" dirty="0" err="1" smtClean="0"/>
              <a:t>Yeshwanth</a:t>
            </a:r>
            <a:r>
              <a:rPr lang="en-US" dirty="0" smtClean="0"/>
              <a:t> </a:t>
            </a:r>
            <a:r>
              <a:rPr lang="en-US" dirty="0" err="1" smtClean="0"/>
              <a:t>Teja</a:t>
            </a:r>
            <a:endParaRPr lang="en-US" dirty="0"/>
          </a:p>
        </p:txBody>
      </p:sp>
    </p:spTree>
    <p:extLst>
      <p:ext uri="{BB962C8B-B14F-4D97-AF65-F5344CB8AC3E}">
        <p14:creationId xmlns:p14="http://schemas.microsoft.com/office/powerpoint/2010/main" val="3701757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t>Specs</a:t>
            </a:r>
          </a:p>
        </p:txBody>
      </p:sp>
      <p:sp>
        <p:nvSpPr>
          <p:cNvPr id="4" name="Content Placeholder 2"/>
          <p:cNvSpPr>
            <a:spLocks noGrp="1"/>
          </p:cNvSpPr>
          <p:nvPr>
            <p:ph idx="1"/>
          </p:nvPr>
        </p:nvSpPr>
        <p:spPr>
          <a:xfrm>
            <a:off x="838200" y="1825625"/>
            <a:ext cx="10515600" cy="4351338"/>
          </a:xfrm>
        </p:spPr>
        <p:txBody>
          <a:bodyPr/>
          <a:lstStyle/>
          <a:p>
            <a:r>
              <a:rPr lang="en-US" dirty="0"/>
              <a:t>Specs are defined by calling the global Jasmine function </a:t>
            </a:r>
            <a:r>
              <a:rPr lang="en-US" dirty="0" smtClean="0"/>
              <a:t>it, which, like describe takes a string and function.</a:t>
            </a:r>
          </a:p>
          <a:p>
            <a:r>
              <a:rPr lang="en-US" dirty="0"/>
              <a:t>The string is the title of the spec and the function is the spec, or </a:t>
            </a:r>
            <a:r>
              <a:rPr lang="en-US" dirty="0" smtClean="0"/>
              <a:t>test.</a:t>
            </a:r>
          </a:p>
          <a:p>
            <a:r>
              <a:rPr lang="en-US" dirty="0"/>
              <a:t>A spec contains one or more expectations that test the state of the code</a:t>
            </a:r>
            <a:r>
              <a:rPr lang="en-US" dirty="0" smtClean="0"/>
              <a:t>.</a:t>
            </a:r>
          </a:p>
          <a:p>
            <a:r>
              <a:rPr lang="en-US" dirty="0"/>
              <a:t>An expectation in Jasmine is an assertion that is either true or false</a:t>
            </a:r>
            <a:r>
              <a:rPr lang="en-US" dirty="0" smtClean="0"/>
              <a:t>.</a:t>
            </a:r>
          </a:p>
          <a:p>
            <a:r>
              <a:rPr lang="en-US" dirty="0"/>
              <a:t>A spec with all true expectations is a passing spec. A spec with one or more false expectations is a failing spec.</a:t>
            </a:r>
          </a:p>
        </p:txBody>
      </p:sp>
      <p:sp>
        <p:nvSpPr>
          <p:cNvPr id="5" name="TextBox 4"/>
          <p:cNvSpPr txBox="1"/>
          <p:nvPr/>
        </p:nvSpPr>
        <p:spPr>
          <a:xfrm>
            <a:off x="9253182" y="6176963"/>
            <a:ext cx="2292824" cy="369332"/>
          </a:xfrm>
          <a:prstGeom prst="rect">
            <a:avLst/>
          </a:prstGeom>
          <a:noFill/>
        </p:spPr>
        <p:txBody>
          <a:bodyPr wrap="square" rtlCol="0">
            <a:spAutoFit/>
          </a:bodyPr>
          <a:lstStyle/>
          <a:p>
            <a:r>
              <a:rPr lang="en-US" dirty="0" err="1" smtClean="0"/>
              <a:t>Yeshwanth</a:t>
            </a:r>
            <a:r>
              <a:rPr lang="en-US" dirty="0" smtClean="0"/>
              <a:t> </a:t>
            </a:r>
            <a:r>
              <a:rPr lang="en-US" dirty="0" err="1" smtClean="0"/>
              <a:t>Teja</a:t>
            </a:r>
            <a:endParaRPr lang="en-US" dirty="0"/>
          </a:p>
        </p:txBody>
      </p:sp>
    </p:spTree>
    <p:extLst>
      <p:ext uri="{BB962C8B-B14F-4D97-AF65-F5344CB8AC3E}">
        <p14:creationId xmlns:p14="http://schemas.microsoft.com/office/powerpoint/2010/main" val="2099519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t>It block functions</a:t>
            </a:r>
          </a:p>
        </p:txBody>
      </p:sp>
      <p:sp>
        <p:nvSpPr>
          <p:cNvPr id="3" name="Content Placeholder 2"/>
          <p:cNvSpPr>
            <a:spLocks noGrp="1"/>
          </p:cNvSpPr>
          <p:nvPr>
            <p:ph idx="1"/>
          </p:nvPr>
        </p:nvSpPr>
        <p:spPr/>
        <p:txBody>
          <a:bodyPr/>
          <a:lstStyle/>
          <a:p>
            <a:r>
              <a:rPr lang="en-US" dirty="0" smtClean="0"/>
              <a:t>Since describe and it blocks are functions they </a:t>
            </a:r>
            <a:r>
              <a:rPr lang="en-US" dirty="0"/>
              <a:t>can contain any executable code necessary to implement the </a:t>
            </a:r>
            <a:r>
              <a:rPr lang="en-US" dirty="0" smtClean="0"/>
              <a:t>test. </a:t>
            </a:r>
          </a:p>
          <a:p>
            <a:r>
              <a:rPr lang="en-US" dirty="0"/>
              <a:t>JavaScript scoping rules apply, so variables declared in </a:t>
            </a:r>
            <a:r>
              <a:rPr lang="en-US" dirty="0" smtClean="0"/>
              <a:t>a describe are available to any it block inside the suite </a:t>
            </a:r>
            <a:endParaRPr lang="en-US" dirty="0"/>
          </a:p>
        </p:txBody>
      </p:sp>
      <p:sp>
        <p:nvSpPr>
          <p:cNvPr id="5" name="Rectangle 2"/>
          <p:cNvSpPr>
            <a:spLocks noChangeArrowheads="1"/>
          </p:cNvSpPr>
          <p:nvPr/>
        </p:nvSpPr>
        <p:spPr bwMode="auto">
          <a:xfrm>
            <a:off x="838200" y="4001294"/>
            <a:ext cx="757040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describe("A suite is just a function", </a:t>
            </a:r>
            <a:r>
              <a:rPr kumimoji="0" lang="en-US" altLang="en-US" sz="2800" b="1" i="0" u="none" strike="noStrike" cap="none" normalizeH="0" baseline="0" dirty="0" smtClean="0">
                <a:ln>
                  <a:noFill/>
                </a:ln>
                <a:solidFill>
                  <a:schemeClr val="bg1">
                    <a:lumMod val="50000"/>
                  </a:schemeClr>
                </a:solidFill>
                <a:effectLst/>
                <a:latin typeface="Monaco"/>
                <a:cs typeface="Times New Roman" panose="02020603050405020304" pitchFamily="18" charset="0"/>
              </a:rPr>
              <a:t>function</a:t>
            </a: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 </a:t>
            </a:r>
            <a:r>
              <a:rPr kumimoji="0" lang="en-US" altLang="en-US" sz="2800" b="1" i="0" u="none" strike="noStrike" cap="none" normalizeH="0" baseline="0" dirty="0" err="1" smtClean="0">
                <a:ln>
                  <a:noFill/>
                </a:ln>
                <a:solidFill>
                  <a:schemeClr val="bg1">
                    <a:lumMod val="50000"/>
                  </a:schemeClr>
                </a:solidFill>
                <a:effectLst/>
                <a:latin typeface="Monaco"/>
                <a:cs typeface="Times New Roman" panose="02020603050405020304" pitchFamily="18" charset="0"/>
              </a:rPr>
              <a:t>var</a:t>
            </a: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 it("and so is a spec", </a:t>
            </a:r>
            <a:r>
              <a:rPr kumimoji="0" lang="en-US" altLang="en-US" sz="2800" b="1" i="0" u="none" strike="noStrike" cap="none" normalizeH="0" baseline="0" dirty="0" smtClean="0">
                <a:ln>
                  <a:noFill/>
                </a:ln>
                <a:solidFill>
                  <a:schemeClr val="bg1">
                    <a:lumMod val="50000"/>
                  </a:schemeClr>
                </a:solidFill>
                <a:effectLst/>
                <a:latin typeface="Monaco"/>
                <a:cs typeface="Times New Roman" panose="02020603050405020304" pitchFamily="18" charset="0"/>
              </a:rPr>
              <a:t>function</a:t>
            </a: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 { a </a:t>
            </a:r>
            <a:r>
              <a:rPr kumimoji="0" lang="en-US" altLang="en-US" sz="2800" b="1" i="0" u="none" strike="noStrike" cap="none" normalizeH="0" baseline="0" dirty="0" smtClean="0">
                <a:ln>
                  <a:noFill/>
                </a:ln>
                <a:solidFill>
                  <a:schemeClr val="bg1">
                    <a:lumMod val="50000"/>
                  </a:schemeClr>
                </a:solidFill>
                <a:effectLst/>
                <a:latin typeface="Monaco"/>
                <a:cs typeface="Times New Roman" panose="02020603050405020304" pitchFamily="18" charset="0"/>
              </a:rPr>
              <a:t>=</a:t>
            </a: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 </a:t>
            </a:r>
            <a:r>
              <a:rPr kumimoji="0" lang="en-US" altLang="en-US" sz="2800" b="1" i="0" u="none" strike="noStrike" cap="none" normalizeH="0" baseline="0" dirty="0" smtClean="0">
                <a:ln>
                  <a:noFill/>
                </a:ln>
                <a:solidFill>
                  <a:schemeClr val="bg1">
                    <a:lumMod val="50000"/>
                  </a:schemeClr>
                </a:solidFill>
                <a:effectLst/>
                <a:latin typeface="Monaco"/>
                <a:cs typeface="Times New Roman" panose="02020603050405020304" pitchFamily="18" charset="0"/>
              </a:rPr>
              <a:t>true</a:t>
            </a: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expect(a).</a:t>
            </a:r>
            <a:r>
              <a:rPr kumimoji="0" lang="en-US" altLang="en-US" sz="2800" b="0" i="0" u="none" strike="noStrike" cap="none" normalizeH="0" baseline="0" dirty="0" err="1" smtClean="0">
                <a:ln>
                  <a:noFill/>
                </a:ln>
                <a:solidFill>
                  <a:schemeClr val="bg1">
                    <a:lumMod val="50000"/>
                  </a:schemeClr>
                </a:solidFill>
                <a:effectLst/>
                <a:latin typeface="Monaco"/>
                <a:cs typeface="Times New Roman" panose="02020603050405020304" pitchFamily="18" charset="0"/>
              </a:rPr>
              <a:t>toBe</a:t>
            </a: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a:t>
            </a:r>
            <a:r>
              <a:rPr kumimoji="0" lang="en-US" altLang="en-US" sz="2800" b="1" i="0" u="none" strike="noStrike" cap="none" normalizeH="0" baseline="0" dirty="0" smtClean="0">
                <a:ln>
                  <a:noFill/>
                </a:ln>
                <a:solidFill>
                  <a:schemeClr val="bg1">
                    <a:lumMod val="50000"/>
                  </a:schemeClr>
                </a:solidFill>
                <a:effectLst/>
                <a:latin typeface="Monaco"/>
                <a:cs typeface="Times New Roman" panose="02020603050405020304" pitchFamily="18" charset="0"/>
              </a:rPr>
              <a:t>true</a:t>
            </a: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 </a:t>
            </a:r>
          </a:p>
        </p:txBody>
      </p:sp>
      <p:sp>
        <p:nvSpPr>
          <p:cNvPr id="6" name="TextBox 5"/>
          <p:cNvSpPr txBox="1"/>
          <p:nvPr/>
        </p:nvSpPr>
        <p:spPr>
          <a:xfrm>
            <a:off x="9253182" y="6176963"/>
            <a:ext cx="2292824" cy="369332"/>
          </a:xfrm>
          <a:prstGeom prst="rect">
            <a:avLst/>
          </a:prstGeom>
          <a:noFill/>
        </p:spPr>
        <p:txBody>
          <a:bodyPr wrap="square" rtlCol="0">
            <a:spAutoFit/>
          </a:bodyPr>
          <a:lstStyle/>
          <a:p>
            <a:r>
              <a:rPr lang="en-US" dirty="0" err="1" smtClean="0"/>
              <a:t>Yeshwanth</a:t>
            </a:r>
            <a:r>
              <a:rPr lang="en-US" dirty="0" smtClean="0"/>
              <a:t> </a:t>
            </a:r>
            <a:r>
              <a:rPr lang="en-US" dirty="0" err="1" smtClean="0"/>
              <a:t>Teja</a:t>
            </a:r>
            <a:endParaRPr lang="en-US" dirty="0"/>
          </a:p>
        </p:txBody>
      </p:sp>
    </p:spTree>
    <p:extLst>
      <p:ext uri="{BB962C8B-B14F-4D97-AF65-F5344CB8AC3E}">
        <p14:creationId xmlns:p14="http://schemas.microsoft.com/office/powerpoint/2010/main" val="1381961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a:t>Expectations</a:t>
            </a:r>
            <a:r>
              <a:rPr lang="en-US" dirty="0" smtClean="0"/>
              <a:t> </a:t>
            </a:r>
            <a:endParaRPr lang="en-US" dirty="0"/>
          </a:p>
        </p:txBody>
      </p:sp>
      <p:sp>
        <p:nvSpPr>
          <p:cNvPr id="3" name="Content Placeholder 2"/>
          <p:cNvSpPr>
            <a:spLocks noGrp="1"/>
          </p:cNvSpPr>
          <p:nvPr>
            <p:ph idx="1"/>
          </p:nvPr>
        </p:nvSpPr>
        <p:spPr/>
        <p:txBody>
          <a:bodyPr/>
          <a:lstStyle/>
          <a:p>
            <a:r>
              <a:rPr lang="en-US" dirty="0"/>
              <a:t>Expectations are built with the function </a:t>
            </a:r>
            <a:r>
              <a:rPr lang="en-US" dirty="0" smtClean="0"/>
              <a:t>expect which takes a value, called the actual. </a:t>
            </a:r>
            <a:r>
              <a:rPr lang="en-US" dirty="0"/>
              <a:t>It is chained with a Matcher function, which takes the expected value</a:t>
            </a:r>
            <a:r>
              <a:rPr lang="en-US" dirty="0" smtClean="0"/>
              <a:t>.</a:t>
            </a:r>
          </a:p>
          <a:p>
            <a:endParaRPr lang="en-US" dirty="0"/>
          </a:p>
        </p:txBody>
      </p:sp>
      <p:sp>
        <p:nvSpPr>
          <p:cNvPr id="4" name="Rectangle 3"/>
          <p:cNvSpPr/>
          <p:nvPr/>
        </p:nvSpPr>
        <p:spPr>
          <a:xfrm>
            <a:off x="1055427" y="3556211"/>
            <a:ext cx="6096000" cy="1384995"/>
          </a:xfrm>
          <a:prstGeom prst="rect">
            <a:avLst/>
          </a:prstGeom>
        </p:spPr>
        <p:txBody>
          <a:bodyPr>
            <a:spAutoFit/>
          </a:bodyPr>
          <a:lstStyle/>
          <a:p>
            <a:pPr lvl="0" eaLnBrk="0" fontAlgn="base" hangingPunct="0">
              <a:spcBef>
                <a:spcPct val="0"/>
              </a:spcBef>
              <a:spcAft>
                <a:spcPct val="0"/>
              </a:spcAft>
            </a:pP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it("and so is a spec", </a:t>
            </a:r>
            <a:r>
              <a:rPr kumimoji="0" lang="en-US" altLang="en-US" sz="2800" b="1" i="0" u="none" strike="noStrike" cap="none" normalizeH="0" baseline="0" dirty="0" smtClean="0">
                <a:ln>
                  <a:noFill/>
                </a:ln>
                <a:solidFill>
                  <a:schemeClr val="bg1">
                    <a:lumMod val="50000"/>
                  </a:schemeClr>
                </a:solidFill>
                <a:effectLst/>
                <a:latin typeface="Monaco"/>
                <a:cs typeface="Times New Roman" panose="02020603050405020304" pitchFamily="18" charset="0"/>
              </a:rPr>
              <a:t>function</a:t>
            </a: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 { a </a:t>
            </a:r>
            <a:r>
              <a:rPr kumimoji="0" lang="en-US" altLang="en-US" sz="2800" b="1" i="0" u="none" strike="noStrike" cap="none" normalizeH="0" baseline="0" dirty="0" smtClean="0">
                <a:ln>
                  <a:noFill/>
                </a:ln>
                <a:solidFill>
                  <a:schemeClr val="bg1">
                    <a:lumMod val="50000"/>
                  </a:schemeClr>
                </a:solidFill>
                <a:effectLst/>
                <a:latin typeface="Monaco"/>
                <a:cs typeface="Times New Roman" panose="02020603050405020304" pitchFamily="18" charset="0"/>
              </a:rPr>
              <a:t>=</a:t>
            </a: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 </a:t>
            </a:r>
            <a:r>
              <a:rPr kumimoji="0" lang="en-US" altLang="en-US" sz="2800" b="1" i="0" u="none" strike="noStrike" cap="none" normalizeH="0" baseline="0" dirty="0" smtClean="0">
                <a:ln>
                  <a:noFill/>
                </a:ln>
                <a:solidFill>
                  <a:schemeClr val="bg1">
                    <a:lumMod val="50000"/>
                  </a:schemeClr>
                </a:solidFill>
                <a:effectLst/>
                <a:latin typeface="Monaco"/>
                <a:cs typeface="Times New Roman" panose="02020603050405020304" pitchFamily="18" charset="0"/>
              </a:rPr>
              <a:t>true</a:t>
            </a: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 </a:t>
            </a:r>
          </a:p>
          <a:p>
            <a:pPr lvl="0" eaLnBrk="0" fontAlgn="base" hangingPunct="0">
              <a:spcBef>
                <a:spcPct val="0"/>
              </a:spcBef>
              <a:spcAft>
                <a:spcPct val="0"/>
              </a:spcAft>
            </a:pP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expect(a).</a:t>
            </a:r>
            <a:r>
              <a:rPr kumimoji="0" lang="en-US" altLang="en-US" sz="2800" b="0" i="0" u="none" strike="noStrike" cap="none" normalizeH="0" baseline="0" dirty="0" err="1" smtClean="0">
                <a:ln>
                  <a:noFill/>
                </a:ln>
                <a:solidFill>
                  <a:schemeClr val="bg1">
                    <a:lumMod val="50000"/>
                  </a:schemeClr>
                </a:solidFill>
                <a:effectLst/>
                <a:latin typeface="Monaco"/>
                <a:cs typeface="Times New Roman" panose="02020603050405020304" pitchFamily="18" charset="0"/>
              </a:rPr>
              <a:t>toBe</a:t>
            </a: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a:t>
            </a:r>
            <a:r>
              <a:rPr kumimoji="0" lang="en-US" altLang="en-US" sz="2800" b="1" i="0" u="none" strike="noStrike" cap="none" normalizeH="0" baseline="0" dirty="0" smtClean="0">
                <a:ln>
                  <a:noFill/>
                </a:ln>
                <a:solidFill>
                  <a:schemeClr val="bg1">
                    <a:lumMod val="50000"/>
                  </a:schemeClr>
                </a:solidFill>
                <a:effectLst/>
                <a:latin typeface="Monaco"/>
                <a:cs typeface="Times New Roman" panose="02020603050405020304" pitchFamily="18" charset="0"/>
              </a:rPr>
              <a:t>true</a:t>
            </a: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a:t>
            </a:r>
          </a:p>
        </p:txBody>
      </p:sp>
      <p:sp>
        <p:nvSpPr>
          <p:cNvPr id="5" name="TextBox 4"/>
          <p:cNvSpPr txBox="1"/>
          <p:nvPr/>
        </p:nvSpPr>
        <p:spPr>
          <a:xfrm>
            <a:off x="9253182" y="6176963"/>
            <a:ext cx="2292824" cy="369332"/>
          </a:xfrm>
          <a:prstGeom prst="rect">
            <a:avLst/>
          </a:prstGeom>
          <a:noFill/>
        </p:spPr>
        <p:txBody>
          <a:bodyPr wrap="square" rtlCol="0">
            <a:spAutoFit/>
          </a:bodyPr>
          <a:lstStyle/>
          <a:p>
            <a:r>
              <a:rPr lang="en-US" dirty="0" err="1" smtClean="0"/>
              <a:t>Yeshwanth</a:t>
            </a:r>
            <a:r>
              <a:rPr lang="en-US" dirty="0" smtClean="0"/>
              <a:t> </a:t>
            </a:r>
            <a:r>
              <a:rPr lang="en-US" dirty="0" err="1" smtClean="0"/>
              <a:t>Teja</a:t>
            </a:r>
            <a:endParaRPr lang="en-US" dirty="0"/>
          </a:p>
        </p:txBody>
      </p:sp>
    </p:spTree>
    <p:extLst>
      <p:ext uri="{BB962C8B-B14F-4D97-AF65-F5344CB8AC3E}">
        <p14:creationId xmlns:p14="http://schemas.microsoft.com/office/powerpoint/2010/main" val="27212960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b="1" dirty="0"/>
              <a:t>Matchers</a:t>
            </a:r>
            <a:br>
              <a:rPr lang="en-US" sz="5400" b="1" dirty="0"/>
            </a:br>
            <a:endParaRPr lang="en-US" sz="5400" b="1" dirty="0"/>
          </a:p>
        </p:txBody>
      </p:sp>
      <p:sp>
        <p:nvSpPr>
          <p:cNvPr id="3" name="Content Placeholder 2"/>
          <p:cNvSpPr>
            <a:spLocks noGrp="1"/>
          </p:cNvSpPr>
          <p:nvPr>
            <p:ph idx="1"/>
          </p:nvPr>
        </p:nvSpPr>
        <p:spPr/>
        <p:txBody>
          <a:bodyPr/>
          <a:lstStyle/>
          <a:p>
            <a:r>
              <a:rPr lang="en-US" dirty="0" smtClean="0"/>
              <a:t>Each </a:t>
            </a:r>
            <a:r>
              <a:rPr lang="en-US" dirty="0"/>
              <a:t>matcher implements a B</a:t>
            </a:r>
            <a:r>
              <a:rPr lang="en-US" dirty="0" smtClean="0"/>
              <a:t>oolean </a:t>
            </a:r>
            <a:r>
              <a:rPr lang="en-US" dirty="0"/>
              <a:t>comparison between the actual value and the expected value. It is responsible for reporting to Jasmine if the expectation is true or false. </a:t>
            </a:r>
            <a:r>
              <a:rPr lang="en-US" dirty="0" smtClean="0"/>
              <a:t>Jasmine </a:t>
            </a:r>
            <a:r>
              <a:rPr lang="en-US" dirty="0"/>
              <a:t>will then pass or fail the spec.</a:t>
            </a:r>
          </a:p>
          <a:p>
            <a:r>
              <a:rPr lang="en-US" dirty="0" smtClean="0"/>
              <a:t>Any matcher can evaluate to a negative assertion by changing the call to expect with a not before calling the matcher.</a:t>
            </a:r>
          </a:p>
          <a:p>
            <a:pPr marL="0" indent="0">
              <a:buNone/>
            </a:pPr>
            <a:endParaRPr lang="en-US" dirty="0"/>
          </a:p>
        </p:txBody>
      </p:sp>
      <p:sp>
        <p:nvSpPr>
          <p:cNvPr id="5" name="Rectangle 4"/>
          <p:cNvSpPr/>
          <p:nvPr/>
        </p:nvSpPr>
        <p:spPr>
          <a:xfrm>
            <a:off x="946245" y="4634384"/>
            <a:ext cx="6096000" cy="523220"/>
          </a:xfrm>
          <a:prstGeom prst="rect">
            <a:avLst/>
          </a:prstGeom>
        </p:spPr>
        <p:txBody>
          <a:bodyPr>
            <a:spAutoFit/>
          </a:bodyPr>
          <a:lstStyle/>
          <a:p>
            <a:pPr lvl="0" eaLnBrk="0" fontAlgn="base" hangingPunct="0">
              <a:spcBef>
                <a:spcPct val="0"/>
              </a:spcBef>
              <a:spcAft>
                <a:spcPct val="0"/>
              </a:spcAft>
            </a:pP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expect(a).</a:t>
            </a:r>
            <a:r>
              <a:rPr kumimoji="0" lang="en-US" altLang="en-US" sz="2800" b="0" i="0" u="none" strike="noStrike" cap="none" normalizeH="0" baseline="0" dirty="0" err="1" smtClean="0">
                <a:ln>
                  <a:noFill/>
                </a:ln>
                <a:solidFill>
                  <a:schemeClr val="bg1">
                    <a:lumMod val="50000"/>
                  </a:schemeClr>
                </a:solidFill>
                <a:effectLst/>
                <a:latin typeface="Monaco"/>
                <a:cs typeface="Times New Roman" panose="02020603050405020304" pitchFamily="18" charset="0"/>
              </a:rPr>
              <a:t>toBe</a:t>
            </a: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a:t>
            </a:r>
            <a:r>
              <a:rPr kumimoji="0" lang="en-US" altLang="en-US" sz="2800" b="1" i="0" u="none" strike="noStrike" cap="none" normalizeH="0" baseline="0" dirty="0" smtClean="0">
                <a:ln>
                  <a:noFill/>
                </a:ln>
                <a:solidFill>
                  <a:schemeClr val="bg1">
                    <a:lumMod val="50000"/>
                  </a:schemeClr>
                </a:solidFill>
                <a:effectLst/>
                <a:latin typeface="Monaco"/>
                <a:cs typeface="Times New Roman" panose="02020603050405020304" pitchFamily="18" charset="0"/>
              </a:rPr>
              <a:t>true</a:t>
            </a:r>
            <a:r>
              <a:rPr kumimoji="0" lang="en-US" altLang="en-US" sz="2800" b="0" i="0" u="none" strike="noStrike" cap="none" normalizeH="0" baseline="0" dirty="0" smtClean="0">
                <a:ln>
                  <a:noFill/>
                </a:ln>
                <a:solidFill>
                  <a:schemeClr val="bg1">
                    <a:lumMod val="50000"/>
                  </a:schemeClr>
                </a:solidFill>
                <a:effectLst/>
                <a:latin typeface="Monaco"/>
                <a:cs typeface="Times New Roman" panose="02020603050405020304" pitchFamily="18" charset="0"/>
              </a:rPr>
              <a:t>);</a:t>
            </a:r>
          </a:p>
        </p:txBody>
      </p:sp>
      <p:sp>
        <p:nvSpPr>
          <p:cNvPr id="6" name="TextBox 5"/>
          <p:cNvSpPr txBox="1"/>
          <p:nvPr/>
        </p:nvSpPr>
        <p:spPr>
          <a:xfrm>
            <a:off x="9253182" y="6176963"/>
            <a:ext cx="2292824" cy="369332"/>
          </a:xfrm>
          <a:prstGeom prst="rect">
            <a:avLst/>
          </a:prstGeom>
          <a:noFill/>
        </p:spPr>
        <p:txBody>
          <a:bodyPr wrap="square" rtlCol="0">
            <a:spAutoFit/>
          </a:bodyPr>
          <a:lstStyle/>
          <a:p>
            <a:r>
              <a:rPr lang="en-US" dirty="0" err="1" smtClean="0"/>
              <a:t>Yeshwanth</a:t>
            </a:r>
            <a:r>
              <a:rPr lang="en-US" dirty="0" smtClean="0"/>
              <a:t> </a:t>
            </a:r>
            <a:r>
              <a:rPr lang="en-US" dirty="0" err="1" smtClean="0"/>
              <a:t>Teja</a:t>
            </a:r>
            <a:endParaRPr lang="en-US" dirty="0"/>
          </a:p>
        </p:txBody>
      </p:sp>
    </p:spTree>
    <p:extLst>
      <p:ext uri="{BB962C8B-B14F-4D97-AF65-F5344CB8AC3E}">
        <p14:creationId xmlns:p14="http://schemas.microsoft.com/office/powerpoint/2010/main" val="3087884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Software </a:t>
            </a:r>
            <a:r>
              <a:rPr lang="en-US" b="1" dirty="0" smtClean="0"/>
              <a:t>Testing (cont.)</a:t>
            </a:r>
            <a:endParaRPr lang="en-US" b="1" dirty="0"/>
          </a:p>
        </p:txBody>
      </p:sp>
      <p:sp>
        <p:nvSpPr>
          <p:cNvPr id="3" name="Content Placeholder 2"/>
          <p:cNvSpPr>
            <a:spLocks noGrp="1"/>
          </p:cNvSpPr>
          <p:nvPr>
            <p:ph idx="1"/>
          </p:nvPr>
        </p:nvSpPr>
        <p:spPr/>
        <p:txBody>
          <a:bodyPr/>
          <a:lstStyle/>
          <a:p>
            <a:r>
              <a:rPr lang="en-US" dirty="0" smtClean="0"/>
              <a:t>The</a:t>
            </a:r>
            <a:r>
              <a:rPr lang="en-US" dirty="0"/>
              <a:t> </a:t>
            </a:r>
            <a:r>
              <a:rPr lang="en-US" dirty="0" smtClean="0"/>
              <a:t>approach </a:t>
            </a:r>
            <a:r>
              <a:rPr lang="en-US" dirty="0"/>
              <a:t>to software development often determines when and how testing is conducted. </a:t>
            </a:r>
            <a:endParaRPr lang="en-US" dirty="0" smtClean="0"/>
          </a:p>
          <a:p>
            <a:r>
              <a:rPr lang="en-US" dirty="0" smtClean="0"/>
              <a:t>In </a:t>
            </a:r>
            <a:r>
              <a:rPr lang="en-US" dirty="0"/>
              <a:t>a phased process, most testing occurs after system requirements have been defined and then implemented in testable programs</a:t>
            </a:r>
            <a:r>
              <a:rPr lang="en-US" dirty="0" smtClean="0"/>
              <a:t>.</a:t>
            </a:r>
          </a:p>
          <a:p>
            <a:r>
              <a:rPr lang="en-US" dirty="0" smtClean="0"/>
              <a:t>In </a:t>
            </a:r>
            <a:r>
              <a:rPr lang="en-US" dirty="0"/>
              <a:t>contrast, under an Agile approach, requirements, programming, and testing are often done concurrently.</a:t>
            </a:r>
          </a:p>
          <a:p>
            <a:endParaRPr lang="en-US" dirty="0"/>
          </a:p>
        </p:txBody>
      </p:sp>
      <p:sp>
        <p:nvSpPr>
          <p:cNvPr id="4" name="TextBox 3"/>
          <p:cNvSpPr txBox="1"/>
          <p:nvPr/>
        </p:nvSpPr>
        <p:spPr>
          <a:xfrm>
            <a:off x="9253182" y="6176963"/>
            <a:ext cx="2292824" cy="369332"/>
          </a:xfrm>
          <a:prstGeom prst="rect">
            <a:avLst/>
          </a:prstGeom>
          <a:noFill/>
        </p:spPr>
        <p:txBody>
          <a:bodyPr wrap="square" rtlCol="0">
            <a:spAutoFit/>
          </a:bodyPr>
          <a:lstStyle/>
          <a:p>
            <a:r>
              <a:rPr lang="en-US" dirty="0" smtClean="0"/>
              <a:t>Lahari Surneni</a:t>
            </a:r>
            <a:endParaRPr lang="en-US" dirty="0"/>
          </a:p>
        </p:txBody>
      </p:sp>
    </p:spTree>
    <p:extLst>
      <p:ext uri="{BB962C8B-B14F-4D97-AF65-F5344CB8AC3E}">
        <p14:creationId xmlns:p14="http://schemas.microsoft.com/office/powerpoint/2010/main" val="12422599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5065" y="598459"/>
            <a:ext cx="2743200" cy="638175"/>
          </a:xfrm>
        </p:spPr>
      </p:pic>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Karma is a tool that enables the running of source code (i.e. JavaScript) against real browsers via the CLI. The fact that it runs against real browsers rather than “fakes” with a virtual DOM is extremely powerful. DOM implementations vary across browsers therefore the idea is to use the actual browsers for correctness</a:t>
            </a:r>
            <a:r>
              <a:rPr lang="en-US" dirty="0" smtClean="0"/>
              <a:t>.</a:t>
            </a:r>
          </a:p>
          <a:p>
            <a:endParaRPr lang="en-US" dirty="0"/>
          </a:p>
          <a:p>
            <a:endParaRPr lang="en-US" dirty="0" smtClean="0"/>
          </a:p>
          <a:p>
            <a:r>
              <a:rPr lang="en-US" dirty="0" err="1"/>
              <a:t>npm</a:t>
            </a:r>
            <a:r>
              <a:rPr lang="en-US" dirty="0"/>
              <a:t> install -g karma-cli</a:t>
            </a:r>
          </a:p>
        </p:txBody>
      </p:sp>
      <p:sp>
        <p:nvSpPr>
          <p:cNvPr id="6" name="TextBox 5"/>
          <p:cNvSpPr txBox="1"/>
          <p:nvPr/>
        </p:nvSpPr>
        <p:spPr>
          <a:xfrm>
            <a:off x="9253182" y="6176963"/>
            <a:ext cx="2292824" cy="369332"/>
          </a:xfrm>
          <a:prstGeom prst="rect">
            <a:avLst/>
          </a:prstGeom>
          <a:noFill/>
        </p:spPr>
        <p:txBody>
          <a:bodyPr wrap="square" rtlCol="0">
            <a:spAutoFit/>
          </a:bodyPr>
          <a:lstStyle/>
          <a:p>
            <a:r>
              <a:rPr lang="en-US" dirty="0" err="1" smtClean="0"/>
              <a:t>Yeshwanth</a:t>
            </a:r>
            <a:r>
              <a:rPr lang="en-US" dirty="0" smtClean="0"/>
              <a:t> </a:t>
            </a:r>
            <a:r>
              <a:rPr lang="en-US" dirty="0" err="1" smtClean="0"/>
              <a:t>Teja</a:t>
            </a:r>
            <a:endParaRPr lang="en-US" dirty="0"/>
          </a:p>
        </p:txBody>
      </p:sp>
    </p:spTree>
    <p:extLst>
      <p:ext uri="{BB962C8B-B14F-4D97-AF65-F5344CB8AC3E}">
        <p14:creationId xmlns:p14="http://schemas.microsoft.com/office/powerpoint/2010/main" val="3286653156"/>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t>HTML file</a:t>
            </a:r>
          </a:p>
        </p:txBody>
      </p:sp>
      <p:sp>
        <p:nvSpPr>
          <p:cNvPr id="3" name="Content Placeholder 2"/>
          <p:cNvSpPr>
            <a:spLocks noGrp="1"/>
          </p:cNvSpPr>
          <p:nvPr>
            <p:ph idx="1"/>
          </p:nvPr>
        </p:nvSpPr>
        <p:spPr/>
        <p:txBody>
          <a:bodyPr/>
          <a:lstStyle/>
          <a:p>
            <a:pPr marL="0" indent="0">
              <a:buNone/>
            </a:pPr>
            <a:r>
              <a:rPr lang="en-US" dirty="0"/>
              <a:t>&lt;html&gt; </a:t>
            </a:r>
            <a:endParaRPr lang="en-US" dirty="0" smtClean="0"/>
          </a:p>
          <a:p>
            <a:pPr marL="0" indent="0">
              <a:buNone/>
            </a:pPr>
            <a:r>
              <a:rPr lang="en-US" dirty="0" smtClean="0"/>
              <a:t>&lt;</a:t>
            </a:r>
            <a:r>
              <a:rPr lang="en-US" dirty="0"/>
              <a:t>head&gt; &lt;title&gt;Magic Calculator&lt;/title&gt; &lt;/head</a:t>
            </a:r>
            <a:r>
              <a:rPr lang="en-US" dirty="0" smtClean="0"/>
              <a:t>&gt;</a:t>
            </a:r>
          </a:p>
          <a:p>
            <a:pPr marL="0" indent="0">
              <a:buNone/>
            </a:pPr>
            <a:r>
              <a:rPr lang="en-US" dirty="0" smtClean="0"/>
              <a:t> </a:t>
            </a:r>
            <a:r>
              <a:rPr lang="en-US" dirty="0"/>
              <a:t>&lt;body&gt; &lt;input id="x" type="text"&gt; &lt;input id="y" type="text"&gt; &lt;input id="add" type="button" value="Add Numbers"&gt; Result: &lt;span id="result" </a:t>
            </a:r>
            <a:r>
              <a:rPr lang="en-US" dirty="0" smtClean="0"/>
              <a:t>/&gt;</a:t>
            </a:r>
          </a:p>
          <a:p>
            <a:pPr marL="0" indent="0">
              <a:buNone/>
            </a:pPr>
            <a:r>
              <a:rPr lang="en-US" dirty="0" smtClean="0"/>
              <a:t> </a:t>
            </a:r>
            <a:r>
              <a:rPr lang="en-US" dirty="0"/>
              <a:t>&lt;script type="text/</a:t>
            </a:r>
            <a:r>
              <a:rPr lang="en-US" dirty="0" err="1"/>
              <a:t>javascript</a:t>
            </a:r>
            <a:r>
              <a:rPr lang="en-US" dirty="0"/>
              <a:t>" </a:t>
            </a:r>
            <a:r>
              <a:rPr lang="en-US" dirty="0" err="1"/>
              <a:t>src</a:t>
            </a:r>
            <a:r>
              <a:rPr lang="en-US" dirty="0"/>
              <a:t>="lib/calculator.js"&gt;&lt;/script&gt; </a:t>
            </a:r>
            <a:endParaRPr lang="en-US" dirty="0" smtClean="0"/>
          </a:p>
          <a:p>
            <a:pPr marL="0" indent="0">
              <a:buNone/>
            </a:pPr>
            <a:r>
              <a:rPr lang="en-US" dirty="0" smtClean="0"/>
              <a:t>&lt;</a:t>
            </a:r>
            <a:r>
              <a:rPr lang="en-US" dirty="0"/>
              <a:t>script&gt; </a:t>
            </a:r>
            <a:r>
              <a:rPr lang="en-US" dirty="0" err="1"/>
              <a:t>calculator.init</a:t>
            </a:r>
            <a:r>
              <a:rPr lang="en-US" dirty="0"/>
              <a:t>(); &lt;/script&gt; </a:t>
            </a:r>
            <a:endParaRPr lang="en-US" dirty="0" smtClean="0"/>
          </a:p>
          <a:p>
            <a:pPr marL="0" indent="0">
              <a:buNone/>
            </a:pPr>
            <a:r>
              <a:rPr lang="en-US" dirty="0" smtClean="0"/>
              <a:t>&lt;/</a:t>
            </a:r>
            <a:r>
              <a:rPr lang="en-US" dirty="0"/>
              <a:t>body</a:t>
            </a:r>
            <a:r>
              <a:rPr lang="en-US" dirty="0" smtClean="0"/>
              <a:t>&gt;</a:t>
            </a:r>
          </a:p>
          <a:p>
            <a:pPr marL="0" indent="0">
              <a:buNone/>
            </a:pPr>
            <a:r>
              <a:rPr lang="en-US" dirty="0" smtClean="0"/>
              <a:t>&lt;html</a:t>
            </a:r>
            <a:r>
              <a:rPr lang="en-US" dirty="0"/>
              <a:t>&gt;</a:t>
            </a:r>
          </a:p>
        </p:txBody>
      </p:sp>
      <p:sp>
        <p:nvSpPr>
          <p:cNvPr id="4" name="TextBox 3"/>
          <p:cNvSpPr txBox="1"/>
          <p:nvPr/>
        </p:nvSpPr>
        <p:spPr>
          <a:xfrm>
            <a:off x="9253182" y="6176963"/>
            <a:ext cx="2292824" cy="369332"/>
          </a:xfrm>
          <a:prstGeom prst="rect">
            <a:avLst/>
          </a:prstGeom>
          <a:noFill/>
        </p:spPr>
        <p:txBody>
          <a:bodyPr wrap="square" rtlCol="0">
            <a:spAutoFit/>
          </a:bodyPr>
          <a:lstStyle/>
          <a:p>
            <a:r>
              <a:rPr lang="en-US" dirty="0" err="1" smtClean="0"/>
              <a:t>Yeshwanth</a:t>
            </a:r>
            <a:r>
              <a:rPr lang="en-US" dirty="0" smtClean="0"/>
              <a:t> </a:t>
            </a:r>
            <a:r>
              <a:rPr lang="en-US" dirty="0" err="1" smtClean="0"/>
              <a:t>Teja</a:t>
            </a:r>
            <a:endParaRPr lang="en-US" dirty="0"/>
          </a:p>
        </p:txBody>
      </p:sp>
    </p:spTree>
    <p:extLst>
      <p:ext uri="{BB962C8B-B14F-4D97-AF65-F5344CB8AC3E}">
        <p14:creationId xmlns:p14="http://schemas.microsoft.com/office/powerpoint/2010/main" val="30910137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test/calculator.test.js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describe('Calculator', function() </a:t>
            </a:r>
            <a:r>
              <a:rPr lang="en-US" dirty="0" smtClean="0"/>
              <a:t>{</a:t>
            </a:r>
          </a:p>
          <a:p>
            <a:pPr marL="0" indent="0">
              <a:buNone/>
            </a:pPr>
            <a:r>
              <a:rPr lang="en-US" dirty="0" smtClean="0"/>
              <a:t> </a:t>
            </a:r>
            <a:r>
              <a:rPr lang="en-US" dirty="0"/>
              <a:t>it('should add numbers'); </a:t>
            </a:r>
            <a:r>
              <a:rPr lang="en-US" dirty="0" smtClean="0"/>
              <a:t>});</a:t>
            </a:r>
          </a:p>
          <a:p>
            <a:pPr marL="0" indent="0">
              <a:buNone/>
            </a:pPr>
            <a:endParaRPr lang="en-US" dirty="0"/>
          </a:p>
        </p:txBody>
      </p:sp>
      <p:sp>
        <p:nvSpPr>
          <p:cNvPr id="4" name="TextBox 3"/>
          <p:cNvSpPr txBox="1"/>
          <p:nvPr/>
        </p:nvSpPr>
        <p:spPr>
          <a:xfrm>
            <a:off x="9253182" y="6176963"/>
            <a:ext cx="2292824" cy="369332"/>
          </a:xfrm>
          <a:prstGeom prst="rect">
            <a:avLst/>
          </a:prstGeom>
          <a:noFill/>
        </p:spPr>
        <p:txBody>
          <a:bodyPr wrap="square" rtlCol="0">
            <a:spAutoFit/>
          </a:bodyPr>
          <a:lstStyle/>
          <a:p>
            <a:r>
              <a:rPr lang="en-US" dirty="0" err="1" smtClean="0"/>
              <a:t>Yeshwanth</a:t>
            </a:r>
            <a:r>
              <a:rPr lang="en-US" dirty="0" smtClean="0"/>
              <a:t> </a:t>
            </a:r>
            <a:r>
              <a:rPr lang="en-US" dirty="0" err="1" smtClean="0"/>
              <a:t>Teja</a:t>
            </a:r>
            <a:endParaRPr lang="en-US" dirty="0"/>
          </a:p>
        </p:txBody>
      </p:sp>
    </p:spTree>
    <p:extLst>
      <p:ext uri="{BB962C8B-B14F-4D97-AF65-F5344CB8AC3E}">
        <p14:creationId xmlns:p14="http://schemas.microsoft.com/office/powerpoint/2010/main" val="29872029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483" y="679213"/>
            <a:ext cx="10515600" cy="4351338"/>
          </a:xfrm>
        </p:spPr>
        <p:txBody>
          <a:bodyPr>
            <a:noAutofit/>
          </a:bodyPr>
          <a:lstStyle/>
          <a:p>
            <a:pPr marL="0" indent="0">
              <a:buNone/>
            </a:pPr>
            <a:r>
              <a:rPr lang="en-US" sz="1900" dirty="0"/>
              <a:t/>
            </a:r>
            <a:br>
              <a:rPr lang="en-US" sz="1900" dirty="0"/>
            </a:br>
            <a:r>
              <a:rPr lang="en-US" sz="1900" dirty="0"/>
              <a:t>describe('Calculator', function() { </a:t>
            </a:r>
            <a:endParaRPr lang="en-US" sz="1900" dirty="0" smtClean="0"/>
          </a:p>
          <a:p>
            <a:pPr marL="0" indent="0">
              <a:buNone/>
            </a:pPr>
            <a:r>
              <a:rPr lang="en-US" sz="1900" dirty="0" smtClean="0"/>
              <a:t>// </a:t>
            </a:r>
            <a:r>
              <a:rPr lang="en-US" sz="1900" dirty="0"/>
              <a:t>inject the HTML fixture for the </a:t>
            </a:r>
            <a:r>
              <a:rPr lang="en-US" sz="1900" dirty="0" smtClean="0"/>
              <a:t>tests</a:t>
            </a:r>
          </a:p>
          <a:p>
            <a:pPr marL="0" indent="0">
              <a:buNone/>
            </a:pPr>
            <a:r>
              <a:rPr lang="en-US" sz="1900" dirty="0" smtClean="0"/>
              <a:t> </a:t>
            </a:r>
            <a:r>
              <a:rPr lang="en-US" sz="1900" dirty="0" err="1"/>
              <a:t>beforeEach</a:t>
            </a:r>
            <a:r>
              <a:rPr lang="en-US" sz="1900" dirty="0"/>
              <a:t>(function() { </a:t>
            </a:r>
            <a:endParaRPr lang="en-US" sz="1900" dirty="0" smtClean="0"/>
          </a:p>
          <a:p>
            <a:pPr marL="0" indent="0">
              <a:buNone/>
            </a:pPr>
            <a:r>
              <a:rPr lang="en-US" sz="1900" dirty="0" err="1" smtClean="0"/>
              <a:t>var</a:t>
            </a:r>
            <a:r>
              <a:rPr lang="en-US" sz="1900" dirty="0" smtClean="0"/>
              <a:t> </a:t>
            </a:r>
            <a:r>
              <a:rPr lang="en-US" sz="1900" dirty="0"/>
              <a:t>fixture = '&lt;div id="fixture"&gt;&lt;input id="x" type="text"&gt;' </a:t>
            </a:r>
            <a:r>
              <a:rPr lang="en-US" sz="1900" dirty="0" smtClean="0"/>
              <a:t>+</a:t>
            </a:r>
          </a:p>
          <a:p>
            <a:pPr marL="0" indent="0">
              <a:buNone/>
            </a:pPr>
            <a:r>
              <a:rPr lang="en-US" sz="1900" dirty="0" smtClean="0"/>
              <a:t> </a:t>
            </a:r>
            <a:r>
              <a:rPr lang="en-US" sz="1900" dirty="0"/>
              <a:t>'&lt;input id="y" type="text"&gt;' </a:t>
            </a:r>
            <a:r>
              <a:rPr lang="en-US" sz="1900" dirty="0" smtClean="0"/>
              <a:t>+</a:t>
            </a:r>
          </a:p>
          <a:p>
            <a:pPr marL="0" indent="0">
              <a:buNone/>
            </a:pPr>
            <a:r>
              <a:rPr lang="en-US" sz="1900" dirty="0" smtClean="0"/>
              <a:t> </a:t>
            </a:r>
            <a:r>
              <a:rPr lang="en-US" sz="1900" dirty="0"/>
              <a:t>'&lt;input id="add" type="button" value="Add Numbers"&gt;' </a:t>
            </a:r>
            <a:r>
              <a:rPr lang="en-US" sz="1900" dirty="0" smtClean="0"/>
              <a:t>+</a:t>
            </a:r>
          </a:p>
          <a:p>
            <a:pPr marL="0" indent="0">
              <a:buNone/>
            </a:pPr>
            <a:r>
              <a:rPr lang="en-US" sz="1900" dirty="0" smtClean="0"/>
              <a:t> </a:t>
            </a:r>
            <a:r>
              <a:rPr lang="en-US" sz="1900" dirty="0"/>
              <a:t>'Result: &lt;span id="result" /&gt;&lt;/div&gt;'; </a:t>
            </a:r>
            <a:endParaRPr lang="en-US" sz="1900" dirty="0" smtClean="0"/>
          </a:p>
          <a:p>
            <a:pPr marL="0" indent="0">
              <a:buNone/>
            </a:pPr>
            <a:r>
              <a:rPr lang="en-US" sz="1900" dirty="0" err="1" smtClean="0"/>
              <a:t>document.body.insertAdjacentHTML</a:t>
            </a:r>
            <a:r>
              <a:rPr lang="en-US" sz="1900" dirty="0"/>
              <a:t>( '</a:t>
            </a:r>
            <a:r>
              <a:rPr lang="en-US" sz="1900" dirty="0" err="1"/>
              <a:t>afterbegin</a:t>
            </a:r>
            <a:r>
              <a:rPr lang="en-US" sz="1900" dirty="0"/>
              <a:t>', fixture); }); </a:t>
            </a:r>
            <a:endParaRPr lang="en-US" sz="1900" dirty="0" smtClean="0"/>
          </a:p>
          <a:p>
            <a:pPr marL="0" indent="0">
              <a:buNone/>
            </a:pPr>
            <a:r>
              <a:rPr lang="en-US" sz="1900" dirty="0" smtClean="0"/>
              <a:t> </a:t>
            </a:r>
            <a:r>
              <a:rPr lang="en-US" sz="1900" dirty="0"/>
              <a:t>// call the </a:t>
            </a:r>
            <a:r>
              <a:rPr lang="en-US" sz="1900" dirty="0" err="1"/>
              <a:t>init</a:t>
            </a:r>
            <a:r>
              <a:rPr lang="en-US" sz="1900" dirty="0"/>
              <a:t> function of calculator to register DOM elements </a:t>
            </a:r>
            <a:endParaRPr lang="en-US" sz="1900" dirty="0" smtClean="0"/>
          </a:p>
          <a:p>
            <a:pPr marL="0" indent="0">
              <a:buNone/>
            </a:pPr>
            <a:r>
              <a:rPr lang="en-US" sz="1900" dirty="0" err="1" smtClean="0"/>
              <a:t>beforeEach</a:t>
            </a:r>
            <a:r>
              <a:rPr lang="en-US" sz="1900" dirty="0" smtClean="0"/>
              <a:t>(function</a:t>
            </a:r>
            <a:r>
              <a:rPr lang="en-US" sz="1900" dirty="0"/>
              <a:t>() { </a:t>
            </a:r>
            <a:r>
              <a:rPr lang="en-US" sz="1900" dirty="0" err="1"/>
              <a:t>window.calculator.init</a:t>
            </a:r>
            <a:r>
              <a:rPr lang="en-US" sz="1900" dirty="0"/>
              <a:t>(); </a:t>
            </a:r>
            <a:r>
              <a:rPr lang="en-US" sz="1900" dirty="0" smtClean="0"/>
              <a:t>});</a:t>
            </a:r>
          </a:p>
          <a:p>
            <a:pPr marL="0" indent="0">
              <a:buNone/>
            </a:pPr>
            <a:r>
              <a:rPr lang="en-US" sz="1900" dirty="0" smtClean="0"/>
              <a:t> </a:t>
            </a:r>
            <a:r>
              <a:rPr lang="en-US" sz="1900" dirty="0"/>
              <a:t>it('should return 3 for 1 + 2', function() { </a:t>
            </a:r>
            <a:endParaRPr lang="en-US" sz="1900" dirty="0" smtClean="0"/>
          </a:p>
          <a:p>
            <a:pPr marL="0" indent="0">
              <a:buNone/>
            </a:pPr>
            <a:r>
              <a:rPr lang="en-US" sz="1900" dirty="0" err="1" smtClean="0"/>
              <a:t>document.getElementById</a:t>
            </a:r>
            <a:r>
              <a:rPr lang="en-US" sz="1900" dirty="0"/>
              <a:t>('x').value = 1; </a:t>
            </a:r>
            <a:endParaRPr lang="en-US" sz="1900" dirty="0" smtClean="0"/>
          </a:p>
          <a:p>
            <a:pPr marL="0" indent="0">
              <a:buNone/>
            </a:pPr>
            <a:r>
              <a:rPr lang="en-US" sz="1900" dirty="0" err="1" smtClean="0"/>
              <a:t>document.getElementById</a:t>
            </a:r>
            <a:r>
              <a:rPr lang="en-US" sz="1900" dirty="0"/>
              <a:t>('y').value = 2; </a:t>
            </a:r>
            <a:endParaRPr lang="en-US" sz="1900" dirty="0" smtClean="0"/>
          </a:p>
          <a:p>
            <a:pPr marL="0" indent="0">
              <a:buNone/>
            </a:pPr>
            <a:r>
              <a:rPr lang="en-US" sz="1900" dirty="0" err="1" smtClean="0"/>
              <a:t>document.getElementById</a:t>
            </a:r>
            <a:r>
              <a:rPr lang="en-US" sz="1900" dirty="0"/>
              <a:t>('add').click(); </a:t>
            </a:r>
            <a:endParaRPr lang="en-US" sz="1900" dirty="0" smtClean="0"/>
          </a:p>
          <a:p>
            <a:pPr marL="0" indent="0">
              <a:buNone/>
            </a:pPr>
            <a:r>
              <a:rPr lang="en-US" sz="1900" dirty="0" smtClean="0"/>
              <a:t>expect(</a:t>
            </a:r>
            <a:r>
              <a:rPr lang="en-US" sz="1900" dirty="0" err="1" smtClean="0"/>
              <a:t>document.getElementById</a:t>
            </a:r>
            <a:r>
              <a:rPr lang="en-US" sz="1900" dirty="0"/>
              <a:t>('result').</a:t>
            </a:r>
            <a:r>
              <a:rPr lang="en-US" sz="1900" dirty="0" err="1"/>
              <a:t>innerHTML</a:t>
            </a:r>
            <a:r>
              <a:rPr lang="en-US" sz="1900" dirty="0"/>
              <a:t>).</a:t>
            </a:r>
            <a:r>
              <a:rPr lang="en-US" sz="1900" dirty="0" err="1"/>
              <a:t>toBe</a:t>
            </a:r>
            <a:r>
              <a:rPr lang="en-US" sz="1900" dirty="0"/>
              <a:t>('3'); });</a:t>
            </a:r>
          </a:p>
        </p:txBody>
      </p:sp>
      <p:sp>
        <p:nvSpPr>
          <p:cNvPr id="4" name="Rectangle 3"/>
          <p:cNvSpPr/>
          <p:nvPr/>
        </p:nvSpPr>
        <p:spPr>
          <a:xfrm>
            <a:off x="633483" y="494547"/>
            <a:ext cx="1777794" cy="369332"/>
          </a:xfrm>
          <a:prstGeom prst="rect">
            <a:avLst/>
          </a:prstGeom>
        </p:spPr>
        <p:txBody>
          <a:bodyPr wrap="none">
            <a:spAutoFit/>
          </a:bodyPr>
          <a:lstStyle/>
          <a:p>
            <a:r>
              <a:rPr lang="en-US" dirty="0" smtClean="0"/>
              <a:t>test/calculator.js</a:t>
            </a:r>
            <a:endParaRPr lang="en-US" dirty="0"/>
          </a:p>
        </p:txBody>
      </p:sp>
      <p:sp>
        <p:nvSpPr>
          <p:cNvPr id="5" name="TextBox 4"/>
          <p:cNvSpPr txBox="1"/>
          <p:nvPr/>
        </p:nvSpPr>
        <p:spPr>
          <a:xfrm>
            <a:off x="9253182" y="6176963"/>
            <a:ext cx="2292824" cy="369332"/>
          </a:xfrm>
          <a:prstGeom prst="rect">
            <a:avLst/>
          </a:prstGeom>
          <a:noFill/>
        </p:spPr>
        <p:txBody>
          <a:bodyPr wrap="square" rtlCol="0">
            <a:spAutoFit/>
          </a:bodyPr>
          <a:lstStyle/>
          <a:p>
            <a:r>
              <a:rPr lang="en-US" dirty="0" err="1" smtClean="0"/>
              <a:t>Yeshwanth</a:t>
            </a:r>
            <a:r>
              <a:rPr lang="en-US" dirty="0" smtClean="0"/>
              <a:t> </a:t>
            </a:r>
            <a:r>
              <a:rPr lang="en-US" dirty="0" err="1" smtClean="0"/>
              <a:t>Teja</a:t>
            </a:r>
            <a:endParaRPr lang="en-US" dirty="0"/>
          </a:p>
        </p:txBody>
      </p:sp>
    </p:spTree>
    <p:extLst>
      <p:ext uri="{BB962C8B-B14F-4D97-AF65-F5344CB8AC3E}">
        <p14:creationId xmlns:p14="http://schemas.microsoft.com/office/powerpoint/2010/main" val="29812662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5400" b="1" dirty="0"/>
              <a:t>Tool Classification</a:t>
            </a:r>
            <a:endParaRPr lang="en-US" sz="5400" b="1" dirty="0"/>
          </a:p>
        </p:txBody>
      </p:sp>
      <p:sp>
        <p:nvSpPr>
          <p:cNvPr id="3" name="Content Placeholder 2"/>
          <p:cNvSpPr>
            <a:spLocks noGrp="1"/>
          </p:cNvSpPr>
          <p:nvPr>
            <p:ph idx="1"/>
          </p:nvPr>
        </p:nvSpPr>
        <p:spPr/>
        <p:txBody>
          <a:bodyPr/>
          <a:lstStyle/>
          <a:p>
            <a:r>
              <a:rPr lang="en-US" altLang="en-US" b="1" dirty="0" smtClean="0"/>
              <a:t>Frameworks</a:t>
            </a:r>
            <a:r>
              <a:rPr lang="en-US" altLang="en-US" dirty="0" smtClean="0"/>
              <a:t> – JUnit, </a:t>
            </a:r>
            <a:r>
              <a:rPr lang="en-US" altLang="en-US" dirty="0" err="1" smtClean="0"/>
              <a:t>NUnit</a:t>
            </a:r>
            <a:r>
              <a:rPr lang="en-US" altLang="en-US" dirty="0" smtClean="0"/>
              <a:t>, etc…</a:t>
            </a:r>
          </a:p>
          <a:p>
            <a:r>
              <a:rPr lang="en-US" altLang="en-US" b="1" dirty="0" smtClean="0"/>
              <a:t>Generation</a:t>
            </a:r>
            <a:r>
              <a:rPr lang="en-US" altLang="en-US" dirty="0" smtClean="0"/>
              <a:t> – automatic generation of unit tests</a:t>
            </a:r>
          </a:p>
          <a:p>
            <a:r>
              <a:rPr lang="en-US" altLang="en-US" b="1" dirty="0" smtClean="0"/>
              <a:t>Selection</a:t>
            </a:r>
            <a:r>
              <a:rPr lang="en-US" altLang="en-US" dirty="0" smtClean="0"/>
              <a:t> – selecting a small set of unit tests from a large set of unit tests</a:t>
            </a:r>
          </a:p>
          <a:p>
            <a:r>
              <a:rPr lang="en-US" altLang="en-US" b="1" dirty="0" smtClean="0"/>
              <a:t>Prioritization</a:t>
            </a:r>
            <a:r>
              <a:rPr lang="en-US" altLang="en-US" dirty="0" smtClean="0"/>
              <a:t> – deciding what is the “best order” to run the tests</a:t>
            </a:r>
          </a:p>
          <a:p>
            <a:endParaRPr lang="en-US" dirty="0"/>
          </a:p>
        </p:txBody>
      </p:sp>
      <p:sp>
        <p:nvSpPr>
          <p:cNvPr id="4" name="TextBox 3"/>
          <p:cNvSpPr txBox="1"/>
          <p:nvPr/>
        </p:nvSpPr>
        <p:spPr>
          <a:xfrm>
            <a:off x="9253182" y="6192461"/>
            <a:ext cx="2292824" cy="369332"/>
          </a:xfrm>
          <a:prstGeom prst="rect">
            <a:avLst/>
          </a:prstGeom>
          <a:noFill/>
        </p:spPr>
        <p:txBody>
          <a:bodyPr wrap="square" rtlCol="0">
            <a:spAutoFit/>
          </a:bodyPr>
          <a:lstStyle/>
          <a:p>
            <a:r>
              <a:rPr lang="en-US" dirty="0" err="1" smtClean="0"/>
              <a:t>Arun</a:t>
            </a:r>
            <a:r>
              <a:rPr lang="en-US" dirty="0" smtClean="0"/>
              <a:t> </a:t>
            </a:r>
            <a:r>
              <a:rPr lang="en-US" dirty="0" err="1" smtClean="0"/>
              <a:t>Nadipudi</a:t>
            </a:r>
            <a:endParaRPr lang="en-US" dirty="0"/>
          </a:p>
        </p:txBody>
      </p:sp>
    </p:spTree>
    <p:extLst>
      <p:ext uri="{BB962C8B-B14F-4D97-AF65-F5344CB8AC3E}">
        <p14:creationId xmlns:p14="http://schemas.microsoft.com/office/powerpoint/2010/main" val="32978065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5400" b="1" dirty="0"/>
              <a:t>Unit Test Generation</a:t>
            </a:r>
            <a:endParaRPr lang="en-US" sz="5400" b="1" dirty="0"/>
          </a:p>
        </p:txBody>
      </p:sp>
      <p:sp>
        <p:nvSpPr>
          <p:cNvPr id="3" name="Content Placeholder 2"/>
          <p:cNvSpPr>
            <a:spLocks noGrp="1"/>
          </p:cNvSpPr>
          <p:nvPr>
            <p:ph idx="1"/>
          </p:nvPr>
        </p:nvSpPr>
        <p:spPr/>
        <p:txBody>
          <a:bodyPr/>
          <a:lstStyle/>
          <a:p>
            <a:pPr marL="533400" indent="-533400"/>
            <a:r>
              <a:rPr lang="en-US" altLang="en-US" dirty="0" smtClean="0"/>
              <a:t>Creation of a test suite requires:</a:t>
            </a:r>
          </a:p>
          <a:p>
            <a:pPr marL="914400" lvl="1" indent="-457200"/>
            <a:r>
              <a:rPr lang="en-US" altLang="en-US" u="sng" dirty="0" smtClean="0"/>
              <a:t>Test input generation</a:t>
            </a:r>
            <a:r>
              <a:rPr lang="en-US" altLang="en-US" dirty="0" smtClean="0"/>
              <a:t> – generates unit tests inputs</a:t>
            </a:r>
          </a:p>
          <a:p>
            <a:pPr marL="914400" lvl="1" indent="-457200"/>
            <a:r>
              <a:rPr lang="en-US" altLang="en-US" u="sng" dirty="0" smtClean="0"/>
              <a:t>Test classification</a:t>
            </a:r>
            <a:r>
              <a:rPr lang="en-US" altLang="en-US" dirty="0" smtClean="0"/>
              <a:t> – determines whether tests pass or fail</a:t>
            </a:r>
          </a:p>
          <a:p>
            <a:pPr marL="533400" indent="-533400"/>
            <a:r>
              <a:rPr lang="en-US" altLang="en-US" dirty="0" smtClean="0"/>
              <a:t>Manual testing</a:t>
            </a:r>
          </a:p>
          <a:p>
            <a:pPr marL="914400" lvl="1" indent="-457200"/>
            <a:r>
              <a:rPr lang="en-US" altLang="en-US" dirty="0" smtClean="0"/>
              <a:t>Programmers create test inputs using intuition and experience</a:t>
            </a:r>
          </a:p>
          <a:p>
            <a:pPr marL="914400" lvl="1" indent="-457200"/>
            <a:r>
              <a:rPr lang="en-US" altLang="en-US" dirty="0" smtClean="0"/>
              <a:t>Programmers determine proper output for each input using informal reasoning or experimentation</a:t>
            </a:r>
          </a:p>
          <a:p>
            <a:endParaRPr lang="en-US" dirty="0"/>
          </a:p>
        </p:txBody>
      </p:sp>
      <p:sp>
        <p:nvSpPr>
          <p:cNvPr id="4" name="TextBox 3"/>
          <p:cNvSpPr txBox="1"/>
          <p:nvPr/>
        </p:nvSpPr>
        <p:spPr>
          <a:xfrm>
            <a:off x="9253182" y="6176963"/>
            <a:ext cx="2292824" cy="369332"/>
          </a:xfrm>
          <a:prstGeom prst="rect">
            <a:avLst/>
          </a:prstGeom>
          <a:noFill/>
        </p:spPr>
        <p:txBody>
          <a:bodyPr wrap="square" rtlCol="0">
            <a:spAutoFit/>
          </a:bodyPr>
          <a:lstStyle/>
          <a:p>
            <a:r>
              <a:rPr lang="en-US" dirty="0" err="1" smtClean="0"/>
              <a:t>Arun</a:t>
            </a:r>
            <a:r>
              <a:rPr lang="en-US" dirty="0" smtClean="0"/>
              <a:t> </a:t>
            </a:r>
            <a:r>
              <a:rPr lang="en-US" dirty="0" err="1" smtClean="0"/>
              <a:t>Nadipudi</a:t>
            </a:r>
            <a:endParaRPr lang="en-US" dirty="0"/>
          </a:p>
        </p:txBody>
      </p:sp>
    </p:spTree>
    <p:extLst>
      <p:ext uri="{BB962C8B-B14F-4D97-AF65-F5344CB8AC3E}">
        <p14:creationId xmlns:p14="http://schemas.microsoft.com/office/powerpoint/2010/main" val="5342765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t>Tools Recommended</a:t>
            </a:r>
          </a:p>
        </p:txBody>
      </p:sp>
      <p:sp>
        <p:nvSpPr>
          <p:cNvPr id="3" name="Content Placeholder 2"/>
          <p:cNvSpPr>
            <a:spLocks noGrp="1"/>
          </p:cNvSpPr>
          <p:nvPr>
            <p:ph idx="1"/>
          </p:nvPr>
        </p:nvSpPr>
        <p:spPr/>
        <p:txBody>
          <a:bodyPr/>
          <a:lstStyle/>
          <a:p>
            <a:r>
              <a:rPr lang="en-US" dirty="0" smtClean="0"/>
              <a:t>Some of the tools recommended are </a:t>
            </a:r>
          </a:p>
          <a:p>
            <a:r>
              <a:rPr lang="en-US" b="1" dirty="0"/>
              <a:t> Web Testing Tools</a:t>
            </a:r>
          </a:p>
          <a:p>
            <a:pPr lvl="1"/>
            <a:r>
              <a:rPr lang="en-US" dirty="0" smtClean="0"/>
              <a:t>Selenium</a:t>
            </a:r>
            <a:endParaRPr lang="en-US" b="1" dirty="0" smtClean="0"/>
          </a:p>
          <a:p>
            <a:pPr lvl="1"/>
            <a:r>
              <a:rPr lang="en-US" dirty="0" err="1" smtClean="0"/>
              <a:t>Watir</a:t>
            </a:r>
            <a:endParaRPr lang="en-US" dirty="0" smtClean="0"/>
          </a:p>
          <a:p>
            <a:r>
              <a:rPr lang="en-US" b="1" dirty="0"/>
              <a:t>Mobile Testing Tools</a:t>
            </a:r>
          </a:p>
          <a:p>
            <a:pPr lvl="1"/>
            <a:r>
              <a:rPr lang="en-US" dirty="0" err="1" smtClean="0"/>
              <a:t>Testdroid</a:t>
            </a:r>
            <a:endParaRPr lang="en-US" dirty="0" smtClean="0"/>
          </a:p>
          <a:p>
            <a:pPr lvl="1"/>
            <a:r>
              <a:rPr lang="en-US" dirty="0" err="1" smtClean="0"/>
              <a:t>MoneyTalk</a:t>
            </a:r>
            <a:r>
              <a:rPr lang="en-US" dirty="0" smtClean="0"/>
              <a:t/>
            </a:r>
            <a:br>
              <a:rPr lang="en-US" dirty="0" smtClean="0"/>
            </a:br>
            <a:endParaRPr lang="en-US" dirty="0" smtClean="0"/>
          </a:p>
          <a:p>
            <a:endParaRPr lang="en-US" dirty="0" smtClean="0"/>
          </a:p>
          <a:p>
            <a:endParaRPr lang="en-US" dirty="0"/>
          </a:p>
        </p:txBody>
      </p:sp>
      <p:sp>
        <p:nvSpPr>
          <p:cNvPr id="4" name="TextBox 3"/>
          <p:cNvSpPr txBox="1"/>
          <p:nvPr/>
        </p:nvSpPr>
        <p:spPr>
          <a:xfrm>
            <a:off x="9253182" y="6176963"/>
            <a:ext cx="2292824" cy="369332"/>
          </a:xfrm>
          <a:prstGeom prst="rect">
            <a:avLst/>
          </a:prstGeom>
          <a:noFill/>
        </p:spPr>
        <p:txBody>
          <a:bodyPr wrap="square" rtlCol="0">
            <a:spAutoFit/>
          </a:bodyPr>
          <a:lstStyle/>
          <a:p>
            <a:r>
              <a:rPr lang="en-US" dirty="0" err="1" smtClean="0"/>
              <a:t>Arun</a:t>
            </a:r>
            <a:r>
              <a:rPr lang="en-US" dirty="0" smtClean="0"/>
              <a:t> </a:t>
            </a:r>
            <a:r>
              <a:rPr lang="en-US" dirty="0" err="1" smtClean="0"/>
              <a:t>Nadipudi</a:t>
            </a:r>
            <a:endParaRPr lang="en-US" dirty="0"/>
          </a:p>
        </p:txBody>
      </p:sp>
    </p:spTree>
    <p:extLst>
      <p:ext uri="{BB962C8B-B14F-4D97-AF65-F5344CB8AC3E}">
        <p14:creationId xmlns:p14="http://schemas.microsoft.com/office/powerpoint/2010/main" val="26443907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4821"/>
            <a:ext cx="10515600" cy="385012"/>
          </a:xfrm>
        </p:spPr>
        <p:txBody>
          <a:bodyPr>
            <a:normAutofit fontScale="90000"/>
          </a:bodyPr>
          <a:lstStyle/>
          <a:p>
            <a:r>
              <a:rPr lang="en-US" sz="6000" b="1" dirty="0"/>
              <a:t>Characteristics of Good Unit Tests</a:t>
            </a:r>
            <a:r>
              <a:rPr lang="en-US" b="1" dirty="0"/>
              <a:t/>
            </a:r>
            <a:br>
              <a:rPr lang="en-US" b="1" dirty="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 </a:t>
            </a:r>
            <a:r>
              <a:rPr lang="en-US" dirty="0"/>
              <a:t>Isolated: Each Unit Test Should Be Able to Run </a:t>
            </a:r>
            <a:r>
              <a:rPr lang="en-US" dirty="0" smtClean="0"/>
              <a:t>Independently</a:t>
            </a:r>
          </a:p>
          <a:p>
            <a:pPr marL="514350" indent="-514350">
              <a:buFont typeface="+mj-lt"/>
              <a:buAutoNum type="arabicPeriod"/>
            </a:pPr>
            <a:r>
              <a:rPr lang="en-US" dirty="0"/>
              <a:t>Test Only One Condition at a </a:t>
            </a:r>
            <a:r>
              <a:rPr lang="en-US" dirty="0" smtClean="0"/>
              <a:t>Time</a:t>
            </a:r>
          </a:p>
          <a:p>
            <a:pPr marL="514350" indent="-514350">
              <a:buFont typeface="+mj-lt"/>
              <a:buAutoNum type="arabicPeriod"/>
            </a:pPr>
            <a:r>
              <a:rPr lang="en-US" dirty="0"/>
              <a:t> </a:t>
            </a:r>
            <a:r>
              <a:rPr lang="en-US" dirty="0" smtClean="0"/>
              <a:t>Repeatable</a:t>
            </a:r>
          </a:p>
          <a:p>
            <a:pPr marL="514350" indent="-514350">
              <a:buFont typeface="+mj-lt"/>
              <a:buAutoNum type="arabicPeriod"/>
            </a:pPr>
            <a:r>
              <a:rPr lang="en-US" dirty="0" smtClean="0"/>
              <a:t>Thorough</a:t>
            </a:r>
          </a:p>
          <a:p>
            <a:pPr marL="514350" indent="-514350">
              <a:buFont typeface="+mj-lt"/>
              <a:buAutoNum type="arabicPeriod"/>
            </a:pPr>
            <a:r>
              <a:rPr lang="en-US" dirty="0"/>
              <a:t>Mock External References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0" indent="0">
              <a:buNone/>
            </a:pPr>
            <a:r>
              <a:rPr lang="en-US" dirty="0" smtClean="0"/>
              <a:t/>
            </a:r>
            <a:br>
              <a:rPr lang="en-US" dirty="0" smtClean="0"/>
            </a:br>
            <a:r>
              <a:rPr lang="en-US" dirty="0" smtClean="0"/>
              <a:t/>
            </a:r>
            <a:br>
              <a:rPr lang="en-US" dirty="0" smtClean="0"/>
            </a:br>
            <a:endParaRPr lang="en-US" dirty="0"/>
          </a:p>
        </p:txBody>
      </p:sp>
      <p:sp>
        <p:nvSpPr>
          <p:cNvPr id="4" name="TextBox 3"/>
          <p:cNvSpPr txBox="1"/>
          <p:nvPr/>
        </p:nvSpPr>
        <p:spPr>
          <a:xfrm>
            <a:off x="9253182" y="6176963"/>
            <a:ext cx="2292824" cy="369332"/>
          </a:xfrm>
          <a:prstGeom prst="rect">
            <a:avLst/>
          </a:prstGeom>
          <a:noFill/>
        </p:spPr>
        <p:txBody>
          <a:bodyPr wrap="square" rtlCol="0">
            <a:spAutoFit/>
          </a:bodyPr>
          <a:lstStyle/>
          <a:p>
            <a:r>
              <a:rPr lang="en-US" dirty="0" err="1" smtClean="0"/>
              <a:t>Arun</a:t>
            </a:r>
            <a:r>
              <a:rPr lang="en-US" dirty="0" smtClean="0"/>
              <a:t> </a:t>
            </a:r>
            <a:r>
              <a:rPr lang="en-US" dirty="0" err="1" smtClean="0"/>
              <a:t>Nadipudi</a:t>
            </a:r>
            <a:endParaRPr lang="en-US" dirty="0"/>
          </a:p>
        </p:txBody>
      </p:sp>
    </p:spTree>
    <p:extLst>
      <p:ext uri="{BB962C8B-B14F-4D97-AF65-F5344CB8AC3E}">
        <p14:creationId xmlns:p14="http://schemas.microsoft.com/office/powerpoint/2010/main" val="396277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Software </a:t>
            </a:r>
            <a:r>
              <a:rPr lang="en-US" b="1" dirty="0" smtClean="0"/>
              <a:t>Testing(cont.)</a:t>
            </a:r>
            <a:endParaRPr lang="en-US" dirty="0"/>
          </a:p>
        </p:txBody>
      </p:sp>
      <p:sp>
        <p:nvSpPr>
          <p:cNvPr id="3" name="Content Placeholder 2"/>
          <p:cNvSpPr>
            <a:spLocks noGrp="1"/>
          </p:cNvSpPr>
          <p:nvPr>
            <p:ph idx="1"/>
          </p:nvPr>
        </p:nvSpPr>
        <p:spPr/>
        <p:txBody>
          <a:bodyPr/>
          <a:lstStyle/>
          <a:p>
            <a:pPr marL="0" indent="0">
              <a:buNone/>
            </a:pPr>
            <a:r>
              <a:rPr lang="en-US" b="1" dirty="0" smtClean="0"/>
              <a:t>Properties followed under test:</a:t>
            </a:r>
            <a:endParaRPr lang="en-US" b="1" dirty="0"/>
          </a:p>
          <a:p>
            <a:r>
              <a:rPr lang="en-US" dirty="0"/>
              <a:t>M</a:t>
            </a:r>
            <a:r>
              <a:rPr lang="en-US" dirty="0" smtClean="0"/>
              <a:t>eets </a:t>
            </a:r>
            <a:r>
              <a:rPr lang="en-US" dirty="0"/>
              <a:t>the requirements that guided its design and </a:t>
            </a:r>
            <a:r>
              <a:rPr lang="en-US" dirty="0" smtClean="0"/>
              <a:t>development.</a:t>
            </a:r>
            <a:endParaRPr lang="en-US" dirty="0"/>
          </a:p>
          <a:p>
            <a:r>
              <a:rPr lang="en-US" dirty="0"/>
              <a:t>R</a:t>
            </a:r>
            <a:r>
              <a:rPr lang="en-US" dirty="0" smtClean="0"/>
              <a:t>esponds </a:t>
            </a:r>
            <a:r>
              <a:rPr lang="en-US" dirty="0"/>
              <a:t>correctly to all kinds of </a:t>
            </a:r>
            <a:r>
              <a:rPr lang="en-US" dirty="0" smtClean="0"/>
              <a:t>inputs.</a:t>
            </a:r>
            <a:endParaRPr lang="en-US" dirty="0"/>
          </a:p>
          <a:p>
            <a:r>
              <a:rPr lang="en-US" dirty="0"/>
              <a:t>P</a:t>
            </a:r>
            <a:r>
              <a:rPr lang="en-US" dirty="0" smtClean="0"/>
              <a:t>erforms </a:t>
            </a:r>
            <a:r>
              <a:rPr lang="en-US" dirty="0"/>
              <a:t>its functions within an acceptable </a:t>
            </a:r>
            <a:r>
              <a:rPr lang="en-US" dirty="0" smtClean="0"/>
              <a:t>time.</a:t>
            </a:r>
            <a:endParaRPr lang="en-US" dirty="0"/>
          </a:p>
          <a:p>
            <a:r>
              <a:rPr lang="en-US" dirty="0" smtClean="0"/>
              <a:t>Is </a:t>
            </a:r>
            <a:r>
              <a:rPr lang="en-US" dirty="0"/>
              <a:t>sufficiently </a:t>
            </a:r>
            <a:r>
              <a:rPr lang="en-US" dirty="0" smtClean="0"/>
              <a:t>usable.</a:t>
            </a:r>
            <a:endParaRPr lang="en-US" dirty="0"/>
          </a:p>
          <a:p>
            <a:r>
              <a:rPr lang="en-US" dirty="0"/>
              <a:t>C</a:t>
            </a:r>
            <a:r>
              <a:rPr lang="en-US" dirty="0" smtClean="0"/>
              <a:t>an </a:t>
            </a:r>
            <a:r>
              <a:rPr lang="en-US" dirty="0"/>
              <a:t>be installed and run in its intended </a:t>
            </a:r>
            <a:r>
              <a:rPr lang="en-US" dirty="0" smtClean="0"/>
              <a:t>environments.</a:t>
            </a:r>
            <a:endParaRPr lang="en-US" dirty="0"/>
          </a:p>
          <a:p>
            <a:r>
              <a:rPr lang="en-US" dirty="0"/>
              <a:t>A</a:t>
            </a:r>
            <a:r>
              <a:rPr lang="en-US" dirty="0" smtClean="0"/>
              <a:t>chieves </a:t>
            </a:r>
            <a:r>
              <a:rPr lang="en-US" dirty="0"/>
              <a:t>the general result its stakeholders desire.</a:t>
            </a:r>
          </a:p>
          <a:p>
            <a:endParaRPr lang="en-US" dirty="0"/>
          </a:p>
        </p:txBody>
      </p:sp>
      <p:sp>
        <p:nvSpPr>
          <p:cNvPr id="4" name="TextBox 3"/>
          <p:cNvSpPr txBox="1"/>
          <p:nvPr/>
        </p:nvSpPr>
        <p:spPr>
          <a:xfrm>
            <a:off x="9253182" y="6176963"/>
            <a:ext cx="2292824" cy="369332"/>
          </a:xfrm>
          <a:prstGeom prst="rect">
            <a:avLst/>
          </a:prstGeom>
          <a:noFill/>
        </p:spPr>
        <p:txBody>
          <a:bodyPr wrap="square" rtlCol="0">
            <a:spAutoFit/>
          </a:bodyPr>
          <a:lstStyle/>
          <a:p>
            <a:r>
              <a:rPr lang="en-US" dirty="0" smtClean="0"/>
              <a:t>Lahari Surneni</a:t>
            </a:r>
            <a:endParaRPr lang="en-US" dirty="0"/>
          </a:p>
        </p:txBody>
      </p:sp>
    </p:spTree>
    <p:extLst>
      <p:ext uri="{BB962C8B-B14F-4D97-AF65-F5344CB8AC3E}">
        <p14:creationId xmlns:p14="http://schemas.microsoft.com/office/powerpoint/2010/main" val="6153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Types of testing</a:t>
            </a:r>
          </a:p>
        </p:txBody>
      </p:sp>
      <p:sp>
        <p:nvSpPr>
          <p:cNvPr id="3" name="Content Placeholder 2"/>
          <p:cNvSpPr>
            <a:spLocks noGrp="1"/>
          </p:cNvSpPr>
          <p:nvPr>
            <p:ph idx="1"/>
          </p:nvPr>
        </p:nvSpPr>
        <p:spPr/>
        <p:txBody>
          <a:bodyPr>
            <a:normAutofit lnSpcReduction="10000"/>
          </a:bodyPr>
          <a:lstStyle/>
          <a:p>
            <a:r>
              <a:rPr lang="en-US" b="1" dirty="0" smtClean="0"/>
              <a:t>Static Testing:</a:t>
            </a:r>
          </a:p>
          <a:p>
            <a:pPr lvl="1"/>
            <a:r>
              <a:rPr lang="en-US" dirty="0"/>
              <a:t>Reviews, walkthroughs, or inspections are referred to as static </a:t>
            </a:r>
            <a:r>
              <a:rPr lang="en-US" dirty="0" smtClean="0"/>
              <a:t>testing.</a:t>
            </a:r>
          </a:p>
          <a:p>
            <a:pPr lvl="1"/>
            <a:r>
              <a:rPr lang="en-US" dirty="0"/>
              <a:t>Static testing is often implicit, as proofreading, plus when programming tools/text editors check source code structure or compilers (pre-compilers) check syntax and data flow as static program </a:t>
            </a:r>
            <a:r>
              <a:rPr lang="en-US" dirty="0" smtClean="0"/>
              <a:t>analysis.</a:t>
            </a:r>
          </a:p>
          <a:p>
            <a:pPr lvl="1"/>
            <a:endParaRPr lang="en-US" dirty="0" smtClean="0"/>
          </a:p>
          <a:p>
            <a:r>
              <a:rPr lang="en-US" b="1" dirty="0" smtClean="0"/>
              <a:t>Dynamic Testing:</a:t>
            </a:r>
          </a:p>
          <a:p>
            <a:pPr lvl="1"/>
            <a:r>
              <a:rPr lang="en-US" dirty="0" smtClean="0"/>
              <a:t>Executing </a:t>
            </a:r>
            <a:r>
              <a:rPr lang="en-US" dirty="0"/>
              <a:t>programmed code with a given set of test cases is referred to as dynamic testing</a:t>
            </a:r>
            <a:r>
              <a:rPr lang="en-US" dirty="0" smtClean="0"/>
              <a:t>.</a:t>
            </a:r>
          </a:p>
          <a:p>
            <a:pPr lvl="1"/>
            <a:r>
              <a:rPr lang="en-US" dirty="0"/>
              <a:t>Dynamic testing takes place when the program itself is </a:t>
            </a:r>
            <a:r>
              <a:rPr lang="en-US" dirty="0" smtClean="0"/>
              <a:t>run. It </a:t>
            </a:r>
            <a:r>
              <a:rPr lang="en-US" dirty="0"/>
              <a:t>may begin before the program is 100% complete in order to test particular sections of code and are applied to discrete </a:t>
            </a:r>
            <a:r>
              <a:rPr lang="en-US" dirty="0" smtClean="0"/>
              <a:t>functions or modules.</a:t>
            </a:r>
            <a:endParaRPr lang="en-US" dirty="0"/>
          </a:p>
          <a:p>
            <a:pPr lvl="1"/>
            <a:endParaRPr lang="en-US" b="1" dirty="0" smtClean="0"/>
          </a:p>
          <a:p>
            <a:endParaRPr lang="en-US" dirty="0" smtClean="0"/>
          </a:p>
          <a:p>
            <a:endParaRPr lang="en-US" dirty="0"/>
          </a:p>
        </p:txBody>
      </p:sp>
      <p:sp>
        <p:nvSpPr>
          <p:cNvPr id="4" name="TextBox 3"/>
          <p:cNvSpPr txBox="1"/>
          <p:nvPr/>
        </p:nvSpPr>
        <p:spPr>
          <a:xfrm>
            <a:off x="9253182" y="6176963"/>
            <a:ext cx="2292824" cy="369332"/>
          </a:xfrm>
          <a:prstGeom prst="rect">
            <a:avLst/>
          </a:prstGeom>
          <a:noFill/>
        </p:spPr>
        <p:txBody>
          <a:bodyPr wrap="square" rtlCol="0">
            <a:spAutoFit/>
          </a:bodyPr>
          <a:lstStyle/>
          <a:p>
            <a:r>
              <a:rPr lang="en-US" dirty="0" smtClean="0"/>
              <a:t>Lahari Surneni</a:t>
            </a:r>
            <a:endParaRPr lang="en-US" dirty="0"/>
          </a:p>
        </p:txBody>
      </p:sp>
    </p:spTree>
    <p:extLst>
      <p:ext uri="{BB962C8B-B14F-4D97-AF65-F5344CB8AC3E}">
        <p14:creationId xmlns:p14="http://schemas.microsoft.com/office/powerpoint/2010/main" val="1992622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Testing methods</a:t>
            </a:r>
          </a:p>
        </p:txBody>
      </p:sp>
      <p:sp>
        <p:nvSpPr>
          <p:cNvPr id="3" name="Content Placeholder 2"/>
          <p:cNvSpPr>
            <a:spLocks noGrp="1"/>
          </p:cNvSpPr>
          <p:nvPr>
            <p:ph idx="1"/>
          </p:nvPr>
        </p:nvSpPr>
        <p:spPr/>
        <p:txBody>
          <a:bodyPr>
            <a:normAutofit/>
          </a:bodyPr>
          <a:lstStyle/>
          <a:p>
            <a:pPr marL="0" indent="0">
              <a:buNone/>
            </a:pPr>
            <a:r>
              <a:rPr lang="en-US" b="1" dirty="0" smtClean="0"/>
              <a:t>Black box testing:</a:t>
            </a:r>
          </a:p>
          <a:p>
            <a:r>
              <a:rPr lang="en-US" dirty="0" smtClean="0"/>
              <a:t> No knowledge of internal program design or code required.</a:t>
            </a:r>
          </a:p>
          <a:p>
            <a:r>
              <a:rPr lang="en-US" dirty="0" smtClean="0"/>
              <a:t>Tests are based on requirements and functionality</a:t>
            </a:r>
          </a:p>
          <a:p>
            <a:r>
              <a:rPr lang="en-US" dirty="0"/>
              <a:t>Black-box testing methods include: </a:t>
            </a:r>
            <a:endParaRPr lang="en-US" dirty="0" smtClean="0"/>
          </a:p>
          <a:p>
            <a:pPr lvl="1"/>
            <a:r>
              <a:rPr lang="en-US" dirty="0" smtClean="0"/>
              <a:t>Equivalence</a:t>
            </a:r>
          </a:p>
          <a:p>
            <a:pPr lvl="1"/>
            <a:r>
              <a:rPr lang="en-US" dirty="0" smtClean="0"/>
              <a:t>Partitioning</a:t>
            </a:r>
          </a:p>
          <a:p>
            <a:pPr lvl="1"/>
            <a:r>
              <a:rPr lang="en-US" dirty="0" smtClean="0"/>
              <a:t>Boundary value analysis</a:t>
            </a:r>
          </a:p>
          <a:p>
            <a:pPr lvl="1"/>
            <a:r>
              <a:rPr lang="en-US" dirty="0" smtClean="0"/>
              <a:t>All-pairs testing</a:t>
            </a:r>
          </a:p>
          <a:p>
            <a:pPr lvl="1"/>
            <a:r>
              <a:rPr lang="en-US" dirty="0" smtClean="0"/>
              <a:t>State transition tables</a:t>
            </a:r>
          </a:p>
        </p:txBody>
      </p:sp>
      <p:sp>
        <p:nvSpPr>
          <p:cNvPr id="4" name="TextBox 3"/>
          <p:cNvSpPr txBox="1"/>
          <p:nvPr/>
        </p:nvSpPr>
        <p:spPr>
          <a:xfrm>
            <a:off x="9253182" y="6176963"/>
            <a:ext cx="2292824" cy="369332"/>
          </a:xfrm>
          <a:prstGeom prst="rect">
            <a:avLst/>
          </a:prstGeom>
          <a:noFill/>
        </p:spPr>
        <p:txBody>
          <a:bodyPr wrap="square" rtlCol="0">
            <a:spAutoFit/>
          </a:bodyPr>
          <a:lstStyle/>
          <a:p>
            <a:r>
              <a:rPr lang="en-US" dirty="0" smtClean="0"/>
              <a:t>Lahari Surneni</a:t>
            </a:r>
            <a:endParaRPr lang="en-US" dirty="0"/>
          </a:p>
        </p:txBody>
      </p:sp>
    </p:spTree>
    <p:extLst>
      <p:ext uri="{BB962C8B-B14F-4D97-AF65-F5344CB8AC3E}">
        <p14:creationId xmlns:p14="http://schemas.microsoft.com/office/powerpoint/2010/main" val="3867655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Black box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3417" y="2257975"/>
            <a:ext cx="5125165" cy="3486637"/>
          </a:xfrm>
        </p:spPr>
      </p:pic>
      <p:sp>
        <p:nvSpPr>
          <p:cNvPr id="5" name="TextBox 4"/>
          <p:cNvSpPr txBox="1"/>
          <p:nvPr/>
        </p:nvSpPr>
        <p:spPr>
          <a:xfrm>
            <a:off x="9253182" y="6176963"/>
            <a:ext cx="2292824" cy="369332"/>
          </a:xfrm>
          <a:prstGeom prst="rect">
            <a:avLst/>
          </a:prstGeom>
          <a:noFill/>
        </p:spPr>
        <p:txBody>
          <a:bodyPr wrap="square" rtlCol="0">
            <a:spAutoFit/>
          </a:bodyPr>
          <a:lstStyle/>
          <a:p>
            <a:r>
              <a:rPr lang="en-US" dirty="0" smtClean="0"/>
              <a:t>Lahari Surneni</a:t>
            </a:r>
            <a:endParaRPr lang="en-US" dirty="0"/>
          </a:p>
        </p:txBody>
      </p:sp>
    </p:spTree>
    <p:extLst>
      <p:ext uri="{BB962C8B-B14F-4D97-AF65-F5344CB8AC3E}">
        <p14:creationId xmlns:p14="http://schemas.microsoft.com/office/powerpoint/2010/main" val="1933542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192</TotalTime>
  <Words>2658</Words>
  <Application>Microsoft Office PowerPoint</Application>
  <PresentationFormat>Widescreen</PresentationFormat>
  <Paragraphs>454</Paragraphs>
  <Slides>57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Monaco</vt:lpstr>
      <vt:lpstr>Times New Roman</vt:lpstr>
      <vt:lpstr>Wingdings</vt:lpstr>
      <vt:lpstr>Office Theme</vt:lpstr>
      <vt:lpstr>Software Quality and Unit Testing</vt:lpstr>
      <vt:lpstr>Team members</vt:lpstr>
      <vt:lpstr>Contents</vt:lpstr>
      <vt:lpstr>Software Testing</vt:lpstr>
      <vt:lpstr>Software Testing (cont.)</vt:lpstr>
      <vt:lpstr>Software Testing(cont.)</vt:lpstr>
      <vt:lpstr>Types of testing</vt:lpstr>
      <vt:lpstr>Testing methods</vt:lpstr>
      <vt:lpstr>Black box testing</vt:lpstr>
      <vt:lpstr>Testing methods (cont.)</vt:lpstr>
      <vt:lpstr>White box testing</vt:lpstr>
      <vt:lpstr>Sample testing table</vt:lpstr>
      <vt:lpstr>Testing levels</vt:lpstr>
      <vt:lpstr>Software quality</vt:lpstr>
      <vt:lpstr>Unit test for Visual Studio</vt:lpstr>
      <vt:lpstr>Unit test for Net Beans</vt:lpstr>
      <vt:lpstr>Unit Test for Xcode</vt:lpstr>
      <vt:lpstr>Code Metrics</vt:lpstr>
      <vt:lpstr>Test Coverage Percentages</vt:lpstr>
      <vt:lpstr>Unit Testing</vt:lpstr>
      <vt:lpstr>Traditional testing vs Unit Testing</vt:lpstr>
      <vt:lpstr>Unit Testing Ideals</vt:lpstr>
      <vt:lpstr>Why Unit Test</vt:lpstr>
      <vt:lpstr>Benefits</vt:lpstr>
      <vt:lpstr>Guidelines</vt:lpstr>
      <vt:lpstr>What is Junit?</vt:lpstr>
      <vt:lpstr>Regression – Testing Framework</vt:lpstr>
      <vt:lpstr>Why use Junit?</vt:lpstr>
      <vt:lpstr>JUnit helps the programmer</vt:lpstr>
      <vt:lpstr>Guidelines for using JUnit</vt:lpstr>
      <vt:lpstr>xUnit testing</vt:lpstr>
      <vt:lpstr>xUnit Architechture</vt:lpstr>
      <vt:lpstr>xUnit Architechture(Cont.)</vt:lpstr>
      <vt:lpstr>xUnit Architechture(Cont.)</vt:lpstr>
      <vt:lpstr>xUnit Architechture(Cont.)</vt:lpstr>
      <vt:lpstr>PowerPoint Presentation</vt:lpstr>
      <vt:lpstr>QUnit</vt:lpstr>
      <vt:lpstr>Qunit(Contd..)</vt:lpstr>
      <vt:lpstr>Assertions</vt:lpstr>
      <vt:lpstr>Assertions(Contd..)</vt:lpstr>
      <vt:lpstr>Qunit Test- runner page</vt:lpstr>
      <vt:lpstr>Test results</vt:lpstr>
      <vt:lpstr>Callbacks</vt:lpstr>
      <vt:lpstr>PowerPoint Presentation</vt:lpstr>
      <vt:lpstr>Suites</vt:lpstr>
      <vt:lpstr>Specs</vt:lpstr>
      <vt:lpstr>It block functions</vt:lpstr>
      <vt:lpstr>Expectations </vt:lpstr>
      <vt:lpstr>Matchers </vt:lpstr>
      <vt:lpstr>PowerPoint Presentation</vt:lpstr>
      <vt:lpstr>HTML file</vt:lpstr>
      <vt:lpstr>test/calculator.test.js </vt:lpstr>
      <vt:lpstr>PowerPoint Presentation</vt:lpstr>
      <vt:lpstr>Tool Classification</vt:lpstr>
      <vt:lpstr>Unit Test Generation</vt:lpstr>
      <vt:lpstr>Tools Recommended</vt:lpstr>
      <vt:lpstr>Characteristics of Good Unit Tests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Surneni,Lahari</dc:creator>
  <cp:lastModifiedBy>Surneni,Lahari</cp:lastModifiedBy>
  <cp:revision>26</cp:revision>
  <dcterms:created xsi:type="dcterms:W3CDTF">2016-10-30T14:58:16Z</dcterms:created>
  <dcterms:modified xsi:type="dcterms:W3CDTF">2016-10-31T12:29:58Z</dcterms:modified>
</cp:coreProperties>
</file>