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sldIdLst>
    <p:sldId id="265" r:id="rId2"/>
    <p:sldId id="264" r:id="rId3"/>
    <p:sldId id="266" r:id="rId4"/>
    <p:sldId id="263" r:id="rId5"/>
    <p:sldId id="258" r:id="rId6"/>
    <p:sldId id="257" r:id="rId7"/>
    <p:sldId id="262" r:id="rId8"/>
    <p:sldId id="267" r:id="rId9"/>
    <p:sldId id="268" r:id="rId10"/>
    <p:sldId id="269" r:id="rId11"/>
    <p:sldId id="270" r:id="rId12"/>
    <p:sldId id="272" r:id="rId13"/>
    <p:sldId id="273" r:id="rId14"/>
    <p:sldId id="274" r:id="rId15"/>
    <p:sldId id="275" r:id="rId16"/>
    <p:sldId id="276" r:id="rId17"/>
    <p:sldId id="278" r:id="rId18"/>
    <p:sldId id="279" r:id="rId19"/>
    <p:sldId id="280" r:id="rId20"/>
    <p:sldId id="281" r:id="rId21"/>
    <p:sldId id="282" r:id="rId22"/>
    <p:sldId id="283" r:id="rId23"/>
    <p:sldId id="284" r:id="rId24"/>
    <p:sldId id="285" r:id="rId25"/>
    <p:sldId id="286" r:id="rId26"/>
    <p:sldId id="287" r:id="rId27"/>
    <p:sldId id="288" r:id="rId28"/>
    <p:sldId id="290" r:id="rId29"/>
    <p:sldId id="291" r:id="rId30"/>
    <p:sldId id="292" r:id="rId31"/>
    <p:sldId id="293" r:id="rId32"/>
    <p:sldId id="294" r:id="rId33"/>
    <p:sldId id="295" r:id="rId34"/>
    <p:sldId id="297" r:id="rId35"/>
    <p:sldId id="298" r:id="rId36"/>
    <p:sldId id="299" r:id="rId37"/>
    <p:sldId id="30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4" autoAdjust="0"/>
    <p:restoredTop sz="74686" autoAdjust="0"/>
  </p:normalViewPr>
  <p:slideViewPr>
    <p:cSldViewPr snapToGrid="0">
      <p:cViewPr varScale="1">
        <p:scale>
          <a:sx n="52" d="100"/>
          <a:sy n="52" d="100"/>
        </p:scale>
        <p:origin x="12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4374E7-44B7-4D9D-A7AD-00E25B6627A2}" type="datetimeFigureOut">
              <a:rPr lang="en-US" smtClean="0"/>
              <a:t>11/10/2016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4798C4-057A-45FF-A1E8-86566EC6AEA0}" type="slidenum">
              <a:rPr lang="en-US" smtClean="0"/>
              <a:t>‹#›</a:t>
            </a:fld>
            <a:endParaRPr lang="en-US"/>
          </a:p>
        </p:txBody>
      </p:sp>
    </p:spTree>
    <p:extLst>
      <p:ext uri="{BB962C8B-B14F-4D97-AF65-F5344CB8AC3E}">
        <p14:creationId xmlns:p14="http://schemas.microsoft.com/office/powerpoint/2010/main" val="3914477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rive.google.com/drive/folders/0ByqZd-MEzuGyblRvbnc0ZGV1OWc?usp=sharin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4798C4-057A-45FF-A1E8-86566EC6AEA0}" type="slidenum">
              <a:rPr lang="en-US" smtClean="0"/>
              <a:t>1</a:t>
            </a:fld>
            <a:endParaRPr lang="en-US"/>
          </a:p>
        </p:txBody>
      </p:sp>
    </p:spTree>
    <p:extLst>
      <p:ext uri="{BB962C8B-B14F-4D97-AF65-F5344CB8AC3E}">
        <p14:creationId xmlns:p14="http://schemas.microsoft.com/office/powerpoint/2010/main" val="77072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Reference: Fig:</a:t>
            </a:r>
            <a:r>
              <a:rPr lang="en-US" sz="1200" kern="1200" baseline="0" dirty="0" smtClean="0">
                <a:solidFill>
                  <a:schemeClr val="tx1"/>
                </a:solidFill>
                <a:effectLst/>
                <a:latin typeface="+mn-lt"/>
                <a:ea typeface="+mn-ea"/>
                <a:cs typeface="+mn-cs"/>
              </a:rPr>
              <a:t> http://www.wikihow.com/Create-a-User-Manual?cid=120719133001422745744&amp;rid=110916223653452507062</a:t>
            </a:r>
          </a:p>
          <a:p>
            <a:endParaRPr lang="en-US" dirty="0"/>
          </a:p>
        </p:txBody>
      </p:sp>
      <p:sp>
        <p:nvSpPr>
          <p:cNvPr id="4" name="Slide Number Placeholder 3"/>
          <p:cNvSpPr>
            <a:spLocks noGrp="1"/>
          </p:cNvSpPr>
          <p:nvPr>
            <p:ph type="sldNum" sz="quarter" idx="10"/>
          </p:nvPr>
        </p:nvSpPr>
        <p:spPr/>
        <p:txBody>
          <a:bodyPr/>
          <a:lstStyle/>
          <a:p>
            <a:fld id="{85DE4F81-013E-4243-B57D-BCF9E37AFA7B}" type="slidenum">
              <a:rPr lang="en-US" smtClean="0"/>
              <a:t>14</a:t>
            </a:fld>
            <a:endParaRPr lang="en-US"/>
          </a:p>
        </p:txBody>
      </p:sp>
    </p:spTree>
    <p:extLst>
      <p:ext uri="{BB962C8B-B14F-4D97-AF65-F5344CB8AC3E}">
        <p14:creationId xmlns:p14="http://schemas.microsoft.com/office/powerpoint/2010/main" val="1545563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Reference: Fig:</a:t>
            </a:r>
            <a:r>
              <a:rPr lang="en-US" sz="1200" kern="1200" baseline="0" dirty="0" smtClean="0">
                <a:solidFill>
                  <a:schemeClr val="tx1"/>
                </a:solidFill>
                <a:effectLst/>
                <a:latin typeface="+mn-lt"/>
                <a:ea typeface="+mn-ea"/>
                <a:cs typeface="+mn-cs"/>
              </a:rPr>
              <a:t> http://www.wikihow.com/Create-a-User-Manual?cid=120719133001422745744&amp;rid=110916223653452507062</a:t>
            </a:r>
          </a:p>
          <a:p>
            <a:pPr marL="0" indent="0">
              <a:buNone/>
            </a:pPr>
            <a:endParaRPr lang="en-US" sz="1200" kern="1200" dirty="0" smtClean="0">
              <a:solidFill>
                <a:schemeClr val="tx1"/>
              </a:solidFill>
              <a:effectLst/>
              <a:latin typeface="+mn-lt"/>
              <a:ea typeface="+mn-ea"/>
              <a:cs typeface="+mn-cs"/>
            </a:endParaRPr>
          </a:p>
          <a:p>
            <a:pPr marL="0" indent="0">
              <a:buNone/>
            </a:pPr>
            <a:endParaRPr lang="en-US" sz="1200" kern="1200" dirty="0" smtClean="0">
              <a:solidFill>
                <a:schemeClr val="tx1"/>
              </a:solidFill>
              <a:effectLst/>
              <a:latin typeface="+mn-lt"/>
              <a:ea typeface="+mn-ea"/>
              <a:cs typeface="+mn-cs"/>
            </a:endParaRPr>
          </a:p>
          <a:p>
            <a:pPr marL="228600" indent="-228600">
              <a:buAutoNum type="arabicPeriod"/>
            </a:pPr>
            <a:r>
              <a:rPr lang="en-US" sz="1200" kern="1200" dirty="0" smtClean="0">
                <a:solidFill>
                  <a:schemeClr val="tx1"/>
                </a:solidFill>
                <a:effectLst/>
                <a:latin typeface="+mn-lt"/>
                <a:ea typeface="+mn-ea"/>
                <a:cs typeface="+mn-cs"/>
              </a:rPr>
              <a:t>You have to interact with the users before writing a user manual. </a:t>
            </a:r>
          </a:p>
          <a:p>
            <a:pPr marL="0" indent="0">
              <a:buNone/>
            </a:pPr>
            <a:r>
              <a:rPr lang="en-US" sz="1200" kern="1200" dirty="0" smtClean="0">
                <a:solidFill>
                  <a:schemeClr val="tx1"/>
                </a:solidFill>
                <a:effectLst/>
                <a:latin typeface="+mn-lt"/>
                <a:ea typeface="+mn-ea"/>
                <a:cs typeface="+mn-cs"/>
              </a:rPr>
              <a:t>2. Identify and organize the steps needed to use the application.</a:t>
            </a:r>
          </a:p>
          <a:p>
            <a:pPr marL="0" indent="0">
              <a:buNone/>
            </a:pPr>
            <a:r>
              <a:rPr lang="en-US" sz="1200" kern="1200" dirty="0" smtClean="0">
                <a:solidFill>
                  <a:schemeClr val="tx1"/>
                </a:solidFill>
                <a:effectLst/>
                <a:latin typeface="+mn-lt"/>
                <a:ea typeface="+mn-ea"/>
                <a:cs typeface="+mn-cs"/>
              </a:rPr>
              <a:t>3. There are several ways you can streamline your manual. You can use bold for headings. You can use letter size 16 for Main headings and 14 for sub heading.</a:t>
            </a:r>
          </a:p>
          <a:p>
            <a:pPr marL="0" indent="0">
              <a:buNone/>
            </a:pPr>
            <a:r>
              <a:rPr lang="en-US" sz="1200" kern="1200" dirty="0" smtClean="0">
                <a:solidFill>
                  <a:schemeClr val="tx1"/>
                </a:solidFill>
                <a:effectLst/>
                <a:latin typeface="+mn-lt"/>
                <a:ea typeface="+mn-ea"/>
                <a:cs typeface="+mn-cs"/>
              </a:rPr>
              <a:t>4. Provide information about operation, Include error messages and how to resolve them.</a:t>
            </a:r>
          </a:p>
          <a:p>
            <a:pPr marL="0" indent="0">
              <a:buNone/>
            </a:pPr>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Prototype: https://drive.google.com/file/d/0ByqZd-MEzuGyMzhwanN1cGFqVzA/view?usp=sharing</a:t>
            </a:r>
          </a:p>
          <a:p>
            <a:pPr marL="0" indent="0">
              <a:buNone/>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5DE4F81-013E-4243-B57D-BCF9E37AFA7B}" type="slidenum">
              <a:rPr lang="en-US" smtClean="0"/>
              <a:t>15</a:t>
            </a:fld>
            <a:endParaRPr lang="en-US"/>
          </a:p>
        </p:txBody>
      </p:sp>
    </p:spTree>
    <p:extLst>
      <p:ext uri="{BB962C8B-B14F-4D97-AF65-F5344CB8AC3E}">
        <p14:creationId xmlns:p14="http://schemas.microsoft.com/office/powerpoint/2010/main" val="214177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Reference: Fig:</a:t>
            </a:r>
            <a:r>
              <a:rPr lang="en-US" sz="1200" kern="1200" baseline="0" dirty="0" smtClean="0">
                <a:solidFill>
                  <a:schemeClr val="tx1"/>
                </a:solidFill>
                <a:effectLst/>
                <a:latin typeface="+mn-lt"/>
                <a:ea typeface="+mn-ea"/>
                <a:cs typeface="+mn-cs"/>
              </a:rPr>
              <a:t> http://www.wikihow.com/Create-a-User-Manual?cid=120719133001422745744&amp;rid=110916223653452507062</a:t>
            </a:r>
          </a:p>
          <a:p>
            <a:endParaRPr lang="en-US" dirty="0" smtClean="0"/>
          </a:p>
          <a:p>
            <a:r>
              <a:rPr lang="en-US" sz="1200" kern="1200" dirty="0" smtClean="0">
                <a:solidFill>
                  <a:schemeClr val="tx1"/>
                </a:solidFill>
                <a:effectLst/>
                <a:latin typeface="+mn-lt"/>
                <a:ea typeface="+mn-ea"/>
                <a:cs typeface="+mn-cs"/>
              </a:rPr>
              <a:t>5. Numerically ordered instructions will help the reader stay more focused on the process of using the application.</a:t>
            </a:r>
          </a:p>
          <a:p>
            <a:pPr marL="0" indent="0">
              <a:buNone/>
            </a:pPr>
            <a:r>
              <a:rPr lang="en-US" sz="1200" kern="1200" dirty="0" smtClean="0">
                <a:solidFill>
                  <a:schemeClr val="tx1"/>
                </a:solidFill>
                <a:effectLst/>
                <a:latin typeface="+mn-lt"/>
                <a:ea typeface="+mn-ea"/>
                <a:cs typeface="+mn-cs"/>
              </a:rPr>
              <a:t>6. Simple vocabulary for simple websites and technical terminology</a:t>
            </a:r>
            <a:r>
              <a:rPr lang="en-US" sz="1200" kern="1200" baseline="0" dirty="0" smtClean="0">
                <a:solidFill>
                  <a:schemeClr val="tx1"/>
                </a:solidFill>
                <a:effectLst/>
                <a:latin typeface="+mn-lt"/>
                <a:ea typeface="+mn-ea"/>
                <a:cs typeface="+mn-cs"/>
              </a:rPr>
              <a:t> for technical websites.</a:t>
            </a:r>
          </a:p>
          <a:p>
            <a:r>
              <a:rPr lang="en-US" dirty="0" smtClean="0"/>
              <a:t>7. </a:t>
            </a:r>
            <a:r>
              <a:rPr lang="en-US" sz="1200" kern="1200" dirty="0" smtClean="0">
                <a:solidFill>
                  <a:schemeClr val="tx1"/>
                </a:solidFill>
                <a:effectLst/>
                <a:latin typeface="+mn-lt"/>
                <a:ea typeface="+mn-ea"/>
                <a:cs typeface="+mn-cs"/>
              </a:rPr>
              <a:t>Instead of a few long paragraphs, use one or two-sentence chunks.</a:t>
            </a:r>
          </a:p>
          <a:p>
            <a:r>
              <a:rPr lang="en-US" sz="1200" kern="1200" dirty="0" smtClean="0">
                <a:solidFill>
                  <a:schemeClr val="tx1"/>
                </a:solidFill>
                <a:effectLst/>
                <a:latin typeface="+mn-lt"/>
                <a:ea typeface="+mn-ea"/>
                <a:cs typeface="+mn-cs"/>
              </a:rPr>
              <a:t>8.</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 manual can lose credibility due to grammar and spelling mistakes.  </a:t>
            </a:r>
          </a:p>
        </p:txBody>
      </p:sp>
      <p:sp>
        <p:nvSpPr>
          <p:cNvPr id="4" name="Slide Number Placeholder 3"/>
          <p:cNvSpPr>
            <a:spLocks noGrp="1"/>
          </p:cNvSpPr>
          <p:nvPr>
            <p:ph type="sldNum" sz="quarter" idx="10"/>
          </p:nvPr>
        </p:nvSpPr>
        <p:spPr/>
        <p:txBody>
          <a:bodyPr/>
          <a:lstStyle/>
          <a:p>
            <a:fld id="{85DE4F81-013E-4243-B57D-BCF9E37AFA7B}" type="slidenum">
              <a:rPr lang="en-US" smtClean="0"/>
              <a:t>16</a:t>
            </a:fld>
            <a:endParaRPr lang="en-US"/>
          </a:p>
        </p:txBody>
      </p:sp>
    </p:spTree>
    <p:extLst>
      <p:ext uri="{BB962C8B-B14F-4D97-AF65-F5344CB8AC3E}">
        <p14:creationId xmlns:p14="http://schemas.microsoft.com/office/powerpoint/2010/main" val="434565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Notes: </a:t>
            </a:r>
          </a:p>
          <a:p>
            <a:pPr fontAlgn="base"/>
            <a:r>
              <a:rPr lang="en-US" sz="1200" b="0" i="0" kern="1200" dirty="0" smtClean="0">
                <a:solidFill>
                  <a:schemeClr val="tx1"/>
                </a:solidFill>
                <a:effectLst/>
                <a:latin typeface="+mn-lt"/>
                <a:ea typeface="+mn-ea"/>
                <a:cs typeface="+mn-cs"/>
              </a:rPr>
              <a:t>“We can maintain a document </a:t>
            </a:r>
            <a:r>
              <a:rPr lang="en-US" sz="1200" b="0" i="0" kern="1200" smtClean="0">
                <a:solidFill>
                  <a:schemeClr val="tx1"/>
                </a:solidFill>
                <a:effectLst/>
                <a:latin typeface="+mn-lt"/>
                <a:ea typeface="+mn-ea"/>
                <a:cs typeface="+mn-cs"/>
              </a:rPr>
              <a:t>with the </a:t>
            </a:r>
            <a:r>
              <a:rPr lang="en-US" sz="1200" b="0" i="0" kern="1200" dirty="0" smtClean="0">
                <a:solidFill>
                  <a:schemeClr val="tx1"/>
                </a:solidFill>
                <a:effectLst/>
                <a:latin typeface="+mn-lt"/>
                <a:ea typeface="+mn-ea"/>
                <a:cs typeface="+mn-cs"/>
              </a:rPr>
              <a:t>information or an HTML website, or even have it generated by some tool from our code. The downside to this approach is that we need to keep it maintained manually (or via a semi-automatic process) and, while it is human-readable, it’s not really machine-readable.</a:t>
            </a:r>
          </a:p>
          <a:p>
            <a:pPr marL="0" marR="0" indent="0" algn="l" defTabSz="914400" rtl="0" eaLnBrk="1" fontAlgn="base"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Another approach is to use Web Application Description Language, which can be generated by some tools. In this case, it’s machine-readable, but definitely not human-readable. Also, writing a WADL manually is a tedious process.” (URL: http://swagger.io/getting-started-with-swagger-i-what-is-swagger/)</a:t>
            </a:r>
          </a:p>
          <a:p>
            <a:endParaRPr lang="en-US" dirty="0"/>
          </a:p>
        </p:txBody>
      </p:sp>
      <p:sp>
        <p:nvSpPr>
          <p:cNvPr id="4" name="Slide Number Placeholder 3"/>
          <p:cNvSpPr>
            <a:spLocks noGrp="1"/>
          </p:cNvSpPr>
          <p:nvPr>
            <p:ph type="sldNum" sz="quarter" idx="10"/>
          </p:nvPr>
        </p:nvSpPr>
        <p:spPr/>
        <p:txBody>
          <a:bodyPr/>
          <a:lstStyle/>
          <a:p>
            <a:fld id="{F3E3EB81-53CB-49D1-95C6-FCE52703AB7E}" type="slidenum">
              <a:rPr lang="en-US" smtClean="0"/>
              <a:t>28</a:t>
            </a:fld>
            <a:endParaRPr lang="en-US" dirty="0"/>
          </a:p>
        </p:txBody>
      </p:sp>
    </p:spTree>
    <p:extLst>
      <p:ext uri="{BB962C8B-B14F-4D97-AF65-F5344CB8AC3E}">
        <p14:creationId xmlns:p14="http://schemas.microsoft.com/office/powerpoint/2010/main" val="612699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Notes:</a:t>
            </a:r>
          </a:p>
          <a:p>
            <a:r>
              <a:rPr lang="en-US" sz="1200" b="0" i="0" kern="1200" dirty="0" smtClean="0">
                <a:solidFill>
                  <a:schemeClr val="tx1"/>
                </a:solidFill>
                <a:effectLst/>
                <a:latin typeface="+mn-lt"/>
                <a:ea typeface="+mn-ea"/>
                <a:cs typeface="+mn-cs"/>
              </a:rPr>
              <a:t>“In the example above we describe a simple “Hello World API”. It has a single URL exposed – “/hello/{user}”. “user” is the single parameter to the API, defined as part of the path, and we say it’s a string.” (URL: http://swagger.io/getting-started-with-swagger-i-what-is-swagger/)</a:t>
            </a:r>
            <a:endParaRPr lang="en-US" dirty="0"/>
          </a:p>
        </p:txBody>
      </p:sp>
      <p:sp>
        <p:nvSpPr>
          <p:cNvPr id="4" name="Slide Number Placeholder 3"/>
          <p:cNvSpPr>
            <a:spLocks noGrp="1"/>
          </p:cNvSpPr>
          <p:nvPr>
            <p:ph type="sldNum" sz="quarter" idx="10"/>
          </p:nvPr>
        </p:nvSpPr>
        <p:spPr/>
        <p:txBody>
          <a:bodyPr/>
          <a:lstStyle/>
          <a:p>
            <a:fld id="{F3E3EB81-53CB-49D1-95C6-FCE52703AB7E}" type="slidenum">
              <a:rPr lang="en-US" smtClean="0"/>
              <a:t>29</a:t>
            </a:fld>
            <a:endParaRPr lang="en-US" dirty="0"/>
          </a:p>
        </p:txBody>
      </p:sp>
    </p:spTree>
    <p:extLst>
      <p:ext uri="{BB962C8B-B14F-4D97-AF65-F5344CB8AC3E}">
        <p14:creationId xmlns:p14="http://schemas.microsoft.com/office/powerpoint/2010/main" val="2550106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t>
            </a:r>
          </a:p>
          <a:p>
            <a:r>
              <a:rPr lang="en-US" dirty="0" smtClean="0"/>
              <a:t>“A top-down approach where you would use the </a:t>
            </a:r>
            <a:r>
              <a:rPr lang="en-US" b="1" dirty="0" smtClean="0"/>
              <a:t>Swagger Editor</a:t>
            </a:r>
            <a:r>
              <a:rPr lang="en-US" dirty="0" smtClean="0"/>
              <a:t> to create your Swagger definition and then use the integrated </a:t>
            </a:r>
            <a:r>
              <a:rPr lang="en-US" b="1" dirty="0" smtClean="0"/>
              <a:t>Swagger Codegen</a:t>
            </a:r>
            <a:r>
              <a:rPr lang="en-US" dirty="0" smtClean="0"/>
              <a:t> tools to generate server implementation.</a:t>
            </a:r>
          </a:p>
          <a:p>
            <a:r>
              <a:rPr lang="en-US" dirty="0" smtClean="0"/>
              <a:t>A bottom-up approach where you have an existing REST API for which you want to create a Swagger definition. Either you create the definition manually (using the same Swagger Editor mentioned above), or if you are using one of the supported frameworks (JAX-RS, node.js, etc.), you can get the Swagger definition generated automatically for you.</a:t>
            </a:r>
          </a:p>
          <a:p>
            <a:r>
              <a:rPr lang="en-US" sz="1200" b="0" i="0" kern="1200" dirty="0" smtClean="0">
                <a:solidFill>
                  <a:schemeClr val="tx1"/>
                </a:solidFill>
                <a:effectLst/>
                <a:latin typeface="+mn-lt"/>
                <a:ea typeface="+mn-ea"/>
                <a:cs typeface="+mn-cs"/>
              </a:rPr>
              <a:t>If on the other hand you're an API Consumer who wants to integrate with an API that has a Swagger definition you can use the online version of the </a:t>
            </a:r>
            <a:r>
              <a:rPr lang="en-US" sz="1200" b="1" i="0" u="none" strike="noStrike" kern="1200" dirty="0" smtClean="0">
                <a:solidFill>
                  <a:schemeClr val="tx1"/>
                </a:solidFill>
                <a:effectLst/>
                <a:latin typeface="+mn-lt"/>
                <a:ea typeface="+mn-ea"/>
                <a:cs typeface="+mn-cs"/>
              </a:rPr>
              <a:t>Swagger UI </a:t>
            </a:r>
            <a:r>
              <a:rPr lang="en-US" sz="1200" b="0" i="0" kern="1200" dirty="0" smtClean="0">
                <a:solidFill>
                  <a:schemeClr val="tx1"/>
                </a:solidFill>
                <a:effectLst/>
                <a:latin typeface="+mn-lt"/>
                <a:ea typeface="+mn-ea"/>
                <a:cs typeface="+mn-cs"/>
              </a:rPr>
              <a:t>to explore the API (given that you have a URL to the APIs Swagger definition) - and then use </a:t>
            </a:r>
            <a:r>
              <a:rPr lang="en-US" sz="1200" b="1" i="0" u="none" strike="noStrike" kern="1200" dirty="0" smtClean="0">
                <a:solidFill>
                  <a:schemeClr val="tx1"/>
                </a:solidFill>
                <a:effectLst/>
                <a:latin typeface="+mn-lt"/>
                <a:ea typeface="+mn-ea"/>
                <a:cs typeface="+mn-cs"/>
              </a:rPr>
              <a:t>Swagger Codegen</a:t>
            </a:r>
            <a:r>
              <a:rPr lang="en-US" sz="1200" b="0" i="0" kern="1200" dirty="0" smtClean="0">
                <a:solidFill>
                  <a:schemeClr val="tx1"/>
                </a:solidFill>
                <a:effectLst/>
                <a:latin typeface="+mn-lt"/>
                <a:ea typeface="+mn-ea"/>
                <a:cs typeface="+mn-cs"/>
              </a:rPr>
              <a:t> to generate the client library of your choice.” (URL:</a:t>
            </a:r>
            <a:r>
              <a:rPr lang="en-US" sz="1200" b="0" i="0" kern="1200" baseline="0" dirty="0" smtClean="0">
                <a:solidFill>
                  <a:schemeClr val="tx1"/>
                </a:solidFill>
                <a:effectLst/>
                <a:latin typeface="+mn-lt"/>
                <a:ea typeface="+mn-ea"/>
                <a:cs typeface="+mn-cs"/>
              </a:rPr>
              <a:t> http://swagger.io/getting-started/</a:t>
            </a:r>
            <a:r>
              <a:rPr lang="en-US" sz="1200" b="0" i="0" kern="1200" dirty="0" smtClean="0">
                <a:solidFill>
                  <a:schemeClr val="tx1"/>
                </a:solidFill>
                <a:effectLst/>
                <a:latin typeface="+mn-lt"/>
                <a:ea typeface="+mn-ea"/>
                <a:cs typeface="+mn-cs"/>
              </a:rPr>
              <a:t>)</a:t>
            </a:r>
            <a:endParaRPr lang="en-US" dirty="0" smtClean="0"/>
          </a:p>
          <a:p>
            <a:endParaRPr lang="en-US" dirty="0"/>
          </a:p>
        </p:txBody>
      </p:sp>
      <p:sp>
        <p:nvSpPr>
          <p:cNvPr id="4" name="Slide Number Placeholder 3"/>
          <p:cNvSpPr>
            <a:spLocks noGrp="1"/>
          </p:cNvSpPr>
          <p:nvPr>
            <p:ph type="sldNum" sz="quarter" idx="10"/>
          </p:nvPr>
        </p:nvSpPr>
        <p:spPr/>
        <p:txBody>
          <a:bodyPr/>
          <a:lstStyle/>
          <a:p>
            <a:fld id="{F3E3EB81-53CB-49D1-95C6-FCE52703AB7E}" type="slidenum">
              <a:rPr lang="en-US" smtClean="0"/>
              <a:t>30</a:t>
            </a:fld>
            <a:endParaRPr lang="en-US" dirty="0"/>
          </a:p>
        </p:txBody>
      </p:sp>
    </p:spTree>
    <p:extLst>
      <p:ext uri="{BB962C8B-B14F-4D97-AF65-F5344CB8AC3E}">
        <p14:creationId xmlns:p14="http://schemas.microsoft.com/office/powerpoint/2010/main" val="1246216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a:t>
            </a:r>
          </a:p>
          <a:p>
            <a:r>
              <a:rPr lang="en-US" dirty="0" smtClean="0"/>
              <a:t>URL: http://editor.swagger.io/#/</a:t>
            </a:r>
            <a:endParaRPr lang="en-US" dirty="0"/>
          </a:p>
        </p:txBody>
      </p:sp>
      <p:sp>
        <p:nvSpPr>
          <p:cNvPr id="4" name="Slide Number Placeholder 3"/>
          <p:cNvSpPr>
            <a:spLocks noGrp="1"/>
          </p:cNvSpPr>
          <p:nvPr>
            <p:ph type="sldNum" sz="quarter" idx="10"/>
          </p:nvPr>
        </p:nvSpPr>
        <p:spPr/>
        <p:txBody>
          <a:bodyPr/>
          <a:lstStyle/>
          <a:p>
            <a:fld id="{F3E3EB81-53CB-49D1-95C6-FCE52703AB7E}" type="slidenum">
              <a:rPr lang="en-US" smtClean="0"/>
              <a:t>31</a:t>
            </a:fld>
            <a:endParaRPr lang="en-US" dirty="0"/>
          </a:p>
        </p:txBody>
      </p:sp>
    </p:spTree>
    <p:extLst>
      <p:ext uri="{BB962C8B-B14F-4D97-AF65-F5344CB8AC3E}">
        <p14:creationId xmlns:p14="http://schemas.microsoft.com/office/powerpoint/2010/main" val="4283196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t>
            </a:r>
          </a:p>
          <a:p>
            <a:r>
              <a:rPr lang="en-US" dirty="0" smtClean="0"/>
              <a:t>URL: http://petstore.swagger.io/#/user</a:t>
            </a:r>
            <a:endParaRPr lang="en-US" dirty="0"/>
          </a:p>
        </p:txBody>
      </p:sp>
      <p:sp>
        <p:nvSpPr>
          <p:cNvPr id="4" name="Slide Number Placeholder 3"/>
          <p:cNvSpPr>
            <a:spLocks noGrp="1"/>
          </p:cNvSpPr>
          <p:nvPr>
            <p:ph type="sldNum" sz="quarter" idx="10"/>
          </p:nvPr>
        </p:nvSpPr>
        <p:spPr/>
        <p:txBody>
          <a:bodyPr/>
          <a:lstStyle/>
          <a:p>
            <a:fld id="{F3E3EB81-53CB-49D1-95C6-FCE52703AB7E}" type="slidenum">
              <a:rPr lang="en-US" smtClean="0"/>
              <a:t>32</a:t>
            </a:fld>
            <a:endParaRPr lang="en-US" dirty="0"/>
          </a:p>
        </p:txBody>
      </p:sp>
    </p:spTree>
    <p:extLst>
      <p:ext uri="{BB962C8B-B14F-4D97-AF65-F5344CB8AC3E}">
        <p14:creationId xmlns:p14="http://schemas.microsoft.com/office/powerpoint/2010/main" val="3527567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a:t>
            </a:r>
            <a:r>
              <a:rPr lang="en-US" baseline="0" dirty="0" smtClean="0"/>
              <a:t> everyone write a message while committing? That’s a good number…But, are you doing it correctly? Lets get into the topic to know more about it. Y should we write commit messages and what are the rules to write good commit messages.</a:t>
            </a:r>
            <a:endParaRPr lang="en-US" dirty="0" smtClean="0"/>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Release notes are documents that are shared with end users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of an organization. </a:t>
            </a:r>
            <a:r>
              <a:rPr lang="en-US" sz="1200" b="1" i="0" kern="1200" dirty="0" smtClean="0">
                <a:solidFill>
                  <a:schemeClr val="tx1"/>
                </a:solidFill>
                <a:effectLst/>
                <a:latin typeface="+mn-lt"/>
                <a:ea typeface="+mn-ea"/>
                <a:cs typeface="+mn-cs"/>
              </a:rPr>
              <a:t>They tell about the corrections, changes or enhancements made to the service or product the company provides.</a:t>
            </a:r>
            <a:r>
              <a:rPr lang="en-US" sz="1200" b="0" i="0" kern="1200" dirty="0" smtClean="0">
                <a:solidFill>
                  <a:schemeClr val="tx1"/>
                </a:solidFill>
                <a:effectLst/>
                <a:latin typeface="+mn-lt"/>
                <a:ea typeface="+mn-ea"/>
                <a:cs typeface="+mn-cs"/>
              </a:rPr>
              <a:t> This document is usually circulated only after the product or service is thoroughly tested and approved against the specification provided by the development team.</a:t>
            </a:r>
            <a:endParaRPr lang="en-US" dirty="0"/>
          </a:p>
        </p:txBody>
      </p:sp>
      <p:sp>
        <p:nvSpPr>
          <p:cNvPr id="4" name="Slide Number Placeholder 3"/>
          <p:cNvSpPr>
            <a:spLocks noGrp="1"/>
          </p:cNvSpPr>
          <p:nvPr>
            <p:ph type="sldNum" sz="quarter" idx="10"/>
          </p:nvPr>
        </p:nvSpPr>
        <p:spPr/>
        <p:txBody>
          <a:bodyPr/>
          <a:lstStyle/>
          <a:p>
            <a:fld id="{87ED6672-78E7-4B47-B652-81F8A2F4D738}" type="slidenum">
              <a:rPr lang="en-US" smtClean="0"/>
              <a:t>34</a:t>
            </a:fld>
            <a:endParaRPr lang="en-US"/>
          </a:p>
        </p:txBody>
      </p:sp>
    </p:spTree>
    <p:extLst>
      <p:ext uri="{BB962C8B-B14F-4D97-AF65-F5344CB8AC3E}">
        <p14:creationId xmlns:p14="http://schemas.microsoft.com/office/powerpoint/2010/main" val="587820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smtClean="0">
                <a:solidFill>
                  <a:schemeClr val="tx1"/>
                </a:solidFill>
                <a:effectLst/>
                <a:latin typeface="+mn-lt"/>
                <a:ea typeface="+mn-ea"/>
                <a:cs typeface="+mn-cs"/>
              </a:rPr>
              <a:t>Firstly, not every commit requires both a subject and a body. Sometimes a single line is fine, especially when the change is so simple that no further context is necessary.</a:t>
            </a:r>
          </a:p>
          <a:p>
            <a:pPr marL="228600" indent="-228600">
              <a:buAutoNum type="arabicPeriod"/>
            </a:pPr>
            <a:r>
              <a:rPr lang="en-US" sz="1200" b="0" i="0" kern="1200" dirty="0" smtClean="0">
                <a:solidFill>
                  <a:schemeClr val="tx1"/>
                </a:solidFill>
                <a:effectLst/>
                <a:latin typeface="+mn-lt"/>
                <a:ea typeface="+mn-ea"/>
                <a:cs typeface="+mn-cs"/>
              </a:rPr>
              <a:t>50 characters is not a hard limit, just a rule of thumb. Keeping subject lines at this length ensures that they are readable.</a:t>
            </a:r>
          </a:p>
          <a:p>
            <a:pPr marL="228600" indent="-228600">
              <a:buAutoNum type="arabicPeriod"/>
            </a:pPr>
            <a:r>
              <a:rPr lang="en-US" sz="1200" b="0" i="0" kern="1200" dirty="0" smtClean="0">
                <a:solidFill>
                  <a:schemeClr val="tx1"/>
                </a:solidFill>
                <a:effectLst/>
                <a:latin typeface="+mn-lt"/>
                <a:ea typeface="+mn-ea"/>
                <a:cs typeface="+mn-cs"/>
              </a:rPr>
              <a:t>Subject line is the title and titles don’t end in periods.</a:t>
            </a:r>
          </a:p>
          <a:p>
            <a:pPr marL="228600" indent="-228600">
              <a:buAutoNum type="arabicPeriod"/>
            </a:pPr>
            <a:r>
              <a:rPr lang="en-US" sz="1200" b="0" i="1" kern="1200" dirty="0" smtClean="0">
                <a:solidFill>
                  <a:schemeClr val="tx1"/>
                </a:solidFill>
                <a:effectLst/>
                <a:latin typeface="+mn-lt"/>
                <a:ea typeface="+mn-ea"/>
                <a:cs typeface="+mn-cs"/>
              </a:rPr>
              <a:t>Remember: Use of the imperative is important only in the subject line. You can relax this restriction when you're writing the body.</a:t>
            </a:r>
          </a:p>
          <a:p>
            <a:pPr marL="228600" indent="-228600">
              <a:buAutoNum type="arabicPeriod"/>
            </a:pP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never wraps text automatically. When you write the body of a commit message, you must mind its right margin, and wrap text manually.</a:t>
            </a:r>
            <a:endParaRPr lang="en-US" dirty="0"/>
          </a:p>
        </p:txBody>
      </p:sp>
      <p:sp>
        <p:nvSpPr>
          <p:cNvPr id="4" name="Slide Number Placeholder 3"/>
          <p:cNvSpPr>
            <a:spLocks noGrp="1"/>
          </p:cNvSpPr>
          <p:nvPr>
            <p:ph type="sldNum" sz="quarter" idx="10"/>
          </p:nvPr>
        </p:nvSpPr>
        <p:spPr/>
        <p:txBody>
          <a:bodyPr/>
          <a:lstStyle/>
          <a:p>
            <a:fld id="{87ED6672-78E7-4B47-B652-81F8A2F4D738}" type="slidenum">
              <a:rPr lang="en-US" smtClean="0"/>
              <a:t>35</a:t>
            </a:fld>
            <a:endParaRPr lang="en-US"/>
          </a:p>
        </p:txBody>
      </p:sp>
    </p:spTree>
    <p:extLst>
      <p:ext uri="{BB962C8B-B14F-4D97-AF65-F5344CB8AC3E}">
        <p14:creationId xmlns:p14="http://schemas.microsoft.com/office/powerpoint/2010/main" val="2989099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798C4-057A-45FF-A1E8-86566EC6AEA0}" type="slidenum">
              <a:rPr lang="en-US" smtClean="0"/>
              <a:t>2</a:t>
            </a:fld>
            <a:endParaRPr lang="en-US"/>
          </a:p>
        </p:txBody>
      </p:sp>
    </p:spTree>
    <p:extLst>
      <p:ext uri="{BB962C8B-B14F-4D97-AF65-F5344CB8AC3E}">
        <p14:creationId xmlns:p14="http://schemas.microsoft.com/office/powerpoint/2010/main" val="3462791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ED6672-78E7-4B47-B652-81F8A2F4D738}" type="slidenum">
              <a:rPr lang="en-US" smtClean="0"/>
              <a:t>36</a:t>
            </a:fld>
            <a:endParaRPr lang="en-US"/>
          </a:p>
        </p:txBody>
      </p:sp>
    </p:spTree>
    <p:extLst>
      <p:ext uri="{BB962C8B-B14F-4D97-AF65-F5344CB8AC3E}">
        <p14:creationId xmlns:p14="http://schemas.microsoft.com/office/powerpoint/2010/main" val="1988846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sz="1200" b="0" i="0" kern="1200" dirty="0" smtClean="0">
                <a:solidFill>
                  <a:schemeClr val="tx1"/>
                </a:solidFill>
                <a:effectLst/>
                <a:latin typeface="+mn-lt"/>
                <a:ea typeface="+mn-ea"/>
                <a:cs typeface="+mn-cs"/>
              </a:rPr>
              <a:t>This commit message is merely documenting what was done, and not why it was done.</a:t>
            </a:r>
          </a:p>
          <a:p>
            <a:endParaRPr lang="en-US" dirty="0" smtClean="0"/>
          </a:p>
          <a:p>
            <a:r>
              <a:rPr lang="en-US" dirty="0" smtClean="0"/>
              <a:t>These are not the mandatory rules to write a commit message.</a:t>
            </a:r>
            <a:r>
              <a:rPr lang="en-US" baseline="0" dirty="0" smtClean="0"/>
              <a:t> But, following these rules helps your fellow developers of your team and probably it could be you who might want to review the changes in the code. So, </a:t>
            </a:r>
            <a:r>
              <a:rPr lang="en-US" baseline="0" dirty="0" err="1" smtClean="0"/>
              <a:t>practising</a:t>
            </a:r>
            <a:r>
              <a:rPr lang="en-US" baseline="0" dirty="0" smtClean="0"/>
              <a:t> these rules is a good thing. If u </a:t>
            </a:r>
            <a:r>
              <a:rPr lang="en-US" baseline="0" dirty="0" err="1" smtClean="0"/>
              <a:t>ppl</a:t>
            </a:r>
            <a:r>
              <a:rPr lang="en-US" baseline="0" dirty="0" smtClean="0"/>
              <a:t> haven’t followed these rules, start practicing now. This is all about communication and documentation management. Thankyou.</a:t>
            </a:r>
            <a:endParaRPr lang="en-US" dirty="0"/>
          </a:p>
        </p:txBody>
      </p:sp>
      <p:sp>
        <p:nvSpPr>
          <p:cNvPr id="4" name="Slide Number Placeholder 3"/>
          <p:cNvSpPr>
            <a:spLocks noGrp="1"/>
          </p:cNvSpPr>
          <p:nvPr>
            <p:ph type="sldNum" sz="quarter" idx="10"/>
          </p:nvPr>
        </p:nvSpPr>
        <p:spPr/>
        <p:txBody>
          <a:bodyPr/>
          <a:lstStyle/>
          <a:p>
            <a:fld id="{87ED6672-78E7-4B47-B652-81F8A2F4D738}" type="slidenum">
              <a:rPr lang="en-US" smtClean="0"/>
              <a:t>37</a:t>
            </a:fld>
            <a:endParaRPr lang="en-US"/>
          </a:p>
        </p:txBody>
      </p:sp>
    </p:spTree>
    <p:extLst>
      <p:ext uri="{BB962C8B-B14F-4D97-AF65-F5344CB8AC3E}">
        <p14:creationId xmlns:p14="http://schemas.microsoft.com/office/powerpoint/2010/main" val="2225006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4798C4-057A-45FF-A1E8-86566EC6AEA0}" type="slidenum">
              <a:rPr lang="en-US" smtClean="0"/>
              <a:t>4</a:t>
            </a:fld>
            <a:endParaRPr lang="en-US"/>
          </a:p>
        </p:txBody>
      </p:sp>
    </p:spTree>
    <p:extLst>
      <p:ext uri="{BB962C8B-B14F-4D97-AF65-F5344CB8AC3E}">
        <p14:creationId xmlns:p14="http://schemas.microsoft.com/office/powerpoint/2010/main" val="1947574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make meeting success by using</a:t>
            </a:r>
            <a:r>
              <a:rPr lang="en-US" baseline="0" dirty="0" smtClean="0"/>
              <a:t> efficient clients meeting agenda.</a:t>
            </a:r>
            <a:endParaRPr lang="en-US" dirty="0" smtClean="0"/>
          </a:p>
          <a:p>
            <a:r>
              <a:rPr lang="en-US" dirty="0" smtClean="0"/>
              <a:t>Google docs: collaborative note taking tool</a:t>
            </a:r>
          </a:p>
          <a:p>
            <a:r>
              <a:rPr lang="en-US" dirty="0" smtClean="0"/>
              <a:t>OneNote:</a:t>
            </a:r>
            <a:r>
              <a:rPr lang="en-US" baseline="0" dirty="0" smtClean="0"/>
              <a:t> if you are a Microsoft user</a:t>
            </a:r>
          </a:p>
          <a:p>
            <a:r>
              <a:rPr lang="en-US" baseline="0" dirty="0" smtClean="0"/>
              <a:t>Evernote: great note taking tool</a:t>
            </a:r>
          </a:p>
          <a:p>
            <a:r>
              <a:rPr lang="en-US" baseline="0" dirty="0" smtClean="0"/>
              <a:t>Meeting mix: Pretty good all in one tool, also supports agenda sharing</a:t>
            </a:r>
          </a:p>
          <a:p>
            <a:endParaRPr lang="en-US" dirty="0"/>
          </a:p>
        </p:txBody>
      </p:sp>
      <p:sp>
        <p:nvSpPr>
          <p:cNvPr id="4" name="Slide Number Placeholder 3"/>
          <p:cNvSpPr>
            <a:spLocks noGrp="1"/>
          </p:cNvSpPr>
          <p:nvPr>
            <p:ph type="sldNum" sz="quarter" idx="10"/>
          </p:nvPr>
        </p:nvSpPr>
        <p:spPr/>
        <p:txBody>
          <a:bodyPr/>
          <a:lstStyle/>
          <a:p>
            <a:fld id="{6193EF6B-422A-4DA8-9BEE-32F3448F92D0}" type="slidenum">
              <a:rPr lang="en-US" smtClean="0"/>
              <a:t>8</a:t>
            </a:fld>
            <a:endParaRPr lang="en-US"/>
          </a:p>
        </p:txBody>
      </p:sp>
    </p:spTree>
    <p:extLst>
      <p:ext uri="{BB962C8B-B14F-4D97-AF65-F5344CB8AC3E}">
        <p14:creationId xmlns:p14="http://schemas.microsoft.com/office/powerpoint/2010/main" val="9762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Planning well</a:t>
            </a:r>
            <a:r>
              <a:rPr lang="en-US" baseline="0" dirty="0" smtClean="0"/>
              <a:t> in advance will ensure effective meeting.</a:t>
            </a:r>
          </a:p>
          <a:p>
            <a:endParaRPr lang="en-US" dirty="0"/>
          </a:p>
        </p:txBody>
      </p:sp>
      <p:sp>
        <p:nvSpPr>
          <p:cNvPr id="4" name="Slide Number Placeholder 3"/>
          <p:cNvSpPr>
            <a:spLocks noGrp="1"/>
          </p:cNvSpPr>
          <p:nvPr>
            <p:ph type="sldNum" sz="quarter" idx="10"/>
          </p:nvPr>
        </p:nvSpPr>
        <p:spPr/>
        <p:txBody>
          <a:bodyPr/>
          <a:lstStyle/>
          <a:p>
            <a:fld id="{6193EF6B-422A-4DA8-9BEE-32F3448F92D0}" type="slidenum">
              <a:rPr lang="en-US" smtClean="0"/>
              <a:t>9</a:t>
            </a:fld>
            <a:endParaRPr lang="en-US"/>
          </a:p>
        </p:txBody>
      </p:sp>
    </p:spTree>
    <p:extLst>
      <p:ext uri="{BB962C8B-B14F-4D97-AF65-F5344CB8AC3E}">
        <p14:creationId xmlns:p14="http://schemas.microsoft.com/office/powerpoint/2010/main" val="1407157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93EF6B-422A-4DA8-9BEE-32F3448F92D0}" type="slidenum">
              <a:rPr lang="en-US" smtClean="0"/>
              <a:t>10</a:t>
            </a:fld>
            <a:endParaRPr lang="en-US"/>
          </a:p>
        </p:txBody>
      </p:sp>
    </p:spTree>
    <p:extLst>
      <p:ext uri="{BB962C8B-B14F-4D97-AF65-F5344CB8AC3E}">
        <p14:creationId xmlns:p14="http://schemas.microsoft.com/office/powerpoint/2010/main" val="3985158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Concise means Document must tell</a:t>
            </a:r>
            <a:r>
              <a:rPr lang="en-US" baseline="0" dirty="0" smtClean="0"/>
              <a:t> entire story and should be understandable by all internal/external customers.</a:t>
            </a:r>
          </a:p>
          <a:p>
            <a:r>
              <a:rPr lang="en-US" baseline="0" dirty="0" smtClean="0"/>
              <a:t>Legible means Document must be readable by internal/external customers.</a:t>
            </a:r>
          </a:p>
          <a:p>
            <a:r>
              <a:rPr lang="en-US" baseline="0" dirty="0" smtClean="0"/>
              <a:t>Accurate means Document must be error-free.</a:t>
            </a:r>
          </a:p>
          <a:p>
            <a:r>
              <a:rPr lang="en-US" baseline="0" dirty="0" smtClean="0"/>
              <a:t>Traceable means Each aspect of the document must be traceable, such as who recorded it, where and why.</a:t>
            </a:r>
            <a:endParaRPr lang="en-US" dirty="0"/>
          </a:p>
        </p:txBody>
      </p:sp>
      <p:sp>
        <p:nvSpPr>
          <p:cNvPr id="4" name="Slide Number Placeholder 3"/>
          <p:cNvSpPr>
            <a:spLocks noGrp="1"/>
          </p:cNvSpPr>
          <p:nvPr>
            <p:ph type="sldNum" sz="quarter" idx="10"/>
          </p:nvPr>
        </p:nvSpPr>
        <p:spPr/>
        <p:txBody>
          <a:bodyPr/>
          <a:lstStyle/>
          <a:p>
            <a:fld id="{6193EF6B-422A-4DA8-9BEE-32F3448F92D0}" type="slidenum">
              <a:rPr lang="en-US" smtClean="0"/>
              <a:t>11</a:t>
            </a:fld>
            <a:endParaRPr lang="en-US"/>
          </a:p>
        </p:txBody>
      </p:sp>
    </p:spTree>
    <p:extLst>
      <p:ext uri="{BB962C8B-B14F-4D97-AF65-F5344CB8AC3E}">
        <p14:creationId xmlns:p14="http://schemas.microsoft.com/office/powerpoint/2010/main" val="3895160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http://www.ccjk.com/design/user-guide/</a:t>
            </a:r>
          </a:p>
          <a:p>
            <a:endParaRPr lang="en-US" dirty="0" smtClean="0"/>
          </a:p>
          <a:p>
            <a:r>
              <a:rPr lang="en-US" dirty="0" smtClean="0"/>
              <a:t>Repository link: </a:t>
            </a:r>
            <a:r>
              <a:rPr lang="en-US" sz="1200" u="sng" kern="1200" dirty="0" smtClean="0">
                <a:solidFill>
                  <a:schemeClr val="tx1"/>
                </a:solidFill>
                <a:latin typeface="+mn-lt"/>
                <a:ea typeface="+mn-ea"/>
                <a:cs typeface="+mn-cs"/>
                <a:hlinkClick r:id="rId3"/>
              </a:rPr>
              <a:t>https://drive.google.com/drive/folders/0ByqZd-MEzuGyblRvbnc0ZGV1OWc?usp=sharing</a:t>
            </a:r>
            <a:endParaRPr lang="en-US" dirty="0"/>
          </a:p>
        </p:txBody>
      </p:sp>
      <p:sp>
        <p:nvSpPr>
          <p:cNvPr id="4" name="Slide Number Placeholder 3"/>
          <p:cNvSpPr>
            <a:spLocks noGrp="1"/>
          </p:cNvSpPr>
          <p:nvPr>
            <p:ph type="sldNum" sz="quarter" idx="10"/>
          </p:nvPr>
        </p:nvSpPr>
        <p:spPr/>
        <p:txBody>
          <a:bodyPr/>
          <a:lstStyle/>
          <a:p>
            <a:fld id="{85DE4F81-013E-4243-B57D-BCF9E37AFA7B}" type="slidenum">
              <a:rPr lang="en-US" smtClean="0"/>
              <a:t>12</a:t>
            </a:fld>
            <a:endParaRPr lang="en-US"/>
          </a:p>
        </p:txBody>
      </p:sp>
    </p:spTree>
    <p:extLst>
      <p:ext uri="{BB962C8B-B14F-4D97-AF65-F5344CB8AC3E}">
        <p14:creationId xmlns:p14="http://schemas.microsoft.com/office/powerpoint/2010/main" val="285419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Reference: Fig:</a:t>
            </a:r>
            <a:r>
              <a:rPr lang="en-US" sz="1200" kern="1200" baseline="0" dirty="0" smtClean="0">
                <a:solidFill>
                  <a:schemeClr val="tx1"/>
                </a:solidFill>
                <a:effectLst/>
                <a:latin typeface="+mn-lt"/>
                <a:ea typeface="+mn-ea"/>
                <a:cs typeface="+mn-cs"/>
              </a:rPr>
              <a:t> http://www.wikihow.com/Create-a-User-Manual?cid=120719133001422745744&amp;rid=110916223653452507062</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User Manual is a document or let’s say a guide, which contains all the required information to use an application or a device. </a:t>
            </a:r>
          </a:p>
          <a:p>
            <a:r>
              <a:rPr lang="en-US" sz="1200" kern="1200" dirty="0" smtClean="0">
                <a:solidFill>
                  <a:schemeClr val="tx1"/>
                </a:solidFill>
                <a:effectLst/>
                <a:latin typeface="+mn-lt"/>
                <a:ea typeface="+mn-ea"/>
                <a:cs typeface="+mn-cs"/>
              </a:rPr>
              <a:t>The user manual includes a description of the system functions and the associated images, and step-by-step process of using a system.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It is usually written by a technical writer, sometimes programmers and product designer should</a:t>
            </a:r>
            <a:r>
              <a:rPr lang="en-US" sz="1200" kern="1200" baseline="0" dirty="0" smtClean="0">
                <a:solidFill>
                  <a:schemeClr val="tx1"/>
                </a:solidFill>
                <a:effectLst/>
                <a:latin typeface="+mn-lt"/>
                <a:ea typeface="+mn-ea"/>
                <a:cs typeface="+mn-cs"/>
              </a:rPr>
              <a:t> also </a:t>
            </a:r>
            <a:r>
              <a:rPr lang="en-US" sz="1200" kern="1200" dirty="0" smtClean="0">
                <a:solidFill>
                  <a:schemeClr val="tx1"/>
                </a:solidFill>
                <a:effectLst/>
                <a:latin typeface="+mn-lt"/>
                <a:ea typeface="+mn-ea"/>
                <a:cs typeface="+mn-cs"/>
              </a:rPr>
              <a:t>involve.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5DE4F81-013E-4243-B57D-BCF9E37AFA7B}" type="slidenum">
              <a:rPr lang="en-US" smtClean="0"/>
              <a:t>13</a:t>
            </a:fld>
            <a:endParaRPr lang="en-US"/>
          </a:p>
        </p:txBody>
      </p:sp>
    </p:spTree>
    <p:extLst>
      <p:ext uri="{BB962C8B-B14F-4D97-AF65-F5344CB8AC3E}">
        <p14:creationId xmlns:p14="http://schemas.microsoft.com/office/powerpoint/2010/main" val="873446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8CB0DD-AF14-4FB0-A7A7-987E76AAEE4D}" type="datetime1">
              <a:rPr lang="en-US" smtClean="0"/>
              <a:t>11/10/2016</a:t>
            </a:fld>
            <a:endParaRPr lang="en-US"/>
          </a:p>
        </p:txBody>
      </p:sp>
      <p:sp>
        <p:nvSpPr>
          <p:cNvPr id="5" name="Footer Placeholder 4"/>
          <p:cNvSpPr>
            <a:spLocks noGrp="1"/>
          </p:cNvSpPr>
          <p:nvPr>
            <p:ph type="ftr" sz="quarter" idx="11"/>
          </p:nvPr>
        </p:nvSpPr>
        <p:spPr/>
        <p:txBody>
          <a:bodyPr/>
          <a:lstStyle/>
          <a:p>
            <a:r>
              <a:rPr lang="en-US" smtClean="0"/>
              <a:t>Sreshtha Kolluru</a:t>
            </a:r>
            <a:endParaRPr lang="en-US"/>
          </a:p>
        </p:txBody>
      </p:sp>
      <p:sp>
        <p:nvSpPr>
          <p:cNvPr id="6" name="Slide Number Placeholder 5"/>
          <p:cNvSpPr>
            <a:spLocks noGrp="1"/>
          </p:cNvSpPr>
          <p:nvPr>
            <p:ph type="sldNum" sz="quarter" idx="12"/>
          </p:nvPr>
        </p:nvSpPr>
        <p:spPr/>
        <p:txBody>
          <a:bodyPr/>
          <a:lstStyle/>
          <a:p>
            <a:fld id="{8FEA8903-02E6-46DA-9301-22F41D59FFB9}" type="slidenum">
              <a:rPr lang="en-US" smtClean="0"/>
              <a:t>‹#›</a:t>
            </a:fld>
            <a:endParaRPr lang="en-US"/>
          </a:p>
        </p:txBody>
      </p:sp>
    </p:spTree>
    <p:extLst>
      <p:ext uri="{BB962C8B-B14F-4D97-AF65-F5344CB8AC3E}">
        <p14:creationId xmlns:p14="http://schemas.microsoft.com/office/powerpoint/2010/main" val="4113767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0CDFCA-19C2-4DE3-AFFA-5C12E9B7DE5A}" type="datetime1">
              <a:rPr lang="en-US" smtClean="0"/>
              <a:t>11/10/2016</a:t>
            </a:fld>
            <a:endParaRPr lang="en-US"/>
          </a:p>
        </p:txBody>
      </p:sp>
      <p:sp>
        <p:nvSpPr>
          <p:cNvPr id="5" name="Footer Placeholder 4"/>
          <p:cNvSpPr>
            <a:spLocks noGrp="1"/>
          </p:cNvSpPr>
          <p:nvPr>
            <p:ph type="ftr" sz="quarter" idx="11"/>
          </p:nvPr>
        </p:nvSpPr>
        <p:spPr/>
        <p:txBody>
          <a:bodyPr/>
          <a:lstStyle/>
          <a:p>
            <a:r>
              <a:rPr lang="en-US" smtClean="0"/>
              <a:t>Sreshtha Kolluru</a:t>
            </a:r>
            <a:endParaRPr lang="en-US"/>
          </a:p>
        </p:txBody>
      </p:sp>
      <p:sp>
        <p:nvSpPr>
          <p:cNvPr id="6" name="Slide Number Placeholder 5"/>
          <p:cNvSpPr>
            <a:spLocks noGrp="1"/>
          </p:cNvSpPr>
          <p:nvPr>
            <p:ph type="sldNum" sz="quarter" idx="12"/>
          </p:nvPr>
        </p:nvSpPr>
        <p:spPr/>
        <p:txBody>
          <a:bodyPr/>
          <a:lstStyle/>
          <a:p>
            <a:fld id="{8FEA8903-02E6-46DA-9301-22F41D59FFB9}" type="slidenum">
              <a:rPr lang="en-US" smtClean="0"/>
              <a:t>‹#›</a:t>
            </a:fld>
            <a:endParaRPr lang="en-US"/>
          </a:p>
        </p:txBody>
      </p:sp>
    </p:spTree>
    <p:extLst>
      <p:ext uri="{BB962C8B-B14F-4D97-AF65-F5344CB8AC3E}">
        <p14:creationId xmlns:p14="http://schemas.microsoft.com/office/powerpoint/2010/main" val="3472564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F11F77-16F4-4DEF-885E-2187478B07B5}" type="datetime1">
              <a:rPr lang="en-US" smtClean="0"/>
              <a:t>11/10/2016</a:t>
            </a:fld>
            <a:endParaRPr lang="en-US"/>
          </a:p>
        </p:txBody>
      </p:sp>
      <p:sp>
        <p:nvSpPr>
          <p:cNvPr id="5" name="Footer Placeholder 4"/>
          <p:cNvSpPr>
            <a:spLocks noGrp="1"/>
          </p:cNvSpPr>
          <p:nvPr>
            <p:ph type="ftr" sz="quarter" idx="11"/>
          </p:nvPr>
        </p:nvSpPr>
        <p:spPr/>
        <p:txBody>
          <a:bodyPr/>
          <a:lstStyle/>
          <a:p>
            <a:r>
              <a:rPr lang="en-US" smtClean="0"/>
              <a:t>Sreshtha Kolluru</a:t>
            </a:r>
            <a:endParaRPr lang="en-US"/>
          </a:p>
        </p:txBody>
      </p:sp>
      <p:sp>
        <p:nvSpPr>
          <p:cNvPr id="6" name="Slide Number Placeholder 5"/>
          <p:cNvSpPr>
            <a:spLocks noGrp="1"/>
          </p:cNvSpPr>
          <p:nvPr>
            <p:ph type="sldNum" sz="quarter" idx="12"/>
          </p:nvPr>
        </p:nvSpPr>
        <p:spPr/>
        <p:txBody>
          <a:bodyPr/>
          <a:lstStyle/>
          <a:p>
            <a:fld id="{8FEA8903-02E6-46DA-9301-22F41D59FFB9}" type="slidenum">
              <a:rPr lang="en-US" smtClean="0"/>
              <a:t>‹#›</a:t>
            </a:fld>
            <a:endParaRPr lang="en-US"/>
          </a:p>
        </p:txBody>
      </p:sp>
    </p:spTree>
    <p:extLst>
      <p:ext uri="{BB962C8B-B14F-4D97-AF65-F5344CB8AC3E}">
        <p14:creationId xmlns:p14="http://schemas.microsoft.com/office/powerpoint/2010/main" val="1220147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10C501-9931-4970-B6F5-BC6A852378B7}" type="datetime1">
              <a:rPr lang="en-US" smtClean="0"/>
              <a:t>11/10/2016</a:t>
            </a:fld>
            <a:endParaRPr lang="en-US"/>
          </a:p>
        </p:txBody>
      </p:sp>
      <p:sp>
        <p:nvSpPr>
          <p:cNvPr id="5" name="Footer Placeholder 4"/>
          <p:cNvSpPr>
            <a:spLocks noGrp="1"/>
          </p:cNvSpPr>
          <p:nvPr>
            <p:ph type="ftr" sz="quarter" idx="11"/>
          </p:nvPr>
        </p:nvSpPr>
        <p:spPr/>
        <p:txBody>
          <a:bodyPr/>
          <a:lstStyle/>
          <a:p>
            <a:r>
              <a:rPr lang="en-US" smtClean="0"/>
              <a:t>Sreshtha Kolluru</a:t>
            </a:r>
            <a:endParaRPr lang="en-US"/>
          </a:p>
        </p:txBody>
      </p:sp>
      <p:sp>
        <p:nvSpPr>
          <p:cNvPr id="6" name="Slide Number Placeholder 5"/>
          <p:cNvSpPr>
            <a:spLocks noGrp="1"/>
          </p:cNvSpPr>
          <p:nvPr>
            <p:ph type="sldNum" sz="quarter" idx="12"/>
          </p:nvPr>
        </p:nvSpPr>
        <p:spPr/>
        <p:txBody>
          <a:bodyPr/>
          <a:lstStyle/>
          <a:p>
            <a:fld id="{8FEA8903-02E6-46DA-9301-22F41D59FFB9}" type="slidenum">
              <a:rPr lang="en-US" smtClean="0"/>
              <a:t>‹#›</a:t>
            </a:fld>
            <a:endParaRPr lang="en-US"/>
          </a:p>
        </p:txBody>
      </p:sp>
    </p:spTree>
    <p:extLst>
      <p:ext uri="{BB962C8B-B14F-4D97-AF65-F5344CB8AC3E}">
        <p14:creationId xmlns:p14="http://schemas.microsoft.com/office/powerpoint/2010/main" val="657664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AAC016-2763-4CFE-A4FD-64850D896209}" type="datetime1">
              <a:rPr lang="en-US" smtClean="0"/>
              <a:t>11/10/2016</a:t>
            </a:fld>
            <a:endParaRPr lang="en-US"/>
          </a:p>
        </p:txBody>
      </p:sp>
      <p:sp>
        <p:nvSpPr>
          <p:cNvPr id="5" name="Footer Placeholder 4"/>
          <p:cNvSpPr>
            <a:spLocks noGrp="1"/>
          </p:cNvSpPr>
          <p:nvPr>
            <p:ph type="ftr" sz="quarter" idx="11"/>
          </p:nvPr>
        </p:nvSpPr>
        <p:spPr/>
        <p:txBody>
          <a:bodyPr/>
          <a:lstStyle/>
          <a:p>
            <a:r>
              <a:rPr lang="en-US" smtClean="0"/>
              <a:t>Sreshtha Kolluru</a:t>
            </a:r>
            <a:endParaRPr lang="en-US"/>
          </a:p>
        </p:txBody>
      </p:sp>
      <p:sp>
        <p:nvSpPr>
          <p:cNvPr id="6" name="Slide Number Placeholder 5"/>
          <p:cNvSpPr>
            <a:spLocks noGrp="1"/>
          </p:cNvSpPr>
          <p:nvPr>
            <p:ph type="sldNum" sz="quarter" idx="12"/>
          </p:nvPr>
        </p:nvSpPr>
        <p:spPr/>
        <p:txBody>
          <a:bodyPr/>
          <a:lstStyle/>
          <a:p>
            <a:fld id="{8FEA8903-02E6-46DA-9301-22F41D59FFB9}" type="slidenum">
              <a:rPr lang="en-US" smtClean="0"/>
              <a:t>‹#›</a:t>
            </a:fld>
            <a:endParaRPr lang="en-US"/>
          </a:p>
        </p:txBody>
      </p:sp>
    </p:spTree>
    <p:extLst>
      <p:ext uri="{BB962C8B-B14F-4D97-AF65-F5344CB8AC3E}">
        <p14:creationId xmlns:p14="http://schemas.microsoft.com/office/powerpoint/2010/main" val="899727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6BF242-A0C9-4067-84FA-60F228D068A4}" type="datetime1">
              <a:rPr lang="en-US" smtClean="0"/>
              <a:t>11/10/2016</a:t>
            </a:fld>
            <a:endParaRPr lang="en-US"/>
          </a:p>
        </p:txBody>
      </p:sp>
      <p:sp>
        <p:nvSpPr>
          <p:cNvPr id="6" name="Footer Placeholder 5"/>
          <p:cNvSpPr>
            <a:spLocks noGrp="1"/>
          </p:cNvSpPr>
          <p:nvPr>
            <p:ph type="ftr" sz="quarter" idx="11"/>
          </p:nvPr>
        </p:nvSpPr>
        <p:spPr/>
        <p:txBody>
          <a:bodyPr/>
          <a:lstStyle/>
          <a:p>
            <a:r>
              <a:rPr lang="en-US" smtClean="0"/>
              <a:t>Sreshtha Kolluru</a:t>
            </a:r>
            <a:endParaRPr lang="en-US"/>
          </a:p>
        </p:txBody>
      </p:sp>
      <p:sp>
        <p:nvSpPr>
          <p:cNvPr id="7" name="Slide Number Placeholder 6"/>
          <p:cNvSpPr>
            <a:spLocks noGrp="1"/>
          </p:cNvSpPr>
          <p:nvPr>
            <p:ph type="sldNum" sz="quarter" idx="12"/>
          </p:nvPr>
        </p:nvSpPr>
        <p:spPr/>
        <p:txBody>
          <a:bodyPr/>
          <a:lstStyle/>
          <a:p>
            <a:fld id="{8FEA8903-02E6-46DA-9301-22F41D59FFB9}" type="slidenum">
              <a:rPr lang="en-US" smtClean="0"/>
              <a:t>‹#›</a:t>
            </a:fld>
            <a:endParaRPr lang="en-US"/>
          </a:p>
        </p:txBody>
      </p:sp>
    </p:spTree>
    <p:extLst>
      <p:ext uri="{BB962C8B-B14F-4D97-AF65-F5344CB8AC3E}">
        <p14:creationId xmlns:p14="http://schemas.microsoft.com/office/powerpoint/2010/main" val="4163700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D0D827-6B39-4ED3-8268-B54D4256CAF2}" type="datetime1">
              <a:rPr lang="en-US" smtClean="0"/>
              <a:t>11/10/2016</a:t>
            </a:fld>
            <a:endParaRPr lang="en-US"/>
          </a:p>
        </p:txBody>
      </p:sp>
      <p:sp>
        <p:nvSpPr>
          <p:cNvPr id="8" name="Footer Placeholder 7"/>
          <p:cNvSpPr>
            <a:spLocks noGrp="1"/>
          </p:cNvSpPr>
          <p:nvPr>
            <p:ph type="ftr" sz="quarter" idx="11"/>
          </p:nvPr>
        </p:nvSpPr>
        <p:spPr/>
        <p:txBody>
          <a:bodyPr/>
          <a:lstStyle/>
          <a:p>
            <a:r>
              <a:rPr lang="en-US" smtClean="0"/>
              <a:t>Sreshtha Kolluru</a:t>
            </a:r>
            <a:endParaRPr lang="en-US"/>
          </a:p>
        </p:txBody>
      </p:sp>
      <p:sp>
        <p:nvSpPr>
          <p:cNvPr id="9" name="Slide Number Placeholder 8"/>
          <p:cNvSpPr>
            <a:spLocks noGrp="1"/>
          </p:cNvSpPr>
          <p:nvPr>
            <p:ph type="sldNum" sz="quarter" idx="12"/>
          </p:nvPr>
        </p:nvSpPr>
        <p:spPr/>
        <p:txBody>
          <a:bodyPr/>
          <a:lstStyle/>
          <a:p>
            <a:fld id="{8FEA8903-02E6-46DA-9301-22F41D59FFB9}" type="slidenum">
              <a:rPr lang="en-US" smtClean="0"/>
              <a:t>‹#›</a:t>
            </a:fld>
            <a:endParaRPr lang="en-US"/>
          </a:p>
        </p:txBody>
      </p:sp>
    </p:spTree>
    <p:extLst>
      <p:ext uri="{BB962C8B-B14F-4D97-AF65-F5344CB8AC3E}">
        <p14:creationId xmlns:p14="http://schemas.microsoft.com/office/powerpoint/2010/main" val="912685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978042-FFAB-44C6-AAE5-45210814D5F6}" type="datetime1">
              <a:rPr lang="en-US" smtClean="0"/>
              <a:t>11/10/2016</a:t>
            </a:fld>
            <a:endParaRPr lang="en-US"/>
          </a:p>
        </p:txBody>
      </p:sp>
      <p:sp>
        <p:nvSpPr>
          <p:cNvPr id="4" name="Footer Placeholder 3"/>
          <p:cNvSpPr>
            <a:spLocks noGrp="1"/>
          </p:cNvSpPr>
          <p:nvPr>
            <p:ph type="ftr" sz="quarter" idx="11"/>
          </p:nvPr>
        </p:nvSpPr>
        <p:spPr/>
        <p:txBody>
          <a:bodyPr/>
          <a:lstStyle/>
          <a:p>
            <a:r>
              <a:rPr lang="en-US" smtClean="0"/>
              <a:t>Sreshtha Kolluru</a:t>
            </a:r>
            <a:endParaRPr lang="en-US"/>
          </a:p>
        </p:txBody>
      </p:sp>
      <p:sp>
        <p:nvSpPr>
          <p:cNvPr id="5" name="Slide Number Placeholder 4"/>
          <p:cNvSpPr>
            <a:spLocks noGrp="1"/>
          </p:cNvSpPr>
          <p:nvPr>
            <p:ph type="sldNum" sz="quarter" idx="12"/>
          </p:nvPr>
        </p:nvSpPr>
        <p:spPr/>
        <p:txBody>
          <a:bodyPr/>
          <a:lstStyle/>
          <a:p>
            <a:fld id="{8FEA8903-02E6-46DA-9301-22F41D59FFB9}" type="slidenum">
              <a:rPr lang="en-US" smtClean="0"/>
              <a:t>‹#›</a:t>
            </a:fld>
            <a:endParaRPr lang="en-US"/>
          </a:p>
        </p:txBody>
      </p:sp>
    </p:spTree>
    <p:extLst>
      <p:ext uri="{BB962C8B-B14F-4D97-AF65-F5344CB8AC3E}">
        <p14:creationId xmlns:p14="http://schemas.microsoft.com/office/powerpoint/2010/main" val="2876675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49E08B-3A13-4567-8656-3E613FBEA12D}" type="datetime1">
              <a:rPr lang="en-US" smtClean="0"/>
              <a:t>11/10/2016</a:t>
            </a:fld>
            <a:endParaRPr lang="en-US"/>
          </a:p>
        </p:txBody>
      </p:sp>
      <p:sp>
        <p:nvSpPr>
          <p:cNvPr id="3" name="Footer Placeholder 2"/>
          <p:cNvSpPr>
            <a:spLocks noGrp="1"/>
          </p:cNvSpPr>
          <p:nvPr>
            <p:ph type="ftr" sz="quarter" idx="11"/>
          </p:nvPr>
        </p:nvSpPr>
        <p:spPr/>
        <p:txBody>
          <a:bodyPr/>
          <a:lstStyle/>
          <a:p>
            <a:r>
              <a:rPr lang="en-US" smtClean="0"/>
              <a:t>Sreshtha Kolluru</a:t>
            </a:r>
            <a:endParaRPr lang="en-US"/>
          </a:p>
        </p:txBody>
      </p:sp>
      <p:sp>
        <p:nvSpPr>
          <p:cNvPr id="4" name="Slide Number Placeholder 3"/>
          <p:cNvSpPr>
            <a:spLocks noGrp="1"/>
          </p:cNvSpPr>
          <p:nvPr>
            <p:ph type="sldNum" sz="quarter" idx="12"/>
          </p:nvPr>
        </p:nvSpPr>
        <p:spPr/>
        <p:txBody>
          <a:bodyPr/>
          <a:lstStyle/>
          <a:p>
            <a:fld id="{8FEA8903-02E6-46DA-9301-22F41D59FFB9}" type="slidenum">
              <a:rPr lang="en-US" smtClean="0"/>
              <a:t>‹#›</a:t>
            </a:fld>
            <a:endParaRPr lang="en-US"/>
          </a:p>
        </p:txBody>
      </p:sp>
    </p:spTree>
    <p:extLst>
      <p:ext uri="{BB962C8B-B14F-4D97-AF65-F5344CB8AC3E}">
        <p14:creationId xmlns:p14="http://schemas.microsoft.com/office/powerpoint/2010/main" val="2249707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AD2E2B-FD30-40E5-B3B8-3A4A951175D2}" type="datetime1">
              <a:rPr lang="en-US" smtClean="0"/>
              <a:t>11/10/2016</a:t>
            </a:fld>
            <a:endParaRPr lang="en-US"/>
          </a:p>
        </p:txBody>
      </p:sp>
      <p:sp>
        <p:nvSpPr>
          <p:cNvPr id="6" name="Footer Placeholder 5"/>
          <p:cNvSpPr>
            <a:spLocks noGrp="1"/>
          </p:cNvSpPr>
          <p:nvPr>
            <p:ph type="ftr" sz="quarter" idx="11"/>
          </p:nvPr>
        </p:nvSpPr>
        <p:spPr/>
        <p:txBody>
          <a:bodyPr/>
          <a:lstStyle/>
          <a:p>
            <a:r>
              <a:rPr lang="en-US" smtClean="0"/>
              <a:t>Sreshtha Kolluru</a:t>
            </a:r>
            <a:endParaRPr lang="en-US"/>
          </a:p>
        </p:txBody>
      </p:sp>
      <p:sp>
        <p:nvSpPr>
          <p:cNvPr id="7" name="Slide Number Placeholder 6"/>
          <p:cNvSpPr>
            <a:spLocks noGrp="1"/>
          </p:cNvSpPr>
          <p:nvPr>
            <p:ph type="sldNum" sz="quarter" idx="12"/>
          </p:nvPr>
        </p:nvSpPr>
        <p:spPr/>
        <p:txBody>
          <a:bodyPr/>
          <a:lstStyle/>
          <a:p>
            <a:fld id="{8FEA8903-02E6-46DA-9301-22F41D59FFB9}" type="slidenum">
              <a:rPr lang="en-US" smtClean="0"/>
              <a:t>‹#›</a:t>
            </a:fld>
            <a:endParaRPr lang="en-US"/>
          </a:p>
        </p:txBody>
      </p:sp>
    </p:spTree>
    <p:extLst>
      <p:ext uri="{BB962C8B-B14F-4D97-AF65-F5344CB8AC3E}">
        <p14:creationId xmlns:p14="http://schemas.microsoft.com/office/powerpoint/2010/main" val="804610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E02364-A40B-4F5A-9DCB-A427448BB1A6}" type="datetime1">
              <a:rPr lang="en-US" smtClean="0"/>
              <a:t>11/10/2016</a:t>
            </a:fld>
            <a:endParaRPr lang="en-US"/>
          </a:p>
        </p:txBody>
      </p:sp>
      <p:sp>
        <p:nvSpPr>
          <p:cNvPr id="6" name="Footer Placeholder 5"/>
          <p:cNvSpPr>
            <a:spLocks noGrp="1"/>
          </p:cNvSpPr>
          <p:nvPr>
            <p:ph type="ftr" sz="quarter" idx="11"/>
          </p:nvPr>
        </p:nvSpPr>
        <p:spPr/>
        <p:txBody>
          <a:bodyPr/>
          <a:lstStyle/>
          <a:p>
            <a:r>
              <a:rPr lang="en-US" smtClean="0"/>
              <a:t>Sreshtha Kolluru</a:t>
            </a:r>
            <a:endParaRPr lang="en-US"/>
          </a:p>
        </p:txBody>
      </p:sp>
      <p:sp>
        <p:nvSpPr>
          <p:cNvPr id="7" name="Slide Number Placeholder 6"/>
          <p:cNvSpPr>
            <a:spLocks noGrp="1"/>
          </p:cNvSpPr>
          <p:nvPr>
            <p:ph type="sldNum" sz="quarter" idx="12"/>
          </p:nvPr>
        </p:nvSpPr>
        <p:spPr/>
        <p:txBody>
          <a:bodyPr/>
          <a:lstStyle/>
          <a:p>
            <a:fld id="{8FEA8903-02E6-46DA-9301-22F41D59FFB9}" type="slidenum">
              <a:rPr lang="en-US" smtClean="0"/>
              <a:t>‹#›</a:t>
            </a:fld>
            <a:endParaRPr lang="en-US"/>
          </a:p>
        </p:txBody>
      </p:sp>
    </p:spTree>
    <p:extLst>
      <p:ext uri="{BB962C8B-B14F-4D97-AF65-F5344CB8AC3E}">
        <p14:creationId xmlns:p14="http://schemas.microsoft.com/office/powerpoint/2010/main" val="354092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CB7FB9-AF8D-42A4-921F-8B0044AB026E}" type="datetime1">
              <a:rPr lang="en-US" smtClean="0"/>
              <a:t>11/10/2016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Sreshtha Kolluru</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EA8903-02E6-46DA-9301-22F41D59FFB9}" type="slidenum">
              <a:rPr lang="en-US" smtClean="0"/>
              <a:t>‹#›</a:t>
            </a:fld>
            <a:endParaRPr lang="en-US"/>
          </a:p>
        </p:txBody>
      </p:sp>
    </p:spTree>
    <p:extLst>
      <p:ext uri="{BB962C8B-B14F-4D97-AF65-F5344CB8AC3E}">
        <p14:creationId xmlns:p14="http://schemas.microsoft.com/office/powerpoint/2010/main" val="2928191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Project Documentation</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34955" y="3707946"/>
            <a:ext cx="9144000" cy="2450420"/>
          </a:xfrm>
        </p:spPr>
        <p:txBody>
          <a:bodyPr>
            <a:normAutofit fontScale="70000" lnSpcReduction="20000"/>
          </a:bodyPr>
          <a:lstStyle/>
          <a:p>
            <a:pPr algn="r"/>
            <a:r>
              <a:rPr lang="en-US" dirty="0" smtClean="0"/>
              <a:t>							</a:t>
            </a:r>
            <a:r>
              <a:rPr lang="en-US" dirty="0" err="1">
                <a:latin typeface="Times New Roman" panose="02020603050405020304" pitchFamily="18" charset="0"/>
                <a:cs typeface="Times New Roman" panose="02020603050405020304" pitchFamily="18" charset="0"/>
              </a:rPr>
              <a:t>Sreshtha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Kolluru</a:t>
            </a:r>
            <a:endParaRPr lang="en-US" dirty="0">
              <a:latin typeface="Times New Roman" panose="02020603050405020304" pitchFamily="18" charset="0"/>
              <a:cs typeface="Times New Roman" panose="02020603050405020304" pitchFamily="18" charset="0"/>
            </a:endParaRPr>
          </a:p>
          <a:p>
            <a:pPr algn="r"/>
            <a:r>
              <a:rPr lang="en-US" dirty="0">
                <a:latin typeface="Times New Roman" panose="02020603050405020304" pitchFamily="18" charset="0"/>
                <a:cs typeface="Times New Roman" panose="02020603050405020304" pitchFamily="18" charset="0"/>
              </a:rPr>
              <a:t>							        Vinod </a:t>
            </a:r>
            <a:r>
              <a:rPr lang="en-US" dirty="0" err="1">
                <a:latin typeface="Times New Roman" panose="02020603050405020304" pitchFamily="18" charset="0"/>
                <a:cs typeface="Times New Roman" panose="02020603050405020304" pitchFamily="18" charset="0"/>
              </a:rPr>
              <a:t>Somu</a:t>
            </a:r>
            <a:endParaRPr lang="en-US" dirty="0">
              <a:latin typeface="Times New Roman" panose="02020603050405020304" pitchFamily="18" charset="0"/>
              <a:cs typeface="Times New Roman" panose="02020603050405020304" pitchFamily="18" charset="0"/>
            </a:endParaRPr>
          </a:p>
          <a:p>
            <a:pPr algn="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SaiRajKiran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kandula</a:t>
            </a:r>
            <a:endParaRPr lang="en-US" dirty="0">
              <a:latin typeface="Times New Roman" panose="02020603050405020304" pitchFamily="18" charset="0"/>
              <a:cs typeface="Times New Roman" panose="02020603050405020304" pitchFamily="18" charset="0"/>
            </a:endParaRPr>
          </a:p>
          <a:p>
            <a:pPr algn="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Harish </a:t>
            </a:r>
            <a:r>
              <a:rPr lang="en-US" dirty="0" err="1">
                <a:latin typeface="Times New Roman" panose="02020603050405020304" pitchFamily="18" charset="0"/>
                <a:cs typeface="Times New Roman" panose="02020603050405020304" pitchFamily="18" charset="0"/>
              </a:rPr>
              <a:t>Yeddluri</a:t>
            </a:r>
            <a:endParaRPr lang="en-US" dirty="0">
              <a:latin typeface="Times New Roman" panose="02020603050405020304" pitchFamily="18" charset="0"/>
              <a:cs typeface="Times New Roman" panose="02020603050405020304" pitchFamily="18" charset="0"/>
            </a:endParaRPr>
          </a:p>
          <a:p>
            <a:pPr algn="r"/>
            <a:r>
              <a:rPr lang="en-US" dirty="0">
                <a:latin typeface="Times New Roman" panose="02020603050405020304" pitchFamily="18" charset="0"/>
                <a:cs typeface="Times New Roman" panose="02020603050405020304" pitchFamily="18" charset="0"/>
              </a:rPr>
              <a:t>							       Arshad Abdul</a:t>
            </a:r>
          </a:p>
          <a:p>
            <a:pPr algn="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Harish </a:t>
            </a:r>
            <a:r>
              <a:rPr lang="en-US" dirty="0">
                <a:latin typeface="Times New Roman" panose="02020603050405020304" pitchFamily="18" charset="0"/>
                <a:cs typeface="Times New Roman" panose="02020603050405020304" pitchFamily="18" charset="0"/>
              </a:rPr>
              <a:t>Kumar </a:t>
            </a:r>
            <a:r>
              <a:rPr lang="en-US" dirty="0" err="1" smtClean="0">
                <a:latin typeface="Times New Roman" panose="02020603050405020304" pitchFamily="18" charset="0"/>
                <a:cs typeface="Times New Roman" panose="02020603050405020304" pitchFamily="18" charset="0"/>
              </a:rPr>
              <a:t>Chilukuri</a:t>
            </a:r>
            <a:endParaRPr lang="en-US" dirty="0" smtClean="0">
              <a:latin typeface="Times New Roman" panose="02020603050405020304" pitchFamily="18" charset="0"/>
              <a:cs typeface="Times New Roman" panose="02020603050405020304" pitchFamily="18" charset="0"/>
            </a:endParaRPr>
          </a:p>
          <a:p>
            <a:pPr algn="r"/>
            <a:r>
              <a:rPr lang="en-US" dirty="0" smtClean="0">
                <a:latin typeface="Times New Roman" panose="02020603050405020304" pitchFamily="18" charset="0"/>
                <a:cs typeface="Times New Roman" panose="02020603050405020304" pitchFamily="18" charset="0"/>
              </a:rPr>
              <a:t>						     Sai </a:t>
            </a:r>
            <a:r>
              <a:rPr lang="en-US" dirty="0" err="1" smtClean="0">
                <a:latin typeface="Times New Roman" panose="02020603050405020304" pitchFamily="18" charset="0"/>
                <a:cs typeface="Times New Roman" panose="02020603050405020304" pitchFamily="18" charset="0"/>
              </a:rPr>
              <a:t>Raghavarao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Singamneni</a:t>
            </a:r>
            <a:endParaRPr lang="en-US" dirty="0" smtClean="0">
              <a:latin typeface="Times New Roman" panose="02020603050405020304" pitchFamily="18" charset="0"/>
              <a:cs typeface="Times New Roman" panose="02020603050405020304" pitchFamily="18" charset="0"/>
            </a:endParaRPr>
          </a:p>
          <a:p>
            <a:pPr algn="r"/>
            <a:r>
              <a:rPr lang="en-US" dirty="0" smtClean="0">
                <a:latin typeface="Times New Roman" panose="02020603050405020304" pitchFamily="18" charset="0"/>
                <a:cs typeface="Times New Roman" panose="02020603050405020304" pitchFamily="18" charset="0"/>
              </a:rPr>
              <a:t>                                                                                                                                    Jhansi Mora</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Slide Number Placeholder 8"/>
          <p:cNvSpPr>
            <a:spLocks noGrp="1"/>
          </p:cNvSpPr>
          <p:nvPr>
            <p:ph type="sldNum" sz="quarter" idx="12"/>
          </p:nvPr>
        </p:nvSpPr>
        <p:spPr>
          <a:xfrm>
            <a:off x="8610600" y="6356350"/>
            <a:ext cx="2743200" cy="365125"/>
          </a:xfrm>
        </p:spPr>
        <p:txBody>
          <a:bodyPr/>
          <a:lstStyle/>
          <a:p>
            <a:r>
              <a:rPr lang="en-US" dirty="0" smtClean="0"/>
              <a:t>1</a:t>
            </a:r>
            <a:endParaRPr lang="en-US" dirty="0"/>
          </a:p>
        </p:txBody>
      </p:sp>
    </p:spTree>
    <p:extLst>
      <p:ext uri="{BB962C8B-B14F-4D97-AF65-F5344CB8AC3E}">
        <p14:creationId xmlns:p14="http://schemas.microsoft.com/office/powerpoint/2010/main" val="358259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How important is documentation in Projects?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36914"/>
            <a:ext cx="10515600" cy="4740049"/>
          </a:xfrm>
        </p:spPr>
        <p:txBody>
          <a:bodyPr/>
          <a:lstStyle/>
          <a:p>
            <a:r>
              <a:rPr lang="en-US" dirty="0">
                <a:latin typeface="Times New Roman" panose="02020603050405020304" pitchFamily="18" charset="0"/>
                <a:cs typeface="Times New Roman" panose="02020603050405020304" pitchFamily="18" charset="0"/>
              </a:rPr>
              <a:t>It provides evidence that tasks are completed as they should be</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Can happen in all the stages.</a:t>
            </a:r>
          </a:p>
          <a:p>
            <a:r>
              <a:rPr lang="en-US" dirty="0" smtClean="0">
                <a:latin typeface="Times New Roman" panose="02020603050405020304" pitchFamily="18" charset="0"/>
                <a:cs typeface="Times New Roman" panose="02020603050405020304" pitchFamily="18" charset="0"/>
              </a:rPr>
              <a:t>Better project management.</a:t>
            </a:r>
          </a:p>
          <a:p>
            <a:r>
              <a:rPr lang="en-US" dirty="0" smtClean="0">
                <a:latin typeface="Times New Roman" panose="02020603050405020304" pitchFamily="18" charset="0"/>
                <a:cs typeface="Times New Roman" panose="02020603050405020304" pitchFamily="18" charset="0"/>
              </a:rPr>
              <a:t>Can be future use/reference.</a:t>
            </a:r>
          </a:p>
          <a:p>
            <a:r>
              <a:rPr lang="en-US" dirty="0" smtClean="0">
                <a:latin typeface="Times New Roman" panose="02020603050405020304" pitchFamily="18" charset="0"/>
                <a:cs typeface="Times New Roman" panose="02020603050405020304" pitchFamily="18" charset="0"/>
              </a:rPr>
              <a:t>Some examples are: Milestone report, Design document, Requirement documents etc.</a:t>
            </a:r>
          </a:p>
          <a:p>
            <a:pPr marL="0" indent="0">
              <a:buNone/>
            </a:pPr>
            <a:endParaRPr lang="en-US" dirty="0" smtClean="0">
              <a:latin typeface="Times New Roman" panose="02020603050405020304" pitchFamily="18" charset="0"/>
              <a:cs typeface="Times New Roman" panose="02020603050405020304" pitchFamily="18" charset="0"/>
            </a:endParaRPr>
          </a:p>
          <a:p>
            <a:endParaRPr lang="en-US" dirty="0" smtClean="0"/>
          </a:p>
          <a:p>
            <a:endParaRPr lang="en-US" dirty="0"/>
          </a:p>
        </p:txBody>
      </p:sp>
      <p:sp>
        <p:nvSpPr>
          <p:cNvPr id="7" name="Date Placeholder 6"/>
          <p:cNvSpPr>
            <a:spLocks noGrp="1"/>
          </p:cNvSpPr>
          <p:nvPr>
            <p:ph type="dt" sz="half" idx="10"/>
          </p:nvPr>
        </p:nvSpPr>
        <p:spPr/>
        <p:txBody>
          <a:bodyPr/>
          <a:lstStyle/>
          <a:p>
            <a:fld id="{A902F82C-43F1-43AD-B9A5-AB165FA2374A}" type="datetime1">
              <a:rPr lang="en-US" smtClean="0"/>
              <a:t>11/10/2016</a:t>
            </a:fld>
            <a:endParaRPr lang="en-US"/>
          </a:p>
        </p:txBody>
      </p:sp>
      <p:sp>
        <p:nvSpPr>
          <p:cNvPr id="8" name="Footer Placeholder 7"/>
          <p:cNvSpPr>
            <a:spLocks noGrp="1"/>
          </p:cNvSpPr>
          <p:nvPr>
            <p:ph type="ftr" sz="quarter" idx="11"/>
          </p:nvPr>
        </p:nvSpPr>
        <p:spPr/>
        <p:txBody>
          <a:bodyPr/>
          <a:lstStyle/>
          <a:p>
            <a:r>
              <a:rPr lang="en-US" smtClean="0"/>
              <a:t>Vinod Somu</a:t>
            </a:r>
            <a:endParaRPr lang="en-US"/>
          </a:p>
        </p:txBody>
      </p:sp>
      <p:sp>
        <p:nvSpPr>
          <p:cNvPr id="9" name="Slide Number Placeholder 8"/>
          <p:cNvSpPr>
            <a:spLocks noGrp="1"/>
          </p:cNvSpPr>
          <p:nvPr>
            <p:ph type="sldNum" sz="quarter" idx="12"/>
          </p:nvPr>
        </p:nvSpPr>
        <p:spPr/>
        <p:txBody>
          <a:bodyPr/>
          <a:lstStyle/>
          <a:p>
            <a:fld id="{6D210B69-D820-4347-96C6-AFE945529134}" type="slidenum">
              <a:rPr lang="en-US" smtClean="0"/>
              <a:t>10</a:t>
            </a:fld>
            <a:endParaRPr lang="en-US"/>
          </a:p>
        </p:txBody>
      </p:sp>
    </p:spTree>
    <p:extLst>
      <p:ext uri="{BB962C8B-B14F-4D97-AF65-F5344CB8AC3E}">
        <p14:creationId xmlns:p14="http://schemas.microsoft.com/office/powerpoint/2010/main" val="2224243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Good Documentation Practices: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Requirements of Good Documentation Practice.</a:t>
            </a:r>
          </a:p>
          <a:p>
            <a:r>
              <a:rPr lang="en-US" dirty="0" smtClean="0">
                <a:latin typeface="Times New Roman" panose="02020603050405020304" pitchFamily="18" charset="0"/>
                <a:cs typeface="Times New Roman" panose="02020603050405020304" pitchFamily="18" charset="0"/>
              </a:rPr>
              <a:t>It should be</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Concise</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Legible</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Accurate</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Traceable</a:t>
            </a:r>
            <a:endParaRPr lang="en-US" dirty="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CB105898-CD44-424C-AB1A-ADF84CA61858}" type="datetime1">
              <a:rPr lang="en-US" smtClean="0"/>
              <a:t>11/10/2016</a:t>
            </a:fld>
            <a:endParaRPr lang="en-US"/>
          </a:p>
        </p:txBody>
      </p:sp>
      <p:sp>
        <p:nvSpPr>
          <p:cNvPr id="8" name="Footer Placeholder 7"/>
          <p:cNvSpPr>
            <a:spLocks noGrp="1"/>
          </p:cNvSpPr>
          <p:nvPr>
            <p:ph type="ftr" sz="quarter" idx="11"/>
          </p:nvPr>
        </p:nvSpPr>
        <p:spPr/>
        <p:txBody>
          <a:bodyPr/>
          <a:lstStyle/>
          <a:p>
            <a:r>
              <a:rPr lang="en-US" smtClean="0"/>
              <a:t>Vinod Somu</a:t>
            </a:r>
            <a:endParaRPr lang="en-US"/>
          </a:p>
        </p:txBody>
      </p:sp>
      <p:sp>
        <p:nvSpPr>
          <p:cNvPr id="9" name="Slide Number Placeholder 8"/>
          <p:cNvSpPr>
            <a:spLocks noGrp="1"/>
          </p:cNvSpPr>
          <p:nvPr>
            <p:ph type="sldNum" sz="quarter" idx="12"/>
          </p:nvPr>
        </p:nvSpPr>
        <p:spPr/>
        <p:txBody>
          <a:bodyPr/>
          <a:lstStyle/>
          <a:p>
            <a:fld id="{6D210B69-D820-4347-96C6-AFE945529134}" type="slidenum">
              <a:rPr lang="en-US" smtClean="0"/>
              <a:t>11</a:t>
            </a:fld>
            <a:endParaRPr lang="en-US"/>
          </a:p>
        </p:txBody>
      </p:sp>
    </p:spTree>
    <p:extLst>
      <p:ext uri="{BB962C8B-B14F-4D97-AF65-F5344CB8AC3E}">
        <p14:creationId xmlns:p14="http://schemas.microsoft.com/office/powerpoint/2010/main" val="3428585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73874" y="549636"/>
            <a:ext cx="9144000" cy="2387600"/>
          </a:xfrm>
        </p:spPr>
        <p:txBody>
          <a:bodyPr/>
          <a:lstStyle/>
          <a:p>
            <a:r>
              <a:rPr lang="en-US" dirty="0" smtClean="0">
                <a:latin typeface="Times New Roman" panose="02020603050405020304" pitchFamily="18" charset="0"/>
                <a:cs typeface="Times New Roman" panose="02020603050405020304" pitchFamily="18" charset="0"/>
              </a:rPr>
              <a:t>User Manual</a:t>
            </a:r>
            <a:endParaRPr lang="en-US"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p:txBody>
          <a:bodyPr/>
          <a:lstStyle/>
          <a:p>
            <a:r>
              <a:rPr lang="en-US" dirty="0" smtClean="0"/>
              <a:t> </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2891980"/>
            <a:ext cx="4393532" cy="2697140"/>
          </a:xfrm>
          <a:prstGeom prst="rect">
            <a:avLst/>
          </a:prstGeom>
        </p:spPr>
      </p:pic>
      <p:sp>
        <p:nvSpPr>
          <p:cNvPr id="7" name="Date Placeholder 6"/>
          <p:cNvSpPr>
            <a:spLocks noGrp="1"/>
          </p:cNvSpPr>
          <p:nvPr>
            <p:ph type="dt" sz="half" idx="10"/>
          </p:nvPr>
        </p:nvSpPr>
        <p:spPr/>
        <p:txBody>
          <a:bodyPr/>
          <a:lstStyle/>
          <a:p>
            <a:fld id="{293EE48E-E6B7-4C27-9445-9F18A8D7E3E8}" type="datetime1">
              <a:rPr lang="en-US" smtClean="0"/>
              <a:t>11/10/2016</a:t>
            </a:fld>
            <a:endParaRPr lang="en-US"/>
          </a:p>
        </p:txBody>
      </p:sp>
      <p:sp>
        <p:nvSpPr>
          <p:cNvPr id="8" name="Footer Placeholder 7"/>
          <p:cNvSpPr>
            <a:spLocks noGrp="1"/>
          </p:cNvSpPr>
          <p:nvPr>
            <p:ph type="ftr" sz="quarter" idx="11"/>
          </p:nvPr>
        </p:nvSpPr>
        <p:spPr/>
        <p:txBody>
          <a:bodyPr/>
          <a:lstStyle/>
          <a:p>
            <a:r>
              <a:rPr lang="en-US" smtClean="0"/>
              <a:t>Sai Raj Kiran Kandula</a:t>
            </a:r>
            <a:endParaRPr lang="en-US"/>
          </a:p>
        </p:txBody>
      </p:sp>
      <p:sp>
        <p:nvSpPr>
          <p:cNvPr id="9" name="Slide Number Placeholder 8"/>
          <p:cNvSpPr>
            <a:spLocks noGrp="1"/>
          </p:cNvSpPr>
          <p:nvPr>
            <p:ph type="sldNum" sz="quarter" idx="12"/>
          </p:nvPr>
        </p:nvSpPr>
        <p:spPr/>
        <p:txBody>
          <a:bodyPr/>
          <a:lstStyle/>
          <a:p>
            <a:fld id="{DBFC2E33-95C8-43B7-AB2C-023085DC6944}" type="slidenum">
              <a:rPr lang="en-US" smtClean="0"/>
              <a:t>12</a:t>
            </a:fld>
            <a:endParaRPr lang="en-US"/>
          </a:p>
        </p:txBody>
      </p:sp>
    </p:spTree>
    <p:extLst>
      <p:ext uri="{BB962C8B-B14F-4D97-AF65-F5344CB8AC3E}">
        <p14:creationId xmlns:p14="http://schemas.microsoft.com/office/powerpoint/2010/main" val="39721116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User Manual</a:t>
            </a:r>
          </a:p>
        </p:txBody>
      </p:sp>
      <p:sp>
        <p:nvSpPr>
          <p:cNvPr id="5" name="Content Placeholder 4"/>
          <p:cNvSpPr>
            <a:spLocks noGrp="1"/>
          </p:cNvSpPr>
          <p:nvPr>
            <p:ph sz="half" idx="1"/>
          </p:nvPr>
        </p:nvSpPr>
        <p:spPr/>
        <p:txBody>
          <a:bodyPr/>
          <a:lstStyle/>
          <a:p>
            <a:r>
              <a:rPr lang="en-US" dirty="0">
                <a:latin typeface="Times New Roman" panose="02020603050405020304" pitchFamily="18" charset="0"/>
                <a:cs typeface="Times New Roman" panose="02020603050405020304" pitchFamily="18" charset="0"/>
              </a:rPr>
              <a:t>What is user manual?</a:t>
            </a:r>
          </a:p>
          <a:p>
            <a:r>
              <a:rPr lang="en-US" dirty="0">
                <a:latin typeface="Times New Roman" panose="02020603050405020304" pitchFamily="18" charset="0"/>
                <a:cs typeface="Times New Roman" panose="02020603050405020304" pitchFamily="18" charset="0"/>
              </a:rPr>
              <a:t>What does the user manual contain?</a:t>
            </a:r>
          </a:p>
          <a:p>
            <a:r>
              <a:rPr lang="en-US" dirty="0">
                <a:latin typeface="Times New Roman" panose="02020603050405020304" pitchFamily="18" charset="0"/>
                <a:cs typeface="Times New Roman" panose="02020603050405020304" pitchFamily="18" charset="0"/>
              </a:rPr>
              <a:t>Who will write the user manual?</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825625"/>
            <a:ext cx="5181600" cy="3736730"/>
          </a:xfrm>
        </p:spPr>
      </p:pic>
      <p:sp>
        <p:nvSpPr>
          <p:cNvPr id="8" name="TextBox 7"/>
          <p:cNvSpPr txBox="1"/>
          <p:nvPr/>
        </p:nvSpPr>
        <p:spPr>
          <a:xfrm>
            <a:off x="8027194" y="5581160"/>
            <a:ext cx="2243138" cy="369332"/>
          </a:xfrm>
          <a:prstGeom prst="rect">
            <a:avLst/>
          </a:prstGeom>
          <a:noFill/>
        </p:spPr>
        <p:txBody>
          <a:bodyPr wrap="square" rtlCol="0">
            <a:spAutoFit/>
          </a:bodyPr>
          <a:lstStyle/>
          <a:p>
            <a:r>
              <a:rPr lang="en-US" dirty="0" smtClean="0"/>
              <a:t>Fig: User manual</a:t>
            </a:r>
            <a:endParaRPr lang="en-US" dirty="0"/>
          </a:p>
        </p:txBody>
      </p:sp>
      <p:sp>
        <p:nvSpPr>
          <p:cNvPr id="9" name="Date Placeholder 8"/>
          <p:cNvSpPr>
            <a:spLocks noGrp="1"/>
          </p:cNvSpPr>
          <p:nvPr>
            <p:ph type="dt" sz="half" idx="10"/>
          </p:nvPr>
        </p:nvSpPr>
        <p:spPr/>
        <p:txBody>
          <a:bodyPr/>
          <a:lstStyle/>
          <a:p>
            <a:fld id="{2C6EF420-6FDD-4492-BC3A-2F8F6D9FDE74}" type="datetime1">
              <a:rPr lang="en-US" smtClean="0"/>
              <a:t>11/10/2016</a:t>
            </a:fld>
            <a:endParaRPr lang="en-US"/>
          </a:p>
        </p:txBody>
      </p:sp>
      <p:sp>
        <p:nvSpPr>
          <p:cNvPr id="10" name="Footer Placeholder 9"/>
          <p:cNvSpPr>
            <a:spLocks noGrp="1"/>
          </p:cNvSpPr>
          <p:nvPr>
            <p:ph type="ftr" sz="quarter" idx="11"/>
          </p:nvPr>
        </p:nvSpPr>
        <p:spPr/>
        <p:txBody>
          <a:bodyPr/>
          <a:lstStyle/>
          <a:p>
            <a:r>
              <a:rPr lang="en-US" smtClean="0"/>
              <a:t>Sai Raj Kiran Kandula</a:t>
            </a:r>
            <a:endParaRPr lang="en-US"/>
          </a:p>
        </p:txBody>
      </p:sp>
      <p:sp>
        <p:nvSpPr>
          <p:cNvPr id="11" name="Slide Number Placeholder 10"/>
          <p:cNvSpPr>
            <a:spLocks noGrp="1"/>
          </p:cNvSpPr>
          <p:nvPr>
            <p:ph type="sldNum" sz="quarter" idx="12"/>
          </p:nvPr>
        </p:nvSpPr>
        <p:spPr/>
        <p:txBody>
          <a:bodyPr/>
          <a:lstStyle/>
          <a:p>
            <a:fld id="{DBFC2E33-95C8-43B7-AB2C-023085DC6944}" type="slidenum">
              <a:rPr lang="en-US" smtClean="0"/>
              <a:t>13</a:t>
            </a:fld>
            <a:endParaRPr lang="en-US"/>
          </a:p>
        </p:txBody>
      </p:sp>
    </p:spTree>
    <p:extLst>
      <p:ext uri="{BB962C8B-B14F-4D97-AF65-F5344CB8AC3E}">
        <p14:creationId xmlns:p14="http://schemas.microsoft.com/office/powerpoint/2010/main" val="6859211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User Manual Contains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fontScale="92500" lnSpcReduction="10000"/>
          </a:bodyPr>
          <a:lstStyle/>
          <a:p>
            <a:pPr lvl="0"/>
            <a:r>
              <a:rPr lang="en-US" dirty="0">
                <a:latin typeface="Times New Roman" panose="02020603050405020304" pitchFamily="18" charset="0"/>
                <a:cs typeface="Times New Roman" panose="02020603050405020304" pitchFamily="18" charset="0"/>
              </a:rPr>
              <a:t>A cover page</a:t>
            </a:r>
          </a:p>
          <a:p>
            <a:pPr lvl="0"/>
            <a:r>
              <a:rPr lang="en-US" dirty="0">
                <a:latin typeface="Times New Roman" panose="02020603050405020304" pitchFamily="18" charset="0"/>
                <a:cs typeface="Times New Roman" panose="02020603050405020304" pitchFamily="18" charset="0"/>
              </a:rPr>
              <a:t>A title page </a:t>
            </a:r>
            <a:endParaRPr lang="en-US" dirty="0" smtClean="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A preface</a:t>
            </a:r>
          </a:p>
          <a:p>
            <a:pPr lvl="0"/>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contents page</a:t>
            </a:r>
          </a:p>
          <a:p>
            <a:pPr lvl="0"/>
            <a:r>
              <a:rPr lang="en-US" dirty="0">
                <a:latin typeface="Times New Roman" panose="02020603050405020304" pitchFamily="18" charset="0"/>
                <a:cs typeface="Times New Roman" panose="02020603050405020304" pitchFamily="18" charset="0"/>
              </a:rPr>
              <a:t>A guide on how to use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main function of the system</a:t>
            </a:r>
          </a:p>
          <a:p>
            <a:pPr lvl="0"/>
            <a:r>
              <a:rPr lang="en-US" dirty="0">
                <a:latin typeface="Times New Roman" panose="02020603050405020304" pitchFamily="18" charset="0"/>
                <a:cs typeface="Times New Roman" panose="02020603050405020304" pitchFamily="18" charset="0"/>
              </a:rPr>
              <a:t>A troubleshooting section </a:t>
            </a:r>
            <a:endParaRPr lang="en-US" dirty="0" smtClean="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FAQ </a:t>
            </a:r>
            <a:r>
              <a:rPr lang="en-US" dirty="0" smtClean="0">
                <a:latin typeface="Times New Roman" panose="02020603050405020304" pitchFamily="18" charset="0"/>
                <a:cs typeface="Times New Roman" panose="02020603050405020304" pitchFamily="18" charset="0"/>
              </a:rPr>
              <a:t>section</a:t>
            </a:r>
            <a:endParaRPr lang="en-US" dirty="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Help </a:t>
            </a:r>
            <a:r>
              <a:rPr lang="en-US" dirty="0">
                <a:latin typeface="Times New Roman" panose="02020603050405020304" pitchFamily="18" charset="0"/>
                <a:cs typeface="Times New Roman" panose="02020603050405020304" pitchFamily="18" charset="0"/>
              </a:rPr>
              <a:t>and contact details</a:t>
            </a:r>
          </a:p>
          <a:p>
            <a:pPr lvl="0"/>
            <a:r>
              <a:rPr lang="en-US" dirty="0">
                <a:latin typeface="Times New Roman" panose="02020603050405020304" pitchFamily="18" charset="0"/>
                <a:cs typeface="Times New Roman" panose="02020603050405020304" pitchFamily="18" charset="0"/>
              </a:rPr>
              <a:t>A glossary and, </a:t>
            </a:r>
            <a:r>
              <a:rPr lang="en-US" dirty="0" smtClean="0">
                <a:latin typeface="Times New Roman" panose="02020603050405020304" pitchFamily="18" charset="0"/>
                <a:cs typeface="Times New Roman" panose="02020603050405020304" pitchFamily="18" charset="0"/>
              </a:rPr>
              <a:t>an </a:t>
            </a:r>
            <a:r>
              <a:rPr lang="en-US" dirty="0">
                <a:latin typeface="Times New Roman" panose="02020603050405020304" pitchFamily="18" charset="0"/>
                <a:cs typeface="Times New Roman" panose="02020603050405020304" pitchFamily="18" charset="0"/>
              </a:rPr>
              <a:t>index</a:t>
            </a:r>
          </a:p>
          <a:p>
            <a:endParaRPr lang="en-US"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1690688"/>
            <a:ext cx="5181600" cy="3890090"/>
          </a:xfrm>
        </p:spPr>
      </p:pic>
      <p:sp>
        <p:nvSpPr>
          <p:cNvPr id="4" name="Date Placeholder 3"/>
          <p:cNvSpPr>
            <a:spLocks noGrp="1"/>
          </p:cNvSpPr>
          <p:nvPr>
            <p:ph type="dt" sz="half" idx="10"/>
          </p:nvPr>
        </p:nvSpPr>
        <p:spPr/>
        <p:txBody>
          <a:bodyPr/>
          <a:lstStyle/>
          <a:p>
            <a:fld id="{B04F4684-9E86-4091-A7B4-5B4E9D4EEE19}" type="datetime1">
              <a:rPr lang="en-US" smtClean="0"/>
              <a:t>11/10/2016</a:t>
            </a:fld>
            <a:endParaRPr lang="en-US"/>
          </a:p>
        </p:txBody>
      </p:sp>
      <p:sp>
        <p:nvSpPr>
          <p:cNvPr id="5" name="Footer Placeholder 4"/>
          <p:cNvSpPr>
            <a:spLocks noGrp="1"/>
          </p:cNvSpPr>
          <p:nvPr>
            <p:ph type="ftr" sz="quarter" idx="11"/>
          </p:nvPr>
        </p:nvSpPr>
        <p:spPr/>
        <p:txBody>
          <a:bodyPr/>
          <a:lstStyle/>
          <a:p>
            <a:r>
              <a:rPr lang="en-US" smtClean="0"/>
              <a:t>Sai Raj Kiran Kandula</a:t>
            </a:r>
            <a:endParaRPr lang="en-US" dirty="0"/>
          </a:p>
        </p:txBody>
      </p:sp>
      <p:sp>
        <p:nvSpPr>
          <p:cNvPr id="6" name="Slide Number Placeholder 5"/>
          <p:cNvSpPr>
            <a:spLocks noGrp="1"/>
          </p:cNvSpPr>
          <p:nvPr>
            <p:ph type="sldNum" sz="quarter" idx="12"/>
          </p:nvPr>
        </p:nvSpPr>
        <p:spPr/>
        <p:txBody>
          <a:bodyPr/>
          <a:lstStyle/>
          <a:p>
            <a:fld id="{DBFC2E33-95C8-43B7-AB2C-023085DC6944}" type="slidenum">
              <a:rPr lang="en-US" smtClean="0"/>
              <a:t>14</a:t>
            </a:fld>
            <a:endParaRPr lang="en-US"/>
          </a:p>
        </p:txBody>
      </p:sp>
      <p:sp>
        <p:nvSpPr>
          <p:cNvPr id="9" name="TextBox 8"/>
          <p:cNvSpPr txBox="1"/>
          <p:nvPr/>
        </p:nvSpPr>
        <p:spPr>
          <a:xfrm>
            <a:off x="7803931" y="5712659"/>
            <a:ext cx="3200400" cy="369332"/>
          </a:xfrm>
          <a:prstGeom prst="rect">
            <a:avLst/>
          </a:prstGeom>
          <a:noFill/>
        </p:spPr>
        <p:txBody>
          <a:bodyPr wrap="square" rtlCol="0">
            <a:spAutoFit/>
          </a:bodyPr>
          <a:lstStyle/>
          <a:p>
            <a:r>
              <a:rPr lang="en-US" dirty="0" smtClean="0"/>
              <a:t>Fig: Table of content</a:t>
            </a:r>
            <a:endParaRPr lang="en-US" dirty="0"/>
          </a:p>
        </p:txBody>
      </p:sp>
    </p:spTree>
    <p:extLst>
      <p:ext uri="{BB962C8B-B14F-4D97-AF65-F5344CB8AC3E}">
        <p14:creationId xmlns:p14="http://schemas.microsoft.com/office/powerpoint/2010/main" val="25558326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to </a:t>
            </a:r>
            <a:r>
              <a:rPr lang="en-US" dirty="0" smtClean="0">
                <a:latin typeface="Times New Roman" panose="02020603050405020304" pitchFamily="18" charset="0"/>
                <a:cs typeface="Times New Roman" panose="02020603050405020304" pitchFamily="18" charset="0"/>
              </a:rPr>
              <a:t>Write User Manual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Autofit/>
          </a:bodyPr>
          <a:lstStyle/>
          <a:p>
            <a:r>
              <a:rPr lang="en-US" dirty="0">
                <a:latin typeface="Times New Roman" panose="02020603050405020304" pitchFamily="18" charset="0"/>
                <a:cs typeface="Times New Roman" panose="02020603050405020304" pitchFamily="18" charset="0"/>
              </a:rPr>
              <a:t>Do an audience </a:t>
            </a:r>
            <a:r>
              <a:rPr lang="en-US" dirty="0" smtClean="0">
                <a:latin typeface="Times New Roman" panose="02020603050405020304" pitchFamily="18" charset="0"/>
                <a:cs typeface="Times New Roman" panose="02020603050405020304" pitchFamily="18" charset="0"/>
              </a:rPr>
              <a:t>analysis: </a:t>
            </a:r>
            <a:r>
              <a:rPr lang="en-US" dirty="0">
                <a:latin typeface="Times New Roman" panose="02020603050405020304" pitchFamily="18" charset="0"/>
                <a:cs typeface="Times New Roman" panose="02020603050405020304" pitchFamily="18" charset="0"/>
              </a:rPr>
              <a:t>interact with the users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Do a task </a:t>
            </a:r>
            <a:r>
              <a:rPr lang="en-US" dirty="0" smtClean="0">
                <a:latin typeface="Times New Roman" panose="02020603050405020304" pitchFamily="18" charset="0"/>
                <a:cs typeface="Times New Roman" panose="02020603050405020304" pitchFamily="18" charset="0"/>
              </a:rPr>
              <a:t>analysis</a:t>
            </a:r>
          </a:p>
          <a:p>
            <a:r>
              <a:rPr lang="en-US" dirty="0">
                <a:latin typeface="Times New Roman" panose="02020603050405020304" pitchFamily="18" charset="0"/>
                <a:cs typeface="Times New Roman" panose="02020603050405020304" pitchFamily="18" charset="0"/>
              </a:rPr>
              <a:t>Decide on your manual’s </a:t>
            </a:r>
            <a:r>
              <a:rPr lang="en-US" dirty="0" smtClean="0">
                <a:latin typeface="Times New Roman" panose="02020603050405020304" pitchFamily="18" charset="0"/>
                <a:cs typeface="Times New Roman" panose="02020603050405020304" pitchFamily="18" charset="0"/>
              </a:rPr>
              <a:t>layout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Including Essential </a:t>
            </a:r>
            <a:r>
              <a:rPr lang="en-US" dirty="0" smtClean="0">
                <a:latin typeface="Times New Roman" panose="02020603050405020304" pitchFamily="18" charset="0"/>
                <a:cs typeface="Times New Roman" panose="02020603050405020304" pitchFamily="18" charset="0"/>
              </a:rPr>
              <a:t>Information</a:t>
            </a:r>
          </a:p>
          <a:p>
            <a:endParaRPr lang="en-US" dirty="0" smtClean="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62878" y="1825625"/>
            <a:ext cx="4890922" cy="3727792"/>
          </a:xfrm>
        </p:spPr>
      </p:pic>
      <p:sp>
        <p:nvSpPr>
          <p:cNvPr id="4" name="Date Placeholder 3"/>
          <p:cNvSpPr>
            <a:spLocks noGrp="1"/>
          </p:cNvSpPr>
          <p:nvPr>
            <p:ph type="dt" sz="half" idx="10"/>
          </p:nvPr>
        </p:nvSpPr>
        <p:spPr/>
        <p:txBody>
          <a:bodyPr/>
          <a:lstStyle/>
          <a:p>
            <a:fld id="{03CB09B4-6982-4A70-9A93-47295CCDE3A4}" type="datetime1">
              <a:rPr lang="en-US" smtClean="0"/>
              <a:t>11/10/2016</a:t>
            </a:fld>
            <a:endParaRPr lang="en-US"/>
          </a:p>
        </p:txBody>
      </p:sp>
      <p:sp>
        <p:nvSpPr>
          <p:cNvPr id="5" name="Footer Placeholder 4"/>
          <p:cNvSpPr>
            <a:spLocks noGrp="1"/>
          </p:cNvSpPr>
          <p:nvPr>
            <p:ph type="ftr" sz="quarter" idx="11"/>
          </p:nvPr>
        </p:nvSpPr>
        <p:spPr/>
        <p:txBody>
          <a:bodyPr/>
          <a:lstStyle/>
          <a:p>
            <a:r>
              <a:rPr lang="en-US" smtClean="0"/>
              <a:t>Sai Raj Kiran Kandula</a:t>
            </a:r>
            <a:endParaRPr lang="en-US" dirty="0"/>
          </a:p>
        </p:txBody>
      </p:sp>
      <p:sp>
        <p:nvSpPr>
          <p:cNvPr id="6" name="Slide Number Placeholder 5"/>
          <p:cNvSpPr>
            <a:spLocks noGrp="1"/>
          </p:cNvSpPr>
          <p:nvPr>
            <p:ph type="sldNum" sz="quarter" idx="12"/>
          </p:nvPr>
        </p:nvSpPr>
        <p:spPr/>
        <p:txBody>
          <a:bodyPr/>
          <a:lstStyle/>
          <a:p>
            <a:fld id="{DBFC2E33-95C8-43B7-AB2C-023085DC6944}" type="slidenum">
              <a:rPr lang="en-US" smtClean="0"/>
              <a:t>15</a:t>
            </a:fld>
            <a:endParaRPr lang="en-US"/>
          </a:p>
        </p:txBody>
      </p:sp>
      <p:sp>
        <p:nvSpPr>
          <p:cNvPr id="9" name="TextBox 8"/>
          <p:cNvSpPr txBox="1"/>
          <p:nvPr/>
        </p:nvSpPr>
        <p:spPr>
          <a:xfrm>
            <a:off x="8418786" y="5585551"/>
            <a:ext cx="3436883" cy="369332"/>
          </a:xfrm>
          <a:prstGeom prst="rect">
            <a:avLst/>
          </a:prstGeom>
          <a:noFill/>
        </p:spPr>
        <p:txBody>
          <a:bodyPr wrap="square" rtlCol="0">
            <a:spAutoFit/>
          </a:bodyPr>
          <a:lstStyle/>
          <a:p>
            <a:r>
              <a:rPr lang="en-US" dirty="0" smtClean="0"/>
              <a:t>Fig: Layout</a:t>
            </a:r>
            <a:endParaRPr lang="en-US" dirty="0"/>
          </a:p>
        </p:txBody>
      </p:sp>
    </p:spTree>
    <p:extLst>
      <p:ext uri="{BB962C8B-B14F-4D97-AF65-F5344CB8AC3E}">
        <p14:creationId xmlns:p14="http://schemas.microsoft.com/office/powerpoint/2010/main" val="9580992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How to Write User Manual (contd.)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lstStyle/>
          <a:p>
            <a:r>
              <a:rPr lang="en-US" dirty="0" smtClean="0">
                <a:latin typeface="Times New Roman" panose="02020603050405020304" pitchFamily="18" charset="0"/>
                <a:cs typeface="Times New Roman" panose="02020603050405020304" pitchFamily="18" charset="0"/>
              </a:rPr>
              <a:t>Write numbered instructions</a:t>
            </a:r>
          </a:p>
          <a:p>
            <a:r>
              <a:rPr lang="en-US" dirty="0" smtClean="0">
                <a:latin typeface="Times New Roman" panose="02020603050405020304" pitchFamily="18" charset="0"/>
                <a:cs typeface="Times New Roman" panose="02020603050405020304" pitchFamily="18" charset="0"/>
              </a:rPr>
              <a:t>Decide what kind of vocabulary you’ll use</a:t>
            </a:r>
          </a:p>
          <a:p>
            <a:r>
              <a:rPr lang="en-US" dirty="0" smtClean="0">
                <a:latin typeface="Times New Roman" panose="02020603050405020304" pitchFamily="18" charset="0"/>
                <a:cs typeface="Times New Roman" panose="02020603050405020304" pitchFamily="18" charset="0"/>
              </a:rPr>
              <a:t>Keep your writing brief</a:t>
            </a:r>
          </a:p>
          <a:p>
            <a:r>
              <a:rPr lang="en-US" dirty="0" smtClean="0">
                <a:latin typeface="Times New Roman" panose="02020603050405020304" pitchFamily="18" charset="0"/>
                <a:cs typeface="Times New Roman" panose="02020603050405020304" pitchFamily="18" charset="0"/>
              </a:rPr>
              <a:t>Proofread the manual</a:t>
            </a:r>
          </a:p>
          <a:p>
            <a:endParaRPr lang="en-US"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21973" y="1825625"/>
            <a:ext cx="4905704" cy="3815548"/>
          </a:xfrm>
        </p:spPr>
      </p:pic>
      <p:sp>
        <p:nvSpPr>
          <p:cNvPr id="4" name="Date Placeholder 3"/>
          <p:cNvSpPr>
            <a:spLocks noGrp="1"/>
          </p:cNvSpPr>
          <p:nvPr>
            <p:ph type="dt" sz="half" idx="10"/>
          </p:nvPr>
        </p:nvSpPr>
        <p:spPr/>
        <p:txBody>
          <a:bodyPr/>
          <a:lstStyle/>
          <a:p>
            <a:fld id="{75A9E5BF-7A69-4F6C-8250-ECA6723399BE}" type="datetime1">
              <a:rPr lang="en-US" smtClean="0"/>
              <a:t>11/10/2016</a:t>
            </a:fld>
            <a:endParaRPr lang="en-US"/>
          </a:p>
        </p:txBody>
      </p:sp>
      <p:sp>
        <p:nvSpPr>
          <p:cNvPr id="5" name="Footer Placeholder 4"/>
          <p:cNvSpPr>
            <a:spLocks noGrp="1"/>
          </p:cNvSpPr>
          <p:nvPr>
            <p:ph type="ftr" sz="quarter" idx="11"/>
          </p:nvPr>
        </p:nvSpPr>
        <p:spPr/>
        <p:txBody>
          <a:bodyPr/>
          <a:lstStyle/>
          <a:p>
            <a:r>
              <a:rPr lang="en-US" smtClean="0"/>
              <a:t>Sai Raj Kiran Kandula</a:t>
            </a:r>
            <a:endParaRPr lang="en-US" dirty="0"/>
          </a:p>
        </p:txBody>
      </p:sp>
      <p:sp>
        <p:nvSpPr>
          <p:cNvPr id="6" name="Slide Number Placeholder 5"/>
          <p:cNvSpPr>
            <a:spLocks noGrp="1"/>
          </p:cNvSpPr>
          <p:nvPr>
            <p:ph type="sldNum" sz="quarter" idx="12"/>
          </p:nvPr>
        </p:nvSpPr>
        <p:spPr/>
        <p:txBody>
          <a:bodyPr/>
          <a:lstStyle/>
          <a:p>
            <a:fld id="{DBFC2E33-95C8-43B7-AB2C-023085DC6944}" type="slidenum">
              <a:rPr lang="en-US" smtClean="0"/>
              <a:t>16</a:t>
            </a:fld>
            <a:endParaRPr lang="en-US"/>
          </a:p>
        </p:txBody>
      </p:sp>
      <p:sp>
        <p:nvSpPr>
          <p:cNvPr id="9" name="Rectangle 8"/>
          <p:cNvSpPr/>
          <p:nvPr/>
        </p:nvSpPr>
        <p:spPr>
          <a:xfrm>
            <a:off x="7657612" y="5629429"/>
            <a:ext cx="2734275" cy="369332"/>
          </a:xfrm>
          <a:prstGeom prst="rect">
            <a:avLst/>
          </a:prstGeom>
        </p:spPr>
        <p:txBody>
          <a:bodyPr wrap="none">
            <a:spAutoFit/>
          </a:bodyPr>
          <a:lstStyle/>
          <a:p>
            <a:r>
              <a:rPr lang="en-US" dirty="0"/>
              <a:t>Fig: </a:t>
            </a:r>
            <a:r>
              <a:rPr lang="en-US" dirty="0" smtClean="0"/>
              <a:t>Numbered Instructions</a:t>
            </a:r>
            <a:endParaRPr lang="en-US" dirty="0"/>
          </a:p>
        </p:txBody>
      </p:sp>
    </p:spTree>
    <p:extLst>
      <p:ext uri="{BB962C8B-B14F-4D97-AF65-F5344CB8AC3E}">
        <p14:creationId xmlns:p14="http://schemas.microsoft.com/office/powerpoint/2010/main" val="649932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README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File containing information of other files/project.</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2" y="2434106"/>
            <a:ext cx="8737242" cy="3742857"/>
          </a:xfrm>
          <a:prstGeom prst="rect">
            <a:avLst/>
          </a:prstGeom>
        </p:spPr>
      </p:pic>
      <p:sp>
        <p:nvSpPr>
          <p:cNvPr id="4" name="Date Placeholder 3"/>
          <p:cNvSpPr>
            <a:spLocks noGrp="1"/>
          </p:cNvSpPr>
          <p:nvPr>
            <p:ph type="dt" sz="half" idx="10"/>
          </p:nvPr>
        </p:nvSpPr>
        <p:spPr/>
        <p:txBody>
          <a:bodyPr/>
          <a:lstStyle/>
          <a:p>
            <a:fld id="{ED9A7A29-E83A-4845-BA8F-3A8E75F208D9}" type="datetime1">
              <a:rPr lang="en-US" smtClean="0"/>
              <a:t>11/10/2016</a:t>
            </a:fld>
            <a:endParaRPr lang="en-US"/>
          </a:p>
        </p:txBody>
      </p:sp>
      <p:sp>
        <p:nvSpPr>
          <p:cNvPr id="6" name="Footer Placeholder 5"/>
          <p:cNvSpPr>
            <a:spLocks noGrp="1"/>
          </p:cNvSpPr>
          <p:nvPr>
            <p:ph type="ftr" sz="quarter" idx="11"/>
          </p:nvPr>
        </p:nvSpPr>
        <p:spPr/>
        <p:txBody>
          <a:bodyPr/>
          <a:lstStyle/>
          <a:p>
            <a:r>
              <a:rPr lang="en-US" smtClean="0"/>
              <a:t>Yeddluri, Harish</a:t>
            </a:r>
            <a:endParaRPr lang="en-US"/>
          </a:p>
        </p:txBody>
      </p:sp>
      <p:sp>
        <p:nvSpPr>
          <p:cNvPr id="7" name="Slide Number Placeholder 6"/>
          <p:cNvSpPr>
            <a:spLocks noGrp="1"/>
          </p:cNvSpPr>
          <p:nvPr>
            <p:ph type="sldNum" sz="quarter" idx="12"/>
          </p:nvPr>
        </p:nvSpPr>
        <p:spPr/>
        <p:txBody>
          <a:bodyPr/>
          <a:lstStyle/>
          <a:p>
            <a:fld id="{46CA947C-5EB9-4DA7-8805-3BAF6FC4998D}" type="slidenum">
              <a:rPr lang="en-US" smtClean="0"/>
              <a:t>17</a:t>
            </a:fld>
            <a:endParaRPr lang="en-US"/>
          </a:p>
        </p:txBody>
      </p:sp>
    </p:spTree>
    <p:extLst>
      <p:ext uri="{BB962C8B-B14F-4D97-AF65-F5344CB8AC3E}">
        <p14:creationId xmlns:p14="http://schemas.microsoft.com/office/powerpoint/2010/main" val="1963147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Contents of README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Introduction</a:t>
            </a:r>
          </a:p>
          <a:p>
            <a:r>
              <a:rPr lang="en-US" dirty="0" smtClean="0">
                <a:latin typeface="Times New Roman" panose="02020603050405020304" pitchFamily="18" charset="0"/>
                <a:cs typeface="Times New Roman" panose="02020603050405020304" pitchFamily="18" charset="0"/>
              </a:rPr>
              <a:t>Requirements</a:t>
            </a:r>
          </a:p>
          <a:p>
            <a:r>
              <a:rPr lang="en-US" dirty="0" smtClean="0">
                <a:latin typeface="Times New Roman" panose="02020603050405020304" pitchFamily="18" charset="0"/>
                <a:cs typeface="Times New Roman" panose="02020603050405020304" pitchFamily="18" charset="0"/>
              </a:rPr>
              <a:t>Installation</a:t>
            </a:r>
          </a:p>
          <a:p>
            <a:r>
              <a:rPr lang="en-US" dirty="0" smtClean="0">
                <a:latin typeface="Times New Roman" panose="02020603050405020304" pitchFamily="18" charset="0"/>
                <a:cs typeface="Times New Roman" panose="02020603050405020304" pitchFamily="18" charset="0"/>
              </a:rPr>
              <a:t>Configuration</a:t>
            </a:r>
          </a:p>
          <a:p>
            <a:r>
              <a:rPr lang="en-US" dirty="0" smtClean="0">
                <a:latin typeface="Times New Roman" panose="02020603050405020304" pitchFamily="18" charset="0"/>
                <a:cs typeface="Times New Roman" panose="02020603050405020304" pitchFamily="18" charset="0"/>
              </a:rPr>
              <a:t>FAQ</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6F86651-8751-4E4D-A189-1C6336CD4EB6}" type="datetime1">
              <a:rPr lang="en-US" smtClean="0"/>
              <a:t>11/10/2016</a:t>
            </a:fld>
            <a:endParaRPr lang="en-US"/>
          </a:p>
        </p:txBody>
      </p:sp>
      <p:sp>
        <p:nvSpPr>
          <p:cNvPr id="5" name="Footer Placeholder 4"/>
          <p:cNvSpPr>
            <a:spLocks noGrp="1"/>
          </p:cNvSpPr>
          <p:nvPr>
            <p:ph type="ftr" sz="quarter" idx="11"/>
          </p:nvPr>
        </p:nvSpPr>
        <p:spPr/>
        <p:txBody>
          <a:bodyPr/>
          <a:lstStyle/>
          <a:p>
            <a:r>
              <a:rPr lang="en-US" smtClean="0"/>
              <a:t>Yeddluri, Harish</a:t>
            </a:r>
            <a:endParaRPr lang="en-US"/>
          </a:p>
        </p:txBody>
      </p:sp>
      <p:sp>
        <p:nvSpPr>
          <p:cNvPr id="6" name="Slide Number Placeholder 5"/>
          <p:cNvSpPr>
            <a:spLocks noGrp="1"/>
          </p:cNvSpPr>
          <p:nvPr>
            <p:ph type="sldNum" sz="quarter" idx="12"/>
          </p:nvPr>
        </p:nvSpPr>
        <p:spPr/>
        <p:txBody>
          <a:bodyPr/>
          <a:lstStyle/>
          <a:p>
            <a:fld id="{46CA947C-5EB9-4DA7-8805-3BAF6FC4998D}" type="slidenum">
              <a:rPr lang="en-US" smtClean="0"/>
              <a:t>18</a:t>
            </a:fld>
            <a:endParaRPr lang="en-US"/>
          </a:p>
        </p:txBody>
      </p:sp>
    </p:spTree>
    <p:extLst>
      <p:ext uri="{BB962C8B-B14F-4D97-AF65-F5344CB8AC3E}">
        <p14:creationId xmlns:p14="http://schemas.microsoft.com/office/powerpoint/2010/main" val="31461415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Javadocs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Documentation generator for Java language.</a:t>
            </a:r>
          </a:p>
          <a:p>
            <a:r>
              <a:rPr lang="en-US" dirty="0" smtClean="0">
                <a:latin typeface="Times New Roman" panose="02020603050405020304" pitchFamily="18" charset="0"/>
                <a:cs typeface="Times New Roman" panose="02020603050405020304" pitchFamily="18" charset="0"/>
              </a:rPr>
              <a:t>HTML format is used for being able to hyperlink related documents together.</a:t>
            </a:r>
          </a:p>
          <a:p>
            <a:r>
              <a:rPr lang="en-US" dirty="0" smtClean="0">
                <a:latin typeface="Times New Roman" panose="02020603050405020304" pitchFamily="18" charset="0"/>
                <a:cs typeface="Times New Roman" panose="02020603050405020304" pitchFamily="18" charset="0"/>
              </a:rPr>
              <a:t>Uses tree structure while relating documents.</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E21172F-6489-45C9-8021-4CB2F59514C0}" type="datetime1">
              <a:rPr lang="en-US" smtClean="0"/>
              <a:t>11/10/2016</a:t>
            </a:fld>
            <a:endParaRPr lang="en-US"/>
          </a:p>
        </p:txBody>
      </p:sp>
      <p:sp>
        <p:nvSpPr>
          <p:cNvPr id="5" name="Footer Placeholder 4"/>
          <p:cNvSpPr>
            <a:spLocks noGrp="1"/>
          </p:cNvSpPr>
          <p:nvPr>
            <p:ph type="ftr" sz="quarter" idx="11"/>
          </p:nvPr>
        </p:nvSpPr>
        <p:spPr/>
        <p:txBody>
          <a:bodyPr/>
          <a:lstStyle/>
          <a:p>
            <a:r>
              <a:rPr lang="en-US" smtClean="0"/>
              <a:t>Yeddluri, Harish</a:t>
            </a:r>
            <a:endParaRPr lang="en-US"/>
          </a:p>
        </p:txBody>
      </p:sp>
      <p:sp>
        <p:nvSpPr>
          <p:cNvPr id="6" name="Slide Number Placeholder 5"/>
          <p:cNvSpPr>
            <a:spLocks noGrp="1"/>
          </p:cNvSpPr>
          <p:nvPr>
            <p:ph type="sldNum" sz="quarter" idx="12"/>
          </p:nvPr>
        </p:nvSpPr>
        <p:spPr/>
        <p:txBody>
          <a:bodyPr/>
          <a:lstStyle/>
          <a:p>
            <a:fld id="{46CA947C-5EB9-4DA7-8805-3BAF6FC4998D}" type="slidenum">
              <a:rPr lang="en-US" smtClean="0"/>
              <a:t>19</a:t>
            </a:fld>
            <a:endParaRPr lang="en-US"/>
          </a:p>
        </p:txBody>
      </p:sp>
    </p:spTree>
    <p:extLst>
      <p:ext uri="{BB962C8B-B14F-4D97-AF65-F5344CB8AC3E}">
        <p14:creationId xmlns:p14="http://schemas.microsoft.com/office/powerpoint/2010/main" val="3197297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882" y="389653"/>
            <a:ext cx="1866900" cy="2524125"/>
          </a:xfrm>
          <a:prstGeom prst="rect">
            <a:avLst/>
          </a:prstGeom>
        </p:spPr>
      </p:pic>
      <p:sp>
        <p:nvSpPr>
          <p:cNvPr id="3" name="TextBox 2"/>
          <p:cNvSpPr txBox="1"/>
          <p:nvPr/>
        </p:nvSpPr>
        <p:spPr>
          <a:xfrm>
            <a:off x="448882" y="3065171"/>
            <a:ext cx="1755609"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Sreshtha Kolluru</a:t>
            </a:r>
            <a:endParaRPr lang="en-US" dirty="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a:xfrm>
            <a:off x="533854" y="6409066"/>
            <a:ext cx="2743200" cy="365125"/>
          </a:xfrm>
        </p:spPr>
        <p:txBody>
          <a:bodyPr/>
          <a:lstStyle/>
          <a:p>
            <a:fld id="{DEFA0342-5164-4A15-807C-F4D679C0BD3A}" type="datetime1">
              <a:rPr lang="en-US" smtClean="0"/>
              <a:t>11/10/2016</a:t>
            </a:fld>
            <a:endParaRPr lang="en-US" dirty="0"/>
          </a:p>
        </p:txBody>
      </p:sp>
      <p:sp>
        <p:nvSpPr>
          <p:cNvPr id="8" name="Footer Placeholder 7"/>
          <p:cNvSpPr>
            <a:spLocks noGrp="1"/>
          </p:cNvSpPr>
          <p:nvPr>
            <p:ph type="ftr" sz="quarter" idx="11"/>
          </p:nvPr>
        </p:nvSpPr>
        <p:spPr/>
        <p:txBody>
          <a:bodyPr/>
          <a:lstStyle/>
          <a:p>
            <a:r>
              <a:rPr lang="en-US" dirty="0" err="1" smtClean="0"/>
              <a:t>Sreshtha</a:t>
            </a:r>
            <a:r>
              <a:rPr lang="en-US" dirty="0" smtClean="0"/>
              <a:t> </a:t>
            </a:r>
            <a:r>
              <a:rPr lang="en-US" dirty="0" err="1" smtClean="0"/>
              <a:t>Kolluru</a:t>
            </a:r>
            <a:endParaRPr lang="en-US" dirty="0"/>
          </a:p>
        </p:txBody>
      </p:sp>
      <p:sp>
        <p:nvSpPr>
          <p:cNvPr id="9" name="Slide Number Placeholder 8"/>
          <p:cNvSpPr>
            <a:spLocks noGrp="1"/>
          </p:cNvSpPr>
          <p:nvPr>
            <p:ph type="sldNum" sz="quarter" idx="12"/>
          </p:nvPr>
        </p:nvSpPr>
        <p:spPr/>
        <p:txBody>
          <a:bodyPr/>
          <a:lstStyle/>
          <a:p>
            <a:r>
              <a:rPr lang="en-US" dirty="0" smtClean="0"/>
              <a:t>2</a:t>
            </a:r>
            <a:endParaRPr lang="en-US"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20791" y="389653"/>
            <a:ext cx="1969395" cy="2524125"/>
          </a:xfrm>
          <a:prstGeom prst="rect">
            <a:avLst/>
          </a:prstGeom>
        </p:spPr>
      </p:pic>
      <p:sp>
        <p:nvSpPr>
          <p:cNvPr id="12" name="Rectangle 11"/>
          <p:cNvSpPr/>
          <p:nvPr/>
        </p:nvSpPr>
        <p:spPr>
          <a:xfrm>
            <a:off x="3327683" y="3082411"/>
            <a:ext cx="1344214"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Vinod </a:t>
            </a:r>
            <a:r>
              <a:rPr lang="en-US" dirty="0" err="1" smtClean="0">
                <a:latin typeface="Times New Roman" panose="02020603050405020304" pitchFamily="18" charset="0"/>
                <a:cs typeface="Times New Roman" panose="02020603050405020304" pitchFamily="18" charset="0"/>
              </a:rPr>
              <a:t>Somu</a:t>
            </a:r>
            <a:endParaRPr lang="en-US"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95089" y="389653"/>
            <a:ext cx="2188851" cy="2524125"/>
          </a:xfrm>
          <a:prstGeom prst="rect">
            <a:avLst/>
          </a:prstGeom>
        </p:spPr>
      </p:pic>
      <p:sp>
        <p:nvSpPr>
          <p:cNvPr id="13" name="Rectangle 12"/>
          <p:cNvSpPr/>
          <p:nvPr/>
        </p:nvSpPr>
        <p:spPr>
          <a:xfrm>
            <a:off x="5832173" y="3059596"/>
            <a:ext cx="2114681" cy="369332"/>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SaiRajKiran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kandula</a:t>
            </a:r>
            <a:endParaRPr lang="en-US" dirty="0">
              <a:latin typeface="Times New Roman" panose="02020603050405020304" pitchFamily="18" charset="0"/>
              <a:cs typeface="Times New Roman" panose="02020603050405020304" pitchFamily="18" charset="0"/>
            </a:endParaRPr>
          </a:p>
        </p:txBody>
      </p:sp>
      <p:pic>
        <p:nvPicPr>
          <p:cNvPr id="14" name="Content Placeholder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88843" y="389653"/>
            <a:ext cx="1624147" cy="2570408"/>
          </a:xfrm>
          <a:prstGeom prst="rect">
            <a:avLst/>
          </a:prstGeom>
        </p:spPr>
      </p:pic>
      <p:sp>
        <p:nvSpPr>
          <p:cNvPr id="16" name="Rectangle 15"/>
          <p:cNvSpPr/>
          <p:nvPr/>
        </p:nvSpPr>
        <p:spPr>
          <a:xfrm>
            <a:off x="8610600" y="3082411"/>
            <a:ext cx="1646989"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Harish </a:t>
            </a:r>
            <a:r>
              <a:rPr lang="en-US" dirty="0" err="1" smtClean="0">
                <a:latin typeface="Times New Roman" panose="02020603050405020304" pitchFamily="18" charset="0"/>
                <a:cs typeface="Times New Roman" panose="02020603050405020304" pitchFamily="18" charset="0"/>
              </a:rPr>
              <a:t>Yeddluri</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6034" y="3451743"/>
            <a:ext cx="2059394" cy="2524125"/>
          </a:xfrm>
          <a:prstGeom prst="rect">
            <a:avLst/>
          </a:prstGeom>
        </p:spPr>
      </p:pic>
      <p:sp>
        <p:nvSpPr>
          <p:cNvPr id="6" name="TextBox 5"/>
          <p:cNvSpPr txBox="1"/>
          <p:nvPr/>
        </p:nvSpPr>
        <p:spPr>
          <a:xfrm>
            <a:off x="448882" y="6002080"/>
            <a:ext cx="3310409" cy="369332"/>
          </a:xfrm>
          <a:prstGeom prst="rect">
            <a:avLst/>
          </a:prstGeom>
          <a:noFill/>
        </p:spPr>
        <p:txBody>
          <a:bodyPr wrap="square" rtlCol="0">
            <a:spAutoFit/>
          </a:bodyPr>
          <a:lstStyle/>
          <a:p>
            <a:r>
              <a:rPr lang="en-US" dirty="0" smtClean="0"/>
              <a:t>Arshad Abdul</a:t>
            </a:r>
            <a:endParaRPr lang="en-US" dirty="0"/>
          </a:p>
        </p:txBody>
      </p:sp>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27683" y="3605314"/>
            <a:ext cx="1862503" cy="2366643"/>
          </a:xfrm>
          <a:prstGeom prst="rect">
            <a:avLst/>
          </a:prstGeom>
        </p:spPr>
      </p:pic>
      <p:sp>
        <p:nvSpPr>
          <p:cNvPr id="17" name="TextBox 16"/>
          <p:cNvSpPr txBox="1"/>
          <p:nvPr/>
        </p:nvSpPr>
        <p:spPr>
          <a:xfrm>
            <a:off x="3098043" y="5964426"/>
            <a:ext cx="2333766" cy="369332"/>
          </a:xfrm>
          <a:prstGeom prst="rect">
            <a:avLst/>
          </a:prstGeom>
          <a:noFill/>
        </p:spPr>
        <p:txBody>
          <a:bodyPr wrap="square" rtlCol="0">
            <a:spAutoFit/>
          </a:bodyPr>
          <a:lstStyle/>
          <a:p>
            <a:r>
              <a:rPr lang="en-US" dirty="0" smtClean="0"/>
              <a:t>Harish Kumar Chilukuri</a:t>
            </a:r>
            <a:endParaRPr lang="en-US" dirty="0"/>
          </a:p>
        </p:txBody>
      </p:sp>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95089" y="3686966"/>
            <a:ext cx="2358311" cy="2203337"/>
          </a:xfrm>
          <a:prstGeom prst="rect">
            <a:avLst/>
          </a:prstGeom>
        </p:spPr>
      </p:pic>
      <p:sp>
        <p:nvSpPr>
          <p:cNvPr id="20" name="Rectangle 19"/>
          <p:cNvSpPr/>
          <p:nvPr/>
        </p:nvSpPr>
        <p:spPr>
          <a:xfrm>
            <a:off x="5711118" y="6002080"/>
            <a:ext cx="2899482" cy="369332"/>
          </a:xfrm>
          <a:prstGeom prst="rect">
            <a:avLst/>
          </a:prstGeom>
        </p:spPr>
        <p:txBody>
          <a:bodyPr wrap="square">
            <a:spAutoFit/>
          </a:bodyPr>
          <a:lstStyle/>
          <a:p>
            <a:r>
              <a:rPr lang="en-US" dirty="0" smtClean="0"/>
              <a:t>Sai Raghavarao Singamneni</a:t>
            </a:r>
            <a:endParaRPr lang="en-US" dirty="0"/>
          </a:p>
        </p:txBody>
      </p:sp>
      <p:pic>
        <p:nvPicPr>
          <p:cNvPr id="21" name="Content Placeholder 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5400000">
            <a:off x="8358671" y="3921611"/>
            <a:ext cx="2194210" cy="1743174"/>
          </a:xfrm>
          <a:prstGeom prst="rect">
            <a:avLst/>
          </a:prstGeom>
        </p:spPr>
      </p:pic>
      <p:sp>
        <p:nvSpPr>
          <p:cNvPr id="22" name="Rectangle 21"/>
          <p:cNvSpPr/>
          <p:nvPr/>
        </p:nvSpPr>
        <p:spPr>
          <a:xfrm>
            <a:off x="8855714" y="6002080"/>
            <a:ext cx="1338572" cy="369332"/>
          </a:xfrm>
          <a:prstGeom prst="rect">
            <a:avLst/>
          </a:prstGeom>
        </p:spPr>
        <p:txBody>
          <a:bodyPr wrap="square">
            <a:spAutoFit/>
          </a:bodyPr>
          <a:lstStyle/>
          <a:p>
            <a:r>
              <a:rPr lang="en-US" dirty="0"/>
              <a:t>Jhansi Mora</a:t>
            </a:r>
          </a:p>
        </p:txBody>
      </p:sp>
    </p:spTree>
    <p:extLst>
      <p:ext uri="{BB962C8B-B14F-4D97-AF65-F5344CB8AC3E}">
        <p14:creationId xmlns:p14="http://schemas.microsoft.com/office/powerpoint/2010/main" val="1037525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Javadocs</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5382" y="1825625"/>
            <a:ext cx="8181235" cy="4351338"/>
          </a:xfrm>
        </p:spPr>
      </p:pic>
      <p:sp>
        <p:nvSpPr>
          <p:cNvPr id="3" name="Date Placeholder 2"/>
          <p:cNvSpPr>
            <a:spLocks noGrp="1"/>
          </p:cNvSpPr>
          <p:nvPr>
            <p:ph type="dt" sz="half" idx="10"/>
          </p:nvPr>
        </p:nvSpPr>
        <p:spPr/>
        <p:txBody>
          <a:bodyPr/>
          <a:lstStyle/>
          <a:p>
            <a:fld id="{303EAA79-1135-4D90-AA9F-D82739710915}" type="datetime1">
              <a:rPr lang="en-US" smtClean="0"/>
              <a:t>11/10/2016</a:t>
            </a:fld>
            <a:endParaRPr lang="en-US"/>
          </a:p>
        </p:txBody>
      </p:sp>
      <p:sp>
        <p:nvSpPr>
          <p:cNvPr id="5" name="Footer Placeholder 4"/>
          <p:cNvSpPr>
            <a:spLocks noGrp="1"/>
          </p:cNvSpPr>
          <p:nvPr>
            <p:ph type="ftr" sz="quarter" idx="11"/>
          </p:nvPr>
        </p:nvSpPr>
        <p:spPr/>
        <p:txBody>
          <a:bodyPr/>
          <a:lstStyle/>
          <a:p>
            <a:r>
              <a:rPr lang="en-US" smtClean="0"/>
              <a:t>Yeddluri, Harish</a:t>
            </a:r>
            <a:endParaRPr lang="en-US"/>
          </a:p>
        </p:txBody>
      </p:sp>
      <p:sp>
        <p:nvSpPr>
          <p:cNvPr id="6" name="Slide Number Placeholder 5"/>
          <p:cNvSpPr>
            <a:spLocks noGrp="1"/>
          </p:cNvSpPr>
          <p:nvPr>
            <p:ph type="sldNum" sz="quarter" idx="12"/>
          </p:nvPr>
        </p:nvSpPr>
        <p:spPr/>
        <p:txBody>
          <a:bodyPr/>
          <a:lstStyle/>
          <a:p>
            <a:fld id="{46CA947C-5EB9-4DA7-8805-3BAF6FC4998D}" type="slidenum">
              <a:rPr lang="en-US" smtClean="0"/>
              <a:t>20</a:t>
            </a:fld>
            <a:endParaRPr lang="en-US"/>
          </a:p>
        </p:txBody>
      </p:sp>
    </p:spTree>
    <p:extLst>
      <p:ext uri="{BB962C8B-B14F-4D97-AF65-F5344CB8AC3E}">
        <p14:creationId xmlns:p14="http://schemas.microsoft.com/office/powerpoint/2010/main" val="29620444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443" y="665375"/>
            <a:ext cx="10967113" cy="4384297"/>
          </a:xfrm>
        </p:spPr>
        <p:txBody>
          <a:bodyPr/>
          <a:lstStyle/>
          <a:p>
            <a:pPr algn="ctr"/>
            <a:r>
              <a:rPr lang="en-US" altLang="en-US" dirty="0">
                <a:latin typeface="Times New Roman" panose="02020603050405020304" pitchFamily="18" charset="0"/>
                <a:cs typeface="Times New Roman" panose="02020603050405020304" pitchFamily="18" charset="0"/>
              </a:rPr>
              <a:t>A brief introduction to </a:t>
            </a:r>
            <a:r>
              <a:rPr lang="en-US" altLang="en-US" dirty="0" err="1" smtClean="0">
                <a:latin typeface="Times New Roman" panose="02020603050405020304" pitchFamily="18" charset="0"/>
                <a:cs typeface="Times New Roman" panose="02020603050405020304" pitchFamily="18" charset="0"/>
              </a:rPr>
              <a:t>Doxygen</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410C501-9931-4970-B6F5-BC6A852378B7}" type="datetime1">
              <a:rPr lang="en-US" smtClean="0"/>
              <a:t>11/10/2016</a:t>
            </a:fld>
            <a:endParaRPr lang="en-US"/>
          </a:p>
        </p:txBody>
      </p:sp>
      <p:sp>
        <p:nvSpPr>
          <p:cNvPr id="5" name="Footer Placeholder 4"/>
          <p:cNvSpPr>
            <a:spLocks noGrp="1"/>
          </p:cNvSpPr>
          <p:nvPr>
            <p:ph type="ftr" sz="quarter" idx="11"/>
          </p:nvPr>
        </p:nvSpPr>
        <p:spPr/>
        <p:txBody>
          <a:bodyPr/>
          <a:lstStyle/>
          <a:p>
            <a:r>
              <a:rPr lang="en-US" dirty="0"/>
              <a:t>Arshad Abdul</a:t>
            </a:r>
          </a:p>
        </p:txBody>
      </p:sp>
      <p:sp>
        <p:nvSpPr>
          <p:cNvPr id="6" name="Slide Number Placeholder 5"/>
          <p:cNvSpPr>
            <a:spLocks noGrp="1"/>
          </p:cNvSpPr>
          <p:nvPr>
            <p:ph type="sldNum" sz="quarter" idx="12"/>
          </p:nvPr>
        </p:nvSpPr>
        <p:spPr/>
        <p:txBody>
          <a:bodyPr/>
          <a:lstStyle/>
          <a:p>
            <a:fld id="{8FEA8903-02E6-46DA-9301-22F41D59FFB9}" type="slidenum">
              <a:rPr lang="en-US" smtClean="0"/>
              <a:t>21</a:t>
            </a:fld>
            <a:endParaRPr lang="en-US"/>
          </a:p>
        </p:txBody>
      </p:sp>
    </p:spTree>
    <p:extLst>
      <p:ext uri="{BB962C8B-B14F-4D97-AF65-F5344CB8AC3E}">
        <p14:creationId xmlns:p14="http://schemas.microsoft.com/office/powerpoint/2010/main" val="2040204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What does a compiler do?</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508500"/>
          </a:xfrm>
        </p:spPr>
        <p:txBody>
          <a:bodyPr>
            <a:normAutofit/>
          </a:bodyPr>
          <a:lstStyle/>
          <a:p>
            <a:r>
              <a:rPr lang="en-US" altLang="en-US" dirty="0">
                <a:latin typeface="Times New Roman" panose="02020603050405020304" pitchFamily="18" charset="0"/>
                <a:cs typeface="Times New Roman" panose="02020603050405020304" pitchFamily="18" charset="0"/>
              </a:rPr>
              <a:t>A compiler ignores comments and processes the code</a:t>
            </a:r>
            <a:r>
              <a:rPr lang="en-US" altLang="en-US" dirty="0" smtClean="0">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What does </a:t>
            </a:r>
            <a:r>
              <a:rPr lang="en-US" altLang="en-US" dirty="0" err="1">
                <a:latin typeface="Times New Roman" panose="02020603050405020304" pitchFamily="18" charset="0"/>
                <a:cs typeface="Times New Roman" panose="02020603050405020304" pitchFamily="18" charset="0"/>
              </a:rPr>
              <a:t>D</a:t>
            </a:r>
            <a:r>
              <a:rPr lang="en-US" altLang="en-US" dirty="0" err="1" smtClean="0">
                <a:latin typeface="Times New Roman" panose="02020603050405020304" pitchFamily="18" charset="0"/>
                <a:cs typeface="Times New Roman" panose="02020603050405020304" pitchFamily="18" charset="0"/>
              </a:rPr>
              <a:t>oxygen</a:t>
            </a:r>
            <a:r>
              <a:rPr lang="en-US" altLang="en-US" dirty="0" smtClean="0">
                <a:latin typeface="Times New Roman" panose="02020603050405020304" pitchFamily="18" charset="0"/>
                <a:cs typeface="Times New Roman" panose="02020603050405020304" pitchFamily="18" charset="0"/>
              </a:rPr>
              <a:t> do?</a:t>
            </a:r>
            <a:endParaRPr lang="en-US" altLang="en-US" dirty="0">
              <a:latin typeface="Times New Roman" panose="02020603050405020304" pitchFamily="18" charset="0"/>
              <a:cs typeface="Times New Roman" panose="02020603050405020304" pitchFamily="18" charset="0"/>
            </a:endParaRPr>
          </a:p>
          <a:p>
            <a:pPr lvl="1"/>
            <a:r>
              <a:rPr lang="en-US" altLang="en-US" sz="2800" dirty="0">
                <a:latin typeface="Times New Roman" panose="02020603050405020304" pitchFamily="18" charset="0"/>
                <a:cs typeface="Times New Roman" panose="02020603050405020304" pitchFamily="18" charset="0"/>
              </a:rPr>
              <a:t>It ignores the code and processes to comments.</a:t>
            </a:r>
          </a:p>
          <a:p>
            <a:pPr lvl="1"/>
            <a:r>
              <a:rPr lang="en-US" altLang="en-US" sz="2800" dirty="0">
                <a:latin typeface="Times New Roman" panose="02020603050405020304" pitchFamily="18" charset="0"/>
                <a:cs typeface="Times New Roman" panose="02020603050405020304" pitchFamily="18" charset="0"/>
              </a:rPr>
              <a:t>Used to create HTML documentation.</a:t>
            </a:r>
          </a:p>
          <a:p>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410C501-9931-4970-B6F5-BC6A852378B7}" type="datetime1">
              <a:rPr lang="en-US" smtClean="0"/>
              <a:t>11/10/2016</a:t>
            </a:fld>
            <a:endParaRPr lang="en-US"/>
          </a:p>
        </p:txBody>
      </p:sp>
      <p:sp>
        <p:nvSpPr>
          <p:cNvPr id="5" name="Footer Placeholder 4"/>
          <p:cNvSpPr>
            <a:spLocks noGrp="1"/>
          </p:cNvSpPr>
          <p:nvPr>
            <p:ph type="ftr" sz="quarter" idx="11"/>
          </p:nvPr>
        </p:nvSpPr>
        <p:spPr/>
        <p:txBody>
          <a:bodyPr/>
          <a:lstStyle/>
          <a:p>
            <a:r>
              <a:rPr lang="en-US" dirty="0"/>
              <a:t>Arshad Abdul</a:t>
            </a:r>
          </a:p>
        </p:txBody>
      </p:sp>
      <p:sp>
        <p:nvSpPr>
          <p:cNvPr id="6" name="Slide Number Placeholder 5"/>
          <p:cNvSpPr>
            <a:spLocks noGrp="1"/>
          </p:cNvSpPr>
          <p:nvPr>
            <p:ph type="sldNum" sz="quarter" idx="12"/>
          </p:nvPr>
        </p:nvSpPr>
        <p:spPr/>
        <p:txBody>
          <a:bodyPr/>
          <a:lstStyle/>
          <a:p>
            <a:fld id="{8FEA8903-02E6-46DA-9301-22F41D59FFB9}" type="slidenum">
              <a:rPr lang="en-US" smtClean="0"/>
              <a:t>22</a:t>
            </a:fld>
            <a:endParaRPr lang="en-US"/>
          </a:p>
        </p:txBody>
      </p:sp>
    </p:spTree>
    <p:extLst>
      <p:ext uri="{BB962C8B-B14F-4D97-AF65-F5344CB8AC3E}">
        <p14:creationId xmlns:p14="http://schemas.microsoft.com/office/powerpoint/2010/main" val="1580066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Getting started with </a:t>
            </a:r>
            <a:r>
              <a:rPr lang="en-US" altLang="en-US" dirty="0" err="1">
                <a:latin typeface="Times New Roman" panose="02020603050405020304" pitchFamily="18" charset="0"/>
                <a:cs typeface="Times New Roman" panose="02020603050405020304" pitchFamily="18" charset="0"/>
              </a:rPr>
              <a:t>D</a:t>
            </a:r>
            <a:r>
              <a:rPr lang="en-US" altLang="en-US" dirty="0" err="1" smtClean="0">
                <a:latin typeface="Times New Roman" panose="02020603050405020304" pitchFamily="18" charset="0"/>
                <a:cs typeface="Times New Roman" panose="02020603050405020304" pitchFamily="18" charset="0"/>
              </a:rPr>
              <a:t>oxygen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486275"/>
          </a:xfrm>
        </p:spPr>
        <p:txBody>
          <a:bodyPr/>
          <a:lstStyle/>
          <a:p>
            <a:r>
              <a:rPr lang="en-US" altLang="en-US" dirty="0">
                <a:latin typeface="Times New Roman" panose="02020603050405020304" pitchFamily="18" charset="0"/>
                <a:cs typeface="Times New Roman" panose="02020603050405020304" pitchFamily="18" charset="0"/>
              </a:rPr>
              <a:t>Download from </a:t>
            </a:r>
            <a:r>
              <a:rPr lang="en-US" altLang="en-US" dirty="0" smtClean="0">
                <a:latin typeface="Times New Roman" panose="02020603050405020304" pitchFamily="18" charset="0"/>
                <a:cs typeface="Times New Roman" panose="02020603050405020304" pitchFamily="18" charset="0"/>
              </a:rPr>
              <a:t>doxygen.org</a:t>
            </a:r>
            <a:endParaRPr lang="en-US" dirty="0" smtClean="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Do this only </a:t>
            </a:r>
            <a:r>
              <a:rPr lang="en-US" altLang="en-US" dirty="0" smtClean="0">
                <a:latin typeface="Times New Roman" panose="02020603050405020304" pitchFamily="18" charset="0"/>
                <a:cs typeface="Times New Roman" panose="02020603050405020304" pitchFamily="18" charset="0"/>
              </a:rPr>
              <a:t>once </a:t>
            </a:r>
            <a:r>
              <a:rPr lang="en-US" altLang="en-US" dirty="0">
                <a:latin typeface="Times New Roman" panose="02020603050405020304" pitchFamily="18" charset="0"/>
                <a:cs typeface="Times New Roman" panose="02020603050405020304" pitchFamily="18" charset="0"/>
              </a:rPr>
              <a:t>in directory (folder) containing your source </a:t>
            </a:r>
            <a:r>
              <a:rPr lang="en-US" altLang="en-US" dirty="0" smtClean="0">
                <a:latin typeface="Times New Roman" panose="02020603050405020304" pitchFamily="18" charset="0"/>
                <a:cs typeface="Times New Roman" panose="02020603050405020304" pitchFamily="18" charset="0"/>
              </a:rPr>
              <a:t>code</a:t>
            </a:r>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Then whenever you change your code and wish to update the </a:t>
            </a:r>
            <a:r>
              <a:rPr lang="en-US" altLang="en-US" dirty="0" smtClean="0">
                <a:latin typeface="Times New Roman" panose="02020603050405020304" pitchFamily="18" charset="0"/>
                <a:cs typeface="Times New Roman" panose="02020603050405020304" pitchFamily="18" charset="0"/>
              </a:rPr>
              <a:t>documentation</a:t>
            </a:r>
            <a:endParaRPr lang="en-US" alt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410C501-9931-4970-B6F5-BC6A852378B7}" type="datetime1">
              <a:rPr lang="en-US" smtClean="0"/>
              <a:t>11/10/2016</a:t>
            </a:fld>
            <a:endParaRPr lang="en-US"/>
          </a:p>
        </p:txBody>
      </p:sp>
      <p:sp>
        <p:nvSpPr>
          <p:cNvPr id="5" name="Footer Placeholder 4"/>
          <p:cNvSpPr>
            <a:spLocks noGrp="1"/>
          </p:cNvSpPr>
          <p:nvPr>
            <p:ph type="ftr" sz="quarter" idx="11"/>
          </p:nvPr>
        </p:nvSpPr>
        <p:spPr/>
        <p:txBody>
          <a:bodyPr/>
          <a:lstStyle/>
          <a:p>
            <a:r>
              <a:rPr lang="en-US" dirty="0"/>
              <a:t>Arshad Abdul</a:t>
            </a:r>
          </a:p>
        </p:txBody>
      </p:sp>
      <p:sp>
        <p:nvSpPr>
          <p:cNvPr id="6" name="Slide Number Placeholder 5"/>
          <p:cNvSpPr>
            <a:spLocks noGrp="1"/>
          </p:cNvSpPr>
          <p:nvPr>
            <p:ph type="sldNum" sz="quarter" idx="12"/>
          </p:nvPr>
        </p:nvSpPr>
        <p:spPr/>
        <p:txBody>
          <a:bodyPr/>
          <a:lstStyle/>
          <a:p>
            <a:fld id="{8FEA8903-02E6-46DA-9301-22F41D59FFB9}" type="slidenum">
              <a:rPr lang="en-US" smtClean="0"/>
              <a:t>23</a:t>
            </a:fld>
            <a:endParaRPr lang="en-US"/>
          </a:p>
        </p:txBody>
      </p:sp>
    </p:spTree>
    <p:extLst>
      <p:ext uri="{BB962C8B-B14F-4D97-AF65-F5344CB8AC3E}">
        <p14:creationId xmlns:p14="http://schemas.microsoft.com/office/powerpoint/2010/main" val="2858127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How does </a:t>
            </a:r>
            <a:r>
              <a:rPr lang="en-US" dirty="0" err="1">
                <a:latin typeface="Times New Roman" panose="02020603050405020304" pitchFamily="18" charset="0"/>
                <a:cs typeface="Times New Roman" panose="02020603050405020304" pitchFamily="18" charset="0"/>
              </a:rPr>
              <a:t>D</a:t>
            </a:r>
            <a:r>
              <a:rPr lang="en-US" dirty="0" err="1" smtClean="0">
                <a:latin typeface="Times New Roman" panose="02020603050405020304" pitchFamily="18" charset="0"/>
                <a:cs typeface="Times New Roman" panose="02020603050405020304" pitchFamily="18" charset="0"/>
              </a:rPr>
              <a:t>oxygen</a:t>
            </a:r>
            <a:r>
              <a:rPr lang="en-US" dirty="0" smtClean="0">
                <a:latin typeface="Times New Roman" panose="02020603050405020304" pitchFamily="18" charset="0"/>
                <a:cs typeface="Times New Roman" panose="02020603050405020304" pitchFamily="18" charset="0"/>
              </a:rPr>
              <a:t> help?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486275"/>
          </a:xfrm>
        </p:spPr>
        <p:txBody>
          <a:bodyPr/>
          <a:lstStyle/>
          <a:p>
            <a:pPr marL="0" indent="0" algn="just">
              <a:spcBef>
                <a:spcPts val="500"/>
              </a:spcBef>
              <a:spcAft>
                <a:spcPts val="500"/>
              </a:spcAft>
              <a:buNone/>
            </a:pPr>
            <a:r>
              <a:rPr lang="en-GB" altLang="en-US" dirty="0" smtClean="0">
                <a:latin typeface="Times New Roman" panose="02020603050405020304" pitchFamily="18" charset="0"/>
                <a:cs typeface="Times New Roman" panose="02020603050405020304" pitchFamily="18" charset="0"/>
              </a:rPr>
              <a:t>It </a:t>
            </a:r>
            <a:r>
              <a:rPr lang="en-GB" altLang="en-US" dirty="0">
                <a:latin typeface="Times New Roman" panose="02020603050405020304" pitchFamily="18" charset="0"/>
                <a:cs typeface="Times New Roman" panose="02020603050405020304" pitchFamily="18" charset="0"/>
              </a:rPr>
              <a:t>helps </a:t>
            </a:r>
            <a:r>
              <a:rPr lang="en-GB" altLang="en-US" dirty="0" smtClean="0">
                <a:latin typeface="Times New Roman" panose="02020603050405020304" pitchFamily="18" charset="0"/>
                <a:cs typeface="Times New Roman" panose="02020603050405020304" pitchFamily="18" charset="0"/>
              </a:rPr>
              <a:t>in</a:t>
            </a:r>
          </a:p>
          <a:p>
            <a:pPr algn="just">
              <a:spcBef>
                <a:spcPts val="500"/>
              </a:spcBef>
              <a:spcAft>
                <a:spcPts val="500"/>
              </a:spcAft>
              <a:buFontTx/>
              <a:buChar char="•"/>
            </a:pPr>
            <a:r>
              <a:rPr lang="en-GB" altLang="en-US" dirty="0" smtClean="0">
                <a:latin typeface="Times New Roman" panose="02020603050405020304" pitchFamily="18" charset="0"/>
                <a:cs typeface="Times New Roman" panose="02020603050405020304" pitchFamily="18" charset="0"/>
              </a:rPr>
              <a:t>Generating </a:t>
            </a:r>
            <a:r>
              <a:rPr lang="en-GB" altLang="en-US" dirty="0">
                <a:latin typeface="Times New Roman" panose="02020603050405020304" pitchFamily="18" charset="0"/>
                <a:cs typeface="Times New Roman" panose="02020603050405020304" pitchFamily="18" charset="0"/>
              </a:rPr>
              <a:t>on-line documentation or offline reference   manual from documented source </a:t>
            </a:r>
            <a:r>
              <a:rPr lang="en-GB" altLang="en-US" dirty="0" smtClean="0">
                <a:latin typeface="Times New Roman" panose="02020603050405020304" pitchFamily="18" charset="0"/>
                <a:cs typeface="Times New Roman" panose="02020603050405020304" pitchFamily="18" charset="0"/>
              </a:rPr>
              <a:t>files</a:t>
            </a:r>
            <a:endParaRPr lang="en-GB" altLang="en-US" dirty="0">
              <a:latin typeface="Times New Roman" panose="02020603050405020304" pitchFamily="18" charset="0"/>
              <a:cs typeface="Times New Roman" panose="02020603050405020304" pitchFamily="18" charset="0"/>
            </a:endParaRPr>
          </a:p>
          <a:p>
            <a:pPr algn="just">
              <a:spcBef>
                <a:spcPts val="500"/>
              </a:spcBef>
              <a:spcAft>
                <a:spcPts val="500"/>
              </a:spcAft>
              <a:buFontTx/>
              <a:buChar char="•"/>
            </a:pPr>
            <a:r>
              <a:rPr lang="en-GB" altLang="en-US" dirty="0" smtClean="0">
                <a:latin typeface="Times New Roman" panose="02020603050405020304" pitchFamily="18" charset="0"/>
                <a:cs typeface="Times New Roman" panose="02020603050405020304" pitchFamily="18" charset="0"/>
              </a:rPr>
              <a:t>Extracting </a:t>
            </a:r>
            <a:r>
              <a:rPr lang="en-GB" altLang="en-US" dirty="0">
                <a:latin typeface="Times New Roman" panose="02020603050405020304" pitchFamily="18" charset="0"/>
                <a:cs typeface="Times New Roman" panose="02020603050405020304" pitchFamily="18" charset="0"/>
              </a:rPr>
              <a:t>the Code Structure and visualising the relations between various elements by means of include dependency graphs, inheritance diagrams, and collaboration diagrams, which are all generated </a:t>
            </a:r>
            <a:r>
              <a:rPr lang="en-GB" altLang="en-US" dirty="0" smtClean="0">
                <a:latin typeface="Times New Roman" panose="02020603050405020304" pitchFamily="18" charset="0"/>
                <a:cs typeface="Times New Roman" panose="02020603050405020304" pitchFamily="18" charset="0"/>
              </a:rPr>
              <a:t>automatically</a:t>
            </a:r>
            <a:endParaRPr lang="en-GB" altLang="en-US"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8410C501-9931-4970-B6F5-BC6A852378B7}" type="datetime1">
              <a:rPr lang="en-US" smtClean="0"/>
              <a:t>11/10/2016</a:t>
            </a:fld>
            <a:endParaRPr lang="en-US"/>
          </a:p>
        </p:txBody>
      </p:sp>
      <p:sp>
        <p:nvSpPr>
          <p:cNvPr id="5" name="Footer Placeholder 4"/>
          <p:cNvSpPr>
            <a:spLocks noGrp="1"/>
          </p:cNvSpPr>
          <p:nvPr>
            <p:ph type="ftr" sz="quarter" idx="11"/>
          </p:nvPr>
        </p:nvSpPr>
        <p:spPr/>
        <p:txBody>
          <a:bodyPr/>
          <a:lstStyle/>
          <a:p>
            <a:r>
              <a:rPr lang="en-US" dirty="0"/>
              <a:t>Arshad Abdul</a:t>
            </a:r>
          </a:p>
        </p:txBody>
      </p:sp>
      <p:sp>
        <p:nvSpPr>
          <p:cNvPr id="6" name="Slide Number Placeholder 5"/>
          <p:cNvSpPr>
            <a:spLocks noGrp="1"/>
          </p:cNvSpPr>
          <p:nvPr>
            <p:ph type="sldNum" sz="quarter" idx="12"/>
          </p:nvPr>
        </p:nvSpPr>
        <p:spPr/>
        <p:txBody>
          <a:bodyPr/>
          <a:lstStyle/>
          <a:p>
            <a:fld id="{8FEA8903-02E6-46DA-9301-22F41D59FFB9}" type="slidenum">
              <a:rPr lang="en-US" smtClean="0"/>
              <a:t>24</a:t>
            </a:fld>
            <a:endParaRPr lang="en-US"/>
          </a:p>
        </p:txBody>
      </p:sp>
    </p:spTree>
    <p:extLst>
      <p:ext uri="{BB962C8B-B14F-4D97-AF65-F5344CB8AC3E}">
        <p14:creationId xmlns:p14="http://schemas.microsoft.com/office/powerpoint/2010/main" val="593632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latin typeface="Times New Roman" panose="02020603050405020304" pitchFamily="18" charset="0"/>
                <a:cs typeface="Times New Roman" panose="02020603050405020304" pitchFamily="18" charset="0"/>
              </a:rPr>
              <a:t>Creating a Configuration File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spcBef>
                <a:spcPts val="500"/>
              </a:spcBef>
              <a:spcAft>
                <a:spcPts val="500"/>
              </a:spcAft>
              <a:buFontTx/>
              <a:buChar char="•"/>
            </a:pPr>
            <a:r>
              <a:rPr lang="en-GB" altLang="en-US" dirty="0" err="1">
                <a:latin typeface="Times New Roman" panose="02020603050405020304" pitchFamily="18" charset="0"/>
                <a:cs typeface="Times New Roman" panose="02020603050405020304" pitchFamily="18" charset="0"/>
              </a:rPr>
              <a:t>Doxygen</a:t>
            </a:r>
            <a:r>
              <a:rPr lang="en-GB" altLang="en-US" dirty="0">
                <a:latin typeface="Times New Roman" panose="02020603050405020304" pitchFamily="18" charset="0"/>
                <a:cs typeface="Times New Roman" panose="02020603050405020304" pitchFamily="18" charset="0"/>
              </a:rPr>
              <a:t> determines settings from Configuration file</a:t>
            </a:r>
            <a:r>
              <a:rPr lang="en-GB" altLang="en-US" dirty="0" smtClean="0">
                <a:latin typeface="Times New Roman" panose="02020603050405020304" pitchFamily="18" charset="0"/>
                <a:cs typeface="Times New Roman" panose="02020603050405020304" pitchFamily="18" charset="0"/>
              </a:rPr>
              <a:t>.</a:t>
            </a:r>
            <a:endParaRPr lang="en-GB" altLang="en-US" dirty="0">
              <a:latin typeface="Times New Roman" panose="02020603050405020304" pitchFamily="18" charset="0"/>
              <a:cs typeface="Times New Roman" panose="02020603050405020304" pitchFamily="18" charset="0"/>
            </a:endParaRPr>
          </a:p>
          <a:p>
            <a:pPr algn="just">
              <a:spcBef>
                <a:spcPts val="500"/>
              </a:spcBef>
              <a:spcAft>
                <a:spcPts val="500"/>
              </a:spcAft>
              <a:buFontTx/>
              <a:buChar char="•"/>
            </a:pPr>
            <a:r>
              <a:rPr lang="en-GB" altLang="en-US" dirty="0" err="1">
                <a:latin typeface="Times New Roman" panose="02020603050405020304" pitchFamily="18" charset="0"/>
                <a:cs typeface="Times New Roman" panose="02020603050405020304" pitchFamily="18" charset="0"/>
              </a:rPr>
              <a:t>Doxywizard</a:t>
            </a:r>
            <a:r>
              <a:rPr lang="en-GB" altLang="en-US" dirty="0">
                <a:latin typeface="Times New Roman" panose="02020603050405020304" pitchFamily="18" charset="0"/>
                <a:cs typeface="Times New Roman" panose="02020603050405020304" pitchFamily="18" charset="0"/>
              </a:rPr>
              <a:t> is a GUI front-end for configuring and running </a:t>
            </a:r>
            <a:r>
              <a:rPr lang="en-GB" altLang="en-US" dirty="0" err="1">
                <a:latin typeface="Times New Roman" panose="02020603050405020304" pitchFamily="18" charset="0"/>
                <a:cs typeface="Times New Roman" panose="02020603050405020304" pitchFamily="18" charset="0"/>
              </a:rPr>
              <a:t>doxygen</a:t>
            </a:r>
            <a:r>
              <a:rPr lang="en-GB" alt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Steps to take to configure and run </a:t>
            </a:r>
            <a:r>
              <a:rPr lang="en-US" dirty="0" err="1">
                <a:latin typeface="Times New Roman" panose="02020603050405020304" pitchFamily="18" charset="0"/>
                <a:cs typeface="Times New Roman" panose="02020603050405020304" pitchFamily="18" charset="0"/>
              </a:rPr>
              <a:t>doxygen</a:t>
            </a:r>
            <a:r>
              <a:rPr lang="en-US" dirty="0">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Wizard</a:t>
            </a:r>
          </a:p>
          <a:p>
            <a:pPr lvl="1">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Expert </a:t>
            </a:r>
          </a:p>
          <a:p>
            <a:pPr lvl="1">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Load</a:t>
            </a:r>
          </a:p>
          <a:p>
            <a:endParaRPr lang="en-US" dirty="0"/>
          </a:p>
          <a:p>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410C501-9931-4970-B6F5-BC6A852378B7}" type="datetime1">
              <a:rPr lang="en-US" smtClean="0"/>
              <a:t>11/10/2016</a:t>
            </a:fld>
            <a:endParaRPr lang="en-US"/>
          </a:p>
        </p:txBody>
      </p:sp>
      <p:sp>
        <p:nvSpPr>
          <p:cNvPr id="5" name="Footer Placeholder 4"/>
          <p:cNvSpPr>
            <a:spLocks noGrp="1"/>
          </p:cNvSpPr>
          <p:nvPr>
            <p:ph type="ftr" sz="quarter" idx="11"/>
          </p:nvPr>
        </p:nvSpPr>
        <p:spPr/>
        <p:txBody>
          <a:bodyPr/>
          <a:lstStyle/>
          <a:p>
            <a:r>
              <a:rPr lang="en-US" dirty="0" smtClean="0"/>
              <a:t>Arshad Abdul</a:t>
            </a:r>
            <a:endParaRPr lang="en-US" dirty="0"/>
          </a:p>
        </p:txBody>
      </p:sp>
      <p:sp>
        <p:nvSpPr>
          <p:cNvPr id="6" name="Slide Number Placeholder 5"/>
          <p:cNvSpPr>
            <a:spLocks noGrp="1"/>
          </p:cNvSpPr>
          <p:nvPr>
            <p:ph type="sldNum" sz="quarter" idx="12"/>
          </p:nvPr>
        </p:nvSpPr>
        <p:spPr/>
        <p:txBody>
          <a:bodyPr/>
          <a:lstStyle/>
          <a:p>
            <a:fld id="{8FEA8903-02E6-46DA-9301-22F41D59FFB9}" type="slidenum">
              <a:rPr lang="en-US" smtClean="0"/>
              <a:t>25</a:t>
            </a:fld>
            <a:endParaRPr lang="en-US"/>
          </a:p>
        </p:txBody>
      </p:sp>
    </p:spTree>
    <p:extLst>
      <p:ext uri="{BB962C8B-B14F-4D97-AF65-F5344CB8AC3E}">
        <p14:creationId xmlns:p14="http://schemas.microsoft.com/office/powerpoint/2010/main" val="3247841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10C501-9931-4970-B6F5-BC6A852378B7}" type="datetime1">
              <a:rPr lang="en-US" smtClean="0"/>
              <a:t>11/10/2016</a:t>
            </a:fld>
            <a:endParaRPr lang="en-US"/>
          </a:p>
        </p:txBody>
      </p:sp>
      <p:sp>
        <p:nvSpPr>
          <p:cNvPr id="5" name="Footer Placeholder 4"/>
          <p:cNvSpPr>
            <a:spLocks noGrp="1"/>
          </p:cNvSpPr>
          <p:nvPr>
            <p:ph type="ftr" sz="quarter" idx="11"/>
          </p:nvPr>
        </p:nvSpPr>
        <p:spPr/>
        <p:txBody>
          <a:bodyPr/>
          <a:lstStyle/>
          <a:p>
            <a:r>
              <a:rPr lang="en-US" dirty="0" smtClean="0"/>
              <a:t>Arshad Abdul</a:t>
            </a:r>
            <a:endParaRPr lang="en-US" dirty="0"/>
          </a:p>
        </p:txBody>
      </p:sp>
      <p:sp>
        <p:nvSpPr>
          <p:cNvPr id="6" name="Slide Number Placeholder 5"/>
          <p:cNvSpPr>
            <a:spLocks noGrp="1"/>
          </p:cNvSpPr>
          <p:nvPr>
            <p:ph type="sldNum" sz="quarter" idx="12"/>
          </p:nvPr>
        </p:nvSpPr>
        <p:spPr/>
        <p:txBody>
          <a:bodyPr/>
          <a:lstStyle/>
          <a:p>
            <a:fld id="{8FEA8903-02E6-46DA-9301-22F41D59FFB9}" type="slidenum">
              <a:rPr lang="en-US" smtClean="0"/>
              <a:t>26</a:t>
            </a:fld>
            <a:endParaRPr lang="en-US"/>
          </a:p>
        </p:txBody>
      </p:sp>
      <p:graphicFrame>
        <p:nvGraphicFramePr>
          <p:cNvPr id="7" name="Content Placeholder 3"/>
          <p:cNvGraphicFramePr>
            <a:graphicFrameLocks noChangeAspect="1"/>
          </p:cNvGraphicFramePr>
          <p:nvPr>
            <p:extLst>
              <p:ext uri="{D42A27DB-BD31-4B8C-83A1-F6EECF244321}">
                <p14:modId xmlns:p14="http://schemas.microsoft.com/office/powerpoint/2010/main" val="4222292929"/>
              </p:ext>
            </p:extLst>
          </p:nvPr>
        </p:nvGraphicFramePr>
        <p:xfrm>
          <a:off x="2209800" y="365125"/>
          <a:ext cx="7521054" cy="5353287"/>
        </p:xfrm>
        <a:graphic>
          <a:graphicData uri="http://schemas.openxmlformats.org/presentationml/2006/ole">
            <mc:AlternateContent xmlns:mc="http://schemas.openxmlformats.org/markup-compatibility/2006">
              <mc:Choice xmlns:v="urn:schemas-microsoft-com:vml" Requires="v">
                <p:oleObj spid="_x0000_s1061" name="Bitmap Image" r:id="rId3" imgW="4723810" imgH="4031329" progId="Paint.Picture">
                  <p:embed/>
                </p:oleObj>
              </mc:Choice>
              <mc:Fallback>
                <p:oleObj name="Bitmap Image" r:id="rId3" imgW="4723810" imgH="4031329" progId="Paint.Picture">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65125"/>
                        <a:ext cx="7521054" cy="5353287"/>
                      </a:xfrm>
                      <a:prstGeom prst="rect">
                        <a:avLst/>
                      </a:prstGeom>
                      <a:noFill/>
                      <a:ln>
                        <a:noFill/>
                      </a:ln>
                      <a:effectLst/>
                    </p:spPr>
                  </p:pic>
                </p:oleObj>
              </mc:Fallback>
            </mc:AlternateContent>
          </a:graphicData>
        </a:graphic>
      </p:graphicFrame>
      <p:sp>
        <p:nvSpPr>
          <p:cNvPr id="8" name="TextBox 7"/>
          <p:cNvSpPr txBox="1"/>
          <p:nvPr/>
        </p:nvSpPr>
        <p:spPr>
          <a:xfrm>
            <a:off x="4872251" y="5718412"/>
            <a:ext cx="2680648" cy="369332"/>
          </a:xfrm>
          <a:prstGeom prst="rect">
            <a:avLst/>
          </a:prstGeom>
          <a:noFill/>
        </p:spPr>
        <p:txBody>
          <a:bodyPr wrap="square" rtlCol="0">
            <a:spAutoFit/>
          </a:bodyPr>
          <a:lstStyle/>
          <a:p>
            <a:r>
              <a:rPr lang="en-US" dirty="0" err="1" smtClean="0"/>
              <a:t>Doxygen</a:t>
            </a:r>
            <a:r>
              <a:rPr lang="en-US" dirty="0" smtClean="0"/>
              <a:t> GUI front-end</a:t>
            </a:r>
            <a:endParaRPr lang="en-US" dirty="0"/>
          </a:p>
        </p:txBody>
      </p:sp>
    </p:spTree>
    <p:extLst>
      <p:ext uri="{BB962C8B-B14F-4D97-AF65-F5344CB8AC3E}">
        <p14:creationId xmlns:p14="http://schemas.microsoft.com/office/powerpoint/2010/main" val="4252458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10C501-9931-4970-B6F5-BC6A852378B7}" type="datetime1">
              <a:rPr lang="en-US" smtClean="0"/>
              <a:t>11/10/2016</a:t>
            </a:fld>
            <a:endParaRPr lang="en-US" dirty="0"/>
          </a:p>
        </p:txBody>
      </p:sp>
      <p:sp>
        <p:nvSpPr>
          <p:cNvPr id="5" name="Footer Placeholder 4"/>
          <p:cNvSpPr>
            <a:spLocks noGrp="1"/>
          </p:cNvSpPr>
          <p:nvPr>
            <p:ph type="ftr" sz="quarter" idx="11"/>
          </p:nvPr>
        </p:nvSpPr>
        <p:spPr/>
        <p:txBody>
          <a:bodyPr/>
          <a:lstStyle/>
          <a:p>
            <a:r>
              <a:rPr lang="en-US" dirty="0" smtClean="0"/>
              <a:t>Arshad Abdul</a:t>
            </a:r>
            <a:endParaRPr lang="en-US" dirty="0"/>
          </a:p>
        </p:txBody>
      </p:sp>
      <p:sp>
        <p:nvSpPr>
          <p:cNvPr id="6" name="Slide Number Placeholder 5"/>
          <p:cNvSpPr>
            <a:spLocks noGrp="1"/>
          </p:cNvSpPr>
          <p:nvPr>
            <p:ph type="sldNum" sz="quarter" idx="12"/>
          </p:nvPr>
        </p:nvSpPr>
        <p:spPr/>
        <p:txBody>
          <a:bodyPr/>
          <a:lstStyle/>
          <a:p>
            <a:fld id="{8FEA8903-02E6-46DA-9301-22F41D59FFB9}" type="slidenum">
              <a:rPr lang="en-US" smtClean="0"/>
              <a:t>27</a:t>
            </a:fld>
            <a:endParaRPr lang="en-US"/>
          </a:p>
        </p:txBody>
      </p:sp>
      <p:pic>
        <p:nvPicPr>
          <p:cNvPr id="7"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433552"/>
            <a:ext cx="8462749" cy="5654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2580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on </a:t>
            </a:r>
            <a:r>
              <a:rPr lang="en-US" dirty="0" smtClean="0">
                <a:latin typeface="Times New Roman" panose="02020603050405020304" pitchFamily="18" charset="0"/>
                <a:cs typeface="Times New Roman" panose="02020603050405020304" pitchFamily="18" charset="0"/>
              </a:rPr>
              <a:t>Swagger</a:t>
            </a:r>
            <a:r>
              <a:rPr lang="en-US" dirty="0" smtClean="0"/>
              <a:t> </a:t>
            </a:r>
            <a:r>
              <a:rPr lang="en-US" dirty="0" smtClean="0">
                <a:latin typeface="Times New Roman" panose="02020603050405020304" pitchFamily="18" charset="0"/>
                <a:ea typeface="Tahoma" panose="020B0604030504040204" pitchFamily="34" charset="0"/>
                <a:cs typeface="Times New Roman" panose="02020603050405020304" pitchFamily="18" charset="0"/>
              </a:rPr>
              <a:t>tool</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351338"/>
          </a:xfrm>
        </p:spPr>
        <p:txBody>
          <a:bodyPr/>
          <a:lstStyle/>
          <a:p>
            <a:pPr algn="just"/>
            <a:r>
              <a:rPr lang="en-US" dirty="0" smtClean="0">
                <a:latin typeface="Times New Roman" panose="02020603050405020304" pitchFamily="18" charset="0"/>
                <a:cs typeface="Times New Roman" panose="02020603050405020304" pitchFamily="18" charset="0"/>
              </a:rPr>
              <a:t>We have an API that we want to document. Specifically, a REST API.</a:t>
            </a:r>
          </a:p>
          <a:p>
            <a:pPr algn="just"/>
            <a:r>
              <a:rPr lang="en-US" dirty="0" smtClean="0">
                <a:latin typeface="Times New Roman" panose="02020603050405020304" pitchFamily="18" charset="0"/>
                <a:cs typeface="Times New Roman" panose="02020603050405020304" pitchFamily="18" charset="0"/>
              </a:rPr>
              <a:t>Swagger come to life because,</a:t>
            </a:r>
          </a:p>
          <a:p>
            <a:pPr algn="just"/>
            <a:r>
              <a:rPr lang="en-US" dirty="0" smtClean="0">
                <a:latin typeface="Times New Roman" panose="02020603050405020304" pitchFamily="18" charset="0"/>
                <a:cs typeface="Times New Roman" panose="02020603050405020304" pitchFamily="18" charset="0"/>
              </a:rPr>
              <a:t>The generated document should be both human, machine readable.</a:t>
            </a:r>
          </a:p>
          <a:p>
            <a:pPr algn="just"/>
            <a:r>
              <a:rPr lang="en-US" dirty="0" smtClean="0">
                <a:latin typeface="Times New Roman" panose="02020603050405020304" pitchFamily="18" charset="0"/>
                <a:cs typeface="Times New Roman" panose="02020603050405020304" pitchFamily="18" charset="0"/>
              </a:rPr>
              <a:t>Swagger 2.0, made the format acceptable in both JSON and YAML, to make it even easier to edit.</a:t>
            </a:r>
          </a:p>
          <a:p>
            <a:pPr algn="just"/>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484143" y="6330950"/>
            <a:ext cx="2324100" cy="276999"/>
          </a:xfrm>
          <a:prstGeom prst="rect">
            <a:avLst/>
          </a:prstGeom>
          <a:noFill/>
        </p:spPr>
        <p:txBody>
          <a:bodyPr wrap="square" rtlCol="0">
            <a:spAutoFit/>
          </a:bodyPr>
          <a:lstStyle/>
          <a:p>
            <a:r>
              <a:rPr lang="en-US" sz="1200" dirty="0" smtClean="0"/>
              <a:t>Harish Kumar Chilukuri</a:t>
            </a:r>
            <a:endParaRPr lang="en-US" sz="1200" dirty="0"/>
          </a:p>
        </p:txBody>
      </p:sp>
      <p:sp>
        <p:nvSpPr>
          <p:cNvPr id="5" name="Rectangle 4"/>
          <p:cNvSpPr/>
          <p:nvPr/>
        </p:nvSpPr>
        <p:spPr>
          <a:xfrm>
            <a:off x="838200" y="6330950"/>
            <a:ext cx="931665" cy="276999"/>
          </a:xfrm>
          <a:prstGeom prst="rect">
            <a:avLst/>
          </a:prstGeom>
        </p:spPr>
        <p:txBody>
          <a:bodyPr wrap="none">
            <a:spAutoFit/>
          </a:bodyPr>
          <a:lstStyle/>
          <a:p>
            <a:fld id="{8410C501-9931-4970-B6F5-BC6A852378B7}" type="datetime1">
              <a:rPr lang="en-US" sz="1200"/>
              <a:pPr/>
              <a:t>11/10/2016</a:t>
            </a:fld>
            <a:endParaRPr lang="en-US" sz="1200" dirty="0"/>
          </a:p>
        </p:txBody>
      </p:sp>
      <p:sp>
        <p:nvSpPr>
          <p:cNvPr id="6" name="Slide Number Placeholder 5"/>
          <p:cNvSpPr>
            <a:spLocks noGrp="1"/>
          </p:cNvSpPr>
          <p:nvPr>
            <p:ph type="sldNum" sz="quarter" idx="12"/>
          </p:nvPr>
        </p:nvSpPr>
        <p:spPr>
          <a:xfrm>
            <a:off x="8610600" y="6356350"/>
            <a:ext cx="2743200" cy="365125"/>
          </a:xfrm>
        </p:spPr>
        <p:txBody>
          <a:bodyPr/>
          <a:lstStyle/>
          <a:p>
            <a:r>
              <a:rPr lang="en-US" dirty="0" smtClean="0"/>
              <a:t>28</a:t>
            </a:r>
            <a:endParaRPr lang="en-US" dirty="0"/>
          </a:p>
        </p:txBody>
      </p:sp>
    </p:spTree>
    <p:extLst>
      <p:ext uri="{BB962C8B-B14F-4D97-AF65-F5344CB8AC3E}">
        <p14:creationId xmlns:p14="http://schemas.microsoft.com/office/powerpoint/2010/main" val="1635279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Swagger looks like</a:t>
            </a:r>
          </a:p>
        </p:txBody>
      </p:sp>
      <p:pic>
        <p:nvPicPr>
          <p:cNvPr id="7" name="Content Placeholder 6"/>
          <p:cNvPicPr>
            <a:picLocks noGrp="1" noChangeAspect="1"/>
          </p:cNvPicPr>
          <p:nvPr>
            <p:ph idx="1"/>
          </p:nvPr>
        </p:nvPicPr>
        <p:blipFill>
          <a:blip r:embed="rId3"/>
          <a:stretch>
            <a:fillRect/>
          </a:stretch>
        </p:blipFill>
        <p:spPr>
          <a:xfrm>
            <a:off x="838200" y="1321356"/>
            <a:ext cx="8543498" cy="4758283"/>
          </a:xfrm>
          <a:prstGeom prst="rect">
            <a:avLst/>
          </a:prstGeom>
        </p:spPr>
      </p:pic>
      <p:sp>
        <p:nvSpPr>
          <p:cNvPr id="5" name="TextBox 4"/>
          <p:cNvSpPr txBox="1"/>
          <p:nvPr/>
        </p:nvSpPr>
        <p:spPr>
          <a:xfrm>
            <a:off x="4484143" y="6330950"/>
            <a:ext cx="2324100" cy="276999"/>
          </a:xfrm>
          <a:prstGeom prst="rect">
            <a:avLst/>
          </a:prstGeom>
          <a:noFill/>
        </p:spPr>
        <p:txBody>
          <a:bodyPr wrap="square" rtlCol="0">
            <a:spAutoFit/>
          </a:bodyPr>
          <a:lstStyle/>
          <a:p>
            <a:r>
              <a:rPr lang="en-US" sz="1200" dirty="0" smtClean="0"/>
              <a:t>Harish Kumar Chilukuri</a:t>
            </a:r>
            <a:endParaRPr lang="en-US" sz="1200" dirty="0"/>
          </a:p>
        </p:txBody>
      </p:sp>
      <p:sp>
        <p:nvSpPr>
          <p:cNvPr id="6" name="Rectangle 5"/>
          <p:cNvSpPr/>
          <p:nvPr/>
        </p:nvSpPr>
        <p:spPr>
          <a:xfrm>
            <a:off x="838200" y="6330950"/>
            <a:ext cx="931665" cy="276999"/>
          </a:xfrm>
          <a:prstGeom prst="rect">
            <a:avLst/>
          </a:prstGeom>
        </p:spPr>
        <p:txBody>
          <a:bodyPr wrap="none">
            <a:spAutoFit/>
          </a:bodyPr>
          <a:lstStyle/>
          <a:p>
            <a:fld id="{8410C501-9931-4970-B6F5-BC6A852378B7}" type="datetime1">
              <a:rPr lang="en-US" sz="1200"/>
              <a:pPr/>
              <a:t>11/10/2016</a:t>
            </a:fld>
            <a:endParaRPr lang="en-US" sz="1200" dirty="0"/>
          </a:p>
        </p:txBody>
      </p:sp>
      <p:sp>
        <p:nvSpPr>
          <p:cNvPr id="8" name="Slide Number Placeholder 5"/>
          <p:cNvSpPr>
            <a:spLocks noGrp="1"/>
          </p:cNvSpPr>
          <p:nvPr>
            <p:ph type="sldNum" sz="quarter" idx="12"/>
          </p:nvPr>
        </p:nvSpPr>
        <p:spPr>
          <a:xfrm>
            <a:off x="8610600" y="6356350"/>
            <a:ext cx="2743200" cy="365125"/>
          </a:xfrm>
        </p:spPr>
        <p:txBody>
          <a:bodyPr/>
          <a:lstStyle/>
          <a:p>
            <a:r>
              <a:rPr lang="en-US" dirty="0" smtClean="0"/>
              <a:t>29</a:t>
            </a:r>
            <a:endParaRPr lang="en-US" dirty="0"/>
          </a:p>
        </p:txBody>
      </p:sp>
    </p:spTree>
    <p:extLst>
      <p:ext uri="{BB962C8B-B14F-4D97-AF65-F5344CB8AC3E}">
        <p14:creationId xmlns:p14="http://schemas.microsoft.com/office/powerpoint/2010/main" val="1578148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Overview</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Introduction</a:t>
            </a:r>
          </a:p>
          <a:p>
            <a:r>
              <a:rPr lang="en-US" dirty="0" smtClean="0">
                <a:latin typeface="Times New Roman" panose="02020603050405020304" pitchFamily="18" charset="0"/>
                <a:cs typeface="Times New Roman" panose="02020603050405020304" pitchFamily="18" charset="0"/>
              </a:rPr>
              <a:t>Documenting client meeting </a:t>
            </a:r>
          </a:p>
          <a:p>
            <a:r>
              <a:rPr lang="en-US" dirty="0" smtClean="0">
                <a:latin typeface="Times New Roman" panose="02020603050405020304" pitchFamily="18" charset="0"/>
                <a:cs typeface="Times New Roman" panose="02020603050405020304" pitchFamily="18" charset="0"/>
              </a:rPr>
              <a:t>Good documentation standards</a:t>
            </a:r>
          </a:p>
          <a:p>
            <a:r>
              <a:rPr lang="en-US" dirty="0" smtClean="0">
                <a:latin typeface="Times New Roman" panose="02020603050405020304" pitchFamily="18" charset="0"/>
                <a:cs typeface="Times New Roman" panose="02020603050405020304" pitchFamily="18" charset="0"/>
              </a:rPr>
              <a:t>User Manual</a:t>
            </a:r>
          </a:p>
          <a:p>
            <a:r>
              <a:rPr lang="en-US" dirty="0" smtClean="0">
                <a:latin typeface="Times New Roman" panose="02020603050405020304" pitchFamily="18" charset="0"/>
                <a:cs typeface="Times New Roman" panose="02020603050405020304" pitchFamily="18" charset="0"/>
              </a:rPr>
              <a:t>README</a:t>
            </a:r>
          </a:p>
          <a:p>
            <a:r>
              <a:rPr lang="en-US" dirty="0" err="1" smtClean="0">
                <a:latin typeface="Times New Roman" panose="02020603050405020304" pitchFamily="18" charset="0"/>
                <a:cs typeface="Times New Roman" panose="02020603050405020304" pitchFamily="18" charset="0"/>
              </a:rPr>
              <a:t>Javadocs</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Swagger tool</a:t>
            </a:r>
          </a:p>
          <a:p>
            <a:r>
              <a:rPr lang="en-US" dirty="0" err="1" smtClean="0">
                <a:latin typeface="Times New Roman" panose="02020603050405020304" pitchFamily="18" charset="0"/>
                <a:cs typeface="Times New Roman" panose="02020603050405020304" pitchFamily="18" charset="0"/>
              </a:rPr>
              <a:t>Doxygen</a:t>
            </a:r>
            <a:r>
              <a:rPr lang="en-US" dirty="0" smtClean="0">
                <a:latin typeface="Times New Roman" panose="02020603050405020304" pitchFamily="18" charset="0"/>
                <a:cs typeface="Times New Roman" panose="02020603050405020304" pitchFamily="18" charset="0"/>
              </a:rPr>
              <a:t> tool</a:t>
            </a:r>
          </a:p>
          <a:p>
            <a:r>
              <a:rPr lang="en-US" dirty="0" smtClean="0">
                <a:latin typeface="Times New Roman" panose="02020603050405020304" pitchFamily="18" charset="0"/>
                <a:cs typeface="Times New Roman" panose="02020603050405020304" pitchFamily="18" charset="0"/>
              </a:rPr>
              <a:t>Visual Studio tool</a:t>
            </a:r>
          </a:p>
          <a:p>
            <a:r>
              <a:rPr lang="en-US" dirty="0" smtClean="0">
                <a:latin typeface="Times New Roman" panose="02020603050405020304" pitchFamily="18" charset="0"/>
                <a:cs typeface="Times New Roman" panose="02020603050405020304" pitchFamily="18" charset="0"/>
              </a:rPr>
              <a:t>Rules to write good commit messages</a:t>
            </a:r>
          </a:p>
          <a:p>
            <a:endParaRPr lang="en-US" dirty="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21828CC3-E1F5-4787-9474-6269AE5645A1}" type="datetime1">
              <a:rPr lang="en-US" smtClean="0"/>
              <a:t>11/10/2016</a:t>
            </a:fld>
            <a:endParaRPr lang="en-US"/>
          </a:p>
        </p:txBody>
      </p:sp>
      <p:sp>
        <p:nvSpPr>
          <p:cNvPr id="8" name="Footer Placeholder 7"/>
          <p:cNvSpPr>
            <a:spLocks noGrp="1"/>
          </p:cNvSpPr>
          <p:nvPr>
            <p:ph type="ftr" sz="quarter" idx="11"/>
          </p:nvPr>
        </p:nvSpPr>
        <p:spPr/>
        <p:txBody>
          <a:bodyPr/>
          <a:lstStyle/>
          <a:p>
            <a:r>
              <a:rPr lang="en-US" smtClean="0"/>
              <a:t>Sreshtha Kolluru</a:t>
            </a:r>
            <a:endParaRPr lang="en-US"/>
          </a:p>
        </p:txBody>
      </p:sp>
      <p:sp>
        <p:nvSpPr>
          <p:cNvPr id="9" name="Slide Number Placeholder 8"/>
          <p:cNvSpPr>
            <a:spLocks noGrp="1"/>
          </p:cNvSpPr>
          <p:nvPr>
            <p:ph type="sldNum" sz="quarter" idx="12"/>
          </p:nvPr>
        </p:nvSpPr>
        <p:spPr/>
        <p:txBody>
          <a:bodyPr/>
          <a:lstStyle/>
          <a:p>
            <a:fld id="{8FEA8903-02E6-46DA-9301-22F41D59FFB9}" type="slidenum">
              <a:rPr lang="en-US" smtClean="0"/>
              <a:t>3</a:t>
            </a:fld>
            <a:endParaRPr lang="en-US"/>
          </a:p>
        </p:txBody>
      </p:sp>
    </p:spTree>
    <p:extLst>
      <p:ext uri="{BB962C8B-B14F-4D97-AF65-F5344CB8AC3E}">
        <p14:creationId xmlns:p14="http://schemas.microsoft.com/office/powerpoint/2010/main" val="3730703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do I</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get started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 top-down </a:t>
            </a:r>
            <a:r>
              <a:rPr lang="en-US" dirty="0" smtClean="0">
                <a:latin typeface="Times New Roman" panose="02020603050405020304" pitchFamily="18" charset="0"/>
                <a:cs typeface="Times New Roman" panose="02020603050405020304" pitchFamily="18" charset="0"/>
              </a:rPr>
              <a:t>approach</a:t>
            </a:r>
          </a:p>
          <a:p>
            <a:pPr algn="just"/>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bottom-up </a:t>
            </a:r>
            <a:r>
              <a:rPr lang="en-US" dirty="0" smtClean="0">
                <a:latin typeface="Times New Roman" panose="02020603050405020304" pitchFamily="18" charset="0"/>
                <a:cs typeface="Times New Roman" panose="02020603050405020304" pitchFamily="18" charset="0"/>
              </a:rPr>
              <a:t>approach</a:t>
            </a:r>
          </a:p>
          <a:p>
            <a:pPr algn="just"/>
            <a:r>
              <a:rPr lang="en-US" b="1" dirty="0">
                <a:latin typeface="Times New Roman" panose="02020603050405020304" pitchFamily="18" charset="0"/>
                <a:cs typeface="Times New Roman" panose="02020603050405020304" pitchFamily="18" charset="0"/>
              </a:rPr>
              <a:t>Swagger </a:t>
            </a:r>
            <a:r>
              <a:rPr lang="en-US" b="1" dirty="0" smtClean="0">
                <a:latin typeface="Times New Roman" panose="02020603050405020304" pitchFamily="18" charset="0"/>
                <a:cs typeface="Times New Roman" panose="02020603050405020304" pitchFamily="18" charset="0"/>
              </a:rPr>
              <a:t>UI </a:t>
            </a: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explore the API</a:t>
            </a:r>
          </a:p>
        </p:txBody>
      </p:sp>
      <p:sp>
        <p:nvSpPr>
          <p:cNvPr id="5" name="TextBox 4"/>
          <p:cNvSpPr txBox="1"/>
          <p:nvPr/>
        </p:nvSpPr>
        <p:spPr>
          <a:xfrm>
            <a:off x="4484143" y="6330950"/>
            <a:ext cx="2324100" cy="276999"/>
          </a:xfrm>
          <a:prstGeom prst="rect">
            <a:avLst/>
          </a:prstGeom>
          <a:noFill/>
        </p:spPr>
        <p:txBody>
          <a:bodyPr wrap="square" rtlCol="0">
            <a:spAutoFit/>
          </a:bodyPr>
          <a:lstStyle/>
          <a:p>
            <a:r>
              <a:rPr lang="en-US" sz="1200" dirty="0" smtClean="0"/>
              <a:t>Harish Kumar Chilukuri</a:t>
            </a:r>
            <a:endParaRPr lang="en-US" sz="1200" dirty="0"/>
          </a:p>
        </p:txBody>
      </p:sp>
      <p:sp>
        <p:nvSpPr>
          <p:cNvPr id="6" name="Rectangle 5"/>
          <p:cNvSpPr/>
          <p:nvPr/>
        </p:nvSpPr>
        <p:spPr>
          <a:xfrm>
            <a:off x="838200" y="6330950"/>
            <a:ext cx="931665" cy="276999"/>
          </a:xfrm>
          <a:prstGeom prst="rect">
            <a:avLst/>
          </a:prstGeom>
        </p:spPr>
        <p:txBody>
          <a:bodyPr wrap="none">
            <a:spAutoFit/>
          </a:bodyPr>
          <a:lstStyle/>
          <a:p>
            <a:fld id="{8410C501-9931-4970-B6F5-BC6A852378B7}" type="datetime1">
              <a:rPr lang="en-US" sz="1200"/>
              <a:pPr/>
              <a:t>11/10/2016</a:t>
            </a:fld>
            <a:endParaRPr lang="en-US" sz="1200" dirty="0"/>
          </a:p>
        </p:txBody>
      </p:sp>
      <p:sp>
        <p:nvSpPr>
          <p:cNvPr id="7" name="Slide Number Placeholder 5"/>
          <p:cNvSpPr>
            <a:spLocks noGrp="1"/>
          </p:cNvSpPr>
          <p:nvPr>
            <p:ph type="sldNum" sz="quarter" idx="12"/>
          </p:nvPr>
        </p:nvSpPr>
        <p:spPr>
          <a:xfrm>
            <a:off x="8610600" y="6356350"/>
            <a:ext cx="2743200" cy="365125"/>
          </a:xfrm>
        </p:spPr>
        <p:txBody>
          <a:bodyPr/>
          <a:lstStyle/>
          <a:p>
            <a:r>
              <a:rPr lang="en-US" dirty="0" smtClean="0"/>
              <a:t>30</a:t>
            </a:r>
            <a:endParaRPr lang="en-US" dirty="0"/>
          </a:p>
        </p:txBody>
      </p:sp>
    </p:spTree>
    <p:extLst>
      <p:ext uri="{BB962C8B-B14F-4D97-AF65-F5344CB8AC3E}">
        <p14:creationId xmlns:p14="http://schemas.microsoft.com/office/powerpoint/2010/main" val="18118885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813" y="365125"/>
            <a:ext cx="10567987" cy="906463"/>
          </a:xfrm>
        </p:spPr>
        <p:txBody>
          <a:bodyPr/>
          <a:lstStyle/>
          <a:p>
            <a:r>
              <a:rPr lang="en-US" dirty="0" smtClean="0">
                <a:latin typeface="Times New Roman" panose="02020603050405020304" pitchFamily="18" charset="0"/>
                <a:cs typeface="Times New Roman" panose="02020603050405020304" pitchFamily="18" charset="0"/>
              </a:rPr>
              <a:t>Online Swagger Editor</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3"/>
          <a:stretch>
            <a:fillRect/>
          </a:stretch>
        </p:blipFill>
        <p:spPr>
          <a:xfrm>
            <a:off x="1876425" y="1114054"/>
            <a:ext cx="8386762" cy="5216896"/>
          </a:xfrm>
          <a:prstGeom prst="rect">
            <a:avLst/>
          </a:prstGeom>
        </p:spPr>
      </p:pic>
      <p:sp>
        <p:nvSpPr>
          <p:cNvPr id="6" name="TextBox 5"/>
          <p:cNvSpPr txBox="1"/>
          <p:nvPr/>
        </p:nvSpPr>
        <p:spPr>
          <a:xfrm>
            <a:off x="4484143" y="6330950"/>
            <a:ext cx="2324100" cy="276999"/>
          </a:xfrm>
          <a:prstGeom prst="rect">
            <a:avLst/>
          </a:prstGeom>
          <a:noFill/>
        </p:spPr>
        <p:txBody>
          <a:bodyPr wrap="square" rtlCol="0">
            <a:spAutoFit/>
          </a:bodyPr>
          <a:lstStyle/>
          <a:p>
            <a:r>
              <a:rPr lang="en-US" sz="1200" dirty="0" smtClean="0"/>
              <a:t>Harish Kumar Chilukuri</a:t>
            </a:r>
            <a:endParaRPr lang="en-US" sz="1200" dirty="0"/>
          </a:p>
        </p:txBody>
      </p:sp>
      <p:sp>
        <p:nvSpPr>
          <p:cNvPr id="7" name="Rectangle 6"/>
          <p:cNvSpPr/>
          <p:nvPr/>
        </p:nvSpPr>
        <p:spPr>
          <a:xfrm>
            <a:off x="838200" y="6330950"/>
            <a:ext cx="931665" cy="276999"/>
          </a:xfrm>
          <a:prstGeom prst="rect">
            <a:avLst/>
          </a:prstGeom>
        </p:spPr>
        <p:txBody>
          <a:bodyPr wrap="none">
            <a:spAutoFit/>
          </a:bodyPr>
          <a:lstStyle/>
          <a:p>
            <a:fld id="{8410C501-9931-4970-B6F5-BC6A852378B7}" type="datetime1">
              <a:rPr lang="en-US" sz="1200"/>
              <a:pPr/>
              <a:t>11/10/2016</a:t>
            </a:fld>
            <a:endParaRPr lang="en-US" sz="1200" dirty="0"/>
          </a:p>
        </p:txBody>
      </p:sp>
      <p:sp>
        <p:nvSpPr>
          <p:cNvPr id="8" name="Slide Number Placeholder 5"/>
          <p:cNvSpPr>
            <a:spLocks noGrp="1"/>
          </p:cNvSpPr>
          <p:nvPr>
            <p:ph type="sldNum" sz="quarter" idx="12"/>
          </p:nvPr>
        </p:nvSpPr>
        <p:spPr>
          <a:xfrm>
            <a:off x="8610600" y="6356350"/>
            <a:ext cx="2743200" cy="365125"/>
          </a:xfrm>
        </p:spPr>
        <p:txBody>
          <a:bodyPr/>
          <a:lstStyle/>
          <a:p>
            <a:r>
              <a:rPr lang="en-US" dirty="0" smtClean="0"/>
              <a:t>31</a:t>
            </a:r>
            <a:endParaRPr lang="en-US" dirty="0"/>
          </a:p>
        </p:txBody>
      </p:sp>
    </p:spTree>
    <p:extLst>
      <p:ext uri="{BB962C8B-B14F-4D97-AF65-F5344CB8AC3E}">
        <p14:creationId xmlns:p14="http://schemas.microsoft.com/office/powerpoint/2010/main" val="120707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824" y="365126"/>
            <a:ext cx="10467975" cy="1460498"/>
          </a:xfrm>
        </p:spPr>
        <p:txBody>
          <a:bodyPr/>
          <a:lstStyle/>
          <a:p>
            <a:r>
              <a:rPr lang="en-US" dirty="0" smtClean="0">
                <a:latin typeface="Times New Roman" panose="02020603050405020304" pitchFamily="18" charset="0"/>
                <a:cs typeface="Times New Roman" panose="02020603050405020304" pitchFamily="18" charset="0"/>
              </a:rPr>
              <a:t>Example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3"/>
          <a:stretch>
            <a:fillRect/>
          </a:stretch>
        </p:blipFill>
        <p:spPr>
          <a:xfrm>
            <a:off x="1654589" y="1511776"/>
            <a:ext cx="8327611" cy="4518026"/>
          </a:xfrm>
          <a:prstGeom prst="rect">
            <a:avLst/>
          </a:prstGeom>
        </p:spPr>
      </p:pic>
      <p:sp>
        <p:nvSpPr>
          <p:cNvPr id="3" name="Rectangle 2"/>
          <p:cNvSpPr/>
          <p:nvPr/>
        </p:nvSpPr>
        <p:spPr>
          <a:xfrm>
            <a:off x="885824" y="6320043"/>
            <a:ext cx="931665" cy="276999"/>
          </a:xfrm>
          <a:prstGeom prst="rect">
            <a:avLst/>
          </a:prstGeom>
        </p:spPr>
        <p:txBody>
          <a:bodyPr wrap="none">
            <a:spAutoFit/>
          </a:bodyPr>
          <a:lstStyle/>
          <a:p>
            <a:fld id="{8410C501-9931-4970-B6F5-BC6A852378B7}" type="datetime1">
              <a:rPr lang="en-US" sz="1200"/>
              <a:pPr/>
              <a:t>11/10/2016</a:t>
            </a:fld>
            <a:endParaRPr lang="en-US" sz="1200" dirty="0"/>
          </a:p>
        </p:txBody>
      </p:sp>
      <p:sp>
        <p:nvSpPr>
          <p:cNvPr id="7" name="TextBox 6"/>
          <p:cNvSpPr txBox="1"/>
          <p:nvPr/>
        </p:nvSpPr>
        <p:spPr>
          <a:xfrm>
            <a:off x="4484143" y="6330950"/>
            <a:ext cx="2324100" cy="276999"/>
          </a:xfrm>
          <a:prstGeom prst="rect">
            <a:avLst/>
          </a:prstGeom>
          <a:noFill/>
        </p:spPr>
        <p:txBody>
          <a:bodyPr wrap="square" rtlCol="0">
            <a:spAutoFit/>
          </a:bodyPr>
          <a:lstStyle/>
          <a:p>
            <a:r>
              <a:rPr lang="en-US" sz="1200" dirty="0" smtClean="0"/>
              <a:t>Harish Kumar Chilukuri</a:t>
            </a:r>
            <a:endParaRPr lang="en-US" sz="1200" dirty="0"/>
          </a:p>
        </p:txBody>
      </p:sp>
      <p:sp>
        <p:nvSpPr>
          <p:cNvPr id="9" name="Slide Number Placeholder 5"/>
          <p:cNvSpPr>
            <a:spLocks noGrp="1"/>
          </p:cNvSpPr>
          <p:nvPr>
            <p:ph type="sldNum" sz="quarter" idx="12"/>
          </p:nvPr>
        </p:nvSpPr>
        <p:spPr>
          <a:xfrm>
            <a:off x="8610600" y="6356350"/>
            <a:ext cx="2743200" cy="365125"/>
          </a:xfrm>
        </p:spPr>
        <p:txBody>
          <a:bodyPr/>
          <a:lstStyle/>
          <a:p>
            <a:r>
              <a:rPr lang="en-US" dirty="0" smtClean="0"/>
              <a:t>32</a:t>
            </a:r>
            <a:endParaRPr lang="en-US" dirty="0"/>
          </a:p>
        </p:txBody>
      </p:sp>
    </p:spTree>
    <p:extLst>
      <p:ext uri="{BB962C8B-B14F-4D97-AF65-F5344CB8AC3E}">
        <p14:creationId xmlns:p14="http://schemas.microsoft.com/office/powerpoint/2010/main" val="41860913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SandCastle</a:t>
            </a:r>
            <a:r>
              <a:rPr lang="en-US" dirty="0">
                <a:latin typeface="Times New Roman" panose="02020603050405020304" pitchFamily="18" charset="0"/>
                <a:cs typeface="Times New Roman" panose="02020603050405020304" pitchFamily="18" charset="0"/>
              </a:rPr>
              <a:t> Help File Builder</a:t>
            </a:r>
          </a:p>
        </p:txBody>
      </p:sp>
      <p:sp>
        <p:nvSpPr>
          <p:cNvPr id="3" name="Content Placeholder 2"/>
          <p:cNvSpPr>
            <a:spLocks noGrp="1"/>
          </p:cNvSpPr>
          <p:nvPr>
            <p:ph idx="1"/>
          </p:nvPr>
        </p:nvSpPr>
        <p:spPr>
          <a:xfrm>
            <a:off x="838200" y="1825625"/>
            <a:ext cx="10515600" cy="3951720"/>
          </a:xfrm>
        </p:spPr>
        <p:txBody>
          <a:bodyPr/>
          <a:lstStyle/>
          <a:p>
            <a:pPr marL="285750" indent="-285750"/>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SandCastle</a:t>
            </a:r>
            <a:r>
              <a:rPr lang="en-US" dirty="0">
                <a:latin typeface="Times New Roman" panose="02020603050405020304" pitchFamily="18" charset="0"/>
                <a:cs typeface="Times New Roman" panose="02020603050405020304" pitchFamily="18" charset="0"/>
              </a:rPr>
              <a:t> Help File Builder we can set up the projects to produce XML comments, and create a </a:t>
            </a:r>
            <a:r>
              <a:rPr lang="en-US" dirty="0" smtClean="0">
                <a:latin typeface="Times New Roman" panose="02020603050405020304" pitchFamily="18" charset="0"/>
                <a:cs typeface="Times New Roman" panose="02020603050405020304" pitchFamily="18" charset="0"/>
              </a:rPr>
              <a:t>help </a:t>
            </a:r>
            <a:r>
              <a:rPr lang="en-US" dirty="0">
                <a:latin typeface="Times New Roman" panose="02020603050405020304" pitchFamily="18" charset="0"/>
                <a:cs typeface="Times New Roman" panose="02020603050405020304" pitchFamily="18" charset="0"/>
              </a:rPr>
              <a:t>file project</a:t>
            </a:r>
          </a:p>
          <a:p>
            <a:pPr marL="285750" indent="-285750"/>
            <a:r>
              <a:rPr lang="en-US" dirty="0">
                <a:latin typeface="Times New Roman" panose="02020603050405020304" pitchFamily="18" charset="0"/>
                <a:cs typeface="Times New Roman" panose="02020603050405020304" pitchFamily="18" charset="0"/>
              </a:rPr>
              <a:t>The Sandcastle tools are used to create help files for managed class libraries containing both conceptual and API reference topics. </a:t>
            </a:r>
          </a:p>
          <a:p>
            <a:pPr marL="285750" indent="-285750"/>
            <a:r>
              <a:rPr lang="en-US" dirty="0">
                <a:latin typeface="Times New Roman" panose="02020603050405020304" pitchFamily="18" charset="0"/>
                <a:cs typeface="Times New Roman" panose="02020603050405020304" pitchFamily="18" charset="0"/>
              </a:rPr>
              <a:t>API reference topics are created by combining the XML comments that are embedded in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source code with the syntax and structure of the types which is acquired by reflecting against the associated .NET Framework assembly.</a:t>
            </a:r>
          </a:p>
          <a:p>
            <a:pPr marL="0" indent="0">
              <a:buNone/>
            </a:pPr>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8410C501-9931-4970-B6F5-BC6A852378B7}" type="datetime1">
              <a:rPr lang="en-US" smtClean="0"/>
              <a:t>11/10/2016</a:t>
            </a:fld>
            <a:endParaRPr lang="en-US"/>
          </a:p>
        </p:txBody>
      </p:sp>
      <p:sp>
        <p:nvSpPr>
          <p:cNvPr id="5" name="Footer Placeholder 4"/>
          <p:cNvSpPr>
            <a:spLocks noGrp="1"/>
          </p:cNvSpPr>
          <p:nvPr>
            <p:ph type="ftr" sz="quarter" idx="11"/>
          </p:nvPr>
        </p:nvSpPr>
        <p:spPr/>
        <p:txBody>
          <a:bodyPr/>
          <a:lstStyle/>
          <a:p>
            <a:r>
              <a:rPr lang="en-US" dirty="0" smtClean="0"/>
              <a:t>Sai Raghavarao Singamneni</a:t>
            </a:r>
            <a:endParaRPr lang="en-US" dirty="0"/>
          </a:p>
        </p:txBody>
      </p:sp>
      <p:sp>
        <p:nvSpPr>
          <p:cNvPr id="6" name="Slide Number Placeholder 5"/>
          <p:cNvSpPr>
            <a:spLocks noGrp="1"/>
          </p:cNvSpPr>
          <p:nvPr>
            <p:ph type="sldNum" sz="quarter" idx="12"/>
          </p:nvPr>
        </p:nvSpPr>
        <p:spPr/>
        <p:txBody>
          <a:bodyPr/>
          <a:lstStyle/>
          <a:p>
            <a:fld id="{8FEA8903-02E6-46DA-9301-22F41D59FFB9}" type="slidenum">
              <a:rPr lang="en-US" smtClean="0"/>
              <a:t>33</a:t>
            </a:fld>
            <a:endParaRPr lang="en-US"/>
          </a:p>
        </p:txBody>
      </p:sp>
    </p:spTree>
    <p:extLst>
      <p:ext uri="{BB962C8B-B14F-4D97-AF65-F5344CB8AC3E}">
        <p14:creationId xmlns:p14="http://schemas.microsoft.com/office/powerpoint/2010/main" val="2681829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Why should we write commit messages?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351338"/>
          </a:xfrm>
        </p:spPr>
        <p:txBody>
          <a:bodyPr/>
          <a:lstStyle/>
          <a:p>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speed up the reviewing process.</a:t>
            </a:r>
          </a:p>
          <a:p>
            <a:r>
              <a:rPr lang="en-US" dirty="0">
                <a:latin typeface="Times New Roman" panose="02020603050405020304" pitchFamily="18" charset="0"/>
                <a:cs typeface="Times New Roman" panose="02020603050405020304" pitchFamily="18" charset="0"/>
              </a:rPr>
              <a:t>To help us write a good release note.</a:t>
            </a:r>
          </a:p>
          <a:p>
            <a:r>
              <a:rPr lang="en-US" dirty="0">
                <a:latin typeface="Times New Roman" panose="02020603050405020304" pitchFamily="18" charset="0"/>
                <a:cs typeface="Times New Roman" panose="02020603050405020304" pitchFamily="18" charset="0"/>
              </a:rPr>
              <a:t>To help the future </a:t>
            </a:r>
            <a:r>
              <a:rPr lang="en-US" dirty="0" smtClean="0">
                <a:latin typeface="Times New Roman" panose="02020603050405020304" pitchFamily="18" charset="0"/>
                <a:cs typeface="Times New Roman" panose="02020603050405020304" pitchFamily="18" charset="0"/>
              </a:rPr>
              <a:t>developers(it could be you), </a:t>
            </a:r>
            <a:r>
              <a:rPr lang="en-US" dirty="0">
                <a:latin typeface="Times New Roman" panose="02020603050405020304" pitchFamily="18" charset="0"/>
                <a:cs typeface="Times New Roman" panose="02020603050405020304" pitchFamily="18" charset="0"/>
              </a:rPr>
              <a:t>say five years into the future, to find out why a particular change was made to the code or why a specific feature was added</a:t>
            </a:r>
            <a:r>
              <a:rPr lang="en-US" dirty="0"/>
              <a:t>.</a:t>
            </a:r>
          </a:p>
          <a:p>
            <a:endParaRPr lang="en-US" dirty="0"/>
          </a:p>
        </p:txBody>
      </p:sp>
      <p:sp>
        <p:nvSpPr>
          <p:cNvPr id="4" name="Footer Placeholder 3"/>
          <p:cNvSpPr>
            <a:spLocks noGrp="1"/>
          </p:cNvSpPr>
          <p:nvPr>
            <p:ph type="ftr" sz="quarter" idx="11"/>
          </p:nvPr>
        </p:nvSpPr>
        <p:spPr>
          <a:xfrm>
            <a:off x="3890512" y="6356349"/>
            <a:ext cx="4114800" cy="365125"/>
          </a:xfrm>
        </p:spPr>
        <p:txBody>
          <a:bodyPr/>
          <a:lstStyle/>
          <a:p>
            <a:r>
              <a:rPr lang="en-US" dirty="0" smtClean="0"/>
              <a:t>Jhansi Mora</a:t>
            </a:r>
            <a:endParaRPr lang="en-US" dirty="0"/>
          </a:p>
        </p:txBody>
      </p:sp>
      <p:sp>
        <p:nvSpPr>
          <p:cNvPr id="5" name="Date Placeholder 4"/>
          <p:cNvSpPr>
            <a:spLocks noGrp="1"/>
          </p:cNvSpPr>
          <p:nvPr>
            <p:ph type="dt" sz="half" idx="10"/>
          </p:nvPr>
        </p:nvSpPr>
        <p:spPr/>
        <p:txBody>
          <a:bodyPr/>
          <a:lstStyle/>
          <a:p>
            <a:fld id="{08964E6D-5205-419E-B756-F033B52BA257}" type="datetime1">
              <a:rPr lang="en-US" smtClean="0"/>
              <a:t>11/10/2016</a:t>
            </a:fld>
            <a:endParaRPr lang="en-US"/>
          </a:p>
        </p:txBody>
      </p:sp>
      <p:sp>
        <p:nvSpPr>
          <p:cNvPr id="6" name="Slide Number Placeholder 5"/>
          <p:cNvSpPr>
            <a:spLocks noGrp="1"/>
          </p:cNvSpPr>
          <p:nvPr>
            <p:ph type="sldNum" sz="quarter" idx="12"/>
          </p:nvPr>
        </p:nvSpPr>
        <p:spPr/>
        <p:txBody>
          <a:bodyPr/>
          <a:lstStyle/>
          <a:p>
            <a:r>
              <a:rPr lang="en-US" dirty="0" smtClean="0"/>
              <a:t>34</a:t>
            </a:r>
            <a:endParaRPr lang="en-US" dirty="0"/>
          </a:p>
        </p:txBody>
      </p:sp>
    </p:spTree>
    <p:extLst>
      <p:ext uri="{BB962C8B-B14F-4D97-AF65-F5344CB8AC3E}">
        <p14:creationId xmlns:p14="http://schemas.microsoft.com/office/powerpoint/2010/main" val="1528503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4334"/>
            <a:ext cx="10515600" cy="1325563"/>
          </a:xfrm>
        </p:spPr>
        <p:txBody>
          <a:bodyPr>
            <a:noAutofit/>
          </a:bodyPr>
          <a:lstStyle/>
          <a:p>
            <a:r>
              <a:rPr lang="en-US" dirty="0">
                <a:latin typeface="Times New Roman" panose="02020603050405020304" pitchFamily="18" charset="0"/>
                <a:cs typeface="Times New Roman" panose="02020603050405020304" pitchFamily="18" charset="0"/>
              </a:rPr>
              <a:t>The seven rules of a great </a:t>
            </a:r>
            <a:r>
              <a:rPr lang="en-US" dirty="0" err="1">
                <a:latin typeface="Times New Roman" panose="02020603050405020304" pitchFamily="18" charset="0"/>
                <a:cs typeface="Times New Roman" panose="02020603050405020304" pitchFamily="18" charset="0"/>
              </a:rPr>
              <a:t>git</a:t>
            </a:r>
            <a:r>
              <a:rPr lang="en-US" dirty="0">
                <a:latin typeface="Times New Roman" panose="02020603050405020304" pitchFamily="18" charset="0"/>
                <a:cs typeface="Times New Roman" panose="02020603050405020304" pitchFamily="18" charset="0"/>
              </a:rPr>
              <a:t> commit </a:t>
            </a:r>
            <a:r>
              <a:rPr lang="en-US" dirty="0" smtClean="0">
                <a:latin typeface="Times New Roman" panose="02020603050405020304" pitchFamily="18" charset="0"/>
                <a:cs typeface="Times New Roman" panose="02020603050405020304" pitchFamily="18" charset="0"/>
              </a:rPr>
              <a:t>message: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966011"/>
            <a:ext cx="10515600" cy="4390339"/>
          </a:xfrm>
        </p:spPr>
        <p:txBody>
          <a:bodyPr/>
          <a:lstStyle/>
          <a:p>
            <a:r>
              <a:rPr lang="en-US" dirty="0" smtClean="0">
                <a:latin typeface="Times New Roman" panose="02020603050405020304" pitchFamily="18" charset="0"/>
                <a:cs typeface="Times New Roman" panose="02020603050405020304" pitchFamily="18" charset="0"/>
              </a:rPr>
              <a:t>Separate subject from body with a blank line       </a:t>
            </a:r>
          </a:p>
          <a:p>
            <a:r>
              <a:rPr lang="en-US" dirty="0" smtClean="0">
                <a:latin typeface="Times New Roman" panose="02020603050405020304" pitchFamily="18" charset="0"/>
                <a:cs typeface="Times New Roman" panose="02020603050405020304" pitchFamily="18" charset="0"/>
              </a:rPr>
              <a:t>Limit the subject line to 50 characters</a:t>
            </a:r>
          </a:p>
          <a:p>
            <a:r>
              <a:rPr lang="en-US" dirty="0" smtClean="0">
                <a:latin typeface="Times New Roman" panose="02020603050405020304" pitchFamily="18" charset="0"/>
                <a:cs typeface="Times New Roman" panose="02020603050405020304" pitchFamily="18" charset="0"/>
              </a:rPr>
              <a:t>Capitalize the subject line</a:t>
            </a:r>
          </a:p>
          <a:p>
            <a:r>
              <a:rPr lang="en-US" dirty="0" smtClean="0">
                <a:latin typeface="Times New Roman" panose="02020603050405020304" pitchFamily="18" charset="0"/>
                <a:cs typeface="Times New Roman" panose="02020603050405020304" pitchFamily="18" charset="0"/>
              </a:rPr>
              <a:t>Do not end the subject line with a period</a:t>
            </a:r>
          </a:p>
          <a:p>
            <a:r>
              <a:rPr lang="en-US" dirty="0" smtClean="0">
                <a:latin typeface="Times New Roman" panose="02020603050405020304" pitchFamily="18" charset="0"/>
                <a:cs typeface="Times New Roman" panose="02020603050405020304" pitchFamily="18" charset="0"/>
              </a:rPr>
              <a:t>Use the imperative mood in the subject line. Ex: Write “Fix bug” and not “Fixed bugs” or “Fixes bugs”</a:t>
            </a:r>
          </a:p>
          <a:p>
            <a:r>
              <a:rPr lang="en-US" dirty="0" smtClean="0">
                <a:latin typeface="Times New Roman" panose="02020603050405020304" pitchFamily="18" charset="0"/>
                <a:cs typeface="Times New Roman" panose="02020603050405020304" pitchFamily="18" charset="0"/>
              </a:rPr>
              <a:t>Wrap the body at 72 characters</a:t>
            </a:r>
          </a:p>
          <a:p>
            <a:r>
              <a:rPr lang="en-US" dirty="0" smtClean="0">
                <a:latin typeface="Times New Roman" panose="02020603050405020304" pitchFamily="18" charset="0"/>
                <a:cs typeface="Times New Roman" panose="02020603050405020304" pitchFamily="18" charset="0"/>
              </a:rPr>
              <a:t>Use the body to explain what and why vs. how</a:t>
            </a: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4038600" y="6356350"/>
            <a:ext cx="4114800" cy="365125"/>
          </a:xfrm>
        </p:spPr>
        <p:txBody>
          <a:bodyPr/>
          <a:lstStyle/>
          <a:p>
            <a:r>
              <a:rPr lang="en-US" dirty="0" smtClean="0"/>
              <a:t>Jhansi Mora</a:t>
            </a:r>
            <a:endParaRPr lang="en-US" dirty="0"/>
          </a:p>
        </p:txBody>
      </p:sp>
      <p:sp>
        <p:nvSpPr>
          <p:cNvPr id="6" name="Date Placeholder 5"/>
          <p:cNvSpPr>
            <a:spLocks noGrp="1"/>
          </p:cNvSpPr>
          <p:nvPr>
            <p:ph type="dt" sz="half" idx="10"/>
          </p:nvPr>
        </p:nvSpPr>
        <p:spPr/>
        <p:txBody>
          <a:bodyPr/>
          <a:lstStyle/>
          <a:p>
            <a:fld id="{E87B7F3C-0DDF-4563-93BE-44FC28CE6E4F}" type="datetime1">
              <a:rPr lang="en-US" smtClean="0"/>
              <a:t>11/10/2016</a:t>
            </a:fld>
            <a:endParaRPr lang="en-US"/>
          </a:p>
        </p:txBody>
      </p:sp>
      <p:sp>
        <p:nvSpPr>
          <p:cNvPr id="7" name="Slide Number Placeholder 6"/>
          <p:cNvSpPr>
            <a:spLocks noGrp="1"/>
          </p:cNvSpPr>
          <p:nvPr>
            <p:ph type="sldNum" sz="quarter" idx="12"/>
          </p:nvPr>
        </p:nvSpPr>
        <p:spPr/>
        <p:txBody>
          <a:bodyPr/>
          <a:lstStyle/>
          <a:p>
            <a:r>
              <a:rPr lang="en-US" dirty="0" smtClean="0"/>
              <a:t>35</a:t>
            </a:r>
            <a:endParaRPr lang="en-US" dirty="0"/>
          </a:p>
        </p:txBody>
      </p:sp>
    </p:spTree>
    <p:extLst>
      <p:ext uri="{BB962C8B-B14F-4D97-AF65-F5344CB8AC3E}">
        <p14:creationId xmlns:p14="http://schemas.microsoft.com/office/powerpoint/2010/main" val="124767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Example of good practice: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37682" y="1690688"/>
            <a:ext cx="9835118" cy="4123516"/>
          </a:xfrm>
        </p:spPr>
      </p:pic>
      <p:sp>
        <p:nvSpPr>
          <p:cNvPr id="5" name="Footer Placeholder 4"/>
          <p:cNvSpPr>
            <a:spLocks noGrp="1"/>
          </p:cNvSpPr>
          <p:nvPr>
            <p:ph type="ftr" sz="quarter" idx="11"/>
          </p:nvPr>
        </p:nvSpPr>
        <p:spPr>
          <a:xfrm>
            <a:off x="3997841" y="6356349"/>
            <a:ext cx="4114800" cy="365125"/>
          </a:xfrm>
        </p:spPr>
        <p:txBody>
          <a:bodyPr/>
          <a:lstStyle/>
          <a:p>
            <a:r>
              <a:rPr lang="en-US" dirty="0" smtClean="0"/>
              <a:t>Jhansi Mora</a:t>
            </a:r>
            <a:endParaRPr lang="en-US" dirty="0"/>
          </a:p>
        </p:txBody>
      </p:sp>
      <p:sp>
        <p:nvSpPr>
          <p:cNvPr id="6" name="Date Placeholder 5"/>
          <p:cNvSpPr>
            <a:spLocks noGrp="1"/>
          </p:cNvSpPr>
          <p:nvPr>
            <p:ph type="dt" sz="half" idx="10"/>
          </p:nvPr>
        </p:nvSpPr>
        <p:spPr/>
        <p:txBody>
          <a:bodyPr/>
          <a:lstStyle/>
          <a:p>
            <a:fld id="{4B72674D-937C-4FD3-9D70-DFD947480344}" type="datetime1">
              <a:rPr lang="en-US" smtClean="0"/>
              <a:t>11/10/2016</a:t>
            </a:fld>
            <a:endParaRPr lang="en-US"/>
          </a:p>
        </p:txBody>
      </p:sp>
      <p:sp>
        <p:nvSpPr>
          <p:cNvPr id="7" name="Slide Number Placeholder 6"/>
          <p:cNvSpPr>
            <a:spLocks noGrp="1"/>
          </p:cNvSpPr>
          <p:nvPr>
            <p:ph type="sldNum" sz="quarter" idx="12"/>
          </p:nvPr>
        </p:nvSpPr>
        <p:spPr/>
        <p:txBody>
          <a:bodyPr/>
          <a:lstStyle/>
          <a:p>
            <a:r>
              <a:rPr lang="en-US" dirty="0" smtClean="0"/>
              <a:t>36</a:t>
            </a:r>
            <a:endParaRPr lang="en-US" dirty="0"/>
          </a:p>
        </p:txBody>
      </p:sp>
    </p:spTree>
    <p:extLst>
      <p:ext uri="{BB962C8B-B14F-4D97-AF65-F5344CB8AC3E}">
        <p14:creationId xmlns:p14="http://schemas.microsoft.com/office/powerpoint/2010/main" val="5994616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Example of bad practice: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5940" y="1690688"/>
            <a:ext cx="9074988" cy="3899229"/>
          </a:xfrm>
        </p:spPr>
      </p:pic>
      <p:sp>
        <p:nvSpPr>
          <p:cNvPr id="5" name="Footer Placeholder 4"/>
          <p:cNvSpPr>
            <a:spLocks noGrp="1"/>
          </p:cNvSpPr>
          <p:nvPr>
            <p:ph type="ftr" sz="quarter" idx="11"/>
          </p:nvPr>
        </p:nvSpPr>
        <p:spPr>
          <a:xfrm>
            <a:off x="4038600" y="6344817"/>
            <a:ext cx="4114800" cy="388189"/>
          </a:xfrm>
        </p:spPr>
        <p:txBody>
          <a:bodyPr/>
          <a:lstStyle/>
          <a:p>
            <a:r>
              <a:rPr lang="en-US" dirty="0" smtClean="0"/>
              <a:t>Jhansi Mora</a:t>
            </a:r>
            <a:endParaRPr lang="en-US" dirty="0"/>
          </a:p>
        </p:txBody>
      </p:sp>
      <p:sp>
        <p:nvSpPr>
          <p:cNvPr id="6" name="Date Placeholder 5"/>
          <p:cNvSpPr>
            <a:spLocks noGrp="1"/>
          </p:cNvSpPr>
          <p:nvPr>
            <p:ph type="dt" sz="half" idx="10"/>
          </p:nvPr>
        </p:nvSpPr>
        <p:spPr/>
        <p:txBody>
          <a:bodyPr/>
          <a:lstStyle/>
          <a:p>
            <a:fld id="{39B178A4-9ADF-47B1-B976-E8597016ED52}" type="datetime1">
              <a:rPr lang="en-US" smtClean="0"/>
              <a:t>11/10/2016</a:t>
            </a:fld>
            <a:endParaRPr lang="en-US"/>
          </a:p>
        </p:txBody>
      </p:sp>
      <p:sp>
        <p:nvSpPr>
          <p:cNvPr id="7" name="Slide Number Placeholder 6"/>
          <p:cNvSpPr>
            <a:spLocks noGrp="1"/>
          </p:cNvSpPr>
          <p:nvPr>
            <p:ph type="sldNum" sz="quarter" idx="12"/>
          </p:nvPr>
        </p:nvSpPr>
        <p:spPr/>
        <p:txBody>
          <a:bodyPr/>
          <a:lstStyle/>
          <a:p>
            <a:r>
              <a:rPr lang="en-US" dirty="0" smtClean="0"/>
              <a:t>37</a:t>
            </a:r>
            <a:endParaRPr lang="en-US" dirty="0"/>
          </a:p>
        </p:txBody>
      </p:sp>
    </p:spTree>
    <p:extLst>
      <p:ext uri="{BB962C8B-B14F-4D97-AF65-F5344CB8AC3E}">
        <p14:creationId xmlns:p14="http://schemas.microsoft.com/office/powerpoint/2010/main" val="3151062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35086" y="2191754"/>
            <a:ext cx="7536243" cy="230832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If people don’t know why your project exists,</a:t>
            </a:r>
          </a:p>
          <a:p>
            <a:r>
              <a:rPr lang="en-US" sz="2400" dirty="0">
                <a:latin typeface="Times New Roman" panose="02020603050405020304" pitchFamily="18" charset="0"/>
                <a:cs typeface="Times New Roman" panose="02020603050405020304" pitchFamily="18" charset="0"/>
              </a:rPr>
              <a:t>they won’t use it.</a:t>
            </a:r>
          </a:p>
          <a:p>
            <a:r>
              <a:rPr lang="en-US" sz="2400" dirty="0">
                <a:latin typeface="Times New Roman" panose="02020603050405020304" pitchFamily="18" charset="0"/>
                <a:cs typeface="Times New Roman" panose="02020603050405020304" pitchFamily="18" charset="0"/>
              </a:rPr>
              <a:t>If people can’t figure out how to install your </a:t>
            </a:r>
            <a:r>
              <a:rPr lang="en-US" sz="2400" dirty="0" smtClean="0">
                <a:latin typeface="Times New Roman" panose="02020603050405020304" pitchFamily="18" charset="0"/>
                <a:cs typeface="Times New Roman" panose="02020603050405020304" pitchFamily="18" charset="0"/>
              </a:rPr>
              <a:t>app,</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they won’t use it.</a:t>
            </a:r>
          </a:p>
          <a:p>
            <a:r>
              <a:rPr lang="en-US" sz="2400" dirty="0">
                <a:latin typeface="Times New Roman" panose="02020603050405020304" pitchFamily="18" charset="0"/>
                <a:cs typeface="Times New Roman" panose="02020603050405020304" pitchFamily="18" charset="0"/>
              </a:rPr>
              <a:t>If people can’t figure out how to use your </a:t>
            </a:r>
            <a:r>
              <a:rPr lang="en-US" sz="2400" dirty="0" smtClean="0">
                <a:latin typeface="Times New Roman" panose="02020603050405020304" pitchFamily="18" charset="0"/>
                <a:cs typeface="Times New Roman" panose="02020603050405020304" pitchFamily="18" charset="0"/>
              </a:rPr>
              <a:t>app,</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they won’t use it</a:t>
            </a:r>
          </a:p>
        </p:txBody>
      </p:sp>
      <p:sp>
        <p:nvSpPr>
          <p:cNvPr id="8" name="Date Placeholder 7"/>
          <p:cNvSpPr>
            <a:spLocks noGrp="1"/>
          </p:cNvSpPr>
          <p:nvPr>
            <p:ph type="dt" sz="half" idx="10"/>
          </p:nvPr>
        </p:nvSpPr>
        <p:spPr/>
        <p:txBody>
          <a:bodyPr/>
          <a:lstStyle/>
          <a:p>
            <a:fld id="{DE5DE865-F532-49B1-BDA2-40338A7B9F1B}" type="datetime1">
              <a:rPr lang="en-US" smtClean="0"/>
              <a:t>11/10/2016</a:t>
            </a:fld>
            <a:endParaRPr lang="en-US"/>
          </a:p>
        </p:txBody>
      </p:sp>
      <p:sp>
        <p:nvSpPr>
          <p:cNvPr id="9" name="Footer Placeholder 8"/>
          <p:cNvSpPr>
            <a:spLocks noGrp="1"/>
          </p:cNvSpPr>
          <p:nvPr>
            <p:ph type="ftr" sz="quarter" idx="11"/>
          </p:nvPr>
        </p:nvSpPr>
        <p:spPr/>
        <p:txBody>
          <a:bodyPr/>
          <a:lstStyle/>
          <a:p>
            <a:r>
              <a:rPr lang="en-US" smtClean="0"/>
              <a:t>Sreshtha Kolluru</a:t>
            </a:r>
            <a:endParaRPr lang="en-US"/>
          </a:p>
        </p:txBody>
      </p:sp>
      <p:sp>
        <p:nvSpPr>
          <p:cNvPr id="10" name="Slide Number Placeholder 9"/>
          <p:cNvSpPr>
            <a:spLocks noGrp="1"/>
          </p:cNvSpPr>
          <p:nvPr>
            <p:ph type="sldNum" sz="quarter" idx="12"/>
          </p:nvPr>
        </p:nvSpPr>
        <p:spPr/>
        <p:txBody>
          <a:bodyPr/>
          <a:lstStyle/>
          <a:p>
            <a:fld id="{8FEA8903-02E6-46DA-9301-22F41D59FFB9}" type="slidenum">
              <a:rPr lang="en-US" smtClean="0"/>
              <a:t>4</a:t>
            </a:fld>
            <a:endParaRPr lang="en-US"/>
          </a:p>
        </p:txBody>
      </p:sp>
    </p:spTree>
    <p:extLst>
      <p:ext uri="{BB962C8B-B14F-4D97-AF65-F5344CB8AC3E}">
        <p14:creationId xmlns:p14="http://schemas.microsoft.com/office/powerpoint/2010/main" val="289762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Project Documentation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smtClean="0">
                <a:latin typeface="Times New Roman" panose="02020603050405020304" pitchFamily="18" charset="0"/>
                <a:cs typeface="Times New Roman" panose="02020603050405020304" pitchFamily="18" charset="0"/>
              </a:rPr>
              <a:t>User Documentation </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README </a:t>
            </a:r>
            <a:r>
              <a:rPr lang="en-US" dirty="0">
                <a:latin typeface="Times New Roman" panose="02020603050405020304" pitchFamily="18" charset="0"/>
                <a:cs typeface="Times New Roman" panose="02020603050405020304" pitchFamily="18" charset="0"/>
              </a:rPr>
              <a:t>/ Installation instructions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User </a:t>
            </a:r>
            <a:r>
              <a:rPr lang="en-US" dirty="0" smtClean="0">
                <a:latin typeface="Times New Roman" panose="02020603050405020304" pitchFamily="18" charset="0"/>
                <a:cs typeface="Times New Roman" panose="02020603050405020304" pitchFamily="18" charset="0"/>
              </a:rPr>
              <a:t>Manual</a:t>
            </a:r>
          </a:p>
          <a:p>
            <a:pPr marL="457200" lvl="1" indent="0">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Design Documentation</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client </a:t>
            </a:r>
            <a:r>
              <a:rPr lang="en-US" dirty="0">
                <a:latin typeface="Times New Roman" panose="02020603050405020304" pitchFamily="18" charset="0"/>
                <a:cs typeface="Times New Roman" panose="02020603050405020304" pitchFamily="18" charset="0"/>
              </a:rPr>
              <a:t>call memos, emails, and minutes of meetings with client</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User stories or use cases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System description</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System requirements specifications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User interface design documents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Data descriptions and designs</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p:txBody>
          <a:bodyPr/>
          <a:lstStyle/>
          <a:p>
            <a:fld id="{0F42F0A6-307B-4757-B8D3-940716340BE1}" type="datetime1">
              <a:rPr lang="en-US" smtClean="0"/>
              <a:t>11/10/2016</a:t>
            </a:fld>
            <a:endParaRPr lang="en-US"/>
          </a:p>
        </p:txBody>
      </p:sp>
      <p:sp>
        <p:nvSpPr>
          <p:cNvPr id="9" name="Footer Placeholder 8"/>
          <p:cNvSpPr>
            <a:spLocks noGrp="1"/>
          </p:cNvSpPr>
          <p:nvPr>
            <p:ph type="ftr" sz="quarter" idx="11"/>
          </p:nvPr>
        </p:nvSpPr>
        <p:spPr/>
        <p:txBody>
          <a:bodyPr/>
          <a:lstStyle/>
          <a:p>
            <a:r>
              <a:rPr lang="en-US" smtClean="0"/>
              <a:t>Sreshtha Kolluru</a:t>
            </a:r>
            <a:endParaRPr lang="en-US"/>
          </a:p>
        </p:txBody>
      </p:sp>
      <p:sp>
        <p:nvSpPr>
          <p:cNvPr id="10" name="Slide Number Placeholder 9"/>
          <p:cNvSpPr>
            <a:spLocks noGrp="1"/>
          </p:cNvSpPr>
          <p:nvPr>
            <p:ph type="sldNum" sz="quarter" idx="12"/>
          </p:nvPr>
        </p:nvSpPr>
        <p:spPr/>
        <p:txBody>
          <a:bodyPr/>
          <a:lstStyle/>
          <a:p>
            <a:fld id="{8FEA8903-02E6-46DA-9301-22F41D59FFB9}" type="slidenum">
              <a:rPr lang="en-US" smtClean="0"/>
              <a:t>5</a:t>
            </a:fld>
            <a:endParaRPr lang="en-US"/>
          </a:p>
        </p:txBody>
      </p:sp>
    </p:spTree>
    <p:extLst>
      <p:ext uri="{BB962C8B-B14F-4D97-AF65-F5344CB8AC3E}">
        <p14:creationId xmlns:p14="http://schemas.microsoft.com/office/powerpoint/2010/main" val="419353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Project Documentation for Project Management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To make sure project requirements are fulfilled</a:t>
            </a:r>
          </a:p>
          <a:p>
            <a:r>
              <a:rPr lang="en-US" dirty="0">
                <a:latin typeface="Times New Roman" panose="02020603050405020304" pitchFamily="18" charset="0"/>
                <a:cs typeface="Times New Roman" panose="02020603050405020304" pitchFamily="18" charset="0"/>
              </a:rPr>
              <a:t>W</a:t>
            </a:r>
            <a:r>
              <a:rPr lang="en-US" dirty="0" smtClean="0">
                <a:latin typeface="Times New Roman" panose="02020603050405020304" pitchFamily="18" charset="0"/>
                <a:cs typeface="Times New Roman" panose="02020603050405020304" pitchFamily="18" charset="0"/>
              </a:rPr>
              <a:t>hat, who, </a:t>
            </a:r>
            <a:r>
              <a:rPr lang="en-US" dirty="0">
                <a:latin typeface="Times New Roman" panose="02020603050405020304" pitchFamily="18" charset="0"/>
                <a:cs typeface="Times New Roman" panose="02020603050405020304" pitchFamily="18" charset="0"/>
              </a:rPr>
              <a:t>and when it has been </a:t>
            </a:r>
            <a:r>
              <a:rPr lang="en-US" dirty="0" smtClean="0">
                <a:latin typeface="Times New Roman" panose="02020603050405020304" pitchFamily="18" charset="0"/>
                <a:cs typeface="Times New Roman" panose="02020603050405020304" pitchFamily="18" charset="0"/>
              </a:rPr>
              <a:t>done</a:t>
            </a:r>
          </a:p>
          <a:p>
            <a:r>
              <a:rPr lang="en-US" dirty="0" smtClean="0">
                <a:latin typeface="Times New Roman" panose="02020603050405020304" pitchFamily="18" charset="0"/>
                <a:cs typeface="Times New Roman" panose="02020603050405020304" pitchFamily="18" charset="0"/>
              </a:rPr>
              <a:t>Improving the </a:t>
            </a:r>
            <a:r>
              <a:rPr lang="en-US" dirty="0">
                <a:latin typeface="Times New Roman" panose="02020603050405020304" pitchFamily="18" charset="0"/>
                <a:cs typeface="Times New Roman" panose="02020603050405020304" pitchFamily="18" charset="0"/>
              </a:rPr>
              <a:t>visibility of a project's </a:t>
            </a:r>
            <a:r>
              <a:rPr lang="en-US" dirty="0" smtClean="0">
                <a:latin typeface="Times New Roman" panose="02020603050405020304" pitchFamily="18" charset="0"/>
                <a:cs typeface="Times New Roman" panose="02020603050405020304" pitchFamily="18" charset="0"/>
              </a:rPr>
              <a:t>status</a:t>
            </a:r>
            <a:endParaRPr lang="en-US" dirty="0">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p:txBody>
          <a:bodyPr/>
          <a:lstStyle/>
          <a:p>
            <a:fld id="{B56B9A18-1EF3-41B8-900F-9CE8A06D9585}" type="datetime1">
              <a:rPr lang="en-US" smtClean="0"/>
              <a:t>11/10/2016</a:t>
            </a:fld>
            <a:endParaRPr lang="en-US"/>
          </a:p>
        </p:txBody>
      </p:sp>
      <p:sp>
        <p:nvSpPr>
          <p:cNvPr id="9" name="Footer Placeholder 8"/>
          <p:cNvSpPr>
            <a:spLocks noGrp="1"/>
          </p:cNvSpPr>
          <p:nvPr>
            <p:ph type="ftr" sz="quarter" idx="11"/>
          </p:nvPr>
        </p:nvSpPr>
        <p:spPr/>
        <p:txBody>
          <a:bodyPr/>
          <a:lstStyle/>
          <a:p>
            <a:r>
              <a:rPr lang="en-US" smtClean="0"/>
              <a:t>Sreshtha Kolluru</a:t>
            </a:r>
            <a:endParaRPr lang="en-US"/>
          </a:p>
        </p:txBody>
      </p:sp>
      <p:sp>
        <p:nvSpPr>
          <p:cNvPr id="10" name="Slide Number Placeholder 9"/>
          <p:cNvSpPr>
            <a:spLocks noGrp="1"/>
          </p:cNvSpPr>
          <p:nvPr>
            <p:ph type="sldNum" sz="quarter" idx="12"/>
          </p:nvPr>
        </p:nvSpPr>
        <p:spPr/>
        <p:txBody>
          <a:bodyPr/>
          <a:lstStyle/>
          <a:p>
            <a:fld id="{8FEA8903-02E6-46DA-9301-22F41D59FFB9}" type="slidenum">
              <a:rPr lang="en-US" smtClean="0"/>
              <a:t>6</a:t>
            </a:fld>
            <a:endParaRPr lang="en-US"/>
          </a:p>
        </p:txBody>
      </p:sp>
    </p:spTree>
    <p:extLst>
      <p:ext uri="{BB962C8B-B14F-4D97-AF65-F5344CB8AC3E}">
        <p14:creationId xmlns:p14="http://schemas.microsoft.com/office/powerpoint/2010/main" val="16850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Why write the docs?</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You will be using your </a:t>
            </a:r>
            <a:r>
              <a:rPr lang="en-US" dirty="0" smtClean="0">
                <a:latin typeface="Times New Roman" panose="02020603050405020304" pitchFamily="18" charset="0"/>
                <a:cs typeface="Times New Roman" panose="02020603050405020304" pitchFamily="18" charset="0"/>
              </a:rPr>
              <a:t>code later</a:t>
            </a:r>
          </a:p>
          <a:p>
            <a:r>
              <a:rPr lang="en-US" dirty="0" smtClean="0">
                <a:latin typeface="Times New Roman" panose="02020603050405020304" pitchFamily="18" charset="0"/>
                <a:cs typeface="Times New Roman" panose="02020603050405020304" pitchFamily="18" charset="0"/>
              </a:rPr>
              <a:t>You want </a:t>
            </a:r>
            <a:r>
              <a:rPr lang="en-US" dirty="0">
                <a:latin typeface="Times New Roman" panose="02020603050405020304" pitchFamily="18" charset="0"/>
                <a:cs typeface="Times New Roman" panose="02020603050405020304" pitchFamily="18" charset="0"/>
              </a:rPr>
              <a:t>people to use your </a:t>
            </a:r>
            <a:r>
              <a:rPr lang="en-US" dirty="0" smtClean="0">
                <a:latin typeface="Times New Roman" panose="02020603050405020304" pitchFamily="18" charset="0"/>
                <a:cs typeface="Times New Roman" panose="02020603050405020304" pitchFamily="18" charset="0"/>
              </a:rPr>
              <a:t>code</a:t>
            </a:r>
          </a:p>
          <a:p>
            <a:r>
              <a:rPr lang="en-US" dirty="0">
                <a:latin typeface="Times New Roman" panose="02020603050405020304" pitchFamily="18" charset="0"/>
                <a:cs typeface="Times New Roman" panose="02020603050405020304" pitchFamily="18" charset="0"/>
              </a:rPr>
              <a:t>Documentation changes are a lot less scary than code changes.</a:t>
            </a:r>
          </a:p>
          <a:p>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makes your code better</a:t>
            </a:r>
          </a:p>
          <a:p>
            <a:endParaRPr lang="en-US" dirty="0" smtClean="0"/>
          </a:p>
          <a:p>
            <a:endParaRPr lang="en-US" dirty="0"/>
          </a:p>
          <a:p>
            <a:endParaRPr lang="en-US" dirty="0"/>
          </a:p>
        </p:txBody>
      </p:sp>
      <p:sp>
        <p:nvSpPr>
          <p:cNvPr id="8" name="Date Placeholder 7"/>
          <p:cNvSpPr>
            <a:spLocks noGrp="1"/>
          </p:cNvSpPr>
          <p:nvPr>
            <p:ph type="dt" sz="half" idx="10"/>
          </p:nvPr>
        </p:nvSpPr>
        <p:spPr/>
        <p:txBody>
          <a:bodyPr/>
          <a:lstStyle/>
          <a:p>
            <a:fld id="{92A7E147-5A86-43BF-9184-CB4A43C85CC6}" type="datetime1">
              <a:rPr lang="en-US" smtClean="0"/>
              <a:t>11/10/2016</a:t>
            </a:fld>
            <a:endParaRPr lang="en-US"/>
          </a:p>
        </p:txBody>
      </p:sp>
      <p:sp>
        <p:nvSpPr>
          <p:cNvPr id="9" name="Footer Placeholder 8"/>
          <p:cNvSpPr>
            <a:spLocks noGrp="1"/>
          </p:cNvSpPr>
          <p:nvPr>
            <p:ph type="ftr" sz="quarter" idx="11"/>
          </p:nvPr>
        </p:nvSpPr>
        <p:spPr/>
        <p:txBody>
          <a:bodyPr/>
          <a:lstStyle/>
          <a:p>
            <a:r>
              <a:rPr lang="en-US" smtClean="0"/>
              <a:t>Sreshtha Kolluru</a:t>
            </a:r>
            <a:endParaRPr lang="en-US"/>
          </a:p>
        </p:txBody>
      </p:sp>
      <p:sp>
        <p:nvSpPr>
          <p:cNvPr id="10" name="Slide Number Placeholder 9"/>
          <p:cNvSpPr>
            <a:spLocks noGrp="1"/>
          </p:cNvSpPr>
          <p:nvPr>
            <p:ph type="sldNum" sz="quarter" idx="12"/>
          </p:nvPr>
        </p:nvSpPr>
        <p:spPr/>
        <p:txBody>
          <a:bodyPr/>
          <a:lstStyle/>
          <a:p>
            <a:fld id="{8FEA8903-02E6-46DA-9301-22F41D59FFB9}" type="slidenum">
              <a:rPr lang="en-US" smtClean="0"/>
              <a:t>7</a:t>
            </a:fld>
            <a:endParaRPr lang="en-US"/>
          </a:p>
        </p:txBody>
      </p:sp>
    </p:spTree>
    <p:extLst>
      <p:ext uri="{BB962C8B-B14F-4D97-AF65-F5344CB8AC3E}">
        <p14:creationId xmlns:p14="http://schemas.microsoft.com/office/powerpoint/2010/main" val="2675708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Importance of documenting meetings: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Decisions made by client/instructor.</a:t>
            </a:r>
          </a:p>
          <a:p>
            <a:r>
              <a:rPr lang="en-US" dirty="0" smtClean="0">
                <a:latin typeface="Times New Roman" panose="02020603050405020304" pitchFamily="18" charset="0"/>
                <a:cs typeface="Times New Roman" panose="02020603050405020304" pitchFamily="18" charset="0"/>
              </a:rPr>
              <a:t>Next steps planned.</a:t>
            </a:r>
          </a:p>
          <a:p>
            <a:r>
              <a:rPr lang="en-US" dirty="0" smtClean="0">
                <a:latin typeface="Times New Roman" panose="02020603050405020304" pitchFamily="18" charset="0"/>
                <a:cs typeface="Times New Roman" panose="02020603050405020304" pitchFamily="18" charset="0"/>
              </a:rPr>
              <a:t>Tracking of action items.</a:t>
            </a:r>
          </a:p>
          <a:p>
            <a:r>
              <a:rPr lang="en-US" dirty="0" smtClean="0">
                <a:latin typeface="Times New Roman" panose="02020603050405020304" pitchFamily="18" charset="0"/>
                <a:cs typeface="Times New Roman" panose="02020603050405020304" pitchFamily="18" charset="0"/>
              </a:rPr>
              <a:t>Reduced ambiguity.</a:t>
            </a:r>
          </a:p>
          <a:p>
            <a:r>
              <a:rPr lang="en-US" dirty="0" smtClean="0">
                <a:latin typeface="Times New Roman" panose="02020603050405020304" pitchFamily="18" charset="0"/>
                <a:cs typeface="Times New Roman" panose="02020603050405020304" pitchFamily="18" charset="0"/>
              </a:rPr>
              <a:t>Source of information to the people not attend the meeting.</a:t>
            </a:r>
          </a:p>
          <a:p>
            <a:r>
              <a:rPr lang="en-US" dirty="0" smtClean="0">
                <a:latin typeface="Times New Roman" panose="02020603050405020304" pitchFamily="18" charset="0"/>
                <a:cs typeface="Times New Roman" panose="02020603050405020304" pitchFamily="18" charset="0"/>
              </a:rPr>
              <a:t>Some tools: Google docs, OneNote, Evernote, Meeting Mix, Text pad, </a:t>
            </a:r>
            <a:r>
              <a:rPr lang="en-US" dirty="0" err="1" smtClean="0">
                <a:latin typeface="Times New Roman" panose="02020603050405020304" pitchFamily="18" charset="0"/>
                <a:cs typeface="Times New Roman" panose="02020603050405020304" pitchFamily="18" charset="0"/>
              </a:rPr>
              <a:t>Agreedo</a:t>
            </a:r>
            <a:r>
              <a:rPr lang="en-US" dirty="0" smtClean="0">
                <a:latin typeface="Times New Roman" panose="02020603050405020304" pitchFamily="18" charset="0"/>
                <a:cs typeface="Times New Roman" panose="02020603050405020304" pitchFamily="18" charset="0"/>
              </a:rPr>
              <a:t>, etc.</a:t>
            </a:r>
          </a:p>
          <a:p>
            <a:endParaRPr lang="en-US" dirty="0" smtClean="0"/>
          </a:p>
          <a:p>
            <a:endParaRPr lang="en-US" dirty="0"/>
          </a:p>
        </p:txBody>
      </p:sp>
      <p:sp>
        <p:nvSpPr>
          <p:cNvPr id="8" name="Date Placeholder 7"/>
          <p:cNvSpPr>
            <a:spLocks noGrp="1"/>
          </p:cNvSpPr>
          <p:nvPr>
            <p:ph type="dt" sz="half" idx="10"/>
          </p:nvPr>
        </p:nvSpPr>
        <p:spPr/>
        <p:txBody>
          <a:bodyPr/>
          <a:lstStyle/>
          <a:p>
            <a:fld id="{EAEF523A-8212-4E80-91C0-512C30AD722C}" type="datetime1">
              <a:rPr lang="en-US" smtClean="0"/>
              <a:t>11/10/2016</a:t>
            </a:fld>
            <a:endParaRPr lang="en-US"/>
          </a:p>
        </p:txBody>
      </p:sp>
      <p:sp>
        <p:nvSpPr>
          <p:cNvPr id="9" name="Footer Placeholder 8"/>
          <p:cNvSpPr>
            <a:spLocks noGrp="1"/>
          </p:cNvSpPr>
          <p:nvPr>
            <p:ph type="ftr" sz="quarter" idx="11"/>
          </p:nvPr>
        </p:nvSpPr>
        <p:spPr/>
        <p:txBody>
          <a:bodyPr/>
          <a:lstStyle/>
          <a:p>
            <a:r>
              <a:rPr lang="en-US" smtClean="0"/>
              <a:t>Vinod Somu</a:t>
            </a:r>
            <a:endParaRPr lang="en-US"/>
          </a:p>
        </p:txBody>
      </p:sp>
      <p:sp>
        <p:nvSpPr>
          <p:cNvPr id="10" name="Slide Number Placeholder 9"/>
          <p:cNvSpPr>
            <a:spLocks noGrp="1"/>
          </p:cNvSpPr>
          <p:nvPr>
            <p:ph type="sldNum" sz="quarter" idx="12"/>
          </p:nvPr>
        </p:nvSpPr>
        <p:spPr/>
        <p:txBody>
          <a:bodyPr/>
          <a:lstStyle/>
          <a:p>
            <a:fld id="{6D210B69-D820-4347-96C6-AFE945529134}" type="slidenum">
              <a:rPr lang="en-US" smtClean="0"/>
              <a:t>8</a:t>
            </a:fld>
            <a:endParaRPr lang="en-US"/>
          </a:p>
        </p:txBody>
      </p:sp>
    </p:spTree>
    <p:extLst>
      <p:ext uri="{BB962C8B-B14F-4D97-AF65-F5344CB8AC3E}">
        <p14:creationId xmlns:p14="http://schemas.microsoft.com/office/powerpoint/2010/main" val="1765425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Specifications for documenting meetings: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825625"/>
            <a:ext cx="10856495" cy="4351338"/>
          </a:xfrm>
        </p:spPr>
        <p:txBody>
          <a:bodyPr>
            <a:normAutofit fontScale="92500" lnSpcReduction="20000"/>
          </a:bodyPr>
          <a:lstStyle/>
          <a:p>
            <a:r>
              <a:rPr lang="en-US" sz="3000" dirty="0" smtClean="0">
                <a:latin typeface="Times New Roman" panose="02020603050405020304" pitchFamily="18" charset="0"/>
                <a:cs typeface="Times New Roman" panose="02020603050405020304" pitchFamily="18" charset="0"/>
              </a:rPr>
              <a:t>Well pre-planned.</a:t>
            </a:r>
          </a:p>
          <a:p>
            <a:pPr marL="0" indent="0">
              <a:buNone/>
            </a:pP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       - come up with effective meeting agenda.</a:t>
            </a:r>
          </a:p>
          <a:p>
            <a:pPr marL="0" indent="0">
              <a:buNone/>
            </a:pP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       - agenda must contain </a:t>
            </a:r>
          </a:p>
          <a:p>
            <a:pPr marL="0" indent="0">
              <a:buNone/>
            </a:pP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                  - date and time</a:t>
            </a:r>
          </a:p>
          <a:p>
            <a:pPr marL="0" indent="0">
              <a:buNone/>
            </a:pP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                  - names of meeting participants </a:t>
            </a:r>
          </a:p>
          <a:p>
            <a:pPr marL="0" indent="0">
              <a:buNone/>
            </a:pP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                  - </a:t>
            </a:r>
            <a:r>
              <a:rPr lang="en-US" sz="3000" dirty="0" smtClean="0">
                <a:solidFill>
                  <a:srgbClr val="000000"/>
                </a:solidFill>
                <a:latin typeface="Times New Roman" panose="02020603050405020304" pitchFamily="18" charset="0"/>
                <a:cs typeface="Times New Roman" panose="02020603050405020304" pitchFamily="18" charset="0"/>
              </a:rPr>
              <a:t>acceptance </a:t>
            </a:r>
            <a:r>
              <a:rPr lang="en-US" sz="3000" dirty="0">
                <a:solidFill>
                  <a:srgbClr val="000000"/>
                </a:solidFill>
                <a:latin typeface="Times New Roman" panose="02020603050405020304" pitchFamily="18" charset="0"/>
                <a:cs typeface="Times New Roman" panose="02020603050405020304" pitchFamily="18" charset="0"/>
              </a:rPr>
              <a:t>or </a:t>
            </a:r>
            <a:r>
              <a:rPr lang="en-US" sz="3000" dirty="0" smtClean="0">
                <a:solidFill>
                  <a:srgbClr val="000000"/>
                </a:solidFill>
                <a:latin typeface="Times New Roman" panose="02020603050405020304" pitchFamily="18" charset="0"/>
                <a:cs typeface="Times New Roman" panose="02020603050405020304" pitchFamily="18" charset="0"/>
              </a:rPr>
              <a:t>corrections </a:t>
            </a:r>
            <a:r>
              <a:rPr lang="en-US" sz="3000" dirty="0">
                <a:solidFill>
                  <a:srgbClr val="000000"/>
                </a:solidFill>
                <a:latin typeface="Times New Roman" panose="02020603050405020304" pitchFamily="18" charset="0"/>
                <a:cs typeface="Times New Roman" panose="02020603050405020304" pitchFamily="18" charset="0"/>
              </a:rPr>
              <a:t>to previous </a:t>
            </a:r>
            <a:r>
              <a:rPr lang="en-US" sz="3000" dirty="0" smtClean="0">
                <a:solidFill>
                  <a:srgbClr val="000000"/>
                </a:solidFill>
                <a:latin typeface="Times New Roman" panose="02020603050405020304" pitchFamily="18" charset="0"/>
                <a:cs typeface="Times New Roman" panose="02020603050405020304" pitchFamily="18" charset="0"/>
              </a:rPr>
              <a:t>meeting minutes</a:t>
            </a:r>
          </a:p>
          <a:p>
            <a:pPr marL="0" indent="0">
              <a:buNone/>
            </a:pPr>
            <a:r>
              <a:rPr lang="en-US" sz="3000" dirty="0">
                <a:solidFill>
                  <a:srgbClr val="000000"/>
                </a:solidFill>
                <a:latin typeface="Times New Roman" panose="02020603050405020304" pitchFamily="18" charset="0"/>
                <a:cs typeface="Times New Roman" panose="02020603050405020304" pitchFamily="18" charset="0"/>
              </a:rPr>
              <a:t> </a:t>
            </a:r>
            <a:r>
              <a:rPr lang="en-US" sz="3000" dirty="0" smtClean="0">
                <a:solidFill>
                  <a:srgbClr val="000000"/>
                </a:solidFill>
                <a:latin typeface="Times New Roman" panose="02020603050405020304" pitchFamily="18" charset="0"/>
                <a:cs typeface="Times New Roman" panose="02020603050405020304" pitchFamily="18" charset="0"/>
              </a:rPr>
              <a:t>                  - Next steps</a:t>
            </a:r>
            <a:endParaRPr lang="en-US" sz="3000" dirty="0">
              <a:solidFill>
                <a:srgbClr val="000000"/>
              </a:solidFill>
              <a:latin typeface="Times New Roman" panose="02020603050405020304" pitchFamily="18" charset="0"/>
              <a:cs typeface="Times New Roman" panose="02020603050405020304" pitchFamily="18" charset="0"/>
            </a:endParaRPr>
          </a:p>
          <a:p>
            <a:pPr marL="0" indent="0">
              <a:buNone/>
            </a:pPr>
            <a:r>
              <a:rPr lang="en-US" sz="3000" dirty="0" smtClean="0">
                <a:latin typeface="Times New Roman" panose="02020603050405020304" pitchFamily="18" charset="0"/>
                <a:cs typeface="Times New Roman" panose="02020603050405020304" pitchFamily="18" charset="0"/>
              </a:rPr>
              <a:t>                   - Next meeting date and time</a:t>
            </a:r>
          </a:p>
          <a:p>
            <a:pPr marL="0" indent="0">
              <a:buNone/>
            </a:pPr>
            <a:r>
              <a:rPr lang="en-US" sz="3000" dirty="0" smtClean="0">
                <a:latin typeface="Times New Roman" panose="02020603050405020304" pitchFamily="18" charset="0"/>
                <a:cs typeface="Times New Roman" panose="02020603050405020304" pitchFamily="18" charset="0"/>
              </a:rPr>
              <a:t>        - get the copies of agenda prior to the meeting.</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endParaRPr lang="en-US" dirty="0"/>
          </a:p>
        </p:txBody>
      </p:sp>
      <p:sp>
        <p:nvSpPr>
          <p:cNvPr id="8" name="Date Placeholder 7"/>
          <p:cNvSpPr>
            <a:spLocks noGrp="1"/>
          </p:cNvSpPr>
          <p:nvPr>
            <p:ph type="dt" sz="half" idx="10"/>
          </p:nvPr>
        </p:nvSpPr>
        <p:spPr/>
        <p:txBody>
          <a:bodyPr/>
          <a:lstStyle/>
          <a:p>
            <a:fld id="{AE25425F-B4DE-487A-AB18-D968B201D2C2}" type="datetime1">
              <a:rPr lang="en-US" smtClean="0"/>
              <a:t>11/10/2016</a:t>
            </a:fld>
            <a:endParaRPr lang="en-US"/>
          </a:p>
        </p:txBody>
      </p:sp>
      <p:sp>
        <p:nvSpPr>
          <p:cNvPr id="9" name="Footer Placeholder 8"/>
          <p:cNvSpPr>
            <a:spLocks noGrp="1"/>
          </p:cNvSpPr>
          <p:nvPr>
            <p:ph type="ftr" sz="quarter" idx="11"/>
          </p:nvPr>
        </p:nvSpPr>
        <p:spPr/>
        <p:txBody>
          <a:bodyPr/>
          <a:lstStyle/>
          <a:p>
            <a:r>
              <a:rPr lang="en-US" smtClean="0"/>
              <a:t>Vinod Somu</a:t>
            </a:r>
            <a:endParaRPr lang="en-US"/>
          </a:p>
        </p:txBody>
      </p:sp>
      <p:sp>
        <p:nvSpPr>
          <p:cNvPr id="10" name="Slide Number Placeholder 9"/>
          <p:cNvSpPr>
            <a:spLocks noGrp="1"/>
          </p:cNvSpPr>
          <p:nvPr>
            <p:ph type="sldNum" sz="quarter" idx="12"/>
          </p:nvPr>
        </p:nvSpPr>
        <p:spPr/>
        <p:txBody>
          <a:bodyPr/>
          <a:lstStyle/>
          <a:p>
            <a:fld id="{6D210B69-D820-4347-96C6-AFE945529134}" type="slidenum">
              <a:rPr lang="en-US" smtClean="0"/>
              <a:t>9</a:t>
            </a:fld>
            <a:endParaRPr lang="en-US"/>
          </a:p>
        </p:txBody>
      </p:sp>
    </p:spTree>
    <p:extLst>
      <p:ext uri="{BB962C8B-B14F-4D97-AF65-F5344CB8AC3E}">
        <p14:creationId xmlns:p14="http://schemas.microsoft.com/office/powerpoint/2010/main" val="3160820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TotalTime>
  <Words>1996</Words>
  <Application>Microsoft Office PowerPoint</Application>
  <PresentationFormat>Widescreen</PresentationFormat>
  <Paragraphs>376</Paragraphs>
  <Slides>37</Slides>
  <Notes>21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5" baseType="lpstr">
      <vt:lpstr>Arial</vt:lpstr>
      <vt:lpstr>Calibri</vt:lpstr>
      <vt:lpstr>Calibri Light</vt:lpstr>
      <vt:lpstr>Courier New</vt:lpstr>
      <vt:lpstr>Tahoma</vt:lpstr>
      <vt:lpstr>Times New Roman</vt:lpstr>
      <vt:lpstr>Office Theme</vt:lpstr>
      <vt:lpstr>Bitmap Image</vt:lpstr>
      <vt:lpstr>Project Documentation</vt:lpstr>
      <vt:lpstr>PowerPoint Presentation</vt:lpstr>
      <vt:lpstr>Overview</vt:lpstr>
      <vt:lpstr>PowerPoint Presentation</vt:lpstr>
      <vt:lpstr>Project Documentation</vt:lpstr>
      <vt:lpstr>Project Documentation for Project Management</vt:lpstr>
      <vt:lpstr>Why write the docs?</vt:lpstr>
      <vt:lpstr>Importance of documenting meetings:</vt:lpstr>
      <vt:lpstr>Specifications for documenting meetings:</vt:lpstr>
      <vt:lpstr>How important is documentation in Projects?  </vt:lpstr>
      <vt:lpstr>Good Documentation Practices:</vt:lpstr>
      <vt:lpstr>User Manual</vt:lpstr>
      <vt:lpstr>User Manual</vt:lpstr>
      <vt:lpstr>User Manual Contains</vt:lpstr>
      <vt:lpstr>How to Write User Manual</vt:lpstr>
      <vt:lpstr>How to Write User Manual (contd.)</vt:lpstr>
      <vt:lpstr>README</vt:lpstr>
      <vt:lpstr>Contents of README</vt:lpstr>
      <vt:lpstr> Javadocs</vt:lpstr>
      <vt:lpstr>Javadocs</vt:lpstr>
      <vt:lpstr>A brief introduction to Doxygen</vt:lpstr>
      <vt:lpstr>What does a compiler do?</vt:lpstr>
      <vt:lpstr>Getting started with Doxygen</vt:lpstr>
      <vt:lpstr>How does Doxygen help?</vt:lpstr>
      <vt:lpstr>Creating a Configuration File</vt:lpstr>
      <vt:lpstr>PowerPoint Presentation</vt:lpstr>
      <vt:lpstr>PowerPoint Presentation</vt:lpstr>
      <vt:lpstr>Introduction on Swagger tool</vt:lpstr>
      <vt:lpstr>Swagger looks like</vt:lpstr>
      <vt:lpstr>How do I get started?</vt:lpstr>
      <vt:lpstr>Online Swagger Editor</vt:lpstr>
      <vt:lpstr>Example</vt:lpstr>
      <vt:lpstr>SandCastle Help File Builder</vt:lpstr>
      <vt:lpstr>Why should we write commit messages?</vt:lpstr>
      <vt:lpstr>The seven rules of a great git commit message: </vt:lpstr>
      <vt:lpstr>Example of good practice:</vt:lpstr>
      <vt:lpstr>Example of bad practice: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Kolluru,Sreshtha</dc:creator>
  <cp:lastModifiedBy>Mora,Jhansi</cp:lastModifiedBy>
  <cp:revision>50</cp:revision>
  <dcterms:created xsi:type="dcterms:W3CDTF">2016-11-09T23:41:37Z</dcterms:created>
  <dcterms:modified xsi:type="dcterms:W3CDTF">2016-11-11T04:38:29Z</dcterms:modified>
</cp:coreProperties>
</file>