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45"/>
  </p:notes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91" r:id="rId17"/>
    <p:sldId id="296" r:id="rId18"/>
    <p:sldId id="297" r:id="rId19"/>
    <p:sldId id="295" r:id="rId20"/>
    <p:sldId id="273" r:id="rId21"/>
    <p:sldId id="293" r:id="rId22"/>
    <p:sldId id="298" r:id="rId23"/>
    <p:sldId id="299" r:id="rId24"/>
    <p:sldId id="300" r:id="rId25"/>
    <p:sldId id="283" r:id="rId26"/>
    <p:sldId id="284" r:id="rId27"/>
    <p:sldId id="285" r:id="rId28"/>
    <p:sldId id="272" r:id="rId29"/>
    <p:sldId id="292" r:id="rId30"/>
    <p:sldId id="304" r:id="rId31"/>
    <p:sldId id="301" r:id="rId32"/>
    <p:sldId id="302" r:id="rId33"/>
    <p:sldId id="303" r:id="rId34"/>
    <p:sldId id="280" r:id="rId35"/>
    <p:sldId id="281" r:id="rId36"/>
    <p:sldId id="282" r:id="rId37"/>
    <p:sldId id="286" r:id="rId38"/>
    <p:sldId id="287" r:id="rId39"/>
    <p:sldId id="288" r:id="rId40"/>
    <p:sldId id="289" r:id="rId41"/>
    <p:sldId id="290" r:id="rId42"/>
    <p:sldId id="275" r:id="rId43"/>
    <p:sldId id="27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0FB29-A34D-4095-95B7-E2BBB080FC28}" type="datetimeFigureOut">
              <a:rPr lang="en-IN" smtClean="0"/>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D1959-9971-428E-8596-FF5A69FAA18E}" type="slidenum">
              <a:rPr lang="en-IN" smtClean="0"/>
              <a:t>‹#›</a:t>
            </a:fld>
            <a:endParaRPr lang="en-IN"/>
          </a:p>
        </p:txBody>
      </p:sp>
    </p:spTree>
    <p:extLst>
      <p:ext uri="{BB962C8B-B14F-4D97-AF65-F5344CB8AC3E}">
        <p14:creationId xmlns:p14="http://schemas.microsoft.com/office/powerpoint/2010/main" val="381600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8D1959-9971-428E-8596-FF5A69FAA18E}" type="slidenum">
              <a:rPr lang="en-IN" smtClean="0"/>
              <a:t>6</a:t>
            </a:fld>
            <a:endParaRPr lang="en-IN"/>
          </a:p>
        </p:txBody>
      </p:sp>
    </p:spTree>
    <p:extLst>
      <p:ext uri="{BB962C8B-B14F-4D97-AF65-F5344CB8AC3E}">
        <p14:creationId xmlns:p14="http://schemas.microsoft.com/office/powerpoint/2010/main" val="425024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6366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5426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141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837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2734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454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11/18/2024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4351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0963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0666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6064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6327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11/18/2024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49880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04E9550-E17C-7A63-D102-13AB4C94931C}"/>
              </a:ext>
            </a:extLst>
          </p:cNvPr>
          <p:cNvSpPr>
            <a:spLocks noGrp="1"/>
          </p:cNvSpPr>
          <p:nvPr>
            <p:ph type="ctrTitle"/>
          </p:nvPr>
        </p:nvSpPr>
        <p:spPr>
          <a:xfrm>
            <a:off x="6089726" y="722903"/>
            <a:ext cx="5415521" cy="2706098"/>
          </a:xfrm>
        </p:spPr>
        <p:txBody>
          <a:bodyPr>
            <a:normAutofit/>
          </a:bodyPr>
          <a:lstStyle/>
          <a:p>
            <a:pPr>
              <a:lnSpc>
                <a:spcPct val="90000"/>
              </a:lnSpc>
            </a:pPr>
            <a:r>
              <a:rPr lang="en-US" sz="4200"/>
              <a:t>Federated Learning approach for severity classification of Knee Osteoarthritis </a:t>
            </a:r>
            <a:endParaRPr lang="en-IN" sz="4200"/>
          </a:p>
        </p:txBody>
      </p:sp>
      <p:sp>
        <p:nvSpPr>
          <p:cNvPr id="3" name="Subtitle 2">
            <a:extLst>
              <a:ext uri="{FF2B5EF4-FFF2-40B4-BE49-F238E27FC236}">
                <a16:creationId xmlns:a16="http://schemas.microsoft.com/office/drawing/2014/main" id="{52838C4C-A8A8-AA2D-1AB5-BA42EBECDBA0}"/>
              </a:ext>
            </a:extLst>
          </p:cNvPr>
          <p:cNvSpPr>
            <a:spLocks noGrp="1"/>
          </p:cNvSpPr>
          <p:nvPr>
            <p:ph type="subTitle" idx="1"/>
          </p:nvPr>
        </p:nvSpPr>
        <p:spPr>
          <a:xfrm>
            <a:off x="6089726" y="3674327"/>
            <a:ext cx="5415521" cy="2460770"/>
          </a:xfrm>
        </p:spPr>
        <p:txBody>
          <a:bodyPr>
            <a:normAutofit/>
          </a:bodyPr>
          <a:lstStyle/>
          <a:p>
            <a:r>
              <a:rPr lang="en-US" dirty="0"/>
              <a:t>21BAI1398 – Burlagadda Sai Nikhil</a:t>
            </a:r>
          </a:p>
          <a:p>
            <a:r>
              <a:rPr lang="en-US" dirty="0"/>
              <a:t>21BAI1553 – Gondi Vidya Bhavana</a:t>
            </a:r>
          </a:p>
          <a:p>
            <a:r>
              <a:rPr lang="en-US" dirty="0"/>
              <a:t>21BAI1442 – Riya Nitin Taori</a:t>
            </a:r>
            <a:endParaRPr lang="en-IN" dirty="0"/>
          </a:p>
        </p:txBody>
      </p:sp>
      <p:pic>
        <p:nvPicPr>
          <p:cNvPr id="4" name="Picture 3">
            <a:extLst>
              <a:ext uri="{FF2B5EF4-FFF2-40B4-BE49-F238E27FC236}">
                <a16:creationId xmlns:a16="http://schemas.microsoft.com/office/drawing/2014/main" id="{1D95068A-CDF0-D5AE-3917-F819640ED345}"/>
              </a:ext>
            </a:extLst>
          </p:cNvPr>
          <p:cNvPicPr>
            <a:picLocks noChangeAspect="1"/>
          </p:cNvPicPr>
          <p:nvPr/>
        </p:nvPicPr>
        <p:blipFill>
          <a:blip r:embed="rId2"/>
          <a:srcRect l="35970"/>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7B500FCE-82BA-3A28-CE3B-0F362A310FD8}"/>
              </a:ext>
            </a:extLst>
          </p:cNvPr>
          <p:cNvSpPr txBox="1"/>
          <p:nvPr/>
        </p:nvSpPr>
        <p:spPr>
          <a:xfrm>
            <a:off x="7177348" y="5600519"/>
            <a:ext cx="2212253" cy="369332"/>
          </a:xfrm>
          <a:prstGeom prst="rect">
            <a:avLst/>
          </a:prstGeom>
          <a:noFill/>
        </p:spPr>
        <p:txBody>
          <a:bodyPr wrap="square" rtlCol="0">
            <a:spAutoFit/>
          </a:bodyPr>
          <a:lstStyle/>
          <a:p>
            <a:r>
              <a:rPr lang="en-US" b="1" dirty="0"/>
              <a:t>Guide: </a:t>
            </a:r>
            <a:r>
              <a:rPr lang="en-US" dirty="0"/>
              <a:t>Dr Amutha S</a:t>
            </a:r>
            <a:endParaRPr lang="en-IN" b="1" dirty="0"/>
          </a:p>
        </p:txBody>
      </p:sp>
    </p:spTree>
    <p:extLst>
      <p:ext uri="{BB962C8B-B14F-4D97-AF65-F5344CB8AC3E}">
        <p14:creationId xmlns:p14="http://schemas.microsoft.com/office/powerpoint/2010/main" val="190616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D111C-F114-E83A-EC06-CDC3F4143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2D32F-A0A8-1A27-512E-5F24BD9BD655}"/>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5C8DDD19-1ADE-4EF2-2D70-BD7A31BF57AC}"/>
              </a:ext>
            </a:extLst>
          </p:cNvPr>
          <p:cNvSpPr>
            <a:spLocks noGrp="1"/>
          </p:cNvSpPr>
          <p:nvPr>
            <p:ph idx="1"/>
          </p:nvPr>
        </p:nvSpPr>
        <p:spPr>
          <a:xfrm>
            <a:off x="691079" y="1278246"/>
            <a:ext cx="10325000" cy="4817753"/>
          </a:xfrm>
        </p:spPr>
        <p:txBody>
          <a:bodyPr>
            <a:normAutofit/>
          </a:bodyPr>
          <a:lstStyle/>
          <a:p>
            <a:pPr marL="0" indent="0">
              <a:buNone/>
            </a:pPr>
            <a:r>
              <a:rPr lang="en-US" sz="3200" b="1" dirty="0"/>
              <a:t>Data Partitioning and Client Simulation Module:</a:t>
            </a:r>
          </a:p>
          <a:p>
            <a:r>
              <a:rPr lang="en-US" sz="2800" b="1" dirty="0"/>
              <a:t>Client Data Distribution: </a:t>
            </a:r>
            <a:r>
              <a:rPr lang="en-US" sz="2800" dirty="0"/>
              <a:t>Partitions the dataset among clients to simulate decentralized data storage. Each client receives a unique subset of the data, preserving the local and distributed nature of Federated Learning.</a:t>
            </a:r>
            <a:r>
              <a:rPr lang="en-US" sz="2800" b="1" dirty="0"/>
              <a:t> </a:t>
            </a:r>
          </a:p>
          <a:p>
            <a:r>
              <a:rPr lang="en-US" sz="2800" b="1" dirty="0"/>
              <a:t>Client Simulation: </a:t>
            </a:r>
            <a:r>
              <a:rPr lang="en-US" sz="2800" dirty="0"/>
              <a:t>Mimics the real-world client behavior (e.g., hospitals or clinics), allowing each client to train a local model without sharing data, which is crucial for privacy and simulating realistic FL environments.</a:t>
            </a:r>
            <a:endParaRPr lang="en-US" sz="2800" b="1" dirty="0"/>
          </a:p>
        </p:txBody>
      </p:sp>
    </p:spTree>
    <p:extLst>
      <p:ext uri="{BB962C8B-B14F-4D97-AF65-F5344CB8AC3E}">
        <p14:creationId xmlns:p14="http://schemas.microsoft.com/office/powerpoint/2010/main" val="142814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034BE-A733-BDAB-C22B-AAF964FEC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69FCCA-D613-8525-9C1B-599DA56FFCCE}"/>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42D6116F-6741-2C0A-9C50-C58487E25FCF}"/>
              </a:ext>
            </a:extLst>
          </p:cNvPr>
          <p:cNvSpPr>
            <a:spLocks noGrp="1"/>
          </p:cNvSpPr>
          <p:nvPr>
            <p:ph idx="1"/>
          </p:nvPr>
        </p:nvSpPr>
        <p:spPr>
          <a:xfrm>
            <a:off x="691079" y="1278246"/>
            <a:ext cx="10325000" cy="4817753"/>
          </a:xfrm>
        </p:spPr>
        <p:txBody>
          <a:bodyPr>
            <a:normAutofit/>
          </a:bodyPr>
          <a:lstStyle/>
          <a:p>
            <a:pPr marL="0" indent="0">
              <a:buNone/>
            </a:pPr>
            <a:r>
              <a:rPr lang="en-US" sz="3200" b="1" dirty="0"/>
              <a:t>Federated Learning Setup Module:</a:t>
            </a:r>
          </a:p>
          <a:p>
            <a:r>
              <a:rPr lang="en-US" sz="2800" b="1" dirty="0"/>
              <a:t>Client and Round Configuration: </a:t>
            </a:r>
            <a:r>
              <a:rPr lang="en-US" sz="2800" dirty="0"/>
              <a:t>Setup multiple clients and a specified number of rounds for Federated Learning. This module coordinates the decentralized training process and defines each client’s role.</a:t>
            </a:r>
          </a:p>
          <a:p>
            <a:r>
              <a:rPr lang="en-US" sz="2800" b="1" dirty="0"/>
              <a:t>Federated Averaging: </a:t>
            </a:r>
            <a:r>
              <a:rPr lang="en-US" sz="2800" dirty="0"/>
              <a:t>Implements the </a:t>
            </a:r>
            <a:r>
              <a:rPr lang="en-US" sz="2800" b="1" dirty="0"/>
              <a:t>FedAverage </a:t>
            </a:r>
            <a:r>
              <a:rPr lang="en-US" sz="2800" dirty="0"/>
              <a:t>algorithm for aggregating model updates from each client, ensuring an optimized global model data without data centralization.</a:t>
            </a:r>
            <a:endParaRPr lang="en-US" sz="2800" b="1" dirty="0"/>
          </a:p>
        </p:txBody>
      </p:sp>
    </p:spTree>
    <p:extLst>
      <p:ext uri="{BB962C8B-B14F-4D97-AF65-F5344CB8AC3E}">
        <p14:creationId xmlns:p14="http://schemas.microsoft.com/office/powerpoint/2010/main" val="108812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C72BB-34A6-328C-6E22-169723A42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B9364C-A5E8-E0D8-EDCA-FD7C7F7F1736}"/>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1BD7D7F1-9B11-1551-D00D-A711A721F9EC}"/>
              </a:ext>
            </a:extLst>
          </p:cNvPr>
          <p:cNvSpPr>
            <a:spLocks noGrp="1"/>
          </p:cNvSpPr>
          <p:nvPr>
            <p:ph idx="1"/>
          </p:nvPr>
        </p:nvSpPr>
        <p:spPr>
          <a:xfrm>
            <a:off x="691079" y="1278246"/>
            <a:ext cx="10325000" cy="4817753"/>
          </a:xfrm>
        </p:spPr>
        <p:txBody>
          <a:bodyPr>
            <a:normAutofit/>
          </a:bodyPr>
          <a:lstStyle/>
          <a:p>
            <a:pPr marL="0" indent="0">
              <a:buNone/>
            </a:pPr>
            <a:r>
              <a:rPr lang="en-US" sz="3200" b="1" dirty="0"/>
              <a:t>Training and Evaluation Module:</a:t>
            </a:r>
          </a:p>
          <a:p>
            <a:r>
              <a:rPr lang="en-US" sz="2800" b="1" dirty="0"/>
              <a:t>Training Loop: </a:t>
            </a:r>
            <a:r>
              <a:rPr lang="en-US" sz="2800" dirty="0"/>
              <a:t>Handles the core training process, where the model is iteratively trained on each client’s data, performs weight updates, and applies Federated Averaging after each round.</a:t>
            </a:r>
          </a:p>
          <a:p>
            <a:r>
              <a:rPr lang="en-US" sz="2800" b="1" dirty="0"/>
              <a:t>Evaluation Metrics: </a:t>
            </a:r>
            <a:r>
              <a:rPr lang="en-US" sz="2800" dirty="0"/>
              <a:t>Integrates performance metrics such as classification reports and confusion metrices to assess accuracy across severity classes (Healthy, Moderate and Severe)</a:t>
            </a:r>
            <a:endParaRPr lang="en-US" sz="2800" b="1" dirty="0"/>
          </a:p>
        </p:txBody>
      </p:sp>
    </p:spTree>
    <p:extLst>
      <p:ext uri="{BB962C8B-B14F-4D97-AF65-F5344CB8AC3E}">
        <p14:creationId xmlns:p14="http://schemas.microsoft.com/office/powerpoint/2010/main" val="409589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B13FF-D837-6EAD-BD59-876D25C36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C5400-CBCB-8147-9856-735BA06D073F}"/>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21D77269-22F3-CD1E-FDBF-93CFB573652C}"/>
              </a:ext>
            </a:extLst>
          </p:cNvPr>
          <p:cNvSpPr>
            <a:spLocks noGrp="1"/>
          </p:cNvSpPr>
          <p:nvPr>
            <p:ph idx="1"/>
          </p:nvPr>
        </p:nvSpPr>
        <p:spPr>
          <a:xfrm>
            <a:off x="691079" y="1278246"/>
            <a:ext cx="10325000" cy="4817753"/>
          </a:xfrm>
        </p:spPr>
        <p:txBody>
          <a:bodyPr>
            <a:normAutofit/>
          </a:bodyPr>
          <a:lstStyle/>
          <a:p>
            <a:pPr marL="0" indent="0">
              <a:buNone/>
            </a:pPr>
            <a:r>
              <a:rPr lang="en-US" sz="3200" b="1" dirty="0"/>
              <a:t>Utilities and Configuration Module:</a:t>
            </a:r>
          </a:p>
          <a:p>
            <a:r>
              <a:rPr lang="en-US" sz="2800" b="1" dirty="0"/>
              <a:t>Seed Setup: </a:t>
            </a:r>
            <a:r>
              <a:rPr lang="en-US" sz="2800" dirty="0"/>
              <a:t>Sets a random seed to ensure reproducibility in model training and evaluation, making experiments consistent. </a:t>
            </a:r>
          </a:p>
          <a:p>
            <a:r>
              <a:rPr lang="en-US" sz="2800" b="1" dirty="0"/>
              <a:t>Device Configuration: </a:t>
            </a:r>
            <a:r>
              <a:rPr lang="en-US" sz="2800" dirty="0"/>
              <a:t>Identifies the device ( GPU or CPU ) for model training, improving computation efficiency.</a:t>
            </a:r>
            <a:endParaRPr lang="en-US" sz="2800" b="1" dirty="0"/>
          </a:p>
        </p:txBody>
      </p:sp>
    </p:spTree>
    <p:extLst>
      <p:ext uri="{BB962C8B-B14F-4D97-AF65-F5344CB8AC3E}">
        <p14:creationId xmlns:p14="http://schemas.microsoft.com/office/powerpoint/2010/main" val="419277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0B64-DBB2-DC7E-B5DE-E37DAE04B61F}"/>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91084A74-FDED-6831-D9F6-39C81C6EA3DC}"/>
              </a:ext>
            </a:extLst>
          </p:cNvPr>
          <p:cNvSpPr>
            <a:spLocks noGrp="1"/>
          </p:cNvSpPr>
          <p:nvPr>
            <p:ph idx="1"/>
          </p:nvPr>
        </p:nvSpPr>
        <p:spPr>
          <a:xfrm>
            <a:off x="691078" y="953432"/>
            <a:ext cx="11274779" cy="5772529"/>
          </a:xfrm>
        </p:spPr>
        <p:txBody>
          <a:bodyPr>
            <a:normAutofit/>
          </a:bodyPr>
          <a:lstStyle/>
          <a:p>
            <a:pPr marL="0" indent="0">
              <a:buNone/>
            </a:pPr>
            <a:r>
              <a:rPr lang="en-US" sz="2800" b="1" dirty="0"/>
              <a:t>Normal and Pre-Processed Images:</a:t>
            </a:r>
          </a:p>
          <a:p>
            <a:pPr marL="0" indent="0">
              <a:buNone/>
            </a:pPr>
            <a:endParaRPr lang="en-IN" sz="2800" b="1" dirty="0"/>
          </a:p>
        </p:txBody>
      </p:sp>
      <p:pic>
        <p:nvPicPr>
          <p:cNvPr id="5" name="Picture 4" descr="A close-up of a knee x-ray&#10;&#10;Description automatically generated">
            <a:extLst>
              <a:ext uri="{FF2B5EF4-FFF2-40B4-BE49-F238E27FC236}">
                <a16:creationId xmlns:a16="http://schemas.microsoft.com/office/drawing/2014/main" id="{E66635B2-0E7A-7B4D-610C-47508307A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37" y="1565200"/>
            <a:ext cx="5326263" cy="2643007"/>
          </a:xfrm>
          <a:prstGeom prst="rect">
            <a:avLst/>
          </a:prstGeom>
        </p:spPr>
      </p:pic>
      <p:pic>
        <p:nvPicPr>
          <p:cNvPr id="7" name="Picture 6" descr="A comparison of a knee and knee x-ray&#10;&#10;Description automatically generated with medium confidence">
            <a:extLst>
              <a:ext uri="{FF2B5EF4-FFF2-40B4-BE49-F238E27FC236}">
                <a16:creationId xmlns:a16="http://schemas.microsoft.com/office/drawing/2014/main" id="{D9CBB831-FB76-EC75-C3D0-9D2BE3B06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369" y="1555367"/>
            <a:ext cx="5326264" cy="2643008"/>
          </a:xfrm>
          <a:prstGeom prst="rect">
            <a:avLst/>
          </a:prstGeom>
        </p:spPr>
      </p:pic>
      <p:pic>
        <p:nvPicPr>
          <p:cNvPr id="9" name="Picture 8" descr="A close-up of a radiograph&#10;&#10;Description automatically generated">
            <a:extLst>
              <a:ext uri="{FF2B5EF4-FFF2-40B4-BE49-F238E27FC236}">
                <a16:creationId xmlns:a16="http://schemas.microsoft.com/office/drawing/2014/main" id="{20A60CB9-C0ED-5647-5BBA-34089A745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403" y="4198375"/>
            <a:ext cx="4815998" cy="2389803"/>
          </a:xfrm>
          <a:prstGeom prst="rect">
            <a:avLst/>
          </a:prstGeom>
        </p:spPr>
      </p:pic>
    </p:spTree>
    <p:extLst>
      <p:ext uri="{BB962C8B-B14F-4D97-AF65-F5344CB8AC3E}">
        <p14:creationId xmlns:p14="http://schemas.microsoft.com/office/powerpoint/2010/main" val="58595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39998-D298-87D3-EA35-248C39E9D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23C26-4F91-6C77-3150-EB7422E34CD9}"/>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3D176B85-6E7C-0F32-D1CC-92034EBFD8B3}"/>
              </a:ext>
            </a:extLst>
          </p:cNvPr>
          <p:cNvSpPr>
            <a:spLocks noGrp="1"/>
          </p:cNvSpPr>
          <p:nvPr>
            <p:ph idx="1"/>
          </p:nvPr>
        </p:nvSpPr>
        <p:spPr>
          <a:xfrm>
            <a:off x="691078" y="953432"/>
            <a:ext cx="11274779" cy="5772529"/>
          </a:xfrm>
        </p:spPr>
        <p:txBody>
          <a:bodyPr>
            <a:normAutofit/>
          </a:bodyPr>
          <a:lstStyle/>
          <a:p>
            <a:pPr marL="0" indent="0">
              <a:buNone/>
            </a:pPr>
            <a:r>
              <a:rPr lang="en-US" sz="2800" b="1" dirty="0"/>
              <a:t>Exploratory Data Analysis</a:t>
            </a:r>
          </a:p>
          <a:p>
            <a:pPr marL="0" indent="0">
              <a:buNone/>
            </a:pPr>
            <a:endParaRPr lang="en-US" sz="2800" b="1" dirty="0"/>
          </a:p>
          <a:p>
            <a:pPr marL="0" indent="0">
              <a:buNone/>
            </a:pPr>
            <a:endParaRPr lang="en-IN" sz="2800" b="1" dirty="0"/>
          </a:p>
        </p:txBody>
      </p:sp>
      <p:pic>
        <p:nvPicPr>
          <p:cNvPr id="6" name="Picture 5" descr="A pie chart with numbers and text&#10;&#10;Description automatically generated">
            <a:extLst>
              <a:ext uri="{FF2B5EF4-FFF2-40B4-BE49-F238E27FC236}">
                <a16:creationId xmlns:a16="http://schemas.microsoft.com/office/drawing/2014/main" id="{8DB91844-B57D-24B4-BB52-2347C1E54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17" y="1487615"/>
            <a:ext cx="3240299" cy="2587176"/>
          </a:xfrm>
          <a:prstGeom prst="rect">
            <a:avLst/>
          </a:prstGeom>
        </p:spPr>
      </p:pic>
      <p:pic>
        <p:nvPicPr>
          <p:cNvPr id="10" name="Picture 9" descr="A pie chart with numbers and text&#10;&#10;Description automatically generated">
            <a:extLst>
              <a:ext uri="{FF2B5EF4-FFF2-40B4-BE49-F238E27FC236}">
                <a16:creationId xmlns:a16="http://schemas.microsoft.com/office/drawing/2014/main" id="{3F9717EE-290E-9845-BE6F-D24CDB2E2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208" y="1487615"/>
            <a:ext cx="3240299" cy="2587176"/>
          </a:xfrm>
          <a:prstGeom prst="rect">
            <a:avLst/>
          </a:prstGeom>
        </p:spPr>
      </p:pic>
      <p:pic>
        <p:nvPicPr>
          <p:cNvPr id="12" name="Picture 11" descr="A pie chart with numbers and text&#10;&#10;Description automatically generated">
            <a:extLst>
              <a:ext uri="{FF2B5EF4-FFF2-40B4-BE49-F238E27FC236}">
                <a16:creationId xmlns:a16="http://schemas.microsoft.com/office/drawing/2014/main" id="{AF2EFBB2-CFC9-82D1-A1B1-7C1FD2DAB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8101" y="1487615"/>
            <a:ext cx="3240299" cy="2582113"/>
          </a:xfrm>
          <a:prstGeom prst="rect">
            <a:avLst/>
          </a:prstGeom>
        </p:spPr>
      </p:pic>
      <p:pic>
        <p:nvPicPr>
          <p:cNvPr id="14" name="Picture 13" descr="A graph of a number of samples in each class&#10;&#10;Description automatically generated">
            <a:extLst>
              <a:ext uri="{FF2B5EF4-FFF2-40B4-BE49-F238E27FC236}">
                <a16:creationId xmlns:a16="http://schemas.microsoft.com/office/drawing/2014/main" id="{825A697E-21AD-0F5C-9B68-DF79513038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17" y="3956873"/>
            <a:ext cx="3444836" cy="2887007"/>
          </a:xfrm>
          <a:prstGeom prst="rect">
            <a:avLst/>
          </a:prstGeom>
        </p:spPr>
      </p:pic>
    </p:spTree>
    <p:extLst>
      <p:ext uri="{BB962C8B-B14F-4D97-AF65-F5344CB8AC3E}">
        <p14:creationId xmlns:p14="http://schemas.microsoft.com/office/powerpoint/2010/main" val="259437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C8561-1ACE-D922-C06F-44368203C7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95752-C40F-9DFC-C037-310AEA8BDC51}"/>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C7BC01C2-7D03-27F5-BCEF-DDF37F619998}"/>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VGG16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6" name="Picture 5">
            <a:extLst>
              <a:ext uri="{FF2B5EF4-FFF2-40B4-BE49-F238E27FC236}">
                <a16:creationId xmlns:a16="http://schemas.microsoft.com/office/drawing/2014/main" id="{861C316F-452C-A62D-C22B-51051A0D3DF2}"/>
              </a:ext>
            </a:extLst>
          </p:cNvPr>
          <p:cNvPicPr>
            <a:picLocks noChangeAspect="1"/>
          </p:cNvPicPr>
          <p:nvPr/>
        </p:nvPicPr>
        <p:blipFill>
          <a:blip r:embed="rId2"/>
          <a:stretch>
            <a:fillRect/>
          </a:stretch>
        </p:blipFill>
        <p:spPr>
          <a:xfrm>
            <a:off x="1859682" y="2491776"/>
            <a:ext cx="2804410" cy="4035614"/>
          </a:xfrm>
          <a:prstGeom prst="rect">
            <a:avLst/>
          </a:prstGeom>
        </p:spPr>
      </p:pic>
      <p:pic>
        <p:nvPicPr>
          <p:cNvPr id="9" name="Picture 8" descr="A graph with a line graph&#10;&#10;Description automatically generated">
            <a:extLst>
              <a:ext uri="{FF2B5EF4-FFF2-40B4-BE49-F238E27FC236}">
                <a16:creationId xmlns:a16="http://schemas.microsoft.com/office/drawing/2014/main" id="{03F28E11-4EF3-219D-63F4-81EA52DCEC02}"/>
              </a:ext>
            </a:extLst>
          </p:cNvPr>
          <p:cNvPicPr>
            <a:picLocks noChangeAspect="1"/>
          </p:cNvPicPr>
          <p:nvPr/>
        </p:nvPicPr>
        <p:blipFill>
          <a:blip r:embed="rId3">
            <a:extLst>
              <a:ext uri="{28A0092B-C50C-407E-A947-70E740481C1C}">
                <a14:useLocalDpi xmlns:a14="http://schemas.microsoft.com/office/drawing/2010/main" val="0"/>
              </a:ext>
            </a:extLst>
          </a:blip>
          <a:srcRect t="5969"/>
          <a:stretch/>
        </p:blipFill>
        <p:spPr>
          <a:xfrm>
            <a:off x="5804199" y="2644877"/>
            <a:ext cx="5696723" cy="4213123"/>
          </a:xfrm>
          <a:prstGeom prst="rect">
            <a:avLst/>
          </a:prstGeom>
        </p:spPr>
      </p:pic>
    </p:spTree>
    <p:extLst>
      <p:ext uri="{BB962C8B-B14F-4D97-AF65-F5344CB8AC3E}">
        <p14:creationId xmlns:p14="http://schemas.microsoft.com/office/powerpoint/2010/main" val="2126295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5C716-4577-B192-90D3-49D88FBD9C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740CD-3140-19FD-0448-F37D1A25E1CD}"/>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8BC1F57E-3B0D-32F6-DE1B-D45B6A916D74}"/>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VGG16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5" name="Picture 4" descr="A graph of data analysis&#10;&#10;Description automatically generated with medium confidence">
            <a:extLst>
              <a:ext uri="{FF2B5EF4-FFF2-40B4-BE49-F238E27FC236}">
                <a16:creationId xmlns:a16="http://schemas.microsoft.com/office/drawing/2014/main" id="{B5D63343-C695-E184-061A-892C6BA18197}"/>
              </a:ext>
            </a:extLst>
          </p:cNvPr>
          <p:cNvPicPr>
            <a:picLocks noChangeAspect="1"/>
          </p:cNvPicPr>
          <p:nvPr/>
        </p:nvPicPr>
        <p:blipFill>
          <a:blip r:embed="rId2">
            <a:extLst>
              <a:ext uri="{28A0092B-C50C-407E-A947-70E740481C1C}">
                <a14:useLocalDpi xmlns:a14="http://schemas.microsoft.com/office/drawing/2010/main" val="0"/>
              </a:ext>
            </a:extLst>
          </a:blip>
          <a:srcRect t="5879"/>
          <a:stretch/>
        </p:blipFill>
        <p:spPr>
          <a:xfrm>
            <a:off x="2662813" y="2350904"/>
            <a:ext cx="5315577" cy="4216743"/>
          </a:xfrm>
          <a:prstGeom prst="rect">
            <a:avLst/>
          </a:prstGeom>
        </p:spPr>
      </p:pic>
    </p:spTree>
    <p:extLst>
      <p:ext uri="{BB962C8B-B14F-4D97-AF65-F5344CB8AC3E}">
        <p14:creationId xmlns:p14="http://schemas.microsoft.com/office/powerpoint/2010/main" val="372640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90360-0400-7244-1F12-D8671CD36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AD5DD-E2AB-9FE0-A37A-8ED31EF6AF31}"/>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F7222AEE-30F8-FA80-DD2F-22573C532F6C}"/>
              </a:ext>
            </a:extLst>
          </p:cNvPr>
          <p:cNvSpPr>
            <a:spLocks noGrp="1"/>
          </p:cNvSpPr>
          <p:nvPr>
            <p:ph idx="1"/>
          </p:nvPr>
        </p:nvSpPr>
        <p:spPr>
          <a:xfrm>
            <a:off x="596261" y="953433"/>
            <a:ext cx="11274779" cy="5772529"/>
          </a:xfrm>
        </p:spPr>
        <p:txBody>
          <a:bodyPr>
            <a:normAutofit/>
          </a:bodyPr>
          <a:lstStyle/>
          <a:p>
            <a:pPr marL="0" indent="0">
              <a:buNone/>
            </a:pPr>
            <a:r>
              <a:rPr lang="en-US" sz="2800" b="1" dirty="0"/>
              <a:t>Results:</a:t>
            </a:r>
          </a:p>
          <a:p>
            <a:r>
              <a:rPr lang="en-IN" b="1" dirty="0"/>
              <a:t>VGG16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a:t>
            </a:r>
            <a:r>
              <a:rPr lang="en-IN" sz="1600" b="1"/>
              <a:t>: 69.99 </a:t>
            </a:r>
            <a:r>
              <a:rPr lang="en-IN" sz="1600" b="1" dirty="0"/>
              <a:t>%</a:t>
            </a:r>
          </a:p>
          <a:p>
            <a:r>
              <a:rPr lang="en-IN" sz="1600" b="1" dirty="0"/>
              <a:t>Global Loss : 0.7879</a:t>
            </a:r>
          </a:p>
        </p:txBody>
      </p:sp>
      <p:graphicFrame>
        <p:nvGraphicFramePr>
          <p:cNvPr id="4" name="Table 3">
            <a:extLst>
              <a:ext uri="{FF2B5EF4-FFF2-40B4-BE49-F238E27FC236}">
                <a16:creationId xmlns:a16="http://schemas.microsoft.com/office/drawing/2014/main" id="{15F487A6-3C3F-A350-B987-A5CA34188EB9}"/>
              </a:ext>
            </a:extLst>
          </p:cNvPr>
          <p:cNvGraphicFramePr>
            <a:graphicFrameLocks noGrp="1"/>
          </p:cNvGraphicFramePr>
          <p:nvPr>
            <p:extLst>
              <p:ext uri="{D42A27DB-BD31-4B8C-83A1-F6EECF244321}">
                <p14:modId xmlns:p14="http://schemas.microsoft.com/office/powerpoint/2010/main" val="1417022953"/>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71.15 %</a:t>
                      </a:r>
                      <a:endParaRPr lang="en-IN" dirty="0"/>
                    </a:p>
                  </a:txBody>
                  <a:tcPr/>
                </a:tc>
                <a:tc>
                  <a:txBody>
                    <a:bodyPr/>
                    <a:lstStyle/>
                    <a:p>
                      <a:pPr algn="ctr"/>
                      <a:r>
                        <a:rPr lang="en-US" dirty="0"/>
                        <a:t>1.04</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71.15 %</a:t>
                      </a:r>
                      <a:endParaRPr lang="en-IN" dirty="0"/>
                    </a:p>
                  </a:txBody>
                  <a:tcPr/>
                </a:tc>
                <a:tc>
                  <a:txBody>
                    <a:bodyPr/>
                    <a:lstStyle/>
                    <a:p>
                      <a:pPr algn="ctr"/>
                      <a:r>
                        <a:rPr lang="en-US" dirty="0"/>
                        <a:t>0.92</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71.15 %</a:t>
                      </a:r>
                      <a:endParaRPr lang="en-IN" dirty="0"/>
                    </a:p>
                  </a:txBody>
                  <a:tcPr/>
                </a:tc>
                <a:tc>
                  <a:txBody>
                    <a:bodyPr/>
                    <a:lstStyle/>
                    <a:p>
                      <a:pPr algn="ctr"/>
                      <a:r>
                        <a:rPr lang="en-US" dirty="0"/>
                        <a:t>0.84</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71.15 %</a:t>
                      </a:r>
                      <a:endParaRPr lang="en-IN" dirty="0"/>
                    </a:p>
                  </a:txBody>
                  <a:tcPr/>
                </a:tc>
                <a:tc>
                  <a:txBody>
                    <a:bodyPr/>
                    <a:lstStyle/>
                    <a:p>
                      <a:pPr algn="ctr"/>
                      <a:r>
                        <a:rPr lang="en-US" dirty="0"/>
                        <a:t>0.84</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71.15 %</a:t>
                      </a:r>
                      <a:endParaRPr lang="en-IN" dirty="0"/>
                    </a:p>
                  </a:txBody>
                  <a:tcPr/>
                </a:tc>
                <a:tc>
                  <a:txBody>
                    <a:bodyPr/>
                    <a:lstStyle/>
                    <a:p>
                      <a:pPr algn="ctr"/>
                      <a:r>
                        <a:rPr lang="en-US" dirty="0"/>
                        <a:t>0.84</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74D2F7DC-509A-4809-2413-2F4767A8148E}"/>
              </a:ext>
            </a:extLst>
          </p:cNvPr>
          <p:cNvGraphicFramePr>
            <a:graphicFrameLocks noGrp="1"/>
          </p:cNvGraphicFramePr>
          <p:nvPr>
            <p:extLst>
              <p:ext uri="{D42A27DB-BD31-4B8C-83A1-F6EECF244321}">
                <p14:modId xmlns:p14="http://schemas.microsoft.com/office/powerpoint/2010/main" val="823369108"/>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38591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D518E-F5FE-5A20-62F4-0D7CCE518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F33DB9-31B9-AABF-9F72-FE86E879255E}"/>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0B8EBF85-6CA8-5FB6-DE4C-228FF14F6A41}"/>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DenseNet169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6" name="Picture 5">
            <a:extLst>
              <a:ext uri="{FF2B5EF4-FFF2-40B4-BE49-F238E27FC236}">
                <a16:creationId xmlns:a16="http://schemas.microsoft.com/office/drawing/2014/main" id="{1585319D-5E08-7AB0-F5CF-1C1802192148}"/>
              </a:ext>
            </a:extLst>
          </p:cNvPr>
          <p:cNvPicPr>
            <a:picLocks noChangeAspect="1"/>
          </p:cNvPicPr>
          <p:nvPr/>
        </p:nvPicPr>
        <p:blipFill>
          <a:blip r:embed="rId2"/>
          <a:stretch>
            <a:fillRect/>
          </a:stretch>
        </p:blipFill>
        <p:spPr>
          <a:xfrm>
            <a:off x="2041478" y="2431702"/>
            <a:ext cx="2958622" cy="4093292"/>
          </a:xfrm>
          <a:prstGeom prst="rect">
            <a:avLst/>
          </a:prstGeom>
        </p:spPr>
      </p:pic>
      <p:pic>
        <p:nvPicPr>
          <p:cNvPr id="9" name="Picture 8" descr="A graph with a line&#10;&#10;Description automatically generated">
            <a:extLst>
              <a:ext uri="{FF2B5EF4-FFF2-40B4-BE49-F238E27FC236}">
                <a16:creationId xmlns:a16="http://schemas.microsoft.com/office/drawing/2014/main" id="{7171AAB9-4C12-2E36-AFC4-0AC03D85C245}"/>
              </a:ext>
            </a:extLst>
          </p:cNvPr>
          <p:cNvPicPr>
            <a:picLocks noChangeAspect="1"/>
          </p:cNvPicPr>
          <p:nvPr/>
        </p:nvPicPr>
        <p:blipFill>
          <a:blip r:embed="rId3">
            <a:extLst>
              <a:ext uri="{28A0092B-C50C-407E-A947-70E740481C1C}">
                <a14:useLocalDpi xmlns:a14="http://schemas.microsoft.com/office/drawing/2010/main" val="0"/>
              </a:ext>
            </a:extLst>
          </a:blip>
          <a:srcRect r="45574"/>
          <a:stretch/>
        </p:blipFill>
        <p:spPr>
          <a:xfrm>
            <a:off x="6713320" y="2486257"/>
            <a:ext cx="5252537" cy="4021152"/>
          </a:xfrm>
          <a:prstGeom prst="rect">
            <a:avLst/>
          </a:prstGeom>
        </p:spPr>
      </p:pic>
    </p:spTree>
    <p:extLst>
      <p:ext uri="{BB962C8B-B14F-4D97-AF65-F5344CB8AC3E}">
        <p14:creationId xmlns:p14="http://schemas.microsoft.com/office/powerpoint/2010/main" val="399362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868C-96B6-6B5B-1AD0-8E4A9657C71F}"/>
              </a:ext>
            </a:extLst>
          </p:cNvPr>
          <p:cNvSpPr>
            <a:spLocks noGrp="1"/>
          </p:cNvSpPr>
          <p:nvPr>
            <p:ph type="title"/>
          </p:nvPr>
        </p:nvSpPr>
        <p:spPr>
          <a:xfrm>
            <a:off x="691079" y="403123"/>
            <a:ext cx="10325000" cy="693575"/>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7EFCA1BA-52C8-60E3-AFA6-6372AE242099}"/>
              </a:ext>
            </a:extLst>
          </p:cNvPr>
          <p:cNvSpPr>
            <a:spLocks noGrp="1"/>
          </p:cNvSpPr>
          <p:nvPr>
            <p:ph idx="1"/>
          </p:nvPr>
        </p:nvSpPr>
        <p:spPr>
          <a:xfrm>
            <a:off x="691079" y="1278246"/>
            <a:ext cx="10325000" cy="4817753"/>
          </a:xfrm>
        </p:spPr>
        <p:txBody>
          <a:bodyPr>
            <a:normAutofit/>
          </a:bodyPr>
          <a:lstStyle/>
          <a:p>
            <a:r>
              <a:rPr lang="en-US" sz="1800" b="1" dirty="0"/>
              <a:t>Knee Osteoarthritis: </a:t>
            </a:r>
            <a:r>
              <a:rPr lang="en-US" sz="1800" dirty="0"/>
              <a:t>Knee osteoarthritis (OA) is a degenerative joint disease-causing cartilage breakdown in the knee, leading to pain, stiffness, and reduced mobility. It is commonly diagnosed through imaging, and effective management is essential to improve patient quality of life.</a:t>
            </a:r>
          </a:p>
          <a:p>
            <a:r>
              <a:rPr lang="en-US" sz="1800" b="1" dirty="0"/>
              <a:t>Challenges in the present system: </a:t>
            </a:r>
            <a:r>
              <a:rPr lang="en-US" sz="1800" dirty="0"/>
              <a:t>Privacy concerns in centralized medical data collection.</a:t>
            </a:r>
          </a:p>
          <a:p>
            <a:r>
              <a:rPr lang="en-US" sz="1800" b="1" dirty="0"/>
              <a:t>Solution: </a:t>
            </a:r>
            <a:r>
              <a:rPr lang="en-US" sz="1800" dirty="0"/>
              <a:t>Federated Learning (FL) allows model training across institutions while keeping data localized.</a:t>
            </a:r>
            <a:endParaRPr lang="en-US" sz="1800" b="1" dirty="0"/>
          </a:p>
          <a:p>
            <a:r>
              <a:rPr lang="en-US" sz="1800" b="1" dirty="0"/>
              <a:t>Proposed Technique: </a:t>
            </a:r>
            <a:r>
              <a:rPr lang="en-US" sz="1800" dirty="0"/>
              <a:t>To classify the severity of knee osteoarthritis (OA) from X-ray images using Federated Learning, ensuring data privacy while achieving high model performance.</a:t>
            </a:r>
          </a:p>
          <a:p>
            <a:r>
              <a:rPr lang="en-US" sz="1800" b="1" dirty="0"/>
              <a:t>Federated Learning: </a:t>
            </a:r>
            <a:r>
              <a:rPr lang="en-US" sz="1800" dirty="0"/>
              <a:t>A distributed learning approach where multiple clients train a model collaboratively without sharing raw data.</a:t>
            </a:r>
            <a:endParaRPr lang="en-US" sz="1800" b="1" dirty="0"/>
          </a:p>
          <a:p>
            <a:r>
              <a:rPr lang="en-IN" sz="1800" b="1" dirty="0"/>
              <a:t>Significance: </a:t>
            </a:r>
            <a:r>
              <a:rPr lang="en-IN" sz="1800" dirty="0"/>
              <a:t>Maintains Data Privacy and enables collaborative model improvement across institutions.</a:t>
            </a:r>
            <a:endParaRPr lang="en-IN" sz="1800" b="1" dirty="0"/>
          </a:p>
        </p:txBody>
      </p:sp>
    </p:spTree>
    <p:extLst>
      <p:ext uri="{BB962C8B-B14F-4D97-AF65-F5344CB8AC3E}">
        <p14:creationId xmlns:p14="http://schemas.microsoft.com/office/powerpoint/2010/main" val="1672852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182F7-E821-621D-2DB9-9BF9AE61D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43ECE-DA94-45FE-3DC6-73E2D8CA8442}"/>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3EC4BF30-0F73-A403-4306-356D5D39D1E2}"/>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DenseNet169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5" name="Picture 4" descr="A graph with numbers and a blue square&#10;&#10;Description automatically generated with medium confidence">
            <a:extLst>
              <a:ext uri="{FF2B5EF4-FFF2-40B4-BE49-F238E27FC236}">
                <a16:creationId xmlns:a16="http://schemas.microsoft.com/office/drawing/2014/main" id="{9764458C-6E3A-CAC3-ED08-5C61071A1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680" y="2288516"/>
            <a:ext cx="5767755" cy="4325816"/>
          </a:xfrm>
          <a:prstGeom prst="rect">
            <a:avLst/>
          </a:prstGeom>
        </p:spPr>
      </p:pic>
    </p:spTree>
    <p:extLst>
      <p:ext uri="{BB962C8B-B14F-4D97-AF65-F5344CB8AC3E}">
        <p14:creationId xmlns:p14="http://schemas.microsoft.com/office/powerpoint/2010/main" val="323658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5655A-5C97-D47D-84AE-FBFE827E4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00A5B-B0DF-2C31-00AA-8F0A4E5CC229}"/>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B9B7CF1D-464A-9B45-7E1A-A97C0E13F399}"/>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DenseNet169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94.41 %</a:t>
            </a:r>
          </a:p>
          <a:p>
            <a:r>
              <a:rPr lang="en-IN" sz="1600" b="1" dirty="0"/>
              <a:t>Global Loss : 0.1520</a:t>
            </a:r>
          </a:p>
        </p:txBody>
      </p:sp>
      <p:graphicFrame>
        <p:nvGraphicFramePr>
          <p:cNvPr id="4" name="Table 3">
            <a:extLst>
              <a:ext uri="{FF2B5EF4-FFF2-40B4-BE49-F238E27FC236}">
                <a16:creationId xmlns:a16="http://schemas.microsoft.com/office/drawing/2014/main" id="{80063607-6A3D-846D-1C38-2104C024D62B}"/>
              </a:ext>
            </a:extLst>
          </p:cNvPr>
          <p:cNvGraphicFramePr>
            <a:graphicFrameLocks noGrp="1"/>
          </p:cNvGraphicFramePr>
          <p:nvPr>
            <p:extLst>
              <p:ext uri="{D42A27DB-BD31-4B8C-83A1-F6EECF244321}">
                <p14:modId xmlns:p14="http://schemas.microsoft.com/office/powerpoint/2010/main" val="680919096"/>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72.89 %</a:t>
                      </a:r>
                      <a:endParaRPr lang="en-IN" dirty="0"/>
                    </a:p>
                  </a:txBody>
                  <a:tcPr/>
                </a:tc>
                <a:tc>
                  <a:txBody>
                    <a:bodyPr/>
                    <a:lstStyle/>
                    <a:p>
                      <a:pPr algn="ctr"/>
                      <a:r>
                        <a:rPr lang="en-US" dirty="0"/>
                        <a:t>0.90</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71.15 %</a:t>
                      </a:r>
                      <a:endParaRPr lang="en-IN" dirty="0"/>
                    </a:p>
                  </a:txBody>
                  <a:tcPr/>
                </a:tc>
                <a:tc>
                  <a:txBody>
                    <a:bodyPr/>
                    <a:lstStyle/>
                    <a:p>
                      <a:pPr algn="ctr"/>
                      <a:r>
                        <a:rPr lang="en-US" dirty="0"/>
                        <a:t>0.78</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85.47 %</a:t>
                      </a:r>
                      <a:endParaRPr lang="en-IN" dirty="0"/>
                    </a:p>
                  </a:txBody>
                  <a:tcPr/>
                </a:tc>
                <a:tc>
                  <a:txBody>
                    <a:bodyPr/>
                    <a:lstStyle/>
                    <a:p>
                      <a:pPr algn="ctr"/>
                      <a:r>
                        <a:rPr lang="en-US" dirty="0"/>
                        <a:t>0.39</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86.12 %</a:t>
                      </a:r>
                      <a:endParaRPr lang="en-IN" dirty="0"/>
                    </a:p>
                  </a:txBody>
                  <a:tcPr/>
                </a:tc>
                <a:tc>
                  <a:txBody>
                    <a:bodyPr/>
                    <a:lstStyle/>
                    <a:p>
                      <a:pPr algn="ctr"/>
                      <a:r>
                        <a:rPr lang="en-US" dirty="0"/>
                        <a:t>0.38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85.03 %</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87.64 %</a:t>
                      </a:r>
                      <a:endParaRPr lang="en-IN" dirty="0"/>
                    </a:p>
                  </a:txBody>
                  <a:tcPr/>
                </a:tc>
                <a:tc>
                  <a:txBody>
                    <a:bodyPr/>
                    <a:lstStyle/>
                    <a:p>
                      <a:pPr algn="ctr"/>
                      <a:r>
                        <a:rPr lang="en-US" dirty="0"/>
                        <a:t>0.32</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8F6EB63A-623B-45CD-FAFB-032E168D3F14}"/>
              </a:ext>
            </a:extLst>
          </p:cNvPr>
          <p:cNvGraphicFramePr>
            <a:graphicFrameLocks noGrp="1"/>
          </p:cNvGraphicFramePr>
          <p:nvPr>
            <p:extLst>
              <p:ext uri="{D42A27DB-BD31-4B8C-83A1-F6EECF244321}">
                <p14:modId xmlns:p14="http://schemas.microsoft.com/office/powerpoint/2010/main" val="3124242411"/>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89.37 %</a:t>
                      </a:r>
                      <a:endParaRPr lang="en-IN" dirty="0"/>
                    </a:p>
                  </a:txBody>
                  <a:tcPr/>
                </a:tc>
                <a:tc>
                  <a:txBody>
                    <a:bodyPr/>
                    <a:lstStyle/>
                    <a:p>
                      <a:pPr algn="ctr"/>
                      <a:r>
                        <a:rPr lang="en-US" dirty="0"/>
                        <a:t>0.32</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92.19 %</a:t>
                      </a:r>
                      <a:endParaRPr lang="en-IN" dirty="0"/>
                    </a:p>
                  </a:txBody>
                  <a:tcPr/>
                </a:tc>
                <a:tc>
                  <a:txBody>
                    <a:bodyPr/>
                    <a:lstStyle/>
                    <a:p>
                      <a:pPr algn="ctr"/>
                      <a:r>
                        <a:rPr lang="en-US" dirty="0"/>
                        <a:t>0.26</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90.02 %</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92.41 %</a:t>
                      </a:r>
                      <a:endParaRPr lang="en-IN" dirty="0"/>
                    </a:p>
                  </a:txBody>
                  <a:tcPr/>
                </a:tc>
                <a:tc>
                  <a:txBody>
                    <a:bodyPr/>
                    <a:lstStyle/>
                    <a:p>
                      <a:pPr algn="ctr"/>
                      <a:r>
                        <a:rPr lang="en-US" dirty="0"/>
                        <a:t>0.23</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93.93 %</a:t>
                      </a:r>
                      <a:endParaRPr lang="en-IN" dirty="0"/>
                    </a:p>
                  </a:txBody>
                  <a:tcPr/>
                </a:tc>
                <a:tc>
                  <a:txBody>
                    <a:bodyPr/>
                    <a:lstStyle/>
                    <a:p>
                      <a:pPr algn="ctr"/>
                      <a:r>
                        <a:rPr lang="en-US" dirty="0"/>
                        <a:t>0.20</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93.06 %</a:t>
                      </a:r>
                      <a:endParaRPr lang="en-IN" dirty="0"/>
                    </a:p>
                  </a:txBody>
                  <a:tcPr/>
                </a:tc>
                <a:tc>
                  <a:txBody>
                    <a:bodyPr/>
                    <a:lstStyle/>
                    <a:p>
                      <a:pPr algn="ctr"/>
                      <a:r>
                        <a:rPr lang="en-US" dirty="0"/>
                        <a:t>0.21</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391141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949D6-7E03-4356-D3E0-C3214F499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E35FA-3EFF-A499-D68C-41E5A35D2A34}"/>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AF994476-BE4C-B786-F3C3-8C8CB9282BAA}"/>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5" name="Picture 4" descr="A screenshot of a computer&#10;&#10;Description automatically generated">
            <a:extLst>
              <a:ext uri="{FF2B5EF4-FFF2-40B4-BE49-F238E27FC236}">
                <a16:creationId xmlns:a16="http://schemas.microsoft.com/office/drawing/2014/main" id="{62D2D914-21B7-D7D5-918A-8F47E0E39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244" y="2441773"/>
            <a:ext cx="3687097" cy="4222736"/>
          </a:xfrm>
          <a:prstGeom prst="rect">
            <a:avLst/>
          </a:prstGeom>
        </p:spPr>
      </p:pic>
      <p:pic>
        <p:nvPicPr>
          <p:cNvPr id="8" name="Picture 7" descr="A graph with a line going up&#10;&#10;Description automatically generated">
            <a:extLst>
              <a:ext uri="{FF2B5EF4-FFF2-40B4-BE49-F238E27FC236}">
                <a16:creationId xmlns:a16="http://schemas.microsoft.com/office/drawing/2014/main" id="{C3D196EF-A340-110C-FE28-248D75791971}"/>
              </a:ext>
            </a:extLst>
          </p:cNvPr>
          <p:cNvPicPr>
            <a:picLocks noChangeAspect="1"/>
          </p:cNvPicPr>
          <p:nvPr/>
        </p:nvPicPr>
        <p:blipFill>
          <a:blip r:embed="rId3">
            <a:extLst>
              <a:ext uri="{28A0092B-C50C-407E-A947-70E740481C1C}">
                <a14:useLocalDpi xmlns:a14="http://schemas.microsoft.com/office/drawing/2010/main" val="0"/>
              </a:ext>
            </a:extLst>
          </a:blip>
          <a:srcRect r="45520"/>
          <a:stretch/>
        </p:blipFill>
        <p:spPr>
          <a:xfrm>
            <a:off x="6328467" y="2441773"/>
            <a:ext cx="5513089" cy="4216425"/>
          </a:xfrm>
          <a:prstGeom prst="rect">
            <a:avLst/>
          </a:prstGeom>
        </p:spPr>
      </p:pic>
    </p:spTree>
    <p:extLst>
      <p:ext uri="{BB962C8B-B14F-4D97-AF65-F5344CB8AC3E}">
        <p14:creationId xmlns:p14="http://schemas.microsoft.com/office/powerpoint/2010/main" val="2649965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E6AC4-68D4-A441-93DD-FDE4E8FDEC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F7768-E672-2604-0569-300B8934ED5B}"/>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6C063D6C-7298-102E-8DD8-797AF7D13A4D}"/>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8" name="Picture 7" descr="A blue squares with white text&#10;&#10;Description automatically generated">
            <a:extLst>
              <a:ext uri="{FF2B5EF4-FFF2-40B4-BE49-F238E27FC236}">
                <a16:creationId xmlns:a16="http://schemas.microsoft.com/office/drawing/2014/main" id="{86440AAD-5A30-5F34-5D3B-17649F5FD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134" y="2323681"/>
            <a:ext cx="5332332" cy="3999249"/>
          </a:xfrm>
          <a:prstGeom prst="rect">
            <a:avLst/>
          </a:prstGeom>
        </p:spPr>
      </p:pic>
    </p:spTree>
    <p:extLst>
      <p:ext uri="{BB962C8B-B14F-4D97-AF65-F5344CB8AC3E}">
        <p14:creationId xmlns:p14="http://schemas.microsoft.com/office/powerpoint/2010/main" val="181243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38B90-C19C-8292-AEC0-5364AAFDF1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FB80ED-BB16-A3F6-3FE2-C5D33E0D1B10}"/>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2A309C52-4BCE-34DF-C620-59694AC5837C}"/>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94.96 %</a:t>
            </a:r>
          </a:p>
          <a:p>
            <a:r>
              <a:rPr lang="en-IN" sz="1600" b="1" dirty="0"/>
              <a:t>Global Loss : 0.1460</a:t>
            </a:r>
          </a:p>
        </p:txBody>
      </p:sp>
      <p:graphicFrame>
        <p:nvGraphicFramePr>
          <p:cNvPr id="4" name="Table 3">
            <a:extLst>
              <a:ext uri="{FF2B5EF4-FFF2-40B4-BE49-F238E27FC236}">
                <a16:creationId xmlns:a16="http://schemas.microsoft.com/office/drawing/2014/main" id="{6AC59292-8617-00BF-1FDE-49A97373AB4C}"/>
              </a:ext>
            </a:extLst>
          </p:cNvPr>
          <p:cNvGraphicFramePr>
            <a:graphicFrameLocks noGrp="1"/>
          </p:cNvGraphicFramePr>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71.15 %</a:t>
                      </a:r>
                      <a:endParaRPr lang="en-IN" dirty="0"/>
                    </a:p>
                  </a:txBody>
                  <a:tcPr/>
                </a:tc>
                <a:tc>
                  <a:txBody>
                    <a:bodyPr/>
                    <a:lstStyle/>
                    <a:p>
                      <a:pPr algn="ctr"/>
                      <a:r>
                        <a:rPr lang="en-US" dirty="0"/>
                        <a:t>0.91</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73.97 %</a:t>
                      </a:r>
                      <a:endParaRPr lang="en-IN" dirty="0"/>
                    </a:p>
                  </a:txBody>
                  <a:tcPr/>
                </a:tc>
                <a:tc>
                  <a:txBody>
                    <a:bodyPr/>
                    <a:lstStyle/>
                    <a:p>
                      <a:pPr algn="ctr"/>
                      <a:r>
                        <a:rPr lang="en-US" dirty="0"/>
                        <a:t>0.74</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81.13 %</a:t>
                      </a:r>
                      <a:endParaRPr lang="en-IN" dirty="0"/>
                    </a:p>
                  </a:txBody>
                  <a:tcPr/>
                </a:tc>
                <a:tc>
                  <a:txBody>
                    <a:bodyPr/>
                    <a:lstStyle/>
                    <a:p>
                      <a:pPr algn="ctr"/>
                      <a:r>
                        <a:rPr lang="en-US" dirty="0"/>
                        <a:t>0.49</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82.43 %</a:t>
                      </a:r>
                      <a:endParaRPr lang="en-IN" dirty="0"/>
                    </a:p>
                  </a:txBody>
                  <a:tcPr/>
                </a:tc>
                <a:tc>
                  <a:txBody>
                    <a:bodyPr/>
                    <a:lstStyle/>
                    <a:p>
                      <a:pPr algn="ctr"/>
                      <a:r>
                        <a:rPr lang="en-US" dirty="0"/>
                        <a:t>0.43</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86.99 %</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90.46 %</a:t>
                      </a:r>
                      <a:endParaRPr lang="en-IN" dirty="0"/>
                    </a:p>
                  </a:txBody>
                  <a:tcPr/>
                </a:tc>
                <a:tc>
                  <a:txBody>
                    <a:bodyPr/>
                    <a:lstStyle/>
                    <a:p>
                      <a:pPr algn="ctr"/>
                      <a:r>
                        <a:rPr lang="en-US" dirty="0"/>
                        <a:t>0.31</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4F57A8F9-A556-C0BF-4AD8-011E73D48D63}"/>
              </a:ext>
            </a:extLst>
          </p:cNvPr>
          <p:cNvGraphicFramePr>
            <a:graphicFrameLocks noGrp="1"/>
          </p:cNvGraphicFramePr>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86.77 %</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90.02 %</a:t>
                      </a:r>
                      <a:endParaRPr lang="en-IN" dirty="0"/>
                    </a:p>
                  </a:txBody>
                  <a:tcPr/>
                </a:tc>
                <a:tc>
                  <a:txBody>
                    <a:bodyPr/>
                    <a:lstStyle/>
                    <a:p>
                      <a:pPr algn="ctr"/>
                      <a:r>
                        <a:rPr lang="en-US" dirty="0"/>
                        <a:t>0.30</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91.32 %</a:t>
                      </a:r>
                      <a:endParaRPr lang="en-IN" dirty="0"/>
                    </a:p>
                  </a:txBody>
                  <a:tcPr/>
                </a:tc>
                <a:tc>
                  <a:txBody>
                    <a:bodyPr/>
                    <a:lstStyle/>
                    <a:p>
                      <a:pPr algn="ctr"/>
                      <a:r>
                        <a:rPr lang="en-US" dirty="0"/>
                        <a:t>0.27</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91.76 %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91.76 %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93.06 %</a:t>
                      </a:r>
                      <a:endParaRPr lang="en-IN" dirty="0"/>
                    </a:p>
                  </a:txBody>
                  <a:tcPr/>
                </a:tc>
                <a:tc>
                  <a:txBody>
                    <a:bodyPr/>
                    <a:lstStyle/>
                    <a:p>
                      <a:pPr algn="ctr"/>
                      <a:r>
                        <a:rPr lang="en-US" dirty="0"/>
                        <a:t>0.24</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319788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C2D2C-887A-1EF6-B579-AEC9E26BE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368C7-548B-D21C-EECB-5B087EE3461B}"/>
              </a:ext>
            </a:extLst>
          </p:cNvPr>
          <p:cNvSpPr>
            <a:spLocks noGrp="1"/>
          </p:cNvSpPr>
          <p:nvPr>
            <p:ph type="title"/>
          </p:nvPr>
        </p:nvSpPr>
        <p:spPr>
          <a:xfrm>
            <a:off x="691079" y="132038"/>
            <a:ext cx="10325000" cy="821395"/>
          </a:xfrm>
        </p:spPr>
        <p:txBody>
          <a:bodyPr>
            <a:normAutofit/>
          </a:bodyPr>
          <a:lstStyle/>
          <a:p>
            <a:r>
              <a:rPr lang="en-US" sz="3600" dirty="0"/>
              <a:t>Implementation Results – Xavier Initialization</a:t>
            </a:r>
            <a:endParaRPr lang="en-IN" sz="3600" dirty="0"/>
          </a:p>
        </p:txBody>
      </p:sp>
      <p:sp>
        <p:nvSpPr>
          <p:cNvPr id="3" name="Content Placeholder 2">
            <a:extLst>
              <a:ext uri="{FF2B5EF4-FFF2-40B4-BE49-F238E27FC236}">
                <a16:creationId xmlns:a16="http://schemas.microsoft.com/office/drawing/2014/main" id="{CA7DFCA3-FC75-C0FE-B578-7B09C1B7D59F}"/>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11" name="Picture 10" descr="A screenshot of a computer&#10;&#10;Description automatically generated">
            <a:extLst>
              <a:ext uri="{FF2B5EF4-FFF2-40B4-BE49-F238E27FC236}">
                <a16:creationId xmlns:a16="http://schemas.microsoft.com/office/drawing/2014/main" id="{FB570EAC-8AE8-CB4C-7795-69F4BE7E8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70" y="2371411"/>
            <a:ext cx="2914717" cy="4202365"/>
          </a:xfrm>
          <a:prstGeom prst="rect">
            <a:avLst/>
          </a:prstGeom>
        </p:spPr>
      </p:pic>
      <p:pic>
        <p:nvPicPr>
          <p:cNvPr id="13" name="Picture 12" descr="A graph with a line going up&#10;&#10;Description automatically generated">
            <a:extLst>
              <a:ext uri="{FF2B5EF4-FFF2-40B4-BE49-F238E27FC236}">
                <a16:creationId xmlns:a16="http://schemas.microsoft.com/office/drawing/2014/main" id="{B9815EFA-2FFE-507B-4751-69E4B3D1863C}"/>
              </a:ext>
            </a:extLst>
          </p:cNvPr>
          <p:cNvPicPr>
            <a:picLocks noChangeAspect="1"/>
          </p:cNvPicPr>
          <p:nvPr/>
        </p:nvPicPr>
        <p:blipFill>
          <a:blip r:embed="rId3">
            <a:extLst>
              <a:ext uri="{28A0092B-C50C-407E-A947-70E740481C1C}">
                <a14:useLocalDpi xmlns:a14="http://schemas.microsoft.com/office/drawing/2010/main" val="0"/>
              </a:ext>
            </a:extLst>
          </a:blip>
          <a:srcRect r="46947"/>
          <a:stretch/>
        </p:blipFill>
        <p:spPr>
          <a:xfrm>
            <a:off x="6437627" y="2371411"/>
            <a:ext cx="5063295" cy="3976639"/>
          </a:xfrm>
          <a:prstGeom prst="rect">
            <a:avLst/>
          </a:prstGeom>
        </p:spPr>
      </p:pic>
    </p:spTree>
    <p:extLst>
      <p:ext uri="{BB962C8B-B14F-4D97-AF65-F5344CB8AC3E}">
        <p14:creationId xmlns:p14="http://schemas.microsoft.com/office/powerpoint/2010/main" val="135885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4B5FD-5D05-B6ED-DED3-595EC86BB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FD330-C0DD-BAB0-6A3C-CA7633FD5786}"/>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58419F39-816A-89F1-7485-DEC66E0FCCA8}"/>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10" name="Picture 9" descr="A graph with numbers and a number of blue squares&#10;&#10;Description automatically generated with medium confidence">
            <a:extLst>
              <a:ext uri="{FF2B5EF4-FFF2-40B4-BE49-F238E27FC236}">
                <a16:creationId xmlns:a16="http://schemas.microsoft.com/office/drawing/2014/main" id="{37D3C0ED-411E-0FC9-CB43-B2F442613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835" y="2291024"/>
            <a:ext cx="5054329" cy="3790746"/>
          </a:xfrm>
          <a:prstGeom prst="rect">
            <a:avLst/>
          </a:prstGeom>
        </p:spPr>
      </p:pic>
    </p:spTree>
    <p:extLst>
      <p:ext uri="{BB962C8B-B14F-4D97-AF65-F5344CB8AC3E}">
        <p14:creationId xmlns:p14="http://schemas.microsoft.com/office/powerpoint/2010/main" val="840629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6F112-694A-F275-A942-C0C9941A4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539D4-64ED-30D8-23E5-70937BF44ECB}"/>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AF6C12B4-31C3-DDD1-CFCD-866C29A5027C}"/>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95.53 %</a:t>
            </a:r>
          </a:p>
          <a:p>
            <a:r>
              <a:rPr lang="en-IN" sz="1600" b="1" dirty="0"/>
              <a:t>Global Loss : 0.1483</a:t>
            </a:r>
          </a:p>
        </p:txBody>
      </p:sp>
      <p:graphicFrame>
        <p:nvGraphicFramePr>
          <p:cNvPr id="4" name="Table 3">
            <a:extLst>
              <a:ext uri="{FF2B5EF4-FFF2-40B4-BE49-F238E27FC236}">
                <a16:creationId xmlns:a16="http://schemas.microsoft.com/office/drawing/2014/main" id="{01776F4F-BC0A-AB9F-3129-45A559FFA899}"/>
              </a:ext>
            </a:extLst>
          </p:cNvPr>
          <p:cNvGraphicFramePr>
            <a:graphicFrameLocks noGrp="1"/>
          </p:cNvGraphicFramePr>
          <p:nvPr>
            <p:extLst>
              <p:ext uri="{D42A27DB-BD31-4B8C-83A1-F6EECF244321}">
                <p14:modId xmlns:p14="http://schemas.microsoft.com/office/powerpoint/2010/main" val="755877455"/>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48.81 %</a:t>
                      </a:r>
                      <a:endParaRPr lang="en-IN" dirty="0"/>
                    </a:p>
                  </a:txBody>
                  <a:tcPr/>
                </a:tc>
                <a:tc>
                  <a:txBody>
                    <a:bodyPr/>
                    <a:lstStyle/>
                    <a:p>
                      <a:pPr algn="ctr"/>
                      <a:r>
                        <a:rPr lang="en-US" dirty="0"/>
                        <a:t>0.95</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87.85 %</a:t>
                      </a:r>
                      <a:endParaRPr lang="en-IN" dirty="0"/>
                    </a:p>
                  </a:txBody>
                  <a:tcPr/>
                </a:tc>
                <a:tc>
                  <a:txBody>
                    <a:bodyPr/>
                    <a:lstStyle/>
                    <a:p>
                      <a:pPr algn="ctr"/>
                      <a:r>
                        <a:rPr lang="en-US" dirty="0"/>
                        <a:t>0.36</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91.54 %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90.02 %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92.19 %</a:t>
                      </a:r>
                      <a:endParaRPr lang="en-IN" dirty="0"/>
                    </a:p>
                  </a:txBody>
                  <a:tcPr/>
                </a:tc>
                <a:tc>
                  <a:txBody>
                    <a:bodyPr/>
                    <a:lstStyle/>
                    <a:p>
                      <a:pPr algn="ctr"/>
                      <a:r>
                        <a:rPr lang="en-US" dirty="0"/>
                        <a:t>0.22</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91.32 %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C268EB4C-8ED0-090D-A61D-07ABF8F662C7}"/>
              </a:ext>
            </a:extLst>
          </p:cNvPr>
          <p:cNvGraphicFramePr>
            <a:graphicFrameLocks noGrp="1"/>
          </p:cNvGraphicFramePr>
          <p:nvPr>
            <p:extLst>
              <p:ext uri="{D42A27DB-BD31-4B8C-83A1-F6EECF244321}">
                <p14:modId xmlns:p14="http://schemas.microsoft.com/office/powerpoint/2010/main" val="3177030564"/>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92.62 %</a:t>
                      </a:r>
                      <a:endParaRPr lang="en-IN" dirty="0"/>
                    </a:p>
                  </a:txBody>
                  <a:tcPr/>
                </a:tc>
                <a:tc>
                  <a:txBody>
                    <a:bodyPr/>
                    <a:lstStyle/>
                    <a:p>
                      <a:pPr algn="ctr"/>
                      <a:r>
                        <a:rPr lang="en-US" dirty="0"/>
                        <a:t>0.21</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94.79 %</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94.36 %</a:t>
                      </a:r>
                      <a:endParaRPr lang="en-IN" dirty="0"/>
                    </a:p>
                  </a:txBody>
                  <a:tcPr/>
                </a:tc>
                <a:tc>
                  <a:txBody>
                    <a:bodyPr/>
                    <a:lstStyle/>
                    <a:p>
                      <a:pPr algn="ctr"/>
                      <a:r>
                        <a:rPr lang="en-US" dirty="0"/>
                        <a:t>0.19</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94.14 %</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94.14 %</a:t>
                      </a:r>
                      <a:endParaRPr lang="en-IN" dirty="0"/>
                    </a:p>
                  </a:txBody>
                  <a:tcPr/>
                </a:tc>
                <a:tc>
                  <a:txBody>
                    <a:bodyPr/>
                    <a:lstStyle/>
                    <a:p>
                      <a:pPr algn="ctr"/>
                      <a:r>
                        <a:rPr lang="en-US" dirty="0"/>
                        <a:t>0.16</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93.71 %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1903676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7EBB-2E1E-F119-CBA1-BDA053220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36974-647F-9DCD-E30F-E7EF76B0B34B}"/>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F1E55C2C-51A3-B280-557F-CC04F1BBE7EC}"/>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VGG16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5" name="Picture 4">
            <a:extLst>
              <a:ext uri="{FF2B5EF4-FFF2-40B4-BE49-F238E27FC236}">
                <a16:creationId xmlns:a16="http://schemas.microsoft.com/office/drawing/2014/main" id="{93C581F7-F660-774A-0DCA-BA5886ECCE50}"/>
              </a:ext>
            </a:extLst>
          </p:cNvPr>
          <p:cNvPicPr>
            <a:picLocks noChangeAspect="1"/>
          </p:cNvPicPr>
          <p:nvPr/>
        </p:nvPicPr>
        <p:blipFill>
          <a:blip r:embed="rId2"/>
          <a:stretch>
            <a:fillRect/>
          </a:stretch>
        </p:blipFill>
        <p:spPr>
          <a:xfrm>
            <a:off x="2179299" y="2567948"/>
            <a:ext cx="2970000" cy="4055806"/>
          </a:xfrm>
          <a:prstGeom prst="rect">
            <a:avLst/>
          </a:prstGeom>
        </p:spPr>
      </p:pic>
      <p:pic>
        <p:nvPicPr>
          <p:cNvPr id="7" name="Picture 6" descr="A graph with a line graph&#10;&#10;Description automatically generated">
            <a:extLst>
              <a:ext uri="{FF2B5EF4-FFF2-40B4-BE49-F238E27FC236}">
                <a16:creationId xmlns:a16="http://schemas.microsoft.com/office/drawing/2014/main" id="{2177BEDB-1EF2-F27C-F43B-A5EF06CA612A}"/>
              </a:ext>
            </a:extLst>
          </p:cNvPr>
          <p:cNvPicPr>
            <a:picLocks noChangeAspect="1"/>
          </p:cNvPicPr>
          <p:nvPr/>
        </p:nvPicPr>
        <p:blipFill>
          <a:blip r:embed="rId3">
            <a:extLst>
              <a:ext uri="{28A0092B-C50C-407E-A947-70E740481C1C}">
                <a14:useLocalDpi xmlns:a14="http://schemas.microsoft.com/office/drawing/2010/main" val="0"/>
              </a:ext>
            </a:extLst>
          </a:blip>
          <a:srcRect t="5767"/>
          <a:stretch/>
        </p:blipFill>
        <p:spPr>
          <a:xfrm>
            <a:off x="7042703" y="2783393"/>
            <a:ext cx="4750020" cy="3520526"/>
          </a:xfrm>
          <a:prstGeom prst="rect">
            <a:avLst/>
          </a:prstGeom>
        </p:spPr>
      </p:pic>
    </p:spTree>
    <p:extLst>
      <p:ext uri="{BB962C8B-B14F-4D97-AF65-F5344CB8AC3E}">
        <p14:creationId xmlns:p14="http://schemas.microsoft.com/office/powerpoint/2010/main" val="2298517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3FC15-1F7C-FC6B-FCD5-4F8493B2D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DBB8A-E396-41BB-5BE0-75AA642EDD19}"/>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235B166D-5D50-D170-FCD3-233485EA2146}"/>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VGG16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5" name="Picture 4" descr="A graph of data analysis&#10;&#10;Description automatically generated with medium confidence">
            <a:extLst>
              <a:ext uri="{FF2B5EF4-FFF2-40B4-BE49-F238E27FC236}">
                <a16:creationId xmlns:a16="http://schemas.microsoft.com/office/drawing/2014/main" id="{4B6F59C2-2845-1997-324B-C95CE7BD1520}"/>
              </a:ext>
            </a:extLst>
          </p:cNvPr>
          <p:cNvPicPr>
            <a:picLocks noChangeAspect="1"/>
          </p:cNvPicPr>
          <p:nvPr/>
        </p:nvPicPr>
        <p:blipFill>
          <a:blip r:embed="rId2">
            <a:extLst>
              <a:ext uri="{28A0092B-C50C-407E-A947-70E740481C1C}">
                <a14:useLocalDpi xmlns:a14="http://schemas.microsoft.com/office/drawing/2010/main" val="0"/>
              </a:ext>
            </a:extLst>
          </a:blip>
          <a:srcRect t="4834"/>
          <a:stretch/>
        </p:blipFill>
        <p:spPr>
          <a:xfrm>
            <a:off x="3778180" y="2487560"/>
            <a:ext cx="4260122" cy="3417007"/>
          </a:xfrm>
          <a:prstGeom prst="rect">
            <a:avLst/>
          </a:prstGeom>
        </p:spPr>
      </p:pic>
    </p:spTree>
    <p:extLst>
      <p:ext uri="{BB962C8B-B14F-4D97-AF65-F5344CB8AC3E}">
        <p14:creationId xmlns:p14="http://schemas.microsoft.com/office/powerpoint/2010/main" val="341250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1C494-78AC-64B1-F340-E1E2624D17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7A73A-1EE7-416A-2BDB-9606E6E1275B}"/>
              </a:ext>
            </a:extLst>
          </p:cNvPr>
          <p:cNvSpPr>
            <a:spLocks noGrp="1"/>
          </p:cNvSpPr>
          <p:nvPr>
            <p:ph type="title"/>
          </p:nvPr>
        </p:nvSpPr>
        <p:spPr>
          <a:xfrm>
            <a:off x="691079" y="403123"/>
            <a:ext cx="10325000" cy="693575"/>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9D4CB15-4F2A-40EA-0ACC-A0BDFB4ECEF1}"/>
              </a:ext>
            </a:extLst>
          </p:cNvPr>
          <p:cNvSpPr>
            <a:spLocks noGrp="1"/>
          </p:cNvSpPr>
          <p:nvPr>
            <p:ph idx="1"/>
          </p:nvPr>
        </p:nvSpPr>
        <p:spPr>
          <a:xfrm>
            <a:off x="691079" y="1278246"/>
            <a:ext cx="10325000" cy="4817753"/>
          </a:xfrm>
        </p:spPr>
        <p:txBody>
          <a:bodyPr>
            <a:normAutofit/>
          </a:bodyPr>
          <a:lstStyle/>
          <a:p>
            <a:pPr marL="0" indent="0">
              <a:buNone/>
            </a:pPr>
            <a:r>
              <a:rPr lang="en-US" sz="1800" b="0" i="0" u="none" strike="noStrike" baseline="0" dirty="0"/>
              <a:t>The conventional detection of knee osteoarthritis (OA) involves multiple tests and detailed examination by skilled physicians, making it time-intensive and prone to misclassification due to subtle differences in X-ray images. Privacy concerns also restrict the sharing of sensitive data like medical X-rays, while traditional machine learning methods require centralized data collection, further compromising data privacy. There is a critical need for a technology that enables accurate OA severity classification from X-ray images without compromising patient data privacy. Federated Learning addresses this by enabling model training on decentralized data, ensuring privacy and enhancing diagnostic accuracy.</a:t>
            </a:r>
            <a:endParaRPr lang="en-US" sz="1800" dirty="0"/>
          </a:p>
        </p:txBody>
      </p:sp>
    </p:spTree>
    <p:extLst>
      <p:ext uri="{BB962C8B-B14F-4D97-AF65-F5344CB8AC3E}">
        <p14:creationId xmlns:p14="http://schemas.microsoft.com/office/powerpoint/2010/main" val="280750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412-DAA7-B086-0F92-ED2212743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6BE2D7-E604-C11E-8A9A-0831A6359249}"/>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EE849408-0766-40A2-697B-217E92533891}"/>
              </a:ext>
            </a:extLst>
          </p:cNvPr>
          <p:cNvSpPr>
            <a:spLocks noGrp="1"/>
          </p:cNvSpPr>
          <p:nvPr>
            <p:ph idx="1"/>
          </p:nvPr>
        </p:nvSpPr>
        <p:spPr>
          <a:xfrm>
            <a:off x="596261" y="953433"/>
            <a:ext cx="11274779" cy="5772529"/>
          </a:xfrm>
        </p:spPr>
        <p:txBody>
          <a:bodyPr>
            <a:normAutofit/>
          </a:bodyPr>
          <a:lstStyle/>
          <a:p>
            <a:pPr marL="0" indent="0">
              <a:buNone/>
            </a:pPr>
            <a:r>
              <a:rPr lang="en-US" sz="2800" b="1" dirty="0"/>
              <a:t>Results:</a:t>
            </a:r>
          </a:p>
          <a:p>
            <a:r>
              <a:rPr lang="en-IN" b="1" dirty="0"/>
              <a:t>VGG16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69.99 %</a:t>
            </a:r>
          </a:p>
          <a:p>
            <a:r>
              <a:rPr lang="en-IN" sz="1600" b="1" dirty="0"/>
              <a:t>Global Loss : 0.7992</a:t>
            </a:r>
          </a:p>
        </p:txBody>
      </p:sp>
      <p:graphicFrame>
        <p:nvGraphicFramePr>
          <p:cNvPr id="4" name="Table 3">
            <a:extLst>
              <a:ext uri="{FF2B5EF4-FFF2-40B4-BE49-F238E27FC236}">
                <a16:creationId xmlns:a16="http://schemas.microsoft.com/office/drawing/2014/main" id="{1C87191F-07C5-EB4C-44E7-71FE7ABCB838}"/>
              </a:ext>
            </a:extLst>
          </p:cNvPr>
          <p:cNvGraphicFramePr>
            <a:graphicFrameLocks noGrp="1"/>
          </p:cNvGraphicFramePr>
          <p:nvPr>
            <p:extLst>
              <p:ext uri="{D42A27DB-BD31-4B8C-83A1-F6EECF244321}">
                <p14:modId xmlns:p14="http://schemas.microsoft.com/office/powerpoint/2010/main" val="3057336713"/>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71.15 %</a:t>
                      </a:r>
                      <a:endParaRPr lang="en-IN" dirty="0"/>
                    </a:p>
                  </a:txBody>
                  <a:tcPr/>
                </a:tc>
                <a:tc>
                  <a:txBody>
                    <a:bodyPr/>
                    <a:lstStyle/>
                    <a:p>
                      <a:pPr algn="ctr"/>
                      <a:r>
                        <a:rPr lang="en-US" dirty="0"/>
                        <a:t>1.01</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71.15 %</a:t>
                      </a:r>
                      <a:endParaRPr lang="en-IN" dirty="0"/>
                    </a:p>
                  </a:txBody>
                  <a:tcPr/>
                </a:tc>
                <a:tc>
                  <a:txBody>
                    <a:bodyPr/>
                    <a:lstStyle/>
                    <a:p>
                      <a:pPr algn="ctr"/>
                      <a:r>
                        <a:rPr lang="en-US" dirty="0"/>
                        <a:t>0.83</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71.15 %</a:t>
                      </a:r>
                      <a:endParaRPr lang="en-IN" dirty="0"/>
                    </a:p>
                  </a:txBody>
                  <a:tcPr/>
                </a:tc>
                <a:tc>
                  <a:txBody>
                    <a:bodyPr/>
                    <a:lstStyle/>
                    <a:p>
                      <a:pPr algn="ctr"/>
                      <a:r>
                        <a:rPr lang="en-US" dirty="0"/>
                        <a:t>0.85</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71.15 %</a:t>
                      </a:r>
                      <a:endParaRPr lang="en-IN" dirty="0"/>
                    </a:p>
                  </a:txBody>
                  <a:tcPr/>
                </a:tc>
                <a:tc>
                  <a:txBody>
                    <a:bodyPr/>
                    <a:lstStyle/>
                    <a:p>
                      <a:pPr algn="ctr"/>
                      <a:r>
                        <a:rPr lang="en-US" dirty="0"/>
                        <a:t>0.84</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71.15 %</a:t>
                      </a:r>
                      <a:endParaRPr lang="en-IN" dirty="0"/>
                    </a:p>
                  </a:txBody>
                  <a:tcPr/>
                </a:tc>
                <a:tc>
                  <a:txBody>
                    <a:bodyPr/>
                    <a:lstStyle/>
                    <a:p>
                      <a:pPr algn="ctr"/>
                      <a:r>
                        <a:rPr lang="en-US" dirty="0"/>
                        <a:t>0.83</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3397CB19-B785-E366-0F2E-BB0F7FE5B3BA}"/>
              </a:ext>
            </a:extLst>
          </p:cNvPr>
          <p:cNvGraphicFramePr>
            <a:graphicFrameLocks noGrp="1"/>
          </p:cNvGraphicFramePr>
          <p:nvPr>
            <p:extLst>
              <p:ext uri="{D42A27DB-BD31-4B8C-83A1-F6EECF244321}">
                <p14:modId xmlns:p14="http://schemas.microsoft.com/office/powerpoint/2010/main" val="2259986992"/>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71.15 %</a:t>
                      </a:r>
                      <a:endParaRPr lang="en-IN" dirty="0"/>
                    </a:p>
                  </a:txBody>
                  <a:tcPr/>
                </a:tc>
                <a:tc>
                  <a:txBody>
                    <a:bodyPr/>
                    <a:lstStyle/>
                    <a:p>
                      <a:pPr algn="ctr"/>
                      <a:r>
                        <a:rPr lang="en-US" dirty="0"/>
                        <a:t>0.83</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71.15 %</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71.15 %</a:t>
                      </a:r>
                      <a:endParaRPr lang="en-IN" dirty="0"/>
                    </a:p>
                  </a:txBody>
                  <a:tcPr/>
                </a:tc>
                <a:tc>
                  <a:txBody>
                    <a:bodyPr/>
                    <a:lstStyle/>
                    <a:p>
                      <a:pPr algn="ctr"/>
                      <a:r>
                        <a:rPr lang="en-US" dirty="0"/>
                        <a:t>0.83</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71.15 %</a:t>
                      </a:r>
                      <a:endParaRPr lang="en-IN" dirty="0"/>
                    </a:p>
                  </a:txBody>
                  <a:tcPr/>
                </a:tc>
                <a:tc>
                  <a:txBody>
                    <a:bodyPr/>
                    <a:lstStyle/>
                    <a:p>
                      <a:pPr algn="ctr"/>
                      <a:r>
                        <a:rPr lang="en-US" dirty="0"/>
                        <a:t>0.83</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499775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7CD52-C4A5-CEA5-24C5-88A1E8BACE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31827-AD71-108C-B07A-B93403BC58E1}"/>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81C98BD9-3556-0573-5419-3D82284BA4D0}"/>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DenseNet169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6" name="Picture 5" descr="A screenshot of a computer&#10;&#10;Description automatically generated">
            <a:extLst>
              <a:ext uri="{FF2B5EF4-FFF2-40B4-BE49-F238E27FC236}">
                <a16:creationId xmlns:a16="http://schemas.microsoft.com/office/drawing/2014/main" id="{3303079D-B039-D961-5A8B-178D2E209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606" y="2471894"/>
            <a:ext cx="2696436" cy="4006134"/>
          </a:xfrm>
          <a:prstGeom prst="rect">
            <a:avLst/>
          </a:prstGeom>
        </p:spPr>
      </p:pic>
      <p:pic>
        <p:nvPicPr>
          <p:cNvPr id="9" name="Picture 8" descr="A graph of a graph showing the number of points&#10;&#10;Description automatically generated">
            <a:extLst>
              <a:ext uri="{FF2B5EF4-FFF2-40B4-BE49-F238E27FC236}">
                <a16:creationId xmlns:a16="http://schemas.microsoft.com/office/drawing/2014/main" id="{1708BC36-52C7-9A3B-0B22-23C9B5399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703" y="2377431"/>
            <a:ext cx="5213616" cy="4100597"/>
          </a:xfrm>
          <a:prstGeom prst="rect">
            <a:avLst/>
          </a:prstGeom>
        </p:spPr>
      </p:pic>
    </p:spTree>
    <p:extLst>
      <p:ext uri="{BB962C8B-B14F-4D97-AF65-F5344CB8AC3E}">
        <p14:creationId xmlns:p14="http://schemas.microsoft.com/office/powerpoint/2010/main" val="3043097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D3C9B-A09D-546B-2AA4-C7C7CC708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E67A79-ACA0-5CAD-65BD-C1C50915F44E}"/>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39BF9064-A28D-6420-E7C8-A649FCF687EC}"/>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DenseNet169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5" name="Picture 4" descr="A graph of a test&#10;&#10;Description automatically generated with medium confidence">
            <a:extLst>
              <a:ext uri="{FF2B5EF4-FFF2-40B4-BE49-F238E27FC236}">
                <a16:creationId xmlns:a16="http://schemas.microsoft.com/office/drawing/2014/main" id="{08D566CD-684D-D8A0-A754-00B49C1EB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875" y="2401554"/>
            <a:ext cx="4765707" cy="4016705"/>
          </a:xfrm>
          <a:prstGeom prst="rect">
            <a:avLst/>
          </a:prstGeom>
        </p:spPr>
      </p:pic>
    </p:spTree>
    <p:extLst>
      <p:ext uri="{BB962C8B-B14F-4D97-AF65-F5344CB8AC3E}">
        <p14:creationId xmlns:p14="http://schemas.microsoft.com/office/powerpoint/2010/main" val="2727428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CFE98-478A-DC5F-CEC4-8EB24F4FF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9BD0A-80A6-7E60-3DDD-179D055DB1BD}"/>
              </a:ext>
            </a:extLst>
          </p:cNvPr>
          <p:cNvSpPr>
            <a:spLocks noGrp="1"/>
          </p:cNvSpPr>
          <p:nvPr>
            <p:ph type="title"/>
          </p:nvPr>
        </p:nvSpPr>
        <p:spPr>
          <a:xfrm>
            <a:off x="691079" y="132038"/>
            <a:ext cx="10325000" cy="821395"/>
          </a:xfrm>
        </p:spPr>
        <p:txBody>
          <a:bodyPr>
            <a:normAutofit/>
          </a:bodyPr>
          <a:lstStyle/>
          <a:p>
            <a:r>
              <a:rPr kumimoji="0" lang="en-US" sz="3200" b="0" i="0" u="none" strike="noStrike" kern="1200" cap="none" spc="0" normalizeH="0" baseline="0" noProof="0" dirty="0">
                <a:ln>
                  <a:noFill/>
                </a:ln>
                <a:solidFill>
                  <a:srgbClr val="352441"/>
                </a:solidFill>
                <a:effectLst/>
                <a:uLnTx/>
                <a:uFillTx/>
                <a:latin typeface="Grandview"/>
                <a:ea typeface="+mj-ea"/>
                <a:cs typeface="+mj-cs"/>
              </a:rPr>
              <a:t>Implementation Results – without Xavier Initialization</a:t>
            </a:r>
            <a:endParaRPr lang="en-IN" sz="4000" dirty="0"/>
          </a:p>
        </p:txBody>
      </p:sp>
      <p:sp>
        <p:nvSpPr>
          <p:cNvPr id="3" name="Content Placeholder 2">
            <a:extLst>
              <a:ext uri="{FF2B5EF4-FFF2-40B4-BE49-F238E27FC236}">
                <a16:creationId xmlns:a16="http://schemas.microsoft.com/office/drawing/2014/main" id="{A80EBF55-8979-39ED-A553-4951220F980B}"/>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DenseNet169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89.27 %</a:t>
            </a:r>
          </a:p>
          <a:p>
            <a:r>
              <a:rPr lang="en-IN" sz="1600" b="1" dirty="0"/>
              <a:t>Global Loss : 0.2413</a:t>
            </a:r>
          </a:p>
        </p:txBody>
      </p:sp>
      <p:graphicFrame>
        <p:nvGraphicFramePr>
          <p:cNvPr id="4" name="Table 3">
            <a:extLst>
              <a:ext uri="{FF2B5EF4-FFF2-40B4-BE49-F238E27FC236}">
                <a16:creationId xmlns:a16="http://schemas.microsoft.com/office/drawing/2014/main" id="{9ADFF67E-8FA3-1A97-78E8-8E8491559AC5}"/>
              </a:ext>
            </a:extLst>
          </p:cNvPr>
          <p:cNvGraphicFramePr>
            <a:graphicFrameLocks noGrp="1"/>
          </p:cNvGraphicFramePr>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81.83 %</a:t>
                      </a:r>
                      <a:endParaRPr lang="en-IN" dirty="0"/>
                    </a:p>
                  </a:txBody>
                  <a:tcPr/>
                </a:tc>
                <a:tc>
                  <a:txBody>
                    <a:bodyPr/>
                    <a:lstStyle/>
                    <a:p>
                      <a:pPr algn="ctr"/>
                      <a:r>
                        <a:rPr lang="en-US" dirty="0"/>
                        <a:t>0.88</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80.48 %</a:t>
                      </a:r>
                      <a:endParaRPr lang="en-IN" dirty="0"/>
                    </a:p>
                  </a:txBody>
                  <a:tcPr/>
                </a:tc>
                <a:tc>
                  <a:txBody>
                    <a:bodyPr/>
                    <a:lstStyle/>
                    <a:p>
                      <a:pPr algn="ctr"/>
                      <a:r>
                        <a:rPr lang="en-US" dirty="0"/>
                        <a:t>0.64</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83.51 %</a:t>
                      </a:r>
                      <a:endParaRPr lang="en-IN" dirty="0"/>
                    </a:p>
                  </a:txBody>
                  <a:tcPr/>
                </a:tc>
                <a:tc>
                  <a:txBody>
                    <a:bodyPr/>
                    <a:lstStyle/>
                    <a:p>
                      <a:pPr algn="ctr"/>
                      <a:r>
                        <a:rPr lang="en-US" dirty="0"/>
                        <a:t>0.56</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85.47 %</a:t>
                      </a:r>
                      <a:endParaRPr lang="en-IN" dirty="0"/>
                    </a:p>
                  </a:txBody>
                  <a:tcPr/>
                </a:tc>
                <a:tc>
                  <a:txBody>
                    <a:bodyPr/>
                    <a:lstStyle/>
                    <a:p>
                      <a:pPr algn="ctr"/>
                      <a:r>
                        <a:rPr lang="en-US" dirty="0"/>
                        <a:t>0.44</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86.55 %</a:t>
                      </a:r>
                      <a:endParaRPr lang="en-IN" dirty="0"/>
                    </a:p>
                  </a:txBody>
                  <a:tcPr/>
                </a:tc>
                <a:tc>
                  <a:txBody>
                    <a:bodyPr/>
                    <a:lstStyle/>
                    <a:p>
                      <a:pPr algn="ctr"/>
                      <a:r>
                        <a:rPr lang="en-US" dirty="0"/>
                        <a:t>0.37</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87.64 %</a:t>
                      </a:r>
                      <a:endParaRPr lang="en-IN" dirty="0"/>
                    </a:p>
                  </a:txBody>
                  <a:tcPr/>
                </a:tc>
                <a:tc>
                  <a:txBody>
                    <a:bodyPr/>
                    <a:lstStyle/>
                    <a:p>
                      <a:pPr algn="ctr"/>
                      <a:r>
                        <a:rPr lang="en-US" dirty="0"/>
                        <a:t>0.34</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8DB2BC45-DBF4-B548-A38A-645110086CA8}"/>
              </a:ext>
            </a:extLst>
          </p:cNvPr>
          <p:cNvGraphicFramePr>
            <a:graphicFrameLocks noGrp="1"/>
          </p:cNvGraphicFramePr>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87.42 %</a:t>
                      </a:r>
                      <a:endParaRPr lang="en-IN" dirty="0"/>
                    </a:p>
                  </a:txBody>
                  <a:tcPr/>
                </a:tc>
                <a:tc>
                  <a:txBody>
                    <a:bodyPr/>
                    <a:lstStyle/>
                    <a:p>
                      <a:pPr algn="ctr"/>
                      <a:r>
                        <a:rPr lang="en-US" dirty="0"/>
                        <a:t>0.30</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90.24 %</a:t>
                      </a:r>
                      <a:endParaRPr lang="en-IN" dirty="0"/>
                    </a:p>
                  </a:txBody>
                  <a:tcPr/>
                </a:tc>
                <a:tc>
                  <a:txBody>
                    <a:bodyPr/>
                    <a:lstStyle/>
                    <a:p>
                      <a:pPr algn="ctr"/>
                      <a:r>
                        <a:rPr lang="en-US" dirty="0"/>
                        <a:t>0.31</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91.11 %</a:t>
                      </a:r>
                      <a:endParaRPr lang="en-IN" dirty="0"/>
                    </a:p>
                  </a:txBody>
                  <a:tcPr/>
                </a:tc>
                <a:tc>
                  <a:txBody>
                    <a:bodyPr/>
                    <a:lstStyle/>
                    <a:p>
                      <a:pPr algn="ctr"/>
                      <a:r>
                        <a:rPr lang="en-US" dirty="0"/>
                        <a:t>0.26</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91.97 %</a:t>
                      </a:r>
                      <a:endParaRPr lang="en-IN" dirty="0"/>
                    </a:p>
                  </a:txBody>
                  <a:tcPr/>
                </a:tc>
                <a:tc>
                  <a:txBody>
                    <a:bodyPr/>
                    <a:lstStyle/>
                    <a:p>
                      <a:pPr algn="ctr"/>
                      <a:r>
                        <a:rPr lang="en-US" dirty="0"/>
                        <a:t>0.24</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93.06 %</a:t>
                      </a:r>
                      <a:endParaRPr lang="en-IN" dirty="0"/>
                    </a:p>
                  </a:txBody>
                  <a:tcPr/>
                </a:tc>
                <a:tc>
                  <a:txBody>
                    <a:bodyPr/>
                    <a:lstStyle/>
                    <a:p>
                      <a:pPr algn="ctr"/>
                      <a:r>
                        <a:rPr lang="en-US" dirty="0"/>
                        <a:t>0.26</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89.80 %</a:t>
                      </a:r>
                      <a:endParaRPr lang="en-IN" dirty="0"/>
                    </a:p>
                  </a:txBody>
                  <a:tcPr/>
                </a:tc>
                <a:tc>
                  <a:txBody>
                    <a:bodyPr/>
                    <a:lstStyle/>
                    <a:p>
                      <a:pPr algn="ctr"/>
                      <a:r>
                        <a:rPr lang="en-US" dirty="0"/>
                        <a:t>0.30</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4041249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547F4-8BA4-99ED-19F9-01FA3E35B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2B041-645F-E897-AE1C-EB2A4A3F227E}"/>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8E212826-163E-0AA1-B0BF-1B8CD8729E9A}"/>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Classification Report:                                                  Accuracy Plot:</a:t>
            </a:r>
          </a:p>
          <a:p>
            <a:pPr marL="0" indent="0">
              <a:buNone/>
            </a:pPr>
            <a:endParaRPr lang="en-IN" b="1" dirty="0"/>
          </a:p>
          <a:p>
            <a:pPr marL="0" indent="0">
              <a:buNone/>
            </a:pPr>
            <a:endParaRPr lang="en-IN" b="1" dirty="0"/>
          </a:p>
          <a:p>
            <a:pPr marL="0" indent="0">
              <a:buNone/>
            </a:pPr>
            <a:r>
              <a:rPr lang="en-IN" b="1" dirty="0"/>
              <a:t>	</a:t>
            </a:r>
          </a:p>
        </p:txBody>
      </p:sp>
      <p:pic>
        <p:nvPicPr>
          <p:cNvPr id="6" name="Picture 5" descr="A screenshot of a computer&#10;&#10;Description automatically generated">
            <a:extLst>
              <a:ext uri="{FF2B5EF4-FFF2-40B4-BE49-F238E27FC236}">
                <a16:creationId xmlns:a16="http://schemas.microsoft.com/office/drawing/2014/main" id="{04A3B332-92E1-F0AD-BA74-B0FD59F7C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8" y="2467844"/>
            <a:ext cx="3292872" cy="4190354"/>
          </a:xfrm>
          <a:prstGeom prst="rect">
            <a:avLst/>
          </a:prstGeom>
        </p:spPr>
      </p:pic>
      <p:pic>
        <p:nvPicPr>
          <p:cNvPr id="9" name="Picture 8" descr="A graph with a line going up&#10;&#10;Description automatically generated">
            <a:extLst>
              <a:ext uri="{FF2B5EF4-FFF2-40B4-BE49-F238E27FC236}">
                <a16:creationId xmlns:a16="http://schemas.microsoft.com/office/drawing/2014/main" id="{4FA30902-DC43-040D-7C1B-616E5A860586}"/>
              </a:ext>
            </a:extLst>
          </p:cNvPr>
          <p:cNvPicPr>
            <a:picLocks noChangeAspect="1"/>
          </p:cNvPicPr>
          <p:nvPr/>
        </p:nvPicPr>
        <p:blipFill>
          <a:blip r:embed="rId3">
            <a:extLst>
              <a:ext uri="{28A0092B-C50C-407E-A947-70E740481C1C}">
                <a14:useLocalDpi xmlns:a14="http://schemas.microsoft.com/office/drawing/2010/main" val="0"/>
              </a:ext>
            </a:extLst>
          </a:blip>
          <a:srcRect r="46947"/>
          <a:stretch/>
        </p:blipFill>
        <p:spPr>
          <a:xfrm>
            <a:off x="6667259" y="2467844"/>
            <a:ext cx="5007676" cy="3932956"/>
          </a:xfrm>
          <a:prstGeom prst="rect">
            <a:avLst/>
          </a:prstGeom>
        </p:spPr>
      </p:pic>
    </p:spTree>
    <p:extLst>
      <p:ext uri="{BB962C8B-B14F-4D97-AF65-F5344CB8AC3E}">
        <p14:creationId xmlns:p14="http://schemas.microsoft.com/office/powerpoint/2010/main" val="1834112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B7796-2C1F-C54E-5F16-CF22D9CE52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A60FC-CB7E-2031-1288-AEA166B5C2D1}"/>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6601A7CC-D719-E408-60C0-AF28A80B7DF6}"/>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10" name="Picture 9" descr="A blue squares with white text&#10;&#10;Description automatically generated">
            <a:extLst>
              <a:ext uri="{FF2B5EF4-FFF2-40B4-BE49-F238E27FC236}">
                <a16:creationId xmlns:a16="http://schemas.microsoft.com/office/drawing/2014/main" id="{F1C47C39-AF81-A29D-5480-CE27CEDBB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754" y="2251586"/>
            <a:ext cx="5357211" cy="4017908"/>
          </a:xfrm>
          <a:prstGeom prst="rect">
            <a:avLst/>
          </a:prstGeom>
        </p:spPr>
      </p:pic>
    </p:spTree>
    <p:extLst>
      <p:ext uri="{BB962C8B-B14F-4D97-AF65-F5344CB8AC3E}">
        <p14:creationId xmlns:p14="http://schemas.microsoft.com/office/powerpoint/2010/main" val="1672645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FB8A0-EBE7-C2EE-EC5C-C41813815D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0D79C-7252-0CA5-914D-96B13E0FE6AA}"/>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2B54D38D-9932-A41C-FA5B-33FA49E237B5}"/>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95.18 %</a:t>
            </a:r>
          </a:p>
          <a:p>
            <a:r>
              <a:rPr lang="en-IN" sz="1600" b="1" dirty="0"/>
              <a:t>Global Loss : 0.1450</a:t>
            </a:r>
          </a:p>
        </p:txBody>
      </p:sp>
      <p:graphicFrame>
        <p:nvGraphicFramePr>
          <p:cNvPr id="4" name="Table 3">
            <a:extLst>
              <a:ext uri="{FF2B5EF4-FFF2-40B4-BE49-F238E27FC236}">
                <a16:creationId xmlns:a16="http://schemas.microsoft.com/office/drawing/2014/main" id="{0EB62C90-B0E5-2FF0-5CAD-9616362DFA6E}"/>
              </a:ext>
            </a:extLst>
          </p:cNvPr>
          <p:cNvGraphicFramePr>
            <a:graphicFrameLocks noGrp="1"/>
          </p:cNvGraphicFramePr>
          <p:nvPr>
            <p:extLst>
              <p:ext uri="{D42A27DB-BD31-4B8C-83A1-F6EECF244321}">
                <p14:modId xmlns:p14="http://schemas.microsoft.com/office/powerpoint/2010/main" val="3651116759"/>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71.15 %</a:t>
                      </a:r>
                      <a:endParaRPr lang="en-IN" dirty="0"/>
                    </a:p>
                  </a:txBody>
                  <a:tcPr/>
                </a:tc>
                <a:tc>
                  <a:txBody>
                    <a:bodyPr/>
                    <a:lstStyle/>
                    <a:p>
                      <a:pPr algn="ctr"/>
                      <a:r>
                        <a:rPr lang="en-US" dirty="0"/>
                        <a:t>0.89</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84.38 %</a:t>
                      </a:r>
                      <a:endParaRPr lang="en-IN" dirty="0"/>
                    </a:p>
                  </a:txBody>
                  <a:tcPr/>
                </a:tc>
                <a:tc>
                  <a:txBody>
                    <a:bodyPr/>
                    <a:lstStyle/>
                    <a:p>
                      <a:pPr algn="ctr"/>
                      <a:r>
                        <a:rPr lang="en-US" dirty="0"/>
                        <a:t>0.50</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86.33 %</a:t>
                      </a:r>
                      <a:endParaRPr lang="en-IN" dirty="0"/>
                    </a:p>
                  </a:txBody>
                  <a:tcPr/>
                </a:tc>
                <a:tc>
                  <a:txBody>
                    <a:bodyPr/>
                    <a:lstStyle/>
                    <a:p>
                      <a:pPr algn="ctr"/>
                      <a:r>
                        <a:rPr lang="en-US" dirty="0"/>
                        <a:t>0.42</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86.12 %</a:t>
                      </a:r>
                      <a:endParaRPr lang="en-IN" dirty="0"/>
                    </a:p>
                  </a:txBody>
                  <a:tcPr/>
                </a:tc>
                <a:tc>
                  <a:txBody>
                    <a:bodyPr/>
                    <a:lstStyle/>
                    <a:p>
                      <a:pPr algn="ctr"/>
                      <a:r>
                        <a:rPr lang="en-US" dirty="0"/>
                        <a:t>0.38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90.67 %</a:t>
                      </a:r>
                      <a:endParaRPr lang="en-IN" dirty="0"/>
                    </a:p>
                  </a:txBody>
                  <a:tcPr/>
                </a:tc>
                <a:tc>
                  <a:txBody>
                    <a:bodyPr/>
                    <a:lstStyle/>
                    <a:p>
                      <a:pPr algn="ctr"/>
                      <a:r>
                        <a:rPr lang="en-US" dirty="0"/>
                        <a:t>0.31</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90.46 %</a:t>
                      </a:r>
                      <a:endParaRPr lang="en-IN" dirty="0"/>
                    </a:p>
                  </a:txBody>
                  <a:tcPr/>
                </a:tc>
                <a:tc>
                  <a:txBody>
                    <a:bodyPr/>
                    <a:lstStyle/>
                    <a:p>
                      <a:pPr algn="ctr"/>
                      <a:r>
                        <a:rPr lang="en-US" dirty="0"/>
                        <a:t>0.32</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49AFED11-3048-13E5-37DC-42E37D9F59CD}"/>
              </a:ext>
            </a:extLst>
          </p:cNvPr>
          <p:cNvGraphicFramePr>
            <a:graphicFrameLocks noGrp="1"/>
          </p:cNvGraphicFramePr>
          <p:nvPr>
            <p:extLst>
              <p:ext uri="{D42A27DB-BD31-4B8C-83A1-F6EECF244321}">
                <p14:modId xmlns:p14="http://schemas.microsoft.com/office/powerpoint/2010/main" val="3698303345"/>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91.32 %</a:t>
                      </a:r>
                      <a:endParaRPr lang="en-IN" dirty="0"/>
                    </a:p>
                  </a:txBody>
                  <a:tcPr/>
                </a:tc>
                <a:tc>
                  <a:txBody>
                    <a:bodyPr/>
                    <a:lstStyle/>
                    <a:p>
                      <a:pPr algn="ctr"/>
                      <a:r>
                        <a:rPr lang="en-US" dirty="0"/>
                        <a:t>0.27</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92.62 %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94.14 %</a:t>
                      </a:r>
                      <a:endParaRPr lang="en-IN" dirty="0"/>
                    </a:p>
                  </a:txBody>
                  <a:tcPr/>
                </a:tc>
                <a:tc>
                  <a:txBody>
                    <a:bodyPr/>
                    <a:lstStyle/>
                    <a:p>
                      <a:pPr algn="ctr"/>
                      <a:r>
                        <a:rPr lang="en-US" dirty="0"/>
                        <a:t>0.22</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93.71 %</a:t>
                      </a:r>
                      <a:endParaRPr lang="en-IN" dirty="0"/>
                    </a:p>
                  </a:txBody>
                  <a:tcPr/>
                </a:tc>
                <a:tc>
                  <a:txBody>
                    <a:bodyPr/>
                    <a:lstStyle/>
                    <a:p>
                      <a:pPr algn="ctr"/>
                      <a:r>
                        <a:rPr lang="en-US" dirty="0"/>
                        <a:t>0.21</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90.89 %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93.28 %</a:t>
                      </a:r>
                      <a:endParaRPr lang="en-IN" dirty="0"/>
                    </a:p>
                  </a:txBody>
                  <a:tcPr/>
                </a:tc>
                <a:tc>
                  <a:txBody>
                    <a:bodyPr/>
                    <a:lstStyle/>
                    <a:p>
                      <a:pPr algn="ctr"/>
                      <a:r>
                        <a:rPr lang="en-US" dirty="0"/>
                        <a:t>0.20</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171690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65738-315C-7D5A-0595-D27CDC718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43470-E22D-D8BA-B181-CB3ADC67572A}"/>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C1574E14-870E-0DE9-074C-F6EA3ADCA944}"/>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Classification Report:                                                  Accuracy Plot:</a:t>
            </a:r>
          </a:p>
          <a:p>
            <a:pPr marL="0" indent="0">
              <a:buNone/>
            </a:pPr>
            <a:endParaRPr lang="en-IN" b="1" dirty="0"/>
          </a:p>
          <a:p>
            <a:pPr marL="0" indent="0">
              <a:buNone/>
            </a:pPr>
            <a:endParaRPr lang="en-IN" b="1" dirty="0"/>
          </a:p>
          <a:p>
            <a:pPr marL="0" indent="0">
              <a:buNone/>
            </a:pPr>
            <a:r>
              <a:rPr lang="en-IN" b="1" dirty="0"/>
              <a:t>	</a:t>
            </a:r>
          </a:p>
        </p:txBody>
      </p:sp>
      <p:pic>
        <p:nvPicPr>
          <p:cNvPr id="5" name="Picture 4" descr="A screenshot of a computer&#10;&#10;Description automatically generated">
            <a:extLst>
              <a:ext uri="{FF2B5EF4-FFF2-40B4-BE49-F238E27FC236}">
                <a16:creationId xmlns:a16="http://schemas.microsoft.com/office/drawing/2014/main" id="{AC36353E-78BB-E0F2-E26E-DDB250B73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196" y="2451798"/>
            <a:ext cx="3658986" cy="4012906"/>
          </a:xfrm>
          <a:prstGeom prst="rect">
            <a:avLst/>
          </a:prstGeom>
        </p:spPr>
      </p:pic>
      <p:pic>
        <p:nvPicPr>
          <p:cNvPr id="8" name="Picture 7" descr="A graph with a line going up&#10;&#10;Description automatically generated">
            <a:extLst>
              <a:ext uri="{FF2B5EF4-FFF2-40B4-BE49-F238E27FC236}">
                <a16:creationId xmlns:a16="http://schemas.microsoft.com/office/drawing/2014/main" id="{A81DD873-4D87-70CB-ADF4-13216847AF0F}"/>
              </a:ext>
            </a:extLst>
          </p:cNvPr>
          <p:cNvPicPr>
            <a:picLocks noChangeAspect="1"/>
          </p:cNvPicPr>
          <p:nvPr/>
        </p:nvPicPr>
        <p:blipFill>
          <a:blip r:embed="rId3">
            <a:extLst>
              <a:ext uri="{28A0092B-C50C-407E-A947-70E740481C1C}">
                <a14:useLocalDpi xmlns:a14="http://schemas.microsoft.com/office/drawing/2010/main" val="0"/>
              </a:ext>
            </a:extLst>
          </a:blip>
          <a:srcRect r="46398"/>
          <a:stretch/>
        </p:blipFill>
        <p:spPr>
          <a:xfrm>
            <a:off x="6417537" y="2550318"/>
            <a:ext cx="4908908" cy="3815866"/>
          </a:xfrm>
          <a:prstGeom prst="rect">
            <a:avLst/>
          </a:prstGeom>
        </p:spPr>
      </p:pic>
    </p:spTree>
    <p:extLst>
      <p:ext uri="{BB962C8B-B14F-4D97-AF65-F5344CB8AC3E}">
        <p14:creationId xmlns:p14="http://schemas.microsoft.com/office/powerpoint/2010/main" val="1420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06C09-E612-AF5A-7ABB-AE567B80A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74404-D9A6-ED16-8FF4-7D34F9EA9A65}"/>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3AD7CD05-9050-7800-B33C-BBCB3D20A834}"/>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5" name="Picture 4" descr="A graph with numbers and a blue square&#10;&#10;Description automatically generated with medium confidence">
            <a:extLst>
              <a:ext uri="{FF2B5EF4-FFF2-40B4-BE49-F238E27FC236}">
                <a16:creationId xmlns:a16="http://schemas.microsoft.com/office/drawing/2014/main" id="{A4E3452D-5FBF-B386-94D3-1DB6A6232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051" y="2321169"/>
            <a:ext cx="5241897" cy="3931423"/>
          </a:xfrm>
          <a:prstGeom prst="rect">
            <a:avLst/>
          </a:prstGeom>
        </p:spPr>
      </p:pic>
    </p:spTree>
    <p:extLst>
      <p:ext uri="{BB962C8B-B14F-4D97-AF65-F5344CB8AC3E}">
        <p14:creationId xmlns:p14="http://schemas.microsoft.com/office/powerpoint/2010/main" val="3794074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FB2DD-E1C4-C981-928B-AAA93C24C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1F3E6-92B2-781B-45EA-B99AC6A7D8AE}"/>
              </a:ext>
            </a:extLst>
          </p:cNvPr>
          <p:cNvSpPr>
            <a:spLocks noGrp="1"/>
          </p:cNvSpPr>
          <p:nvPr>
            <p:ph type="title"/>
          </p:nvPr>
        </p:nvSpPr>
        <p:spPr>
          <a:xfrm>
            <a:off x="691079" y="132038"/>
            <a:ext cx="10325000" cy="821395"/>
          </a:xfrm>
        </p:spPr>
        <p:txBody>
          <a:bodyPr>
            <a:normAutofit/>
          </a:bodyPr>
          <a:lstStyle/>
          <a:p>
            <a:r>
              <a:rPr kumimoji="0" lang="en-US" sz="3200" b="0" i="0" u="none" strike="noStrike" kern="1200" cap="none" spc="0" normalizeH="0" baseline="0" noProof="0" dirty="0">
                <a:ln>
                  <a:noFill/>
                </a:ln>
                <a:solidFill>
                  <a:srgbClr val="352441"/>
                </a:solidFill>
                <a:effectLst/>
                <a:uLnTx/>
                <a:uFillTx/>
                <a:latin typeface="Grandview"/>
                <a:ea typeface="+mj-ea"/>
                <a:cs typeface="+mj-cs"/>
              </a:rPr>
              <a:t>Implementation Results – without Xavier Initialization</a:t>
            </a:r>
            <a:endParaRPr lang="en-IN" sz="4000" dirty="0"/>
          </a:p>
        </p:txBody>
      </p:sp>
      <p:sp>
        <p:nvSpPr>
          <p:cNvPr id="3" name="Content Placeholder 2">
            <a:extLst>
              <a:ext uri="{FF2B5EF4-FFF2-40B4-BE49-F238E27FC236}">
                <a16:creationId xmlns:a16="http://schemas.microsoft.com/office/drawing/2014/main" id="{DDF1FB2F-E3C7-8D21-D61F-9D87D379F77D}"/>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93.87 %</a:t>
            </a:r>
          </a:p>
          <a:p>
            <a:r>
              <a:rPr lang="en-IN" sz="1600" b="1" dirty="0"/>
              <a:t>Global Loss : 0.1813</a:t>
            </a:r>
          </a:p>
        </p:txBody>
      </p:sp>
      <p:graphicFrame>
        <p:nvGraphicFramePr>
          <p:cNvPr id="4" name="Table 3">
            <a:extLst>
              <a:ext uri="{FF2B5EF4-FFF2-40B4-BE49-F238E27FC236}">
                <a16:creationId xmlns:a16="http://schemas.microsoft.com/office/drawing/2014/main" id="{16E45F5E-72CC-D5CA-BA82-FF6558DBE560}"/>
              </a:ext>
            </a:extLst>
          </p:cNvPr>
          <p:cNvGraphicFramePr>
            <a:graphicFrameLocks noGrp="1"/>
          </p:cNvGraphicFramePr>
          <p:nvPr>
            <p:extLst>
              <p:ext uri="{D42A27DB-BD31-4B8C-83A1-F6EECF244321}">
                <p14:modId xmlns:p14="http://schemas.microsoft.com/office/powerpoint/2010/main" val="2977481413"/>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85.68 %</a:t>
                      </a:r>
                      <a:endParaRPr lang="en-IN" dirty="0"/>
                    </a:p>
                  </a:txBody>
                  <a:tcPr/>
                </a:tc>
                <a:tc>
                  <a:txBody>
                    <a:bodyPr/>
                    <a:lstStyle/>
                    <a:p>
                      <a:pPr algn="ctr"/>
                      <a:r>
                        <a:rPr lang="en-US" dirty="0"/>
                        <a:t>0.86</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88.07 %</a:t>
                      </a:r>
                      <a:endParaRPr lang="en-IN" dirty="0"/>
                    </a:p>
                  </a:txBody>
                  <a:tcPr/>
                </a:tc>
                <a:tc>
                  <a:txBody>
                    <a:bodyPr/>
                    <a:lstStyle/>
                    <a:p>
                      <a:pPr algn="ctr"/>
                      <a:r>
                        <a:rPr lang="en-US" dirty="0"/>
                        <a:t>0.38</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88.29 %</a:t>
                      </a:r>
                      <a:endParaRPr lang="en-IN" dirty="0"/>
                    </a:p>
                  </a:txBody>
                  <a:tcPr/>
                </a:tc>
                <a:tc>
                  <a:txBody>
                    <a:bodyPr/>
                    <a:lstStyle/>
                    <a:p>
                      <a:pPr algn="ctr"/>
                      <a:r>
                        <a:rPr lang="en-US" dirty="0"/>
                        <a:t>0.34</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91.32 %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92.62 %</a:t>
                      </a:r>
                      <a:endParaRPr lang="en-IN" dirty="0"/>
                    </a:p>
                  </a:txBody>
                  <a:tcPr/>
                </a:tc>
                <a:tc>
                  <a:txBody>
                    <a:bodyPr/>
                    <a:lstStyle/>
                    <a:p>
                      <a:pPr algn="ctr"/>
                      <a:r>
                        <a:rPr lang="en-US" dirty="0"/>
                        <a:t>0.23</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93.49 %</a:t>
                      </a:r>
                      <a:endParaRPr lang="en-IN" dirty="0"/>
                    </a:p>
                  </a:txBody>
                  <a:tcPr/>
                </a:tc>
                <a:tc>
                  <a:txBody>
                    <a:bodyPr/>
                    <a:lstStyle/>
                    <a:p>
                      <a:pPr algn="ctr"/>
                      <a:r>
                        <a:rPr lang="en-US" dirty="0"/>
                        <a:t>0.23</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E1912E28-8C7B-5471-2366-2B7E3E615C91}"/>
              </a:ext>
            </a:extLst>
          </p:cNvPr>
          <p:cNvGraphicFramePr>
            <a:graphicFrameLocks noGrp="1"/>
          </p:cNvGraphicFramePr>
          <p:nvPr>
            <p:extLst>
              <p:ext uri="{D42A27DB-BD31-4B8C-83A1-F6EECF244321}">
                <p14:modId xmlns:p14="http://schemas.microsoft.com/office/powerpoint/2010/main" val="1584410800"/>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94.14 %</a:t>
                      </a:r>
                      <a:endParaRPr lang="en-IN" dirty="0"/>
                    </a:p>
                  </a:txBody>
                  <a:tcPr/>
                </a:tc>
                <a:tc>
                  <a:txBody>
                    <a:bodyPr/>
                    <a:lstStyle/>
                    <a:p>
                      <a:pPr algn="ctr"/>
                      <a:r>
                        <a:rPr lang="en-US" dirty="0"/>
                        <a:t>0.20</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93.93 %</a:t>
                      </a:r>
                      <a:endParaRPr lang="en-IN" dirty="0"/>
                    </a:p>
                  </a:txBody>
                  <a:tcPr/>
                </a:tc>
                <a:tc>
                  <a:txBody>
                    <a:bodyPr/>
                    <a:lstStyle/>
                    <a:p>
                      <a:pPr algn="ctr"/>
                      <a:r>
                        <a:rPr lang="en-US" dirty="0"/>
                        <a:t>0.19</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93.93 %</a:t>
                      </a:r>
                      <a:endParaRPr lang="en-IN" dirty="0"/>
                    </a:p>
                  </a:txBody>
                  <a:tcPr/>
                </a:tc>
                <a:tc>
                  <a:txBody>
                    <a:bodyPr/>
                    <a:lstStyle/>
                    <a:p>
                      <a:pPr algn="ctr"/>
                      <a:r>
                        <a:rPr lang="en-US" dirty="0"/>
                        <a:t>0.20</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94.14 %</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95.23 %</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91.11 %</a:t>
                      </a:r>
                      <a:endParaRPr lang="en-IN" dirty="0"/>
                    </a:p>
                  </a:txBody>
                  <a:tcPr/>
                </a:tc>
                <a:tc>
                  <a:txBody>
                    <a:bodyPr/>
                    <a:lstStyle/>
                    <a:p>
                      <a:pPr algn="ctr"/>
                      <a:r>
                        <a:rPr lang="en-US" dirty="0"/>
                        <a:t>0.30</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99822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AB06E-9F56-1160-7D2D-9171905F54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ECD5DB-1221-7A81-7D9D-22197BBAD650}"/>
              </a:ext>
            </a:extLst>
          </p:cNvPr>
          <p:cNvSpPr>
            <a:spLocks noGrp="1"/>
          </p:cNvSpPr>
          <p:nvPr>
            <p:ph type="title"/>
          </p:nvPr>
        </p:nvSpPr>
        <p:spPr>
          <a:xfrm>
            <a:off x="691079" y="403123"/>
            <a:ext cx="10325000" cy="693575"/>
          </a:xfrm>
        </p:spPr>
        <p:txBody>
          <a:bodyPr>
            <a:normAutofit fontScale="90000"/>
          </a:bodyPr>
          <a:lstStyle/>
          <a:p>
            <a:r>
              <a:rPr lang="en-US" dirty="0"/>
              <a:t>Research Objective</a:t>
            </a:r>
            <a:endParaRPr lang="en-IN" dirty="0"/>
          </a:p>
        </p:txBody>
      </p:sp>
      <p:sp>
        <p:nvSpPr>
          <p:cNvPr id="3" name="Content Placeholder 2">
            <a:extLst>
              <a:ext uri="{FF2B5EF4-FFF2-40B4-BE49-F238E27FC236}">
                <a16:creationId xmlns:a16="http://schemas.microsoft.com/office/drawing/2014/main" id="{37BF92A4-1F87-B974-5587-E0D5BB89DCEB}"/>
              </a:ext>
            </a:extLst>
          </p:cNvPr>
          <p:cNvSpPr>
            <a:spLocks noGrp="1"/>
          </p:cNvSpPr>
          <p:nvPr>
            <p:ph idx="1"/>
          </p:nvPr>
        </p:nvSpPr>
        <p:spPr>
          <a:xfrm>
            <a:off x="691079" y="1278246"/>
            <a:ext cx="10325000" cy="4817753"/>
          </a:xfrm>
        </p:spPr>
        <p:txBody>
          <a:bodyPr>
            <a:normAutofit/>
          </a:bodyPr>
          <a:lstStyle/>
          <a:p>
            <a:r>
              <a:rPr lang="en-US" sz="1800" b="0" i="0" u="none" strike="noStrike" baseline="0" dirty="0"/>
              <a:t>Develop a reliable, privacy-preserving model to classify the severity of knee osteoarthritis (OA) using X-ray images.</a:t>
            </a:r>
          </a:p>
          <a:p>
            <a:r>
              <a:rPr lang="en-US" sz="1800" b="0" i="0" u="none" strike="noStrike" baseline="0" dirty="0"/>
              <a:t>Leverage Federated Learning to enable collaborative model training on decentralized medical data, minimizing the need for centralized data collection and ensuring patient data privacy.</a:t>
            </a:r>
          </a:p>
          <a:p>
            <a:r>
              <a:rPr lang="en-US" sz="1800" b="0" i="0" u="none" strike="noStrike" baseline="0" dirty="0"/>
              <a:t>Implement and compare the performance of advanced deep learning architectures, specifically DenseNet201 and InceptionResNetV2, to determine the most effective model for OA severity classification.</a:t>
            </a:r>
          </a:p>
          <a:p>
            <a:r>
              <a:rPr lang="en-US" sz="1800" b="0" i="0" u="none" strike="noStrike" baseline="0" dirty="0"/>
              <a:t>Evaluate the effectiveness of the FedAverage algorithm for model aggregation across multiple clients, while employing Xavier Glorot Weight Initialization to enhance model convergence.</a:t>
            </a:r>
          </a:p>
          <a:p>
            <a:r>
              <a:rPr lang="en-US" sz="1800" b="0" i="0" u="none" strike="noStrike" baseline="0" dirty="0"/>
              <a:t>Assess the model’s classification accuracy across three OA severity levels (Healthy, Moderate, Severe) and validate the feasibility of Federated Learning in real-world medical imaging applications.</a:t>
            </a:r>
            <a:endParaRPr lang="en-US" sz="1800" dirty="0"/>
          </a:p>
        </p:txBody>
      </p:sp>
    </p:spTree>
    <p:extLst>
      <p:ext uri="{BB962C8B-B14F-4D97-AF65-F5344CB8AC3E}">
        <p14:creationId xmlns:p14="http://schemas.microsoft.com/office/powerpoint/2010/main" val="2128685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E2504-CF67-6650-9021-BAB1321A73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DD28D-8F55-2215-A713-6F27629F32BA}"/>
              </a:ext>
            </a:extLst>
          </p:cNvPr>
          <p:cNvSpPr>
            <a:spLocks noGrp="1"/>
          </p:cNvSpPr>
          <p:nvPr>
            <p:ph type="title"/>
          </p:nvPr>
        </p:nvSpPr>
        <p:spPr>
          <a:xfrm>
            <a:off x="691079" y="132038"/>
            <a:ext cx="10325000" cy="821395"/>
          </a:xfrm>
        </p:spPr>
        <p:txBody>
          <a:bodyPr>
            <a:normAutofit/>
          </a:bodyPr>
          <a:lstStyle/>
          <a:p>
            <a:r>
              <a:rPr kumimoji="0" lang="en-US" sz="3200" b="0" i="0" u="none" strike="noStrike" kern="1200" cap="none" spc="0" normalizeH="0" baseline="0" noProof="0" dirty="0">
                <a:ln>
                  <a:noFill/>
                </a:ln>
                <a:solidFill>
                  <a:srgbClr val="352441"/>
                </a:solidFill>
                <a:effectLst/>
                <a:uLnTx/>
                <a:uFillTx/>
                <a:latin typeface="Grandview"/>
                <a:ea typeface="+mj-ea"/>
                <a:cs typeface="+mj-cs"/>
              </a:rPr>
              <a:t>Implementation Results</a:t>
            </a:r>
            <a:endParaRPr lang="en-IN" sz="4000" dirty="0"/>
          </a:p>
        </p:txBody>
      </p:sp>
      <p:sp>
        <p:nvSpPr>
          <p:cNvPr id="3" name="Content Placeholder 2">
            <a:extLst>
              <a:ext uri="{FF2B5EF4-FFF2-40B4-BE49-F238E27FC236}">
                <a16:creationId xmlns:a16="http://schemas.microsoft.com/office/drawing/2014/main" id="{8B3CAA7C-0A20-B47C-0492-BE9DA5BBD185}"/>
              </a:ext>
            </a:extLst>
          </p:cNvPr>
          <p:cNvSpPr>
            <a:spLocks noGrp="1"/>
          </p:cNvSpPr>
          <p:nvPr>
            <p:ph idx="1"/>
          </p:nvPr>
        </p:nvSpPr>
        <p:spPr>
          <a:xfrm>
            <a:off x="691078" y="953432"/>
            <a:ext cx="11274779" cy="5772529"/>
          </a:xfrm>
        </p:spPr>
        <p:txBody>
          <a:bodyPr>
            <a:normAutofit/>
          </a:bodyPr>
          <a:lstStyle/>
          <a:p>
            <a:pPr marL="0" indent="0">
              <a:buNone/>
            </a:pPr>
            <a:r>
              <a:rPr lang="en-US" sz="2800" b="1" dirty="0"/>
              <a:t>Summary:</a:t>
            </a:r>
            <a:r>
              <a:rPr lang="en-IN" b="1" dirty="0"/>
              <a:t>	</a:t>
            </a:r>
          </a:p>
        </p:txBody>
      </p:sp>
      <p:graphicFrame>
        <p:nvGraphicFramePr>
          <p:cNvPr id="5" name="Table 4">
            <a:extLst>
              <a:ext uri="{FF2B5EF4-FFF2-40B4-BE49-F238E27FC236}">
                <a16:creationId xmlns:a16="http://schemas.microsoft.com/office/drawing/2014/main" id="{2121D55F-1D12-0C8D-F431-82BE106F3495}"/>
              </a:ext>
            </a:extLst>
          </p:cNvPr>
          <p:cNvGraphicFramePr>
            <a:graphicFrameLocks noGrp="1"/>
          </p:cNvGraphicFramePr>
          <p:nvPr>
            <p:extLst>
              <p:ext uri="{D42A27DB-BD31-4B8C-83A1-F6EECF244321}">
                <p14:modId xmlns:p14="http://schemas.microsoft.com/office/powerpoint/2010/main" val="3077131235"/>
              </p:ext>
            </p:extLst>
          </p:nvPr>
        </p:nvGraphicFramePr>
        <p:xfrm>
          <a:off x="691077" y="1574800"/>
          <a:ext cx="6517378" cy="1854200"/>
        </p:xfrm>
        <a:graphic>
          <a:graphicData uri="http://schemas.openxmlformats.org/drawingml/2006/table">
            <a:tbl>
              <a:tblPr firstRow="1" bandRow="1">
                <a:tableStyleId>{073A0DAA-6AF3-43AB-8588-CEC1D06C72B9}</a:tableStyleId>
              </a:tblPr>
              <a:tblGrid>
                <a:gridCol w="2445413">
                  <a:extLst>
                    <a:ext uri="{9D8B030D-6E8A-4147-A177-3AD203B41FA5}">
                      <a16:colId xmlns:a16="http://schemas.microsoft.com/office/drawing/2014/main" val="2072905676"/>
                    </a:ext>
                  </a:extLst>
                </a:gridCol>
                <a:gridCol w="2085849">
                  <a:extLst>
                    <a:ext uri="{9D8B030D-6E8A-4147-A177-3AD203B41FA5}">
                      <a16:colId xmlns:a16="http://schemas.microsoft.com/office/drawing/2014/main" val="684301918"/>
                    </a:ext>
                  </a:extLst>
                </a:gridCol>
                <a:gridCol w="1986116">
                  <a:extLst>
                    <a:ext uri="{9D8B030D-6E8A-4147-A177-3AD203B41FA5}">
                      <a16:colId xmlns:a16="http://schemas.microsoft.com/office/drawing/2014/main" val="1610736767"/>
                    </a:ext>
                  </a:extLst>
                </a:gridCol>
              </a:tblGrid>
              <a:tr h="370840">
                <a:tc>
                  <a:txBody>
                    <a:bodyPr/>
                    <a:lstStyle/>
                    <a:p>
                      <a:pPr algn="ctr"/>
                      <a:r>
                        <a:rPr lang="en-US" dirty="0"/>
                        <a:t>Model</a:t>
                      </a:r>
                      <a:endParaRPr lang="en-IN" dirty="0"/>
                    </a:p>
                  </a:txBody>
                  <a:tcPr/>
                </a:tc>
                <a:tc>
                  <a:txBody>
                    <a:bodyPr/>
                    <a:lstStyle/>
                    <a:p>
                      <a:pPr algn="ctr"/>
                      <a:r>
                        <a:rPr lang="en-US" dirty="0"/>
                        <a:t>Without Xavier</a:t>
                      </a:r>
                      <a:endParaRPr lang="en-IN" dirty="0"/>
                    </a:p>
                  </a:txBody>
                  <a:tcPr/>
                </a:tc>
                <a:tc>
                  <a:txBody>
                    <a:bodyPr/>
                    <a:lstStyle/>
                    <a:p>
                      <a:pPr algn="ctr"/>
                      <a:r>
                        <a:rPr lang="en-US" dirty="0"/>
                        <a:t>With Xavier</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DenseNet169</a:t>
                      </a:r>
                    </a:p>
                  </a:txBody>
                  <a:tcPr/>
                </a:tc>
                <a:tc>
                  <a:txBody>
                    <a:bodyPr/>
                    <a:lstStyle/>
                    <a:p>
                      <a:pPr algn="ctr"/>
                      <a:r>
                        <a:rPr lang="en-US" dirty="0"/>
                        <a:t>89.27 %</a:t>
                      </a:r>
                      <a:endParaRPr lang="en-IN" dirty="0"/>
                    </a:p>
                  </a:txBody>
                  <a:tcPr/>
                </a:tc>
                <a:tc>
                  <a:txBody>
                    <a:bodyPr/>
                    <a:lstStyle/>
                    <a:p>
                      <a:pPr algn="ctr"/>
                      <a:r>
                        <a:rPr lang="en-US" dirty="0"/>
                        <a:t>94.41 %</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DenseNet201</a:t>
                      </a:r>
                      <a:endParaRPr lang="en-IN" dirty="0"/>
                    </a:p>
                  </a:txBody>
                  <a:tcPr/>
                </a:tc>
                <a:tc>
                  <a:txBody>
                    <a:bodyPr/>
                    <a:lstStyle/>
                    <a:p>
                      <a:pPr algn="ctr"/>
                      <a:r>
                        <a:rPr lang="en-US" dirty="0"/>
                        <a:t>95.18 %</a:t>
                      </a:r>
                      <a:endParaRPr lang="en-IN" dirty="0"/>
                    </a:p>
                  </a:txBody>
                  <a:tcPr/>
                </a:tc>
                <a:tc>
                  <a:txBody>
                    <a:bodyPr/>
                    <a:lstStyle/>
                    <a:p>
                      <a:pPr algn="ctr"/>
                      <a:r>
                        <a:rPr lang="en-US" dirty="0"/>
                        <a:t>94.96 %</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InceptionResNetV2</a:t>
                      </a:r>
                      <a:endParaRPr lang="en-IN" dirty="0"/>
                    </a:p>
                  </a:txBody>
                  <a:tcPr/>
                </a:tc>
                <a:tc>
                  <a:txBody>
                    <a:bodyPr/>
                    <a:lstStyle/>
                    <a:p>
                      <a:pPr algn="ctr"/>
                      <a:r>
                        <a:rPr lang="en-US" dirty="0"/>
                        <a:t>93.87 %</a:t>
                      </a:r>
                      <a:endParaRPr lang="en-IN" dirty="0"/>
                    </a:p>
                  </a:txBody>
                  <a:tcPr/>
                </a:tc>
                <a:tc>
                  <a:txBody>
                    <a:bodyPr/>
                    <a:lstStyle/>
                    <a:p>
                      <a:pPr algn="ctr"/>
                      <a:r>
                        <a:rPr lang="en-US" dirty="0"/>
                        <a:t>95.53 %</a:t>
                      </a:r>
                      <a:endParaRPr lang="en-IN" dirty="0"/>
                    </a:p>
                  </a:txBody>
                  <a:tcPr/>
                </a:tc>
                <a:extLst>
                  <a:ext uri="{0D108BD9-81ED-4DB2-BD59-A6C34878D82A}">
                    <a16:rowId xmlns:a16="http://schemas.microsoft.com/office/drawing/2014/main" val="74134503"/>
                  </a:ext>
                </a:extLst>
              </a:tr>
              <a:tr h="370840">
                <a:tc>
                  <a:txBody>
                    <a:bodyPr/>
                    <a:lstStyle/>
                    <a:p>
                      <a:pPr algn="ctr"/>
                      <a:r>
                        <a:rPr lang="en-US" dirty="0"/>
                        <a:t>VGG16</a:t>
                      </a:r>
                      <a:endParaRPr lang="en-IN" dirty="0"/>
                    </a:p>
                  </a:txBody>
                  <a:tcPr/>
                </a:tc>
                <a:tc>
                  <a:txBody>
                    <a:bodyPr/>
                    <a:lstStyle/>
                    <a:p>
                      <a:pPr algn="ctr"/>
                      <a:r>
                        <a:rPr lang="en-US" dirty="0"/>
                        <a:t>69.99 %</a:t>
                      </a:r>
                      <a:endParaRPr lang="en-IN" dirty="0"/>
                    </a:p>
                  </a:txBody>
                  <a:tcPr/>
                </a:tc>
                <a:tc>
                  <a:txBody>
                    <a:bodyPr/>
                    <a:lstStyle/>
                    <a:p>
                      <a:pPr algn="ctr"/>
                      <a:r>
                        <a:rPr lang="en-US" dirty="0"/>
                        <a:t>69.99 %</a:t>
                      </a:r>
                      <a:endParaRPr lang="en-IN" dirty="0"/>
                    </a:p>
                  </a:txBody>
                  <a:tcPr/>
                </a:tc>
                <a:extLst>
                  <a:ext uri="{0D108BD9-81ED-4DB2-BD59-A6C34878D82A}">
                    <a16:rowId xmlns:a16="http://schemas.microsoft.com/office/drawing/2014/main" val="3961088009"/>
                  </a:ext>
                </a:extLst>
              </a:tr>
            </a:tbl>
          </a:graphicData>
        </a:graphic>
      </p:graphicFrame>
      <p:graphicFrame>
        <p:nvGraphicFramePr>
          <p:cNvPr id="6" name="Table 5">
            <a:extLst>
              <a:ext uri="{FF2B5EF4-FFF2-40B4-BE49-F238E27FC236}">
                <a16:creationId xmlns:a16="http://schemas.microsoft.com/office/drawing/2014/main" id="{9A6DD215-9A6E-ACB2-7BF2-4CE0E72342A0}"/>
              </a:ext>
            </a:extLst>
          </p:cNvPr>
          <p:cNvGraphicFramePr>
            <a:graphicFrameLocks noGrp="1"/>
          </p:cNvGraphicFramePr>
          <p:nvPr>
            <p:extLst>
              <p:ext uri="{D42A27DB-BD31-4B8C-83A1-F6EECF244321}">
                <p14:modId xmlns:p14="http://schemas.microsoft.com/office/powerpoint/2010/main" val="3019429002"/>
              </p:ext>
            </p:extLst>
          </p:nvPr>
        </p:nvGraphicFramePr>
        <p:xfrm>
          <a:off x="691077" y="3695661"/>
          <a:ext cx="8128000" cy="2494280"/>
        </p:xfrm>
        <a:graphic>
          <a:graphicData uri="http://schemas.openxmlformats.org/drawingml/2006/table">
            <a:tbl>
              <a:tblPr firstRow="1" bandRow="1">
                <a:tableStyleId>{073A0DAA-6AF3-43AB-8588-CEC1D06C72B9}</a:tableStyleId>
              </a:tblPr>
              <a:tblGrid>
                <a:gridCol w="2010082">
                  <a:extLst>
                    <a:ext uri="{9D8B030D-6E8A-4147-A177-3AD203B41FA5}">
                      <a16:colId xmlns:a16="http://schemas.microsoft.com/office/drawing/2014/main" val="1451674920"/>
                    </a:ext>
                  </a:extLst>
                </a:gridCol>
                <a:gridCol w="1241118">
                  <a:extLst>
                    <a:ext uri="{9D8B030D-6E8A-4147-A177-3AD203B41FA5}">
                      <a16:colId xmlns:a16="http://schemas.microsoft.com/office/drawing/2014/main" val="612490959"/>
                    </a:ext>
                  </a:extLst>
                </a:gridCol>
                <a:gridCol w="1625600">
                  <a:extLst>
                    <a:ext uri="{9D8B030D-6E8A-4147-A177-3AD203B41FA5}">
                      <a16:colId xmlns:a16="http://schemas.microsoft.com/office/drawing/2014/main" val="1408984980"/>
                    </a:ext>
                  </a:extLst>
                </a:gridCol>
                <a:gridCol w="1625600">
                  <a:extLst>
                    <a:ext uri="{9D8B030D-6E8A-4147-A177-3AD203B41FA5}">
                      <a16:colId xmlns:a16="http://schemas.microsoft.com/office/drawing/2014/main" val="166782075"/>
                    </a:ext>
                  </a:extLst>
                </a:gridCol>
                <a:gridCol w="1625600">
                  <a:extLst>
                    <a:ext uri="{9D8B030D-6E8A-4147-A177-3AD203B41FA5}">
                      <a16:colId xmlns:a16="http://schemas.microsoft.com/office/drawing/2014/main" val="825129256"/>
                    </a:ext>
                  </a:extLst>
                </a:gridCol>
              </a:tblGrid>
              <a:tr h="370840">
                <a:tc>
                  <a:txBody>
                    <a:bodyPr/>
                    <a:lstStyle/>
                    <a:p>
                      <a:pPr algn="ctr"/>
                      <a:r>
                        <a:rPr lang="en-US" dirty="0"/>
                        <a:t>MODEL</a:t>
                      </a:r>
                    </a:p>
                  </a:txBody>
                  <a:tcPr/>
                </a:tc>
                <a:tc gridSpan="2">
                  <a:txBody>
                    <a:bodyPr/>
                    <a:lstStyle/>
                    <a:p>
                      <a:pPr algn="ctr"/>
                      <a:r>
                        <a:rPr lang="en-US" dirty="0"/>
                        <a:t>XAVIER</a:t>
                      </a:r>
                    </a:p>
                  </a:txBody>
                  <a:tcPr/>
                </a:tc>
                <a:tc hMerge="1">
                  <a:txBody>
                    <a:bodyPr/>
                    <a:lstStyle/>
                    <a:p>
                      <a:endParaRPr lang="en-US" dirty="0"/>
                    </a:p>
                  </a:txBody>
                  <a:tcPr/>
                </a:tc>
                <a:tc gridSpan="2">
                  <a:txBody>
                    <a:bodyPr/>
                    <a:lstStyle/>
                    <a:p>
                      <a:pPr algn="ctr"/>
                      <a:r>
                        <a:rPr lang="en-US" dirty="0"/>
                        <a:t>WITHOUT XAVIER</a:t>
                      </a:r>
                    </a:p>
                  </a:txBody>
                  <a:tcPr/>
                </a:tc>
                <a:tc hMerge="1">
                  <a:txBody>
                    <a:bodyPr/>
                    <a:lstStyle/>
                    <a:p>
                      <a:endParaRPr lang="en-US" dirty="0"/>
                    </a:p>
                  </a:txBody>
                  <a:tcPr/>
                </a:tc>
                <a:extLst>
                  <a:ext uri="{0D108BD9-81ED-4DB2-BD59-A6C34878D82A}">
                    <a16:rowId xmlns:a16="http://schemas.microsoft.com/office/drawing/2014/main" val="4015921904"/>
                  </a:ext>
                </a:extLst>
              </a:tr>
              <a:tr h="370840">
                <a:tc>
                  <a:txBody>
                    <a:bodyPr/>
                    <a:lstStyle/>
                    <a:p>
                      <a:pPr algn="ctr"/>
                      <a:endParaRPr lang="en-US" dirty="0"/>
                    </a:p>
                  </a:txBody>
                  <a:tcPr/>
                </a:tc>
                <a:tc>
                  <a:txBody>
                    <a:bodyPr/>
                    <a:lstStyle/>
                    <a:p>
                      <a:pPr algn="ctr"/>
                      <a:r>
                        <a:rPr lang="en-US" dirty="0"/>
                        <a:t>% Of T</a:t>
                      </a:r>
                    </a:p>
                  </a:txBody>
                  <a:tcPr/>
                </a:tc>
                <a:tc>
                  <a:txBody>
                    <a:bodyPr/>
                    <a:lstStyle/>
                    <a:p>
                      <a:pPr algn="ctr"/>
                      <a:r>
                        <a:rPr lang="en-US" dirty="0"/>
                        <a:t>% OF F</a:t>
                      </a:r>
                    </a:p>
                  </a:txBody>
                  <a:tcPr/>
                </a:tc>
                <a:tc>
                  <a:txBody>
                    <a:bodyPr/>
                    <a:lstStyle/>
                    <a:p>
                      <a:pPr algn="ctr"/>
                      <a:r>
                        <a:rPr lang="en-US" dirty="0"/>
                        <a:t>% OF T</a:t>
                      </a:r>
                    </a:p>
                  </a:txBody>
                  <a:tcPr/>
                </a:tc>
                <a:tc>
                  <a:txBody>
                    <a:bodyPr/>
                    <a:lstStyle/>
                    <a:p>
                      <a:pPr algn="ctr"/>
                      <a:r>
                        <a:rPr lang="en-US" dirty="0"/>
                        <a:t>% OF F</a:t>
                      </a:r>
                    </a:p>
                  </a:txBody>
                  <a:tcPr/>
                </a:tc>
                <a:extLst>
                  <a:ext uri="{0D108BD9-81ED-4DB2-BD59-A6C34878D82A}">
                    <a16:rowId xmlns:a16="http://schemas.microsoft.com/office/drawing/2014/main" val="931457896"/>
                  </a:ext>
                </a:extLst>
              </a:tr>
              <a:tr h="370840">
                <a:tc>
                  <a:txBody>
                    <a:bodyPr/>
                    <a:lstStyle/>
                    <a:p>
                      <a:pPr algn="ctr"/>
                      <a:r>
                        <a:rPr lang="en-US" dirty="0"/>
                        <a:t>VGG16</a:t>
                      </a:r>
                    </a:p>
                  </a:txBody>
                  <a:tcPr/>
                </a:tc>
                <a:tc>
                  <a:txBody>
                    <a:bodyPr/>
                    <a:lstStyle/>
                    <a:p>
                      <a:pPr algn="ctr"/>
                      <a:r>
                        <a:rPr lang="en-US" dirty="0"/>
                        <a:t>69%</a:t>
                      </a:r>
                    </a:p>
                  </a:txBody>
                  <a:tcPr/>
                </a:tc>
                <a:tc>
                  <a:txBody>
                    <a:bodyPr/>
                    <a:lstStyle/>
                    <a:p>
                      <a:pPr algn="ctr"/>
                      <a:r>
                        <a:rPr lang="en-US" dirty="0"/>
                        <a:t>30%</a:t>
                      </a:r>
                    </a:p>
                  </a:txBody>
                  <a:tcPr/>
                </a:tc>
                <a:tc>
                  <a:txBody>
                    <a:bodyPr/>
                    <a:lstStyle/>
                    <a:p>
                      <a:pPr algn="ctr"/>
                      <a:r>
                        <a:rPr lang="en-US" dirty="0"/>
                        <a:t>69 %</a:t>
                      </a:r>
                    </a:p>
                  </a:txBody>
                  <a:tcPr/>
                </a:tc>
                <a:tc>
                  <a:txBody>
                    <a:bodyPr/>
                    <a:lstStyle/>
                    <a:p>
                      <a:pPr algn="ctr"/>
                      <a:r>
                        <a:rPr lang="en-US" dirty="0"/>
                        <a:t>30 %</a:t>
                      </a:r>
                    </a:p>
                  </a:txBody>
                  <a:tcPr/>
                </a:tc>
                <a:extLst>
                  <a:ext uri="{0D108BD9-81ED-4DB2-BD59-A6C34878D82A}">
                    <a16:rowId xmlns:a16="http://schemas.microsoft.com/office/drawing/2014/main" val="238231967"/>
                  </a:ext>
                </a:extLst>
              </a:tr>
              <a:tr h="370840">
                <a:tc>
                  <a:txBody>
                    <a:bodyPr/>
                    <a:lstStyle/>
                    <a:p>
                      <a:pPr algn="ctr"/>
                      <a:r>
                        <a:rPr lang="en-US" dirty="0"/>
                        <a:t>DENSENET 169</a:t>
                      </a:r>
                    </a:p>
                  </a:txBody>
                  <a:tcPr/>
                </a:tc>
                <a:tc>
                  <a:txBody>
                    <a:bodyPr/>
                    <a:lstStyle/>
                    <a:p>
                      <a:pPr algn="ctr"/>
                      <a:r>
                        <a:rPr lang="en-US" dirty="0"/>
                        <a:t>94.40%</a:t>
                      </a:r>
                    </a:p>
                  </a:txBody>
                  <a:tcPr/>
                </a:tc>
                <a:tc>
                  <a:txBody>
                    <a:bodyPr/>
                    <a:lstStyle/>
                    <a:p>
                      <a:pPr algn="ctr"/>
                      <a:r>
                        <a:rPr lang="en-US" dirty="0"/>
                        <a:t>5.5%</a:t>
                      </a:r>
                    </a:p>
                  </a:txBody>
                  <a:tcPr/>
                </a:tc>
                <a:tc>
                  <a:txBody>
                    <a:bodyPr/>
                    <a:lstStyle/>
                    <a:p>
                      <a:pPr algn="ctr"/>
                      <a:r>
                        <a:rPr lang="en-US" dirty="0"/>
                        <a:t>89.26%</a:t>
                      </a:r>
                    </a:p>
                  </a:txBody>
                  <a:tcPr/>
                </a:tc>
                <a:tc>
                  <a:txBody>
                    <a:bodyPr/>
                    <a:lstStyle/>
                    <a:p>
                      <a:pPr algn="ctr"/>
                      <a:r>
                        <a:rPr lang="en-US" dirty="0"/>
                        <a:t>10.73%</a:t>
                      </a:r>
                    </a:p>
                  </a:txBody>
                  <a:tcPr/>
                </a:tc>
                <a:extLst>
                  <a:ext uri="{0D108BD9-81ED-4DB2-BD59-A6C34878D82A}">
                    <a16:rowId xmlns:a16="http://schemas.microsoft.com/office/drawing/2014/main" val="863846351"/>
                  </a:ext>
                </a:extLst>
              </a:tr>
              <a:tr h="370840">
                <a:tc>
                  <a:txBody>
                    <a:bodyPr/>
                    <a:lstStyle/>
                    <a:p>
                      <a:pPr algn="ctr"/>
                      <a:r>
                        <a:rPr lang="en-US" dirty="0"/>
                        <a:t>DENSENET 201</a:t>
                      </a:r>
                    </a:p>
                  </a:txBody>
                  <a:tcPr/>
                </a:tc>
                <a:tc>
                  <a:txBody>
                    <a:bodyPr/>
                    <a:lstStyle/>
                    <a:p>
                      <a:pPr algn="ctr"/>
                      <a:r>
                        <a:rPr lang="en-US" dirty="0"/>
                        <a:t>95.18%</a:t>
                      </a:r>
                    </a:p>
                  </a:txBody>
                  <a:tcPr/>
                </a:tc>
                <a:tc>
                  <a:txBody>
                    <a:bodyPr/>
                    <a:lstStyle/>
                    <a:p>
                      <a:pPr algn="ctr"/>
                      <a:r>
                        <a:rPr lang="en-US" dirty="0"/>
                        <a:t>4.81%</a:t>
                      </a:r>
                    </a:p>
                  </a:txBody>
                  <a:tcPr/>
                </a:tc>
                <a:tc>
                  <a:txBody>
                    <a:bodyPr/>
                    <a:lstStyle/>
                    <a:p>
                      <a:pPr algn="ctr"/>
                      <a:r>
                        <a:rPr lang="en-US" dirty="0"/>
                        <a:t>94.96%</a:t>
                      </a:r>
                    </a:p>
                  </a:txBody>
                  <a:tcPr/>
                </a:tc>
                <a:tc>
                  <a:txBody>
                    <a:bodyPr/>
                    <a:lstStyle/>
                    <a:p>
                      <a:pPr algn="ctr"/>
                      <a:r>
                        <a:rPr lang="en-US" dirty="0"/>
                        <a:t>5.03%</a:t>
                      </a:r>
                    </a:p>
                  </a:txBody>
                  <a:tcPr/>
                </a:tc>
                <a:extLst>
                  <a:ext uri="{0D108BD9-81ED-4DB2-BD59-A6C34878D82A}">
                    <a16:rowId xmlns:a16="http://schemas.microsoft.com/office/drawing/2014/main" val="1620770209"/>
                  </a:ext>
                </a:extLst>
              </a:tr>
              <a:tr h="370840">
                <a:tc>
                  <a:txBody>
                    <a:bodyPr/>
                    <a:lstStyle/>
                    <a:p>
                      <a:pPr algn="ctr"/>
                      <a:r>
                        <a:rPr lang="en-US" dirty="0"/>
                        <a:t>INCEPTION RESNET V2</a:t>
                      </a:r>
                    </a:p>
                  </a:txBody>
                  <a:tcPr/>
                </a:tc>
                <a:tc>
                  <a:txBody>
                    <a:bodyPr/>
                    <a:lstStyle/>
                    <a:p>
                      <a:pPr algn="ctr"/>
                      <a:r>
                        <a:rPr lang="en-US" dirty="0"/>
                        <a:t>95.50%</a:t>
                      </a:r>
                    </a:p>
                  </a:txBody>
                  <a:tcPr/>
                </a:tc>
                <a:tc>
                  <a:txBody>
                    <a:bodyPr/>
                    <a:lstStyle/>
                    <a:p>
                      <a:pPr algn="ctr"/>
                      <a:r>
                        <a:rPr lang="en-US" dirty="0"/>
                        <a:t>3.5%</a:t>
                      </a:r>
                    </a:p>
                  </a:txBody>
                  <a:tcPr/>
                </a:tc>
                <a:tc>
                  <a:txBody>
                    <a:bodyPr/>
                    <a:lstStyle/>
                    <a:p>
                      <a:pPr algn="ctr"/>
                      <a:r>
                        <a:rPr lang="en-US" dirty="0"/>
                        <a:t>93.86%</a:t>
                      </a:r>
                    </a:p>
                  </a:txBody>
                  <a:tcPr/>
                </a:tc>
                <a:tc>
                  <a:txBody>
                    <a:bodyPr/>
                    <a:lstStyle/>
                    <a:p>
                      <a:pPr algn="ctr"/>
                      <a:r>
                        <a:rPr lang="en-US" dirty="0"/>
                        <a:t>6.15%</a:t>
                      </a:r>
                    </a:p>
                  </a:txBody>
                  <a:tcPr/>
                </a:tc>
                <a:extLst>
                  <a:ext uri="{0D108BD9-81ED-4DB2-BD59-A6C34878D82A}">
                    <a16:rowId xmlns:a16="http://schemas.microsoft.com/office/drawing/2014/main" val="3205322361"/>
                  </a:ext>
                </a:extLst>
              </a:tr>
            </a:tbl>
          </a:graphicData>
        </a:graphic>
      </p:graphicFrame>
      <p:sp>
        <p:nvSpPr>
          <p:cNvPr id="7" name="TextBox 6">
            <a:extLst>
              <a:ext uri="{FF2B5EF4-FFF2-40B4-BE49-F238E27FC236}">
                <a16:creationId xmlns:a16="http://schemas.microsoft.com/office/drawing/2014/main" id="{62A8C412-7561-BD49-D421-FC48461606EC}"/>
              </a:ext>
            </a:extLst>
          </p:cNvPr>
          <p:cNvSpPr txBox="1"/>
          <p:nvPr/>
        </p:nvSpPr>
        <p:spPr>
          <a:xfrm>
            <a:off x="9158518" y="5581402"/>
            <a:ext cx="2467897" cy="646331"/>
          </a:xfrm>
          <a:prstGeom prst="rect">
            <a:avLst/>
          </a:prstGeom>
          <a:noFill/>
        </p:spPr>
        <p:txBody>
          <a:bodyPr wrap="square" rtlCol="0">
            <a:spAutoFit/>
          </a:bodyPr>
          <a:lstStyle/>
          <a:p>
            <a:r>
              <a:rPr lang="en-US" dirty="0"/>
              <a:t>T – True Predictions</a:t>
            </a:r>
          </a:p>
          <a:p>
            <a:r>
              <a:rPr lang="en-US" dirty="0"/>
              <a:t>F – False Predictions</a:t>
            </a:r>
            <a:endParaRPr lang="en-IN" dirty="0"/>
          </a:p>
        </p:txBody>
      </p:sp>
    </p:spTree>
    <p:extLst>
      <p:ext uri="{BB962C8B-B14F-4D97-AF65-F5344CB8AC3E}">
        <p14:creationId xmlns:p14="http://schemas.microsoft.com/office/powerpoint/2010/main" val="4245669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C2BCF-F991-04C7-7FE4-09068AEFA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A9894-01EC-A969-36FC-87645CEF536C}"/>
              </a:ext>
            </a:extLst>
          </p:cNvPr>
          <p:cNvSpPr>
            <a:spLocks noGrp="1"/>
          </p:cNvSpPr>
          <p:nvPr>
            <p:ph type="title"/>
          </p:nvPr>
        </p:nvSpPr>
        <p:spPr>
          <a:xfrm>
            <a:off x="691079" y="403123"/>
            <a:ext cx="10325000" cy="693575"/>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8A1A6F08-064D-0376-E92F-23E7EF661025}"/>
              </a:ext>
            </a:extLst>
          </p:cNvPr>
          <p:cNvSpPr>
            <a:spLocks noGrp="1"/>
          </p:cNvSpPr>
          <p:nvPr>
            <p:ph idx="1"/>
          </p:nvPr>
        </p:nvSpPr>
        <p:spPr>
          <a:xfrm>
            <a:off x="691079" y="1278246"/>
            <a:ext cx="10325000" cy="4817753"/>
          </a:xfrm>
        </p:spPr>
        <p:txBody>
          <a:bodyPr>
            <a:normAutofit fontScale="92500"/>
          </a:bodyPr>
          <a:lstStyle/>
          <a:p>
            <a:pPr marL="15240" marR="29210" indent="173990" algn="just"/>
            <a:r>
              <a:rPr lang="en-IN" sz="2400" kern="100" dirty="0">
                <a:solidFill>
                  <a:srgbClr val="000000"/>
                </a:solidFill>
                <a:effectLst/>
                <a:ea typeface="Times New Roman" panose="02020603050405020304" pitchFamily="18" charset="0"/>
              </a:rPr>
              <a:t>The federated learning model presented for knee osteoarthritis severity classification demonstrates that decentralized training can achieve high classification accuracy while preserving data privacy. The final model achieved a test accuracy of 95.51%, with precision and recall scores indicating strong model performance, Despite moderate challenges in classifying severe cases, the model maintained high weighted metrics, achieving 96% accuracy and F1-scores across both the test and </a:t>
            </a:r>
            <a:r>
              <a:rPr lang="en-IN" sz="2400" kern="100" dirty="0" err="1">
                <a:solidFill>
                  <a:srgbClr val="000000"/>
                </a:solidFill>
                <a:effectLst/>
                <a:ea typeface="Times New Roman" panose="02020603050405020304" pitchFamily="18" charset="0"/>
              </a:rPr>
              <a:t>autotest</a:t>
            </a:r>
            <a:r>
              <a:rPr lang="en-IN" sz="2400" kern="100" dirty="0">
                <a:solidFill>
                  <a:srgbClr val="000000"/>
                </a:solidFill>
                <a:effectLst/>
                <a:ea typeface="Times New Roman" panose="02020603050405020304" pitchFamily="18" charset="0"/>
              </a:rPr>
              <a:t> datasets. These results suggest that federated learning is a viable alternative to centralized approaches in medical AI, particularly for sensitive applications where data sharing is restricted. Overall, federated learning for knee OA classification allows institutions to collaboratively enhance model performance without compromising patient confidentiality.  </a:t>
            </a:r>
          </a:p>
        </p:txBody>
      </p:sp>
    </p:spTree>
    <p:extLst>
      <p:ext uri="{BB962C8B-B14F-4D97-AF65-F5344CB8AC3E}">
        <p14:creationId xmlns:p14="http://schemas.microsoft.com/office/powerpoint/2010/main" val="2659345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62055-1E5A-8976-7591-723841325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00B7B-87E8-A072-20BF-38658A128ADD}"/>
              </a:ext>
            </a:extLst>
          </p:cNvPr>
          <p:cNvSpPr>
            <a:spLocks noGrp="1"/>
          </p:cNvSpPr>
          <p:nvPr>
            <p:ph type="title"/>
          </p:nvPr>
        </p:nvSpPr>
        <p:spPr>
          <a:xfrm>
            <a:off x="691079" y="403123"/>
            <a:ext cx="10325000" cy="693575"/>
          </a:xfrm>
        </p:spPr>
        <p:txBody>
          <a:bodyPr>
            <a:normAutofit fontScale="90000"/>
          </a:bodyPr>
          <a:lstStyle/>
          <a:p>
            <a:r>
              <a:rPr lang="en-US" dirty="0"/>
              <a:t>Future Work</a:t>
            </a:r>
            <a:endParaRPr lang="en-IN" dirty="0"/>
          </a:p>
        </p:txBody>
      </p:sp>
      <p:sp>
        <p:nvSpPr>
          <p:cNvPr id="3" name="Content Placeholder 2">
            <a:extLst>
              <a:ext uri="{FF2B5EF4-FFF2-40B4-BE49-F238E27FC236}">
                <a16:creationId xmlns:a16="http://schemas.microsoft.com/office/drawing/2014/main" id="{285F41F7-FCD2-B35C-2643-90E5D2338648}"/>
              </a:ext>
            </a:extLst>
          </p:cNvPr>
          <p:cNvSpPr>
            <a:spLocks noGrp="1"/>
          </p:cNvSpPr>
          <p:nvPr>
            <p:ph idx="1"/>
          </p:nvPr>
        </p:nvSpPr>
        <p:spPr>
          <a:xfrm>
            <a:off x="691079" y="1278246"/>
            <a:ext cx="10325000" cy="4817753"/>
          </a:xfrm>
        </p:spPr>
        <p:txBody>
          <a:bodyPr>
            <a:normAutofit/>
          </a:bodyPr>
          <a:lstStyle/>
          <a:p>
            <a:r>
              <a:rPr lang="en-IN" sz="2400" dirty="0">
                <a:solidFill>
                  <a:srgbClr val="000000"/>
                </a:solidFill>
                <a:effectLst/>
                <a:ea typeface="Times New Roman" panose="02020603050405020304" pitchFamily="18" charset="0"/>
              </a:rPr>
              <a:t>Future plans involve incorporating more advanced techniques like differential privacy and secure multi-party computation to improve data security in federated learning. Moreover, delving into more specific designs, like transformer-based models, could enhance classification accuracy for challenging scenarios such as severe OA. Additional research could also concentrate on enhancing the interpretability of the model by utilizing techniques such as SHAP or LIME to help healthcare professionals comprehend the model's decisions. Finally, broadening the scope of the federated learning framework to encompass more medical imaging tasks could validate its versatility and flexibility in different privacy-conscious healthcare scenarios</a:t>
            </a:r>
            <a:endParaRPr lang="en-US" sz="2400" dirty="0"/>
          </a:p>
        </p:txBody>
      </p:sp>
    </p:spTree>
    <p:extLst>
      <p:ext uri="{BB962C8B-B14F-4D97-AF65-F5344CB8AC3E}">
        <p14:creationId xmlns:p14="http://schemas.microsoft.com/office/powerpoint/2010/main" val="75963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E285C-392E-059D-3AEE-766B46223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9B489-E885-12B4-6DD1-0C63225EF44C}"/>
              </a:ext>
            </a:extLst>
          </p:cNvPr>
          <p:cNvSpPr>
            <a:spLocks noGrp="1"/>
          </p:cNvSpPr>
          <p:nvPr>
            <p:ph type="title"/>
          </p:nvPr>
        </p:nvSpPr>
        <p:spPr>
          <a:xfrm>
            <a:off x="691079" y="403123"/>
            <a:ext cx="10325000" cy="693575"/>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F35B4B1E-04A0-A7CD-5DB3-43AEC26E3B86}"/>
              </a:ext>
            </a:extLst>
          </p:cNvPr>
          <p:cNvSpPr>
            <a:spLocks noGrp="1"/>
          </p:cNvSpPr>
          <p:nvPr>
            <p:ph idx="1"/>
          </p:nvPr>
        </p:nvSpPr>
        <p:spPr>
          <a:xfrm>
            <a:off x="691079" y="1278246"/>
            <a:ext cx="10325000" cy="4817753"/>
          </a:xfrm>
        </p:spPr>
        <p:txBody>
          <a:bodyPr>
            <a:normAutofit fontScale="85000" lnSpcReduction="20000"/>
          </a:bodyPr>
          <a:lstStyle/>
          <a:p>
            <a:r>
              <a:rPr lang="en-US" sz="2400" b="0" i="0" dirty="0">
                <a:solidFill>
                  <a:srgbClr val="1F1F1F"/>
                </a:solidFill>
                <a:effectLst/>
              </a:rPr>
              <a:t>Wang et al. (2024). Federated learning for multi-stage knee osteoarthritis classification. Radiology: Artificial Intelligence, 6(1), e220089.</a:t>
            </a:r>
          </a:p>
          <a:p>
            <a:r>
              <a:rPr lang="en-US" sz="2400" b="0" i="0" dirty="0">
                <a:solidFill>
                  <a:srgbClr val="1F1F1F"/>
                </a:solidFill>
                <a:effectLst/>
              </a:rPr>
              <a:t>Kim et al. (2023). Federated deep learning for automated knee osteoarthritis grading on X-rays. Medical Image Analysis, 78, 102729.</a:t>
            </a:r>
            <a:endParaRPr lang="en-US" sz="2400" dirty="0">
              <a:solidFill>
                <a:srgbClr val="1F1F1F"/>
              </a:solidFill>
            </a:endParaRPr>
          </a:p>
          <a:p>
            <a:r>
              <a:rPr lang="en-US" sz="2400" b="0" i="0" dirty="0">
                <a:solidFill>
                  <a:srgbClr val="1F1F1F"/>
                </a:solidFill>
                <a:effectLst/>
              </a:rPr>
              <a:t>Brown et al. (2024). Interpretable federated learning for explainable knee OA diagnosis. Computers in Biology and Medicine, 158, 107089.</a:t>
            </a:r>
          </a:p>
          <a:p>
            <a:r>
              <a:rPr lang="en-US" sz="2400" b="0" i="0" dirty="0">
                <a:solidFill>
                  <a:srgbClr val="1F1F1F"/>
                </a:solidFill>
                <a:effectLst/>
              </a:rPr>
              <a:t>Taylor et al. (2024). Secure multi-party computation for privacy-preserving federated knee OA analysis. Journal of the American Medical Informatics Association, 31(3), 456-468.</a:t>
            </a:r>
            <a:endParaRPr lang="en-US" sz="2400" dirty="0">
              <a:solidFill>
                <a:srgbClr val="1F1F1F"/>
              </a:solidFill>
            </a:endParaRPr>
          </a:p>
          <a:p>
            <a:r>
              <a:rPr lang="en-US" sz="2400" dirty="0">
                <a:solidFill>
                  <a:schemeClr val="tx1"/>
                </a:solidFill>
              </a:rPr>
              <a:t>R. H. Rifat, A. Chakraborty Shruti, M. Kamal and M. G. </a:t>
            </a:r>
            <a:r>
              <a:rPr lang="en-US" sz="2400" dirty="0" err="1">
                <a:solidFill>
                  <a:schemeClr val="tx1"/>
                </a:solidFill>
              </a:rPr>
              <a:t>Rabiul</a:t>
            </a:r>
            <a:r>
              <a:rPr lang="en-US" sz="2400" dirty="0">
                <a:solidFill>
                  <a:schemeClr val="tx1"/>
                </a:solidFill>
              </a:rPr>
              <a:t> Alam, "Privacy-Preserving Knee Osteoarthritis Classification: A Federated Learning Approach with </a:t>
            </a:r>
            <a:r>
              <a:rPr lang="en-US" sz="2400" dirty="0" err="1">
                <a:solidFill>
                  <a:schemeClr val="tx1"/>
                </a:solidFill>
              </a:rPr>
              <a:t>GradCAM</a:t>
            </a:r>
            <a:r>
              <a:rPr lang="en-US" sz="2400" dirty="0">
                <a:solidFill>
                  <a:schemeClr val="tx1"/>
                </a:solidFill>
              </a:rPr>
              <a:t> Visualization," 2023 26th International Conference on Computer and Information Technology (ICCIT), Cox's Bazar, Bangladesh, 2023, pp. 1-6, </a:t>
            </a:r>
            <a:r>
              <a:rPr lang="en-US" sz="2400" dirty="0" err="1">
                <a:solidFill>
                  <a:schemeClr val="tx1"/>
                </a:solidFill>
              </a:rPr>
              <a:t>doi</a:t>
            </a:r>
            <a:r>
              <a:rPr lang="en-US" sz="2400" dirty="0">
                <a:solidFill>
                  <a:schemeClr val="tx1"/>
                </a:solidFill>
              </a:rPr>
              <a:t>: 10.1109/ICCIT60459.2023.10441001. </a:t>
            </a:r>
          </a:p>
          <a:p>
            <a:endParaRPr lang="en-US" sz="2800" dirty="0"/>
          </a:p>
        </p:txBody>
      </p:sp>
    </p:spTree>
    <p:extLst>
      <p:ext uri="{BB962C8B-B14F-4D97-AF65-F5344CB8AC3E}">
        <p14:creationId xmlns:p14="http://schemas.microsoft.com/office/powerpoint/2010/main" val="111738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C6A6E-7BC1-ED98-0EE8-6D8F0E813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C2E5F-75A5-3F7A-DEAB-556CA192BC69}"/>
              </a:ext>
            </a:extLst>
          </p:cNvPr>
          <p:cNvSpPr>
            <a:spLocks noGrp="1"/>
          </p:cNvSpPr>
          <p:nvPr>
            <p:ph type="title"/>
          </p:nvPr>
        </p:nvSpPr>
        <p:spPr>
          <a:xfrm>
            <a:off x="691079" y="403123"/>
            <a:ext cx="10325000" cy="693575"/>
          </a:xfrm>
        </p:spPr>
        <p:txBody>
          <a:bodyPr>
            <a:normAutofit fontScale="90000"/>
          </a:bodyPr>
          <a:lstStyle/>
          <a:p>
            <a:r>
              <a:rPr lang="en-US" dirty="0"/>
              <a:t>Proposed System Introduction</a:t>
            </a:r>
            <a:endParaRPr lang="en-IN" dirty="0"/>
          </a:p>
        </p:txBody>
      </p:sp>
      <p:sp>
        <p:nvSpPr>
          <p:cNvPr id="3" name="Content Placeholder 2">
            <a:extLst>
              <a:ext uri="{FF2B5EF4-FFF2-40B4-BE49-F238E27FC236}">
                <a16:creationId xmlns:a16="http://schemas.microsoft.com/office/drawing/2014/main" id="{821D796B-070B-31C2-B9B8-B5CC801C6515}"/>
              </a:ext>
            </a:extLst>
          </p:cNvPr>
          <p:cNvSpPr>
            <a:spLocks noGrp="1"/>
          </p:cNvSpPr>
          <p:nvPr>
            <p:ph idx="1"/>
          </p:nvPr>
        </p:nvSpPr>
        <p:spPr>
          <a:xfrm>
            <a:off x="691079" y="1278246"/>
            <a:ext cx="10325000" cy="4817753"/>
          </a:xfrm>
        </p:spPr>
        <p:txBody>
          <a:bodyPr>
            <a:normAutofit fontScale="92500" lnSpcReduction="20000"/>
          </a:bodyPr>
          <a:lstStyle/>
          <a:p>
            <a:r>
              <a:rPr lang="en-US" sz="1800" dirty="0"/>
              <a:t>The proposed system aims to classify Knee Osteoarthritis (OA) severity from X-ray images in a decentralized, privacy-preserving manner using Federated Learning (FL).</a:t>
            </a:r>
          </a:p>
          <a:p>
            <a:r>
              <a:rPr lang="en-US" sz="1800" b="1" dirty="0"/>
              <a:t>Key Features:</a:t>
            </a:r>
          </a:p>
          <a:p>
            <a:pPr marL="0" indent="0">
              <a:buNone/>
            </a:pPr>
            <a:r>
              <a:rPr lang="en-US" sz="1800" b="1" dirty="0"/>
              <a:t>	1.  Federated Learning (FL): </a:t>
            </a:r>
            <a:r>
              <a:rPr lang="en-US" sz="1800" dirty="0"/>
              <a:t>Allows collaborative model training across multiple client 	datasets without centralizing data, ensuring patient privacy.</a:t>
            </a:r>
          </a:p>
          <a:p>
            <a:pPr marL="0" indent="0">
              <a:buNone/>
            </a:pPr>
            <a:r>
              <a:rPr lang="en-US" sz="1800" b="1" dirty="0"/>
              <a:t>	2. Model Selection: </a:t>
            </a:r>
            <a:r>
              <a:rPr lang="en-US" sz="1800" dirty="0"/>
              <a:t>Utilizes advanced deep learning architectures, DenseNet201 and 	InceptionResNetV2, to achieve high accuracy in OA severity classification.</a:t>
            </a:r>
          </a:p>
          <a:p>
            <a:r>
              <a:rPr lang="en-US" sz="1800" b="1" dirty="0"/>
              <a:t>System Workflow:</a:t>
            </a:r>
          </a:p>
          <a:p>
            <a:pPr marL="0" indent="0">
              <a:buNone/>
            </a:pPr>
            <a:r>
              <a:rPr lang="en-US" sz="1800" b="1" dirty="0"/>
              <a:t>	1.  Data Pre-processing: </a:t>
            </a:r>
            <a:r>
              <a:rPr lang="en-US" sz="1800" dirty="0"/>
              <a:t>Normalization and augmentation techniques are applied to X-ray 	images to enhance model performance and generalization.</a:t>
            </a:r>
          </a:p>
          <a:p>
            <a:pPr marL="0" indent="0">
              <a:buNone/>
            </a:pPr>
            <a:r>
              <a:rPr lang="en-US" sz="1800" b="1" dirty="0"/>
              <a:t>	2. FL Setup: </a:t>
            </a:r>
            <a:r>
              <a:rPr lang="en-US" sz="1800" dirty="0"/>
              <a:t>Three clients train local models on separate datasets, completing multiple 	communication rounds.</a:t>
            </a:r>
          </a:p>
          <a:p>
            <a:pPr marL="0" indent="0">
              <a:buNone/>
            </a:pPr>
            <a:r>
              <a:rPr lang="en-US" sz="1800" b="1" dirty="0"/>
              <a:t>	3. Model Aggregation: </a:t>
            </a:r>
            <a:r>
              <a:rPr lang="en-US" sz="1800" dirty="0"/>
              <a:t>Uses the </a:t>
            </a:r>
            <a:r>
              <a:rPr lang="en-US" sz="1800" b="1" dirty="0"/>
              <a:t>FedAverage algorithm </a:t>
            </a:r>
            <a:r>
              <a:rPr lang="en-US" sz="1800" dirty="0"/>
              <a:t>to combine client models into a global 	model, with </a:t>
            </a:r>
            <a:r>
              <a:rPr lang="en-US" sz="1800" b="1" dirty="0"/>
              <a:t>Xavier Glorot Weight Initialization </a:t>
            </a:r>
            <a:r>
              <a:rPr lang="en-US" sz="1800" dirty="0"/>
              <a:t>for stable convergence.</a:t>
            </a:r>
            <a:endParaRPr lang="en-US" sz="1800" b="1" dirty="0"/>
          </a:p>
          <a:p>
            <a:pPr marL="0" indent="0">
              <a:buNone/>
            </a:pPr>
            <a:r>
              <a:rPr lang="en-US" sz="1800" dirty="0"/>
              <a:t>	</a:t>
            </a:r>
          </a:p>
        </p:txBody>
      </p:sp>
    </p:spTree>
    <p:extLst>
      <p:ext uri="{BB962C8B-B14F-4D97-AF65-F5344CB8AC3E}">
        <p14:creationId xmlns:p14="http://schemas.microsoft.com/office/powerpoint/2010/main" val="4910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7577-91FF-2FED-51ED-DC283112F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5E0D7-2284-B36F-D8B5-50114C4DBB55}"/>
              </a:ext>
            </a:extLst>
          </p:cNvPr>
          <p:cNvSpPr>
            <a:spLocks noGrp="1"/>
          </p:cNvSpPr>
          <p:nvPr>
            <p:ph type="title"/>
          </p:nvPr>
        </p:nvSpPr>
        <p:spPr>
          <a:xfrm>
            <a:off x="691079" y="403123"/>
            <a:ext cx="10325000" cy="693575"/>
          </a:xfrm>
        </p:spPr>
        <p:txBody>
          <a:bodyPr>
            <a:normAutofit fontScale="90000"/>
          </a:bodyPr>
          <a:lstStyle/>
          <a:p>
            <a:r>
              <a:rPr lang="en-US" dirty="0"/>
              <a:t>Proposed </a:t>
            </a:r>
            <a:r>
              <a:rPr lang="en-US"/>
              <a:t>System Diagram</a:t>
            </a:r>
            <a:endParaRPr lang="en-IN" dirty="0"/>
          </a:p>
        </p:txBody>
      </p:sp>
      <p:pic>
        <p:nvPicPr>
          <p:cNvPr id="9" name="Content Placeholder 8" descr="A diagram of a diagram&#10;&#10;Description automatically generated">
            <a:extLst>
              <a:ext uri="{FF2B5EF4-FFF2-40B4-BE49-F238E27FC236}">
                <a16:creationId xmlns:a16="http://schemas.microsoft.com/office/drawing/2014/main" id="{52F922EC-43A1-9981-16F9-3176EC7205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110" y="1096698"/>
            <a:ext cx="12101041" cy="5667896"/>
          </a:xfrm>
        </p:spPr>
      </p:pic>
    </p:spTree>
    <p:extLst>
      <p:ext uri="{BB962C8B-B14F-4D97-AF65-F5344CB8AC3E}">
        <p14:creationId xmlns:p14="http://schemas.microsoft.com/office/powerpoint/2010/main" val="289048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1A130-B41A-92AD-D6D8-71A3A6A83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D6946-B0C5-9F4E-876F-32BD3CC88C5A}"/>
              </a:ext>
            </a:extLst>
          </p:cNvPr>
          <p:cNvSpPr>
            <a:spLocks noGrp="1"/>
          </p:cNvSpPr>
          <p:nvPr>
            <p:ph type="title"/>
          </p:nvPr>
        </p:nvSpPr>
        <p:spPr>
          <a:xfrm>
            <a:off x="691079" y="403123"/>
            <a:ext cx="10325000" cy="693575"/>
          </a:xfrm>
        </p:spPr>
        <p:txBody>
          <a:bodyPr>
            <a:normAutofit fontScale="90000"/>
          </a:bodyPr>
          <a:lstStyle/>
          <a:p>
            <a:r>
              <a:rPr lang="en-US" dirty="0"/>
              <a:t>List of Modules Used</a:t>
            </a:r>
            <a:endParaRPr lang="en-IN" dirty="0"/>
          </a:p>
        </p:txBody>
      </p:sp>
      <p:sp>
        <p:nvSpPr>
          <p:cNvPr id="3" name="Content Placeholder 2">
            <a:extLst>
              <a:ext uri="{FF2B5EF4-FFF2-40B4-BE49-F238E27FC236}">
                <a16:creationId xmlns:a16="http://schemas.microsoft.com/office/drawing/2014/main" id="{C7216E2B-E112-5EA1-30CF-F644632D7927}"/>
              </a:ext>
            </a:extLst>
          </p:cNvPr>
          <p:cNvSpPr>
            <a:spLocks noGrp="1"/>
          </p:cNvSpPr>
          <p:nvPr>
            <p:ph idx="1"/>
          </p:nvPr>
        </p:nvSpPr>
        <p:spPr>
          <a:xfrm>
            <a:off x="691079" y="1278246"/>
            <a:ext cx="10325000" cy="4817753"/>
          </a:xfrm>
        </p:spPr>
        <p:txBody>
          <a:bodyPr>
            <a:normAutofit/>
          </a:bodyPr>
          <a:lstStyle/>
          <a:p>
            <a:pPr marL="457200" indent="-457200">
              <a:buFont typeface="+mj-lt"/>
              <a:buAutoNum type="arabicPeriod"/>
            </a:pPr>
            <a:r>
              <a:rPr lang="en-US" sz="2400" dirty="0"/>
              <a:t>Data Loading and Pre-processing module</a:t>
            </a:r>
          </a:p>
          <a:p>
            <a:pPr marL="457200" indent="-457200">
              <a:buFont typeface="+mj-lt"/>
              <a:buAutoNum type="arabicPeriod"/>
            </a:pPr>
            <a:r>
              <a:rPr lang="en-US" sz="2400" dirty="0"/>
              <a:t>Model Architecture module</a:t>
            </a:r>
          </a:p>
          <a:p>
            <a:pPr marL="457200" indent="-457200">
              <a:buFont typeface="+mj-lt"/>
              <a:buAutoNum type="arabicPeriod"/>
            </a:pPr>
            <a:r>
              <a:rPr lang="en-US" sz="2400" dirty="0"/>
              <a:t>Data Partitioning and Client Simulation Module</a:t>
            </a:r>
          </a:p>
          <a:p>
            <a:pPr marL="457200" indent="-457200">
              <a:buFont typeface="+mj-lt"/>
              <a:buAutoNum type="arabicPeriod"/>
            </a:pPr>
            <a:r>
              <a:rPr lang="en-US" sz="2400" dirty="0"/>
              <a:t>Federated Learning setup module</a:t>
            </a:r>
          </a:p>
          <a:p>
            <a:pPr marL="457200" indent="-457200">
              <a:buFont typeface="+mj-lt"/>
              <a:buAutoNum type="arabicPeriod"/>
            </a:pPr>
            <a:r>
              <a:rPr lang="en-US" sz="2400" dirty="0"/>
              <a:t>Training and Evaluation module</a:t>
            </a:r>
          </a:p>
          <a:p>
            <a:pPr marL="457200" indent="-457200">
              <a:buFont typeface="+mj-lt"/>
              <a:buAutoNum type="arabicPeriod"/>
            </a:pPr>
            <a:r>
              <a:rPr lang="en-US" sz="2400" dirty="0"/>
              <a:t>Utilities and Configuration module</a:t>
            </a:r>
          </a:p>
        </p:txBody>
      </p:sp>
    </p:spTree>
    <p:extLst>
      <p:ext uri="{BB962C8B-B14F-4D97-AF65-F5344CB8AC3E}">
        <p14:creationId xmlns:p14="http://schemas.microsoft.com/office/powerpoint/2010/main" val="3710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218BB-8ECF-FE49-A4FF-5DFC1CE04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4E7C1-4F42-5328-FF94-BA6352561818}"/>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B88CDC3C-23F1-0FFF-5E79-3FA883C7E3DA}"/>
              </a:ext>
            </a:extLst>
          </p:cNvPr>
          <p:cNvSpPr>
            <a:spLocks noGrp="1"/>
          </p:cNvSpPr>
          <p:nvPr>
            <p:ph idx="1"/>
          </p:nvPr>
        </p:nvSpPr>
        <p:spPr>
          <a:xfrm>
            <a:off x="691079" y="1278246"/>
            <a:ext cx="10325000" cy="4817753"/>
          </a:xfrm>
        </p:spPr>
        <p:txBody>
          <a:bodyPr>
            <a:normAutofit/>
          </a:bodyPr>
          <a:lstStyle/>
          <a:p>
            <a:pPr marL="0" indent="0">
              <a:buNone/>
            </a:pPr>
            <a:r>
              <a:rPr lang="en-US" sz="3200" b="1" dirty="0"/>
              <a:t>Data Loading and Pre-processing Module:</a:t>
            </a:r>
          </a:p>
          <a:p>
            <a:r>
              <a:rPr lang="en-US" sz="2800" b="1" dirty="0"/>
              <a:t>Custom Dataset Class: </a:t>
            </a:r>
            <a:r>
              <a:rPr lang="en-US" sz="2800" dirty="0"/>
              <a:t>Defines a custom dataset class (</a:t>
            </a:r>
            <a:r>
              <a:rPr lang="en-US" sz="2800" i="1" dirty="0"/>
              <a:t> CustomImageDataset </a:t>
            </a:r>
            <a:r>
              <a:rPr lang="en-US" sz="2800" dirty="0"/>
              <a:t>) to manage the loading and preprocessing of X-ray images. It handles directory structure, image transformation, and class labeling to make the dataset compatible with the model.</a:t>
            </a:r>
          </a:p>
          <a:p>
            <a:r>
              <a:rPr lang="en-US" sz="2800" b="1" dirty="0"/>
              <a:t>Transformations: </a:t>
            </a:r>
            <a:r>
              <a:rPr lang="en-US" sz="2800" dirty="0"/>
              <a:t>The module includes standard image transformations (e.g., resizing, normalization) to enhance the model training performance</a:t>
            </a:r>
            <a:endParaRPr lang="en-US" sz="2800" b="1" dirty="0"/>
          </a:p>
        </p:txBody>
      </p:sp>
    </p:spTree>
    <p:extLst>
      <p:ext uri="{BB962C8B-B14F-4D97-AF65-F5344CB8AC3E}">
        <p14:creationId xmlns:p14="http://schemas.microsoft.com/office/powerpoint/2010/main" val="189144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C1C57-C515-EFEC-8428-51A129B08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9364F-703A-D4BC-A5D5-ED43303DC86E}"/>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F109A966-3A21-83E8-F824-5AC931190B96}"/>
              </a:ext>
            </a:extLst>
          </p:cNvPr>
          <p:cNvSpPr>
            <a:spLocks noGrp="1"/>
          </p:cNvSpPr>
          <p:nvPr>
            <p:ph idx="1"/>
          </p:nvPr>
        </p:nvSpPr>
        <p:spPr>
          <a:xfrm>
            <a:off x="691079" y="1278246"/>
            <a:ext cx="10325000" cy="4817753"/>
          </a:xfrm>
        </p:spPr>
        <p:txBody>
          <a:bodyPr>
            <a:normAutofit/>
          </a:bodyPr>
          <a:lstStyle/>
          <a:p>
            <a:pPr marL="0" indent="0">
              <a:buNone/>
            </a:pPr>
            <a:r>
              <a:rPr lang="en-US" sz="3200" b="1" dirty="0"/>
              <a:t>Model Architecture Module:</a:t>
            </a:r>
          </a:p>
          <a:p>
            <a:r>
              <a:rPr lang="en-US" sz="2800" b="1" dirty="0"/>
              <a:t>Model Selection: </a:t>
            </a:r>
            <a:r>
              <a:rPr lang="en-US" sz="2800" dirty="0"/>
              <a:t>Leverages PyTorch’s pre-trained architectures, </a:t>
            </a:r>
            <a:r>
              <a:rPr lang="en-US" sz="2800" b="1" dirty="0"/>
              <a:t>DenseNet201 </a:t>
            </a:r>
            <a:r>
              <a:rPr lang="en-US" sz="2800" dirty="0"/>
              <a:t>as foundational model. </a:t>
            </a:r>
            <a:r>
              <a:rPr lang="en-US" sz="2800"/>
              <a:t>This </a:t>
            </a:r>
            <a:r>
              <a:rPr lang="en-US" sz="2800" dirty="0"/>
              <a:t>architecture is selected to capture the complex patterns in X-ray images.</a:t>
            </a:r>
          </a:p>
          <a:p>
            <a:r>
              <a:rPr lang="en-US" sz="2800" b="1" dirty="0"/>
              <a:t>Weight Initialization: </a:t>
            </a:r>
            <a:r>
              <a:rPr lang="en-US" sz="2800" dirty="0"/>
              <a:t>Uses </a:t>
            </a:r>
            <a:r>
              <a:rPr lang="en-US" sz="2800" b="1" dirty="0"/>
              <a:t>Xavier Glorot Initialization </a:t>
            </a:r>
            <a:r>
              <a:rPr lang="en-US" sz="2800" dirty="0"/>
              <a:t>to set initial weights, ensuring stable and efficient training.</a:t>
            </a:r>
            <a:endParaRPr lang="en-US" sz="2800" b="1" dirty="0"/>
          </a:p>
        </p:txBody>
      </p:sp>
    </p:spTree>
    <p:extLst>
      <p:ext uri="{BB962C8B-B14F-4D97-AF65-F5344CB8AC3E}">
        <p14:creationId xmlns:p14="http://schemas.microsoft.com/office/powerpoint/2010/main" val="2599216955"/>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52441"/>
      </a:dk2>
      <a:lt2>
        <a:srgbClr val="E2E8E2"/>
      </a:lt2>
      <a:accent1>
        <a:srgbClr val="EE6EEE"/>
      </a:accent1>
      <a:accent2>
        <a:srgbClr val="A94EEB"/>
      </a:accent2>
      <a:accent3>
        <a:srgbClr val="836EEE"/>
      </a:accent3>
      <a:accent4>
        <a:srgbClr val="4E75EB"/>
      </a:accent4>
      <a:accent5>
        <a:srgbClr val="37ADE8"/>
      </a:accent5>
      <a:accent6>
        <a:srgbClr val="37B4A9"/>
      </a:accent6>
      <a:hlink>
        <a:srgbClr val="578F57"/>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673</TotalTime>
  <Words>2429</Words>
  <Application>Microsoft Office PowerPoint</Application>
  <PresentationFormat>Widescreen</PresentationFormat>
  <Paragraphs>669</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Arial</vt:lpstr>
      <vt:lpstr>Grandview</vt:lpstr>
      <vt:lpstr>Times New Roman</vt:lpstr>
      <vt:lpstr>Wingdings</vt:lpstr>
      <vt:lpstr>CosineVTI</vt:lpstr>
      <vt:lpstr>Federated Learning approach for severity classification of Knee Osteoarthritis </vt:lpstr>
      <vt:lpstr>Introduction</vt:lpstr>
      <vt:lpstr>Problem Statement</vt:lpstr>
      <vt:lpstr>Research Objective</vt:lpstr>
      <vt:lpstr>Proposed System Introduction</vt:lpstr>
      <vt:lpstr>Proposed System Diagram</vt:lpstr>
      <vt:lpstr>List of Modules Used</vt:lpstr>
      <vt:lpstr>Explanation of Modules</vt:lpstr>
      <vt:lpstr>Explanation of Modules</vt:lpstr>
      <vt:lpstr>Explanation of Modules</vt:lpstr>
      <vt:lpstr>Explanation of Modules</vt:lpstr>
      <vt:lpstr>Explanation of Modules</vt:lpstr>
      <vt:lpstr>Explanation of Modules</vt:lpstr>
      <vt:lpstr>Implementation Results</vt:lpstr>
      <vt:lpstr>Implementation Results</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without Xavier Initialization</vt:lpstr>
      <vt:lpstr>Implementation Results – without Xavier Initialization</vt:lpstr>
      <vt:lpstr>Implementation Results –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Nikhil B</dc:creator>
  <cp:lastModifiedBy>Sai Nikhil B</cp:lastModifiedBy>
  <cp:revision>19</cp:revision>
  <dcterms:created xsi:type="dcterms:W3CDTF">2024-10-29T19:01:46Z</dcterms:created>
  <dcterms:modified xsi:type="dcterms:W3CDTF">2024-11-18T18:21:06Z</dcterms:modified>
</cp:coreProperties>
</file>