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64" r:id="rId5"/>
    <p:sldId id="259" r:id="rId6"/>
    <p:sldId id="260" r:id="rId7"/>
    <p:sldId id="261" r:id="rId8"/>
    <p:sldId id="268" r:id="rId9"/>
    <p:sldId id="267" r:id="rId10"/>
    <p:sldId id="265" r:id="rId11"/>
    <p:sldId id="266" r:id="rId12"/>
    <p:sldId id="270" r:id="rId13"/>
    <p:sldId id="263" r:id="rId14"/>
    <p:sldId id="269" r:id="rId15"/>
    <p:sldId id="262"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82" autoAdjust="0"/>
    <p:restoredTop sz="94660"/>
  </p:normalViewPr>
  <p:slideViewPr>
    <p:cSldViewPr snapToGrid="0">
      <p:cViewPr varScale="1">
        <p:scale>
          <a:sx n="91" d="100"/>
          <a:sy n="91" d="100"/>
        </p:scale>
        <p:origin x="326" y="77"/>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slide" Target="slides/slide15.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www.earthdata.nasa.gov/data/tools/firms"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461979" y="3429000"/>
            <a:ext cx="6870861" cy="646331"/>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Deforestation(Fire Classification)</a:t>
            </a:r>
            <a:endParaRPr lang="en-US" sz="3600" b="1" dirty="0">
              <a:solidFill>
                <a:schemeClr val="bg1"/>
              </a:solidFill>
              <a:latin typeface="Arial" panose="020B0604020202020204" pitchFamily="34" charset="0"/>
              <a:cs typeface="Arial" panose="020B0604020202020204" pitchFamily="34" charset="0"/>
            </a:endParaRPr>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
        <p:nvSpPr>
          <p:cNvPr id="3" name="TextBox 2">
            <a:extLst>
              <a:ext uri="{FF2B5EF4-FFF2-40B4-BE49-F238E27FC236}">
                <a16:creationId xmlns:a16="http://schemas.microsoft.com/office/drawing/2014/main" id="{7E2D3A87-E69F-6CA1-DC85-7D5DB45EA870}"/>
              </a:ext>
            </a:extLst>
          </p:cNvPr>
          <p:cNvSpPr txBox="1"/>
          <p:nvPr/>
        </p:nvSpPr>
        <p:spPr>
          <a:xfrm>
            <a:off x="4948540" y="4183551"/>
            <a:ext cx="5136342" cy="830997"/>
          </a:xfrm>
          <a:prstGeom prst="rect">
            <a:avLst/>
          </a:prstGeom>
          <a:noFill/>
        </p:spPr>
        <p:txBody>
          <a:bodyPr wrap="none" rtlCol="0">
            <a:spAutoFit/>
          </a:bodyPr>
          <a:lstStyle/>
          <a:p>
            <a:r>
              <a:rPr lang="en-US" sz="1600" dirty="0">
                <a:solidFill>
                  <a:schemeClr val="bg1"/>
                </a:solidFill>
              </a:rPr>
              <a:t>Name: Sai Nikhileswar Gurram</a:t>
            </a:r>
          </a:p>
          <a:p>
            <a:r>
              <a:rPr lang="en-US" sz="1600" dirty="0">
                <a:solidFill>
                  <a:schemeClr val="bg1"/>
                </a:solidFill>
              </a:rPr>
              <a:t>Student ID:STU680c7675c324b1745647221</a:t>
            </a:r>
          </a:p>
          <a:p>
            <a:r>
              <a:rPr lang="en-US" sz="1600" dirty="0">
                <a:solidFill>
                  <a:schemeClr val="bg1"/>
                </a:solidFill>
              </a:rPr>
              <a:t>AICTE ID: INTERNSHIP_1748923002683e727a876ea</a:t>
            </a:r>
          </a:p>
        </p:txBody>
      </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819513-4464-B328-8A7E-828D82ED07A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FBA23CF-1CFE-0BC5-B4E9-383B6BB8DF5A}"/>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F78D9A01-216B-24DA-C25E-E08F474E9E2E}"/>
              </a:ext>
            </a:extLst>
          </p:cNvPr>
          <p:cNvPicPr>
            <a:picLocks noChangeAspect="1"/>
          </p:cNvPicPr>
          <p:nvPr/>
        </p:nvPicPr>
        <p:blipFill>
          <a:blip r:embed="rId2"/>
          <a:stretch>
            <a:fillRect/>
          </a:stretch>
        </p:blipFill>
        <p:spPr>
          <a:xfrm>
            <a:off x="505937" y="1454522"/>
            <a:ext cx="6957798" cy="5139538"/>
          </a:xfrm>
          <a:prstGeom prst="rect">
            <a:avLst/>
          </a:prstGeom>
        </p:spPr>
      </p:pic>
      <p:pic>
        <p:nvPicPr>
          <p:cNvPr id="6" name="Picture 5">
            <a:extLst>
              <a:ext uri="{FF2B5EF4-FFF2-40B4-BE49-F238E27FC236}">
                <a16:creationId xmlns:a16="http://schemas.microsoft.com/office/drawing/2014/main" id="{BDB05F06-AC1B-FC79-38A3-1D1EC0AABBB0}"/>
              </a:ext>
            </a:extLst>
          </p:cNvPr>
          <p:cNvPicPr>
            <a:picLocks noChangeAspect="1"/>
          </p:cNvPicPr>
          <p:nvPr/>
        </p:nvPicPr>
        <p:blipFill>
          <a:blip r:embed="rId3"/>
          <a:stretch>
            <a:fillRect/>
          </a:stretch>
        </p:blipFill>
        <p:spPr>
          <a:xfrm>
            <a:off x="7776070" y="1963023"/>
            <a:ext cx="4181263" cy="3732489"/>
          </a:xfrm>
          <a:prstGeom prst="rect">
            <a:avLst/>
          </a:prstGeom>
        </p:spPr>
      </p:pic>
    </p:spTree>
    <p:extLst>
      <p:ext uri="{BB962C8B-B14F-4D97-AF65-F5344CB8AC3E}">
        <p14:creationId xmlns:p14="http://schemas.microsoft.com/office/powerpoint/2010/main" val="2163527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895D8-139F-21B1-3554-41FABF1549C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35514CC-000C-3546-F18E-BC4ABC3E325D}"/>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686DE972-F94C-A521-B99F-81D9E4520089}"/>
              </a:ext>
            </a:extLst>
          </p:cNvPr>
          <p:cNvPicPr>
            <a:picLocks noChangeAspect="1"/>
          </p:cNvPicPr>
          <p:nvPr/>
        </p:nvPicPr>
        <p:blipFill>
          <a:blip r:embed="rId2"/>
          <a:stretch>
            <a:fillRect/>
          </a:stretch>
        </p:blipFill>
        <p:spPr>
          <a:xfrm>
            <a:off x="68992" y="1543573"/>
            <a:ext cx="5667242" cy="4723825"/>
          </a:xfrm>
          <a:prstGeom prst="rect">
            <a:avLst/>
          </a:prstGeom>
        </p:spPr>
      </p:pic>
      <p:pic>
        <p:nvPicPr>
          <p:cNvPr id="6" name="Picture 5">
            <a:extLst>
              <a:ext uri="{FF2B5EF4-FFF2-40B4-BE49-F238E27FC236}">
                <a16:creationId xmlns:a16="http://schemas.microsoft.com/office/drawing/2014/main" id="{FD83B13D-E26B-BFD6-E094-72BC95C3CBD0}"/>
              </a:ext>
            </a:extLst>
          </p:cNvPr>
          <p:cNvPicPr>
            <a:picLocks noChangeAspect="1"/>
          </p:cNvPicPr>
          <p:nvPr/>
        </p:nvPicPr>
        <p:blipFill>
          <a:blip r:embed="rId3"/>
          <a:stretch>
            <a:fillRect/>
          </a:stretch>
        </p:blipFill>
        <p:spPr>
          <a:xfrm>
            <a:off x="5916561" y="1679895"/>
            <a:ext cx="6028388" cy="3498210"/>
          </a:xfrm>
          <a:prstGeom prst="rect">
            <a:avLst/>
          </a:prstGeom>
        </p:spPr>
      </p:pic>
    </p:spTree>
    <p:extLst>
      <p:ext uri="{BB962C8B-B14F-4D97-AF65-F5344CB8AC3E}">
        <p14:creationId xmlns:p14="http://schemas.microsoft.com/office/powerpoint/2010/main" val="1312755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3FB9D4-2095-DBAD-6C30-7738FA7E644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7D6C160-968B-D06B-B7DF-28C695667D64}"/>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5CEEE479-6201-B4DE-FDEA-B1DC24332CAB}"/>
              </a:ext>
            </a:extLst>
          </p:cNvPr>
          <p:cNvPicPr>
            <a:picLocks noChangeAspect="1"/>
          </p:cNvPicPr>
          <p:nvPr/>
        </p:nvPicPr>
        <p:blipFill>
          <a:blip r:embed="rId2"/>
          <a:stretch>
            <a:fillRect/>
          </a:stretch>
        </p:blipFill>
        <p:spPr>
          <a:xfrm>
            <a:off x="255104" y="2668667"/>
            <a:ext cx="3317224" cy="2734811"/>
          </a:xfrm>
          <a:prstGeom prst="rect">
            <a:avLst/>
          </a:prstGeom>
        </p:spPr>
      </p:pic>
      <p:sp>
        <p:nvSpPr>
          <p:cNvPr id="5" name="TextBox 4">
            <a:extLst>
              <a:ext uri="{FF2B5EF4-FFF2-40B4-BE49-F238E27FC236}">
                <a16:creationId xmlns:a16="http://schemas.microsoft.com/office/drawing/2014/main" id="{93CA1369-958F-2CCF-38B5-9DF8C85CF8AF}"/>
              </a:ext>
            </a:extLst>
          </p:cNvPr>
          <p:cNvSpPr txBox="1"/>
          <p:nvPr/>
        </p:nvSpPr>
        <p:spPr>
          <a:xfrm>
            <a:off x="1191237" y="2407057"/>
            <a:ext cx="1117614" cy="261610"/>
          </a:xfrm>
          <a:prstGeom prst="rect">
            <a:avLst/>
          </a:prstGeom>
          <a:noFill/>
        </p:spPr>
        <p:txBody>
          <a:bodyPr wrap="none" rtlCol="0">
            <a:spAutoFit/>
          </a:bodyPr>
          <a:lstStyle/>
          <a:p>
            <a:r>
              <a:rPr lang="en-US" sz="1100" dirty="0" err="1"/>
              <a:t>RandomForest</a:t>
            </a:r>
            <a:endParaRPr lang="en-US" sz="1100" dirty="0"/>
          </a:p>
        </p:txBody>
      </p:sp>
      <p:pic>
        <p:nvPicPr>
          <p:cNvPr id="7" name="Picture 6">
            <a:extLst>
              <a:ext uri="{FF2B5EF4-FFF2-40B4-BE49-F238E27FC236}">
                <a16:creationId xmlns:a16="http://schemas.microsoft.com/office/drawing/2014/main" id="{79694B7E-A8E6-9763-CADB-1EF90673C5E0}"/>
              </a:ext>
            </a:extLst>
          </p:cNvPr>
          <p:cNvPicPr>
            <a:picLocks noChangeAspect="1"/>
          </p:cNvPicPr>
          <p:nvPr/>
        </p:nvPicPr>
        <p:blipFill>
          <a:blip r:embed="rId3"/>
          <a:stretch>
            <a:fillRect/>
          </a:stretch>
        </p:blipFill>
        <p:spPr>
          <a:xfrm>
            <a:off x="4139625" y="2514328"/>
            <a:ext cx="3327284" cy="2889149"/>
          </a:xfrm>
          <a:prstGeom prst="rect">
            <a:avLst/>
          </a:prstGeom>
        </p:spPr>
      </p:pic>
      <p:pic>
        <p:nvPicPr>
          <p:cNvPr id="9" name="Picture 8">
            <a:extLst>
              <a:ext uri="{FF2B5EF4-FFF2-40B4-BE49-F238E27FC236}">
                <a16:creationId xmlns:a16="http://schemas.microsoft.com/office/drawing/2014/main" id="{0638CF68-369C-9B43-6E09-0589D2068523}"/>
              </a:ext>
            </a:extLst>
          </p:cNvPr>
          <p:cNvPicPr>
            <a:picLocks noChangeAspect="1"/>
          </p:cNvPicPr>
          <p:nvPr/>
        </p:nvPicPr>
        <p:blipFill>
          <a:blip r:embed="rId4"/>
          <a:stretch>
            <a:fillRect/>
          </a:stretch>
        </p:blipFill>
        <p:spPr>
          <a:xfrm>
            <a:off x="8034206" y="2514328"/>
            <a:ext cx="3327284" cy="2889149"/>
          </a:xfrm>
          <a:prstGeom prst="rect">
            <a:avLst/>
          </a:prstGeom>
        </p:spPr>
      </p:pic>
    </p:spTree>
    <p:extLst>
      <p:ext uri="{BB962C8B-B14F-4D97-AF65-F5344CB8AC3E}">
        <p14:creationId xmlns:p14="http://schemas.microsoft.com/office/powerpoint/2010/main" val="3383603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E0977093-17ED-854A-69BF-C815B1887D91}"/>
              </a:ext>
            </a:extLst>
          </p:cNvPr>
          <p:cNvPicPr>
            <a:picLocks noChangeAspect="1"/>
          </p:cNvPicPr>
          <p:nvPr/>
        </p:nvPicPr>
        <p:blipFill>
          <a:blip r:embed="rId2"/>
          <a:stretch>
            <a:fillRect/>
          </a:stretch>
        </p:blipFill>
        <p:spPr>
          <a:xfrm>
            <a:off x="6601028" y="2835316"/>
            <a:ext cx="4810796" cy="2286319"/>
          </a:xfrm>
          <a:prstGeom prst="rect">
            <a:avLst/>
          </a:prstGeom>
        </p:spPr>
      </p:pic>
      <p:pic>
        <p:nvPicPr>
          <p:cNvPr id="5" name="Picture 4">
            <a:extLst>
              <a:ext uri="{FF2B5EF4-FFF2-40B4-BE49-F238E27FC236}">
                <a16:creationId xmlns:a16="http://schemas.microsoft.com/office/drawing/2014/main" id="{672E718A-D71F-7A86-119F-38F0EFA14E68}"/>
              </a:ext>
            </a:extLst>
          </p:cNvPr>
          <p:cNvPicPr>
            <a:picLocks noChangeAspect="1"/>
          </p:cNvPicPr>
          <p:nvPr/>
        </p:nvPicPr>
        <p:blipFill>
          <a:blip r:embed="rId3"/>
          <a:stretch>
            <a:fillRect/>
          </a:stretch>
        </p:blipFill>
        <p:spPr>
          <a:xfrm>
            <a:off x="374709" y="2432651"/>
            <a:ext cx="5515745" cy="2848373"/>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9A6FF4-12B2-1919-A53C-CF263C8F377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A4FDB7B-35C3-BE30-70B4-C90F788E9EC6}"/>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43B5A498-EAB3-4B22-4103-8F465CB3C44A}"/>
              </a:ext>
            </a:extLst>
          </p:cNvPr>
          <p:cNvPicPr>
            <a:picLocks noChangeAspect="1"/>
          </p:cNvPicPr>
          <p:nvPr/>
        </p:nvPicPr>
        <p:blipFill>
          <a:blip r:embed="rId2"/>
          <a:stretch>
            <a:fillRect/>
          </a:stretch>
        </p:blipFill>
        <p:spPr>
          <a:xfrm>
            <a:off x="2562077" y="1454522"/>
            <a:ext cx="6380588" cy="5161402"/>
          </a:xfrm>
          <a:prstGeom prst="rect">
            <a:avLst/>
          </a:prstGeom>
        </p:spPr>
      </p:pic>
    </p:spTree>
    <p:extLst>
      <p:ext uri="{BB962C8B-B14F-4D97-AF65-F5344CB8AC3E}">
        <p14:creationId xmlns:p14="http://schemas.microsoft.com/office/powerpoint/2010/main" val="18426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39C58A8A-C962-65CE-50C5-783F2E3DCA37}"/>
              </a:ext>
            </a:extLst>
          </p:cNvPr>
          <p:cNvSpPr txBox="1"/>
          <p:nvPr/>
        </p:nvSpPr>
        <p:spPr>
          <a:xfrm>
            <a:off x="634767" y="1924787"/>
            <a:ext cx="10614870" cy="2390911"/>
          </a:xfrm>
          <a:prstGeom prst="rect">
            <a:avLst/>
          </a:prstGeom>
          <a:noFill/>
        </p:spPr>
        <p:txBody>
          <a:bodyPr wrap="square">
            <a:spAutoFit/>
          </a:bodyPr>
          <a:lstStyle/>
          <a:p>
            <a:pPr algn="just"/>
            <a:r>
              <a:rPr lang="en-US" dirty="0"/>
              <a:t>The Random Forest model outperformed all others with the highest accuracy of 97.78%, making it the most effective for classifying fire types using MODIS data. Decision Tree and </a:t>
            </a:r>
            <a:r>
              <a:rPr lang="en-US" dirty="0" err="1"/>
              <a:t>KNeighbors</a:t>
            </a:r>
            <a:r>
              <a:rPr lang="en-US" dirty="0"/>
              <a:t> Classifier also demonstrated strong performance with accuracies of 95% and 93.11% respectively. </a:t>
            </a:r>
            <a:r>
              <a:rPr lang="en-US" dirty="0" err="1"/>
              <a:t>LightGBM</a:t>
            </a:r>
            <a:r>
              <a:rPr lang="en-US" dirty="0"/>
              <a:t> and </a:t>
            </a:r>
            <a:r>
              <a:rPr lang="en-US" dirty="0" err="1"/>
              <a:t>XGBoost</a:t>
            </a:r>
            <a:r>
              <a:rPr lang="en-US" dirty="0"/>
              <a:t> classifiers followed closely, achieving 92.14% and 93.06% accuracy, indicating their suitability for scalable and efficient classification tasks. In contrast, Logistic Regression showed the lowest accuracy at 58.58%, suggesting it is not well-suited for handling the complexity of this multi-class problem. Overall, Random Forest emerged as the most reliable model for accurate fire type prediction.</a:t>
            </a:r>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91243" y="6084418"/>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9" name="Rectangle 1">
            <a:extLst>
              <a:ext uri="{FF2B5EF4-FFF2-40B4-BE49-F238E27FC236}">
                <a16:creationId xmlns:a16="http://schemas.microsoft.com/office/drawing/2014/main" id="{544CEAA2-83B5-9A8B-BA13-52E842E5E3B3}"/>
              </a:ext>
            </a:extLst>
          </p:cNvPr>
          <p:cNvSpPr>
            <a:spLocks noChangeArrowheads="1"/>
          </p:cNvSpPr>
          <p:nvPr/>
        </p:nvSpPr>
        <p:spPr bwMode="auto">
          <a:xfrm>
            <a:off x="91243" y="1801568"/>
            <a:ext cx="7464712" cy="3365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Understand the role of MODIS satellite data in detecting thermal anomalies.</a:t>
            </a:r>
          </a:p>
          <a:p>
            <a:pPr marL="457200" marR="0" lvl="0" indent="-4572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Learn to preprocess and analyze geospatial fire detection datasets.</a:t>
            </a:r>
          </a:p>
          <a:p>
            <a:pPr marL="457200" marR="0" lvl="0" indent="-4572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Develop a machine learning model to classify types of fire events.</a:t>
            </a:r>
          </a:p>
          <a:p>
            <a:pPr marL="457200" marR="0" lvl="0" indent="-4572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Explore key MODIS features used in thermal anomaly detection.</a:t>
            </a:r>
          </a:p>
          <a:p>
            <a:pPr marL="457200" marR="0" lvl="0" indent="-4572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Evaluate model performance using classification metrics.</a:t>
            </a:r>
          </a:p>
          <a:p>
            <a:pPr marL="457200" marR="0" lvl="0" indent="-4572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Visualize and interpret fire incident patterns across India (2021–2023).</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2" name="TextBox 1">
            <a:extLst>
              <a:ext uri="{FF2B5EF4-FFF2-40B4-BE49-F238E27FC236}">
                <a16:creationId xmlns:a16="http://schemas.microsoft.com/office/drawing/2014/main" id="{B4733092-ADEA-7136-6B56-CC6A2A7642AF}"/>
              </a:ext>
            </a:extLst>
          </p:cNvPr>
          <p:cNvSpPr txBox="1"/>
          <p:nvPr/>
        </p:nvSpPr>
        <p:spPr>
          <a:xfrm>
            <a:off x="411061" y="1467774"/>
            <a:ext cx="10452682" cy="5078313"/>
          </a:xfrm>
          <a:prstGeom prst="rect">
            <a:avLst/>
          </a:prstGeom>
          <a:noFill/>
        </p:spPr>
        <p:txBody>
          <a:bodyPr wrap="square" rtlCol="0">
            <a:spAutoFit/>
          </a:bodyPr>
          <a:lstStyle/>
          <a:p>
            <a:r>
              <a:rPr lang="en-US" sz="1800" u="sng" dirty="0"/>
              <a:t>Tools:</a:t>
            </a:r>
          </a:p>
          <a:p>
            <a:pPr marL="342900" indent="-342900">
              <a:buFont typeface="Arial" panose="020B0604020202020204" pitchFamily="34" charset="0"/>
              <a:buChar char="•"/>
            </a:pPr>
            <a:r>
              <a:rPr lang="en-US" sz="1800" dirty="0"/>
              <a:t>VS Code</a:t>
            </a:r>
          </a:p>
          <a:p>
            <a:pPr marL="342900" indent="-342900">
              <a:buFont typeface="Arial" panose="020B0604020202020204" pitchFamily="34" charset="0"/>
              <a:buChar char="•"/>
            </a:pPr>
            <a:r>
              <a:rPr lang="en-US" sz="1800" dirty="0" err="1"/>
              <a:t>Jupyter</a:t>
            </a:r>
            <a:r>
              <a:rPr lang="en-US" sz="1800" dirty="0"/>
              <a:t> Notebook</a:t>
            </a:r>
          </a:p>
          <a:p>
            <a:pPr marL="342900" indent="-342900">
              <a:buFont typeface="Arial" panose="020B0604020202020204" pitchFamily="34" charset="0"/>
              <a:buChar char="•"/>
            </a:pPr>
            <a:endParaRPr lang="en-US" sz="1800" dirty="0"/>
          </a:p>
          <a:p>
            <a:r>
              <a:rPr lang="en-US" sz="1800" u="sng" dirty="0"/>
              <a:t>Technology:</a:t>
            </a:r>
          </a:p>
          <a:p>
            <a:pPr marL="342900" indent="-342900">
              <a:buFont typeface="Arial" panose="020B0604020202020204" pitchFamily="34" charset="0"/>
              <a:buChar char="•"/>
            </a:pPr>
            <a:r>
              <a:rPr lang="en-US" sz="1800" dirty="0"/>
              <a:t>Python</a:t>
            </a:r>
          </a:p>
          <a:p>
            <a:endParaRPr lang="en-US" sz="1800" dirty="0"/>
          </a:p>
          <a:p>
            <a:r>
              <a:rPr lang="en-US" sz="1800" dirty="0"/>
              <a:t>Libraries:</a:t>
            </a:r>
          </a:p>
          <a:p>
            <a:pPr marL="342900" indent="-342900">
              <a:buFont typeface="Arial" panose="020B0604020202020204" pitchFamily="34" charset="0"/>
              <a:buChar char="•"/>
            </a:pPr>
            <a:r>
              <a:rPr lang="en-US" sz="1800" dirty="0"/>
              <a:t>Pandas</a:t>
            </a:r>
          </a:p>
          <a:p>
            <a:pPr marL="342900" indent="-342900">
              <a:buFont typeface="Arial" panose="020B0604020202020204" pitchFamily="34" charset="0"/>
              <a:buChar char="•"/>
            </a:pPr>
            <a:r>
              <a:rPr lang="en-US" sz="1800" dirty="0"/>
              <a:t>NumPy</a:t>
            </a:r>
          </a:p>
          <a:p>
            <a:pPr marL="342900" indent="-342900">
              <a:buFont typeface="Arial" panose="020B0604020202020204" pitchFamily="34" charset="0"/>
              <a:buChar char="•"/>
            </a:pPr>
            <a:r>
              <a:rPr lang="en-US" sz="1800" dirty="0"/>
              <a:t>Shapely</a:t>
            </a:r>
            <a:r>
              <a:rPr lang="en-US" altLang="en-US" sz="1800" b="1" dirty="0">
                <a:solidFill>
                  <a:schemeClr val="tx1"/>
                </a:solidFill>
                <a:latin typeface="Arial" panose="020B0604020202020204" pitchFamily="34" charset="0"/>
              </a:rPr>
              <a:t> </a:t>
            </a:r>
          </a:p>
          <a:p>
            <a:pPr marL="342900" indent="-342900">
              <a:buFont typeface="Arial" panose="020B0604020202020204" pitchFamily="34" charset="0"/>
              <a:buChar char="•"/>
            </a:pPr>
            <a:r>
              <a:rPr lang="en-US" altLang="en-US" sz="1800" dirty="0" err="1">
                <a:solidFill>
                  <a:schemeClr val="tx1"/>
                </a:solidFill>
                <a:latin typeface="Arial" panose="020B0604020202020204" pitchFamily="34" charset="0"/>
              </a:rPr>
              <a:t>Pyproj</a:t>
            </a:r>
            <a:r>
              <a:rPr lang="en-US" altLang="en-US" sz="1800" dirty="0">
                <a:solidFill>
                  <a:schemeClr val="tx1"/>
                </a:solidFill>
                <a:latin typeface="Arial" panose="020B0604020202020204" pitchFamily="34" charset="0"/>
              </a:rPr>
              <a:t> </a:t>
            </a:r>
          </a:p>
          <a:p>
            <a:pPr marL="342900" indent="-342900">
              <a:buFont typeface="Arial" panose="020B0604020202020204" pitchFamily="34" charset="0"/>
              <a:buChar char="•"/>
            </a:pPr>
            <a:r>
              <a:rPr lang="en-US" sz="1800" dirty="0"/>
              <a:t>Matplotlib</a:t>
            </a:r>
          </a:p>
          <a:p>
            <a:pPr marL="342900" indent="-342900">
              <a:buFont typeface="Arial" panose="020B0604020202020204" pitchFamily="34" charset="0"/>
              <a:buChar char="•"/>
            </a:pPr>
            <a:r>
              <a:rPr lang="en-US" sz="1800" dirty="0"/>
              <a:t>Seaborn</a:t>
            </a:r>
          </a:p>
          <a:p>
            <a:pPr marL="342900" indent="-342900">
              <a:buFont typeface="Arial" panose="020B0604020202020204" pitchFamily="34" charset="0"/>
              <a:buChar char="•"/>
            </a:pPr>
            <a:r>
              <a:rPr lang="en-US" sz="1800" dirty="0"/>
              <a:t>Folium</a:t>
            </a:r>
          </a:p>
          <a:p>
            <a:pPr marL="342900" indent="-342900">
              <a:buFont typeface="Arial" panose="020B0604020202020204" pitchFamily="34" charset="0"/>
              <a:buChar char="•"/>
            </a:pPr>
            <a:r>
              <a:rPr lang="en-US" sz="1800" dirty="0"/>
              <a:t>Scikit-learn</a:t>
            </a:r>
          </a:p>
          <a:p>
            <a:pPr marL="342900" indent="-342900">
              <a:buFont typeface="Arial" panose="020B0604020202020204" pitchFamily="34" charset="0"/>
              <a:buChar char="•"/>
            </a:pPr>
            <a:r>
              <a:rPr lang="en-US" sz="1800" dirty="0" err="1"/>
              <a:t>XGBoost</a:t>
            </a:r>
            <a:endParaRPr lang="en-US" sz="1800" dirty="0"/>
          </a:p>
          <a:p>
            <a:pPr marL="342900" indent="-342900">
              <a:buFont typeface="Arial" panose="020B0604020202020204" pitchFamily="34" charset="0"/>
              <a:buChar char="•"/>
            </a:pPr>
            <a:r>
              <a:rPr lang="en-US" sz="1800" dirty="0" err="1"/>
              <a:t>LightGBM</a:t>
            </a:r>
            <a:endParaRPr lang="en-US" sz="1800" dirty="0"/>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53B3BA-CD85-69A1-3252-ED0D6813351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891D2CA-340E-68DE-EF78-9D3781DA5364}"/>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5" name="TextBox 4">
            <a:extLst>
              <a:ext uri="{FF2B5EF4-FFF2-40B4-BE49-F238E27FC236}">
                <a16:creationId xmlns:a16="http://schemas.microsoft.com/office/drawing/2014/main" id="{733B0EE0-816A-AB8A-51DB-C7752704BDBA}"/>
              </a:ext>
            </a:extLst>
          </p:cNvPr>
          <p:cNvSpPr txBox="1"/>
          <p:nvPr/>
        </p:nvSpPr>
        <p:spPr>
          <a:xfrm>
            <a:off x="153034" y="1596027"/>
            <a:ext cx="11524441" cy="4247317"/>
          </a:xfrm>
          <a:prstGeom prst="rect">
            <a:avLst/>
          </a:prstGeom>
          <a:noFill/>
        </p:spPr>
        <p:txBody>
          <a:bodyPr wrap="square" rtlCol="0">
            <a:spAutoFit/>
          </a:bodyPr>
          <a:lstStyle/>
          <a:p>
            <a:pPr lvl="0" algn="just" eaLnBrk="0" fontAlgn="base" hangingPunct="0">
              <a:spcBef>
                <a:spcPct val="0"/>
              </a:spcBef>
              <a:spcAft>
                <a:spcPct val="0"/>
              </a:spcAft>
              <a:buClrTx/>
            </a:pPr>
            <a:r>
              <a:rPr lang="en-US" altLang="en-US" sz="1800" b="1" dirty="0">
                <a:solidFill>
                  <a:schemeClr val="tx1"/>
                </a:solidFill>
                <a:latin typeface="Arial" panose="020B0604020202020204" pitchFamily="34" charset="0"/>
              </a:rPr>
              <a:t>1. Data Collection</a:t>
            </a:r>
            <a:endParaRPr lang="en-US" altLang="en-US" sz="1800" dirty="0">
              <a:solidFill>
                <a:schemeClr val="tx1"/>
              </a:solidFill>
              <a:latin typeface="Arial" panose="020B0604020202020204" pitchFamily="34" charset="0"/>
            </a:endParaRPr>
          </a:p>
          <a:p>
            <a:pPr lvl="0" algn="just" eaLnBrk="0" fontAlgn="base" hangingPunct="0">
              <a:spcBef>
                <a:spcPct val="0"/>
              </a:spcBef>
              <a:spcAft>
                <a:spcPct val="0"/>
              </a:spcAft>
              <a:buClrTx/>
              <a:buFontTx/>
              <a:buChar char="•"/>
            </a:pPr>
            <a:r>
              <a:rPr lang="en-US" altLang="en-US" sz="1800" dirty="0">
                <a:solidFill>
                  <a:schemeClr val="tx1"/>
                </a:solidFill>
                <a:latin typeface="Arial" panose="020B0604020202020204" pitchFamily="34" charset="0"/>
              </a:rPr>
              <a:t>Extracted MODIS fire detection data (India, 2021–2023) from NASA FIRMS.</a:t>
            </a:r>
          </a:p>
          <a:p>
            <a:pPr lvl="0" algn="just" eaLnBrk="0" fontAlgn="base" hangingPunct="0">
              <a:spcBef>
                <a:spcPct val="0"/>
              </a:spcBef>
              <a:spcAft>
                <a:spcPct val="0"/>
              </a:spcAft>
              <a:buClrTx/>
              <a:buFontTx/>
              <a:buChar char="•"/>
            </a:pPr>
            <a:r>
              <a:rPr lang="en-US" altLang="en-US" sz="1800" dirty="0">
                <a:solidFill>
                  <a:schemeClr val="tx1"/>
                </a:solidFill>
                <a:latin typeface="Arial" panose="020B0604020202020204" pitchFamily="34" charset="0"/>
              </a:rPr>
              <a:t>Included features like latitude, longitude, brightness, scan, track, FRP (Fire Radiative Power), satellite, and confidence.</a:t>
            </a:r>
          </a:p>
          <a:p>
            <a:pPr lvl="0" algn="just" eaLnBrk="0" fontAlgn="base" hangingPunct="0">
              <a:spcBef>
                <a:spcPct val="0"/>
              </a:spcBef>
              <a:spcAft>
                <a:spcPct val="0"/>
              </a:spcAft>
              <a:buClrTx/>
              <a:buFontTx/>
              <a:buChar char="•"/>
            </a:pPr>
            <a:endParaRPr lang="en-US" altLang="en-US" sz="1800" dirty="0">
              <a:solidFill>
                <a:schemeClr val="tx1"/>
              </a:solidFill>
              <a:latin typeface="Arial" panose="020B0604020202020204" pitchFamily="34" charset="0"/>
            </a:endParaRPr>
          </a:p>
          <a:p>
            <a:pPr lvl="0" algn="just" eaLnBrk="0" fontAlgn="base" hangingPunct="0">
              <a:spcBef>
                <a:spcPct val="0"/>
              </a:spcBef>
              <a:spcAft>
                <a:spcPct val="0"/>
              </a:spcAft>
              <a:buClrTx/>
            </a:pPr>
            <a:r>
              <a:rPr lang="en-US" altLang="en-US" sz="1800" b="1" dirty="0">
                <a:solidFill>
                  <a:schemeClr val="tx1"/>
                </a:solidFill>
                <a:latin typeface="Arial" panose="020B0604020202020204" pitchFamily="34" charset="0"/>
              </a:rPr>
              <a:t>2. Data Preprocessing</a:t>
            </a:r>
            <a:endParaRPr lang="en-US" altLang="en-US" sz="1800" dirty="0">
              <a:solidFill>
                <a:schemeClr val="tx1"/>
              </a:solidFill>
              <a:latin typeface="Arial" panose="020B0604020202020204" pitchFamily="34" charset="0"/>
            </a:endParaRPr>
          </a:p>
          <a:p>
            <a:pPr lvl="0" algn="just" eaLnBrk="0" fontAlgn="base" hangingPunct="0">
              <a:spcBef>
                <a:spcPct val="0"/>
              </a:spcBef>
              <a:spcAft>
                <a:spcPct val="0"/>
              </a:spcAft>
              <a:buClrTx/>
              <a:buFontTx/>
              <a:buChar char="•"/>
            </a:pPr>
            <a:r>
              <a:rPr lang="en-US" altLang="en-US" sz="1800" dirty="0">
                <a:solidFill>
                  <a:schemeClr val="tx1"/>
                </a:solidFill>
                <a:latin typeface="Arial" panose="020B0604020202020204" pitchFamily="34" charset="0"/>
              </a:rPr>
              <a:t>Handled missing values and filtered out irrelevant or low-confidence detections.</a:t>
            </a:r>
          </a:p>
          <a:p>
            <a:pPr lvl="0" algn="just" eaLnBrk="0" fontAlgn="base" hangingPunct="0">
              <a:spcBef>
                <a:spcPct val="0"/>
              </a:spcBef>
              <a:spcAft>
                <a:spcPct val="0"/>
              </a:spcAft>
              <a:buClrTx/>
              <a:buFontTx/>
              <a:buChar char="•"/>
            </a:pPr>
            <a:r>
              <a:rPr lang="en-US" altLang="en-US" sz="1800" dirty="0">
                <a:solidFill>
                  <a:schemeClr val="tx1"/>
                </a:solidFill>
                <a:latin typeface="Arial" panose="020B0604020202020204" pitchFamily="34" charset="0"/>
              </a:rPr>
              <a:t>Encoded categorical features (e.g., satellite type, fire type).</a:t>
            </a:r>
          </a:p>
          <a:p>
            <a:pPr lvl="0" algn="just" eaLnBrk="0" fontAlgn="base" hangingPunct="0">
              <a:spcBef>
                <a:spcPct val="0"/>
              </a:spcBef>
              <a:spcAft>
                <a:spcPct val="0"/>
              </a:spcAft>
              <a:buClrTx/>
              <a:buFontTx/>
              <a:buChar char="•"/>
            </a:pPr>
            <a:r>
              <a:rPr lang="en-US" altLang="en-US" sz="1800" dirty="0">
                <a:solidFill>
                  <a:schemeClr val="tx1"/>
                </a:solidFill>
                <a:latin typeface="Arial" panose="020B0604020202020204" pitchFamily="34" charset="0"/>
              </a:rPr>
              <a:t>Normalized or scaled numerical features (e.g., brightness, FRP).</a:t>
            </a:r>
          </a:p>
          <a:p>
            <a:pPr lvl="0" algn="just" eaLnBrk="0" fontAlgn="base" hangingPunct="0">
              <a:spcBef>
                <a:spcPct val="0"/>
              </a:spcBef>
              <a:spcAft>
                <a:spcPct val="0"/>
              </a:spcAft>
              <a:buClrTx/>
              <a:buFontTx/>
              <a:buChar char="•"/>
            </a:pPr>
            <a:endParaRPr lang="en-US" altLang="en-US" sz="1800" dirty="0">
              <a:solidFill>
                <a:schemeClr val="tx1"/>
              </a:solidFill>
              <a:latin typeface="Arial" panose="020B0604020202020204" pitchFamily="34" charset="0"/>
            </a:endParaRPr>
          </a:p>
          <a:p>
            <a:pPr lvl="0" algn="just" eaLnBrk="0" fontAlgn="base" hangingPunct="0">
              <a:spcBef>
                <a:spcPct val="0"/>
              </a:spcBef>
              <a:spcAft>
                <a:spcPct val="0"/>
              </a:spcAft>
              <a:buClrTx/>
            </a:pPr>
            <a:r>
              <a:rPr lang="en-US" altLang="en-US" sz="1800" b="1" dirty="0">
                <a:solidFill>
                  <a:schemeClr val="tx1"/>
                </a:solidFill>
                <a:latin typeface="Arial" panose="020B0604020202020204" pitchFamily="34" charset="0"/>
              </a:rPr>
              <a:t>3. Exploratory Data Analysis (EDA)</a:t>
            </a:r>
            <a:endParaRPr lang="en-US" altLang="en-US" sz="1800" dirty="0">
              <a:solidFill>
                <a:schemeClr val="tx1"/>
              </a:solidFill>
              <a:latin typeface="Arial" panose="020B0604020202020204" pitchFamily="34" charset="0"/>
            </a:endParaRPr>
          </a:p>
          <a:p>
            <a:pPr lvl="0" algn="just" eaLnBrk="0" fontAlgn="base" hangingPunct="0">
              <a:spcBef>
                <a:spcPct val="0"/>
              </a:spcBef>
              <a:spcAft>
                <a:spcPct val="0"/>
              </a:spcAft>
              <a:buClrTx/>
              <a:buFontTx/>
              <a:buChar char="•"/>
            </a:pPr>
            <a:r>
              <a:rPr lang="en-US" altLang="en-US" sz="1800" dirty="0">
                <a:solidFill>
                  <a:schemeClr val="tx1"/>
                </a:solidFill>
                <a:latin typeface="Arial" panose="020B0604020202020204" pitchFamily="34" charset="0"/>
              </a:rPr>
              <a:t>Visualized fire occurrences by type, region, and time.</a:t>
            </a:r>
          </a:p>
          <a:p>
            <a:pPr lvl="0" algn="just" eaLnBrk="0" fontAlgn="base" hangingPunct="0">
              <a:spcBef>
                <a:spcPct val="0"/>
              </a:spcBef>
              <a:spcAft>
                <a:spcPct val="0"/>
              </a:spcAft>
              <a:buClrTx/>
              <a:buFontTx/>
              <a:buChar char="•"/>
            </a:pPr>
            <a:r>
              <a:rPr lang="en-US" altLang="en-US" sz="1800" dirty="0">
                <a:solidFill>
                  <a:schemeClr val="tx1"/>
                </a:solidFill>
                <a:latin typeface="Arial" panose="020B0604020202020204" pitchFamily="34" charset="0"/>
              </a:rPr>
              <a:t>Mapped hotspots and inspected seasonal or geographic patterns.</a:t>
            </a:r>
          </a:p>
          <a:p>
            <a:pPr lvl="0" algn="just" eaLnBrk="0" fontAlgn="base" hangingPunct="0">
              <a:spcBef>
                <a:spcPct val="0"/>
              </a:spcBef>
              <a:spcAft>
                <a:spcPct val="0"/>
              </a:spcAft>
              <a:buClrTx/>
              <a:buFontTx/>
              <a:buChar char="•"/>
            </a:pPr>
            <a:endParaRPr lang="en-US" altLang="en-US" sz="1800" dirty="0">
              <a:solidFill>
                <a:schemeClr val="tx1"/>
              </a:solidFill>
              <a:latin typeface="Arial" panose="020B0604020202020204" pitchFamily="34" charset="0"/>
            </a:endParaRPr>
          </a:p>
          <a:p>
            <a:endParaRPr lang="en-US" sz="1800" dirty="0"/>
          </a:p>
        </p:txBody>
      </p:sp>
      <p:cxnSp>
        <p:nvCxnSpPr>
          <p:cNvPr id="4" name="Straight Connector 3">
            <a:extLst>
              <a:ext uri="{FF2B5EF4-FFF2-40B4-BE49-F238E27FC236}">
                <a16:creationId xmlns:a16="http://schemas.microsoft.com/office/drawing/2014/main" id="{4D0036BB-F3AC-4DEA-210C-525717E013F5}"/>
              </a:ext>
            </a:extLst>
          </p:cNvPr>
          <p:cNvCxnSpPr/>
          <p:nvPr/>
        </p:nvCxnSpPr>
        <p:spPr>
          <a:xfrm>
            <a:off x="0" y="6076029"/>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6BE9779-D981-B9D0-4B16-681D8809740E}"/>
              </a:ext>
            </a:extLst>
          </p:cNvPr>
          <p:cNvSpPr txBox="1"/>
          <p:nvPr/>
        </p:nvSpPr>
        <p:spPr>
          <a:xfrm>
            <a:off x="199809" y="6135329"/>
            <a:ext cx="1184374" cy="276999"/>
          </a:xfrm>
          <a:prstGeom prst="rect">
            <a:avLst/>
          </a:prstGeom>
          <a:noFill/>
        </p:spPr>
        <p:txBody>
          <a:bodyPr wrap="square" rtlCol="0">
            <a:spAutoFit/>
          </a:bodyPr>
          <a:lstStyle/>
          <a:p>
            <a:pPr>
              <a:spcAft>
                <a:spcPts val="800"/>
              </a:spcAft>
            </a:pPr>
            <a:r>
              <a:rPr lang="en-IN" sz="1200" b="1" dirty="0">
                <a:latin typeface="+mn-lt"/>
              </a:rPr>
              <a:t>Data Source : </a:t>
            </a:r>
          </a:p>
        </p:txBody>
      </p:sp>
      <p:sp>
        <p:nvSpPr>
          <p:cNvPr id="7" name="TextBox 6">
            <a:extLst>
              <a:ext uri="{FF2B5EF4-FFF2-40B4-BE49-F238E27FC236}">
                <a16:creationId xmlns:a16="http://schemas.microsoft.com/office/drawing/2014/main" id="{1C10191A-887B-7C8A-A392-7B0EA1EFB486}"/>
              </a:ext>
            </a:extLst>
          </p:cNvPr>
          <p:cNvSpPr txBox="1"/>
          <p:nvPr/>
        </p:nvSpPr>
        <p:spPr>
          <a:xfrm>
            <a:off x="1299979" y="6135329"/>
            <a:ext cx="3171353" cy="666977"/>
          </a:xfrm>
          <a:prstGeom prst="rect">
            <a:avLst/>
          </a:prstGeom>
          <a:noFill/>
        </p:spPr>
        <p:txBody>
          <a:bodyPr wrap="square" rtlCol="0">
            <a:spAutoFit/>
          </a:bodyPr>
          <a:lstStyle/>
          <a:p>
            <a:r>
              <a:rPr lang="en-US" u="sng" dirty="0">
                <a:hlinkClick r:id="rId2"/>
              </a:rPr>
              <a:t>https://www.earthdata.nasa.gov/data/tools/firms</a:t>
            </a:r>
            <a:endParaRPr lang="en-US" dirty="0"/>
          </a:p>
        </p:txBody>
      </p:sp>
    </p:spTree>
    <p:extLst>
      <p:ext uri="{BB962C8B-B14F-4D97-AF65-F5344CB8AC3E}">
        <p14:creationId xmlns:p14="http://schemas.microsoft.com/office/powerpoint/2010/main" val="10013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Rectangle 1">
            <a:extLst>
              <a:ext uri="{FF2B5EF4-FFF2-40B4-BE49-F238E27FC236}">
                <a16:creationId xmlns:a16="http://schemas.microsoft.com/office/drawing/2014/main" id="{A704359A-43C5-1C7E-E4E6-5044FCD7E90D}"/>
              </a:ext>
            </a:extLst>
          </p:cNvPr>
          <p:cNvSpPr>
            <a:spLocks noChangeArrowheads="1"/>
          </p:cNvSpPr>
          <p:nvPr/>
        </p:nvSpPr>
        <p:spPr bwMode="auto">
          <a:xfrm>
            <a:off x="164056" y="1351277"/>
            <a:ext cx="11863888"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buClrTx/>
            </a:pPr>
            <a:r>
              <a:rPr lang="en-US" altLang="en-US" sz="1800" b="1" dirty="0">
                <a:solidFill>
                  <a:schemeClr val="tx1"/>
                </a:solidFill>
                <a:latin typeface="Arial" panose="020B0604020202020204" pitchFamily="34" charset="0"/>
              </a:rPr>
              <a:t>4. Feature Engineering</a:t>
            </a:r>
            <a:endParaRPr lang="en-US" altLang="en-US" sz="1800" dirty="0">
              <a:solidFill>
                <a:schemeClr val="tx1"/>
              </a:solidFill>
              <a:latin typeface="Arial" panose="020B0604020202020204" pitchFamily="34" charset="0"/>
            </a:endParaRPr>
          </a:p>
          <a:p>
            <a:pPr lvl="0" algn="just" eaLnBrk="0" fontAlgn="base" hangingPunct="0">
              <a:spcBef>
                <a:spcPct val="0"/>
              </a:spcBef>
              <a:spcAft>
                <a:spcPct val="0"/>
              </a:spcAft>
              <a:buClrTx/>
              <a:buFontTx/>
              <a:buChar char="•"/>
            </a:pPr>
            <a:r>
              <a:rPr lang="en-US" altLang="en-US" sz="1800" dirty="0">
                <a:solidFill>
                  <a:schemeClr val="tx1"/>
                </a:solidFill>
                <a:latin typeface="Arial" panose="020B0604020202020204" pitchFamily="34" charset="0"/>
              </a:rPr>
              <a:t>Created derived features such as day/night flag, brightness difference, region clusters, etc.</a:t>
            </a:r>
          </a:p>
          <a:p>
            <a:pPr lvl="0" algn="just" eaLnBrk="0" fontAlgn="base" hangingPunct="0">
              <a:spcBef>
                <a:spcPct val="0"/>
              </a:spcBef>
              <a:spcAft>
                <a:spcPct val="0"/>
              </a:spcAft>
              <a:buClrTx/>
              <a:buFontTx/>
              <a:buChar char="•"/>
            </a:pPr>
            <a:r>
              <a:rPr lang="en-US" altLang="en-US" sz="1800" dirty="0">
                <a:solidFill>
                  <a:schemeClr val="tx1"/>
                </a:solidFill>
                <a:latin typeface="Arial" panose="020B0604020202020204" pitchFamily="34" charset="0"/>
              </a:rPr>
              <a:t>Used geospatial techniques to group locations (optional: state-level tagging).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mj-lt"/>
              </a:rPr>
              <a:t>5. Model Development</a:t>
            </a: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Trained multiple classification models (e.g., Random Forest, </a:t>
            </a:r>
            <a:r>
              <a:rPr kumimoji="0" lang="en-US" altLang="en-US" sz="1800" b="0" i="0" u="none" strike="noStrike" cap="none" normalizeH="0" baseline="0" dirty="0" err="1">
                <a:ln>
                  <a:noFill/>
                </a:ln>
                <a:solidFill>
                  <a:schemeClr val="tx1"/>
                </a:solidFill>
                <a:effectLst/>
                <a:latin typeface="+mj-lt"/>
              </a:rPr>
              <a:t>XGBoost</a:t>
            </a:r>
            <a:r>
              <a:rPr kumimoji="0" lang="en-US" altLang="en-US" sz="1800" b="0" i="0" u="none" strike="noStrike" cap="none" normalizeH="0" baseline="0" dirty="0">
                <a:ln>
                  <a:noFill/>
                </a:ln>
                <a:solidFill>
                  <a:schemeClr val="tx1"/>
                </a:solidFill>
                <a:effectLst/>
                <a:latin typeface="+mj-lt"/>
              </a:rPr>
              <a:t>, </a:t>
            </a:r>
            <a:r>
              <a:rPr kumimoji="0" lang="en-US" altLang="en-US" sz="1800" b="0" i="0" u="none" strike="noStrike" cap="none" normalizeH="0" baseline="0" dirty="0" err="1">
                <a:ln>
                  <a:noFill/>
                </a:ln>
                <a:solidFill>
                  <a:schemeClr val="tx1"/>
                </a:solidFill>
                <a:effectLst/>
                <a:latin typeface="+mj-lt"/>
              </a:rPr>
              <a:t>LightGBM</a:t>
            </a:r>
            <a:r>
              <a:rPr kumimoji="0" lang="en-US" altLang="en-US" sz="1800" b="0" i="0" u="none" strike="noStrike" cap="none" normalizeH="0" baseline="0" dirty="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Tuned hyperparameters using </a:t>
            </a:r>
            <a:r>
              <a:rPr kumimoji="0" lang="en-US" altLang="en-US" sz="1800" b="0" i="0" u="none" strike="noStrike" cap="none" normalizeH="0" baseline="0" dirty="0" err="1">
                <a:ln>
                  <a:noFill/>
                </a:ln>
                <a:solidFill>
                  <a:schemeClr val="tx1"/>
                </a:solidFill>
                <a:effectLst/>
                <a:latin typeface="+mj-lt"/>
              </a:rPr>
              <a:t>GridSearchCV</a:t>
            </a:r>
            <a:r>
              <a:rPr kumimoji="0" lang="en-US" altLang="en-US" sz="1800" b="0" i="0" u="none" strike="noStrike" cap="none" normalizeH="0" baseline="0" dirty="0">
                <a:ln>
                  <a:noFill/>
                </a:ln>
                <a:solidFill>
                  <a:schemeClr val="tx1"/>
                </a:solidFill>
                <a:effectLst/>
                <a:latin typeface="+mj-lt"/>
              </a:rPr>
              <a:t> or cross-validation techniques.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mj-lt"/>
              </a:rPr>
              <a:t>6. Model Evaluation</a:t>
            </a: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Evaluated models using Accuracy, Precision, Recall, F1-Score, and Confusion Matrix.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Compared performance across models to select the best-performing one.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mj-lt"/>
              </a:rPr>
              <a:t>7. Visualization &amp; Insights</a:t>
            </a: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Plotted fire type predictions on India’s map using </a:t>
            </a:r>
            <a:r>
              <a:rPr kumimoji="0" lang="en-US" altLang="en-US" sz="1800" b="0" i="0" u="none" strike="noStrike" cap="none" normalizeH="0" baseline="0" dirty="0" err="1">
                <a:ln>
                  <a:noFill/>
                </a:ln>
                <a:solidFill>
                  <a:schemeClr val="tx1"/>
                </a:solidFill>
                <a:effectLst/>
                <a:latin typeface="+mj-lt"/>
              </a:rPr>
              <a:t>GeoPandas</a:t>
            </a:r>
            <a:r>
              <a:rPr kumimoji="0" lang="en-US" altLang="en-US" sz="1800" b="0" i="0" u="none" strike="noStrike" cap="none" normalizeH="0" baseline="0" dirty="0">
                <a:ln>
                  <a:noFill/>
                </a:ln>
                <a:solidFill>
                  <a:schemeClr val="tx1"/>
                </a:solidFill>
                <a:effectLst/>
                <a:latin typeface="+mj-lt"/>
              </a:rPr>
              <a:t>/Folium.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Highlighted patterns in vegetation fires vs. volcanic/offshore/static sources.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lang="en-US" altLang="en-US" sz="1800" b="1" dirty="0">
                <a:solidFill>
                  <a:schemeClr val="tx1"/>
                </a:solidFill>
                <a:latin typeface="+mj-lt"/>
              </a:rPr>
              <a:t>8. </a:t>
            </a:r>
            <a:r>
              <a:rPr kumimoji="0" lang="en-US" altLang="en-US" sz="1800" b="1" i="0" u="none" strike="noStrike" cap="none" normalizeH="0" baseline="0" dirty="0">
                <a:ln>
                  <a:noFill/>
                </a:ln>
                <a:solidFill>
                  <a:schemeClr val="tx1"/>
                </a:solidFill>
                <a:effectLst/>
                <a:latin typeface="+mj-lt"/>
              </a:rPr>
              <a:t>Deployment (Optional)</a:t>
            </a: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Exported the best model using </a:t>
            </a:r>
            <a:r>
              <a:rPr kumimoji="0" lang="en-US" altLang="en-US" sz="1800" b="0" i="0" u="none" strike="noStrike" cap="none" normalizeH="0" baseline="0" dirty="0" err="1">
                <a:ln>
                  <a:noFill/>
                </a:ln>
                <a:solidFill>
                  <a:schemeClr val="tx1"/>
                </a:solidFill>
                <a:effectLst/>
                <a:latin typeface="+mj-lt"/>
              </a:rPr>
              <a:t>joblib</a:t>
            </a:r>
            <a:r>
              <a:rPr kumimoji="0" lang="en-US" altLang="en-US" sz="1800" b="0" i="0" u="none" strike="noStrike" cap="none" normalizeH="0" baseline="0" dirty="0">
                <a:ln>
                  <a:noFill/>
                </a:ln>
                <a:solidFill>
                  <a:schemeClr val="tx1"/>
                </a:solidFill>
                <a:effectLst/>
                <a:latin typeface="+mj-lt"/>
              </a:rPr>
              <a:t> or pickle.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Developed a simple interface using </a:t>
            </a:r>
            <a:r>
              <a:rPr kumimoji="0" lang="en-US" altLang="en-US" sz="1800" i="0" u="none" strike="noStrike" cap="none" normalizeH="0" baseline="0" dirty="0" err="1">
                <a:ln>
                  <a:noFill/>
                </a:ln>
                <a:solidFill>
                  <a:schemeClr val="tx1"/>
                </a:solidFill>
                <a:effectLst/>
                <a:latin typeface="+mj-lt"/>
              </a:rPr>
              <a:t>Streamlit</a:t>
            </a:r>
            <a:r>
              <a:rPr kumimoji="0" lang="en-US" altLang="en-US" sz="1800" b="0" i="0" u="none" strike="noStrike" cap="none" normalizeH="0" baseline="0" dirty="0">
                <a:ln>
                  <a:noFill/>
                </a:ln>
                <a:solidFill>
                  <a:schemeClr val="tx1"/>
                </a:solidFill>
                <a:effectLst/>
                <a:latin typeface="+mj-lt"/>
              </a:rPr>
              <a:t> for real-time predictions.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6790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a:extLst>
              <a:ext uri="{FF2B5EF4-FFF2-40B4-BE49-F238E27FC236}">
                <a16:creationId xmlns:a16="http://schemas.microsoft.com/office/drawing/2014/main" id="{A8C431BA-3E09-73D4-47F4-742FB9168D44}"/>
              </a:ext>
            </a:extLst>
          </p:cNvPr>
          <p:cNvSpPr txBox="1"/>
          <p:nvPr/>
        </p:nvSpPr>
        <p:spPr>
          <a:xfrm>
            <a:off x="373310" y="1864430"/>
            <a:ext cx="10750492" cy="2390911"/>
          </a:xfrm>
          <a:prstGeom prst="rect">
            <a:avLst/>
          </a:prstGeom>
          <a:noFill/>
        </p:spPr>
        <p:txBody>
          <a:bodyPr wrap="square">
            <a:spAutoFit/>
          </a:bodyPr>
          <a:lstStyle/>
          <a:p>
            <a:pPr algn="just"/>
            <a:r>
              <a:rPr lang="en-US" dirty="0"/>
              <a:t>India experiences a wide range of fire events annually — including Vegetation Fires, Other Static Land Sources, and Offshore Fires — which pose serious risks to ecosystems, air quality, and human safety. While NASA’s MODIS satellites provide reliable, near real-time thermal anomaly data, accurately classifying the type of fire source remains a challenge due to overlapping characteristics and environmental variability. This project aims to develop a machine learning-based classification model that can effectively predict the source of fire using MODIS fire detection data from 2021 to 2023 in India, thereby supporting timely disaster response, environmental monitoring, and strategic resource allocation.</a:t>
            </a:r>
          </a:p>
        </p:txBody>
      </p:sp>
    </p:spTree>
    <p:extLst>
      <p:ext uri="{BB962C8B-B14F-4D97-AF65-F5344CB8AC3E}">
        <p14:creationId xmlns:p14="http://schemas.microsoft.com/office/powerpoint/2010/main" val="31965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9667DC85-7B34-83D9-5E03-0E8481CFC49E}"/>
              </a:ext>
            </a:extLst>
          </p:cNvPr>
          <p:cNvSpPr txBox="1"/>
          <p:nvPr/>
        </p:nvSpPr>
        <p:spPr>
          <a:xfrm>
            <a:off x="722851" y="2007044"/>
            <a:ext cx="10746298" cy="2390911"/>
          </a:xfrm>
          <a:prstGeom prst="rect">
            <a:avLst/>
          </a:prstGeom>
          <a:noFill/>
        </p:spPr>
        <p:txBody>
          <a:bodyPr wrap="square">
            <a:spAutoFit/>
          </a:bodyPr>
          <a:lstStyle/>
          <a:p>
            <a:pPr algn="just"/>
            <a:r>
              <a:rPr lang="en-US" dirty="0"/>
              <a:t>To address the challenge of identifying fire sources, we propose a machine learning-based classification system that analyzes MODIS fire detection data from 2021 to 2023 in India. The system uses satellite-derived geospatial and thermal features — such as brightness, FRP, coordinates, and satellite type — to classify fire events into categories like vegetation fires, volcanic activity, static land sources, and offshore fires. By leveraging models like Random Forest, </a:t>
            </a:r>
            <a:r>
              <a:rPr lang="en-US" dirty="0" err="1"/>
              <a:t>XGBoost</a:t>
            </a:r>
            <a:r>
              <a:rPr lang="en-US" dirty="0"/>
              <a:t>, and </a:t>
            </a:r>
            <a:r>
              <a:rPr lang="en-US" dirty="0" err="1"/>
              <a:t>LightGBM</a:t>
            </a:r>
            <a:r>
              <a:rPr lang="en-US" dirty="0"/>
              <a:t>, and evaluating them with performance metrics, the solution enables accurate, automated fire type prediction. This helps in enhancing real-time monitoring, targeted response strategies, and informed environmental decision-making.</a:t>
            </a:r>
          </a:p>
        </p:txBody>
      </p:sp>
      <p:cxnSp>
        <p:nvCxnSpPr>
          <p:cNvPr id="5" name="Straight Connector 4">
            <a:extLst>
              <a:ext uri="{FF2B5EF4-FFF2-40B4-BE49-F238E27FC236}">
                <a16:creationId xmlns:a16="http://schemas.microsoft.com/office/drawing/2014/main" id="{68F91A10-00A9-36DE-8614-A649B590ACF7}"/>
              </a:ext>
            </a:extLst>
          </p:cNvPr>
          <p:cNvCxnSpPr/>
          <p:nvPr/>
        </p:nvCxnSpPr>
        <p:spPr>
          <a:xfrm>
            <a:off x="91243" y="6084418"/>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1BD4F5B-87F3-FAA7-74CD-AD0C31C85BD6}"/>
              </a:ext>
            </a:extLst>
          </p:cNvPr>
          <p:cNvSpPr txBox="1"/>
          <p:nvPr/>
        </p:nvSpPr>
        <p:spPr>
          <a:xfrm>
            <a:off x="199809" y="6135329"/>
            <a:ext cx="1159208" cy="276999"/>
          </a:xfrm>
          <a:prstGeom prst="rect">
            <a:avLst/>
          </a:prstGeom>
          <a:noFill/>
        </p:spPr>
        <p:txBody>
          <a:bodyPr wrap="square" rtlCol="0">
            <a:spAutoFit/>
          </a:bodyPr>
          <a:lstStyle/>
          <a:p>
            <a:pPr>
              <a:spcAft>
                <a:spcPts val="800"/>
              </a:spcAft>
            </a:pPr>
            <a:r>
              <a:rPr lang="en-IN" sz="1200" b="1" dirty="0" err="1">
                <a:latin typeface="+mn-lt"/>
              </a:rPr>
              <a:t>Github</a:t>
            </a:r>
            <a:r>
              <a:rPr lang="en-IN" sz="1200" b="1" dirty="0">
                <a:latin typeface="+mn-lt"/>
              </a:rPr>
              <a:t> Link: </a:t>
            </a:r>
          </a:p>
        </p:txBody>
      </p:sp>
      <p:sp>
        <p:nvSpPr>
          <p:cNvPr id="8" name="TextBox 7">
            <a:extLst>
              <a:ext uri="{FF2B5EF4-FFF2-40B4-BE49-F238E27FC236}">
                <a16:creationId xmlns:a16="http://schemas.microsoft.com/office/drawing/2014/main" id="{92F53C03-6A0D-100A-8D05-F1386E3F56A3}"/>
              </a:ext>
            </a:extLst>
          </p:cNvPr>
          <p:cNvSpPr txBox="1"/>
          <p:nvPr/>
        </p:nvSpPr>
        <p:spPr>
          <a:xfrm>
            <a:off x="1232866" y="6135328"/>
            <a:ext cx="3028741" cy="461665"/>
          </a:xfrm>
          <a:prstGeom prst="rect">
            <a:avLst/>
          </a:prstGeom>
          <a:noFill/>
        </p:spPr>
        <p:txBody>
          <a:bodyPr wrap="square" rtlCol="0">
            <a:spAutoFit/>
          </a:bodyPr>
          <a:lstStyle/>
          <a:p>
            <a:pPr>
              <a:spcAft>
                <a:spcPts val="800"/>
              </a:spcAft>
            </a:pPr>
            <a:r>
              <a:rPr lang="en-IN" sz="1200" dirty="0">
                <a:solidFill>
                  <a:srgbClr val="0000FF"/>
                </a:solidFill>
                <a:latin typeface="+mn-lt"/>
              </a:rPr>
              <a:t>https://github.com/SaiNikhileswar/Shell-Virtual-Insternship-Final.git</a:t>
            </a:r>
          </a:p>
        </p:txBody>
      </p:sp>
    </p:spTree>
    <p:extLst>
      <p:ext uri="{BB962C8B-B14F-4D97-AF65-F5344CB8AC3E}">
        <p14:creationId xmlns:p14="http://schemas.microsoft.com/office/powerpoint/2010/main" val="3002968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50C270-2447-617C-CB60-D9CBE0F7FA2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8530FC0-1035-6CCB-20F5-B9E18782A5B1}"/>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862D941E-8CDF-1437-98B6-D857F94BC661}"/>
              </a:ext>
            </a:extLst>
          </p:cNvPr>
          <p:cNvPicPr>
            <a:picLocks noChangeAspect="1"/>
          </p:cNvPicPr>
          <p:nvPr/>
        </p:nvPicPr>
        <p:blipFill>
          <a:blip r:embed="rId2"/>
          <a:stretch>
            <a:fillRect/>
          </a:stretch>
        </p:blipFill>
        <p:spPr>
          <a:xfrm>
            <a:off x="384725" y="1806060"/>
            <a:ext cx="5428846" cy="4450617"/>
          </a:xfrm>
          <a:prstGeom prst="rect">
            <a:avLst/>
          </a:prstGeom>
        </p:spPr>
      </p:pic>
      <p:pic>
        <p:nvPicPr>
          <p:cNvPr id="6" name="Picture 5">
            <a:extLst>
              <a:ext uri="{FF2B5EF4-FFF2-40B4-BE49-F238E27FC236}">
                <a16:creationId xmlns:a16="http://schemas.microsoft.com/office/drawing/2014/main" id="{5C3A3F0C-B158-CA9C-BB7A-E0EA854A6535}"/>
              </a:ext>
            </a:extLst>
          </p:cNvPr>
          <p:cNvPicPr>
            <a:picLocks noChangeAspect="1"/>
          </p:cNvPicPr>
          <p:nvPr/>
        </p:nvPicPr>
        <p:blipFill>
          <a:blip r:embed="rId3"/>
          <a:stretch>
            <a:fillRect/>
          </a:stretch>
        </p:blipFill>
        <p:spPr>
          <a:xfrm>
            <a:off x="6033150" y="2443038"/>
            <a:ext cx="5996663" cy="2669701"/>
          </a:xfrm>
          <a:prstGeom prst="rect">
            <a:avLst/>
          </a:prstGeom>
        </p:spPr>
      </p:pic>
    </p:spTree>
    <p:extLst>
      <p:ext uri="{BB962C8B-B14F-4D97-AF65-F5344CB8AC3E}">
        <p14:creationId xmlns:p14="http://schemas.microsoft.com/office/powerpoint/2010/main" val="3171687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980C76-AD69-718E-EDD7-40C6A3C7C4D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F735983-47B2-BEDB-74BC-0069EE8D8461}"/>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A68126E1-C062-3BB6-68E1-880AB52C6E83}"/>
              </a:ext>
            </a:extLst>
          </p:cNvPr>
          <p:cNvPicPr>
            <a:picLocks noChangeAspect="1"/>
          </p:cNvPicPr>
          <p:nvPr/>
        </p:nvPicPr>
        <p:blipFill>
          <a:blip r:embed="rId2"/>
          <a:stretch>
            <a:fillRect/>
          </a:stretch>
        </p:blipFill>
        <p:spPr>
          <a:xfrm>
            <a:off x="1434517" y="1557448"/>
            <a:ext cx="8984609" cy="2037746"/>
          </a:xfrm>
          <a:prstGeom prst="rect">
            <a:avLst/>
          </a:prstGeom>
        </p:spPr>
      </p:pic>
      <p:pic>
        <p:nvPicPr>
          <p:cNvPr id="6" name="Picture 5">
            <a:extLst>
              <a:ext uri="{FF2B5EF4-FFF2-40B4-BE49-F238E27FC236}">
                <a16:creationId xmlns:a16="http://schemas.microsoft.com/office/drawing/2014/main" id="{EEE55D92-D46F-6569-FE08-8ACE3AE1C189}"/>
              </a:ext>
            </a:extLst>
          </p:cNvPr>
          <p:cNvPicPr>
            <a:picLocks noChangeAspect="1"/>
          </p:cNvPicPr>
          <p:nvPr/>
        </p:nvPicPr>
        <p:blipFill>
          <a:blip r:embed="rId3"/>
          <a:stretch>
            <a:fillRect/>
          </a:stretch>
        </p:blipFill>
        <p:spPr>
          <a:xfrm>
            <a:off x="3306417" y="3775365"/>
            <a:ext cx="5170557" cy="2863948"/>
          </a:xfrm>
          <a:prstGeom prst="rect">
            <a:avLst/>
          </a:prstGeom>
        </p:spPr>
      </p:pic>
    </p:spTree>
    <p:extLst>
      <p:ext uri="{BB962C8B-B14F-4D97-AF65-F5344CB8AC3E}">
        <p14:creationId xmlns:p14="http://schemas.microsoft.com/office/powerpoint/2010/main" val="1205124810"/>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92</TotalTime>
  <Words>790</Words>
  <Application>Microsoft Office PowerPoint</Application>
  <PresentationFormat>Widescreen</PresentationFormat>
  <Paragraphs>84</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Sai Nikhileswar</cp:lastModifiedBy>
  <cp:revision>7</cp:revision>
  <dcterms:created xsi:type="dcterms:W3CDTF">2024-12-31T09:40:01Z</dcterms:created>
  <dcterms:modified xsi:type="dcterms:W3CDTF">2025-08-03T03:18:15Z</dcterms:modified>
</cp:coreProperties>
</file>