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F546-4036-BAC5-5B00-D6CECA198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C6C7C8-E730-F224-DEB3-4422B1FF47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1CD430-814E-D1EC-5C59-0F9B92514582}"/>
              </a:ext>
            </a:extLst>
          </p:cNvPr>
          <p:cNvSpPr>
            <a:spLocks noGrp="1"/>
          </p:cNvSpPr>
          <p:nvPr>
            <p:ph type="dt" sz="half" idx="10"/>
          </p:nvPr>
        </p:nvSpPr>
        <p:spPr/>
        <p:txBody>
          <a:bodyPr/>
          <a:lstStyle/>
          <a:p>
            <a:fld id="{7D83636B-AB94-4754-A6FC-B42A83CB94A2}" type="datetimeFigureOut">
              <a:rPr lang="en-IN" smtClean="0"/>
              <a:t>24-04-2024</a:t>
            </a:fld>
            <a:endParaRPr lang="en-IN"/>
          </a:p>
        </p:txBody>
      </p:sp>
      <p:sp>
        <p:nvSpPr>
          <p:cNvPr id="5" name="Footer Placeholder 4">
            <a:extLst>
              <a:ext uri="{FF2B5EF4-FFF2-40B4-BE49-F238E27FC236}">
                <a16:creationId xmlns:a16="http://schemas.microsoft.com/office/drawing/2014/main" id="{807E2896-DFE6-A10F-86DA-4996450629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2724B7-72DE-E755-E4A2-8949CFD52A34}"/>
              </a:ext>
            </a:extLst>
          </p:cNvPr>
          <p:cNvSpPr>
            <a:spLocks noGrp="1"/>
          </p:cNvSpPr>
          <p:nvPr>
            <p:ph type="sldNum" sz="quarter" idx="12"/>
          </p:nvPr>
        </p:nvSpPr>
        <p:spPr/>
        <p:txBody>
          <a:bodyPr/>
          <a:lstStyle/>
          <a:p>
            <a:fld id="{3A23742F-64E7-4DFC-A6F1-C2E03E4548C6}" type="slidenum">
              <a:rPr lang="en-IN" smtClean="0"/>
              <a:t>‹#›</a:t>
            </a:fld>
            <a:endParaRPr lang="en-IN"/>
          </a:p>
        </p:txBody>
      </p:sp>
    </p:spTree>
    <p:extLst>
      <p:ext uri="{BB962C8B-B14F-4D97-AF65-F5344CB8AC3E}">
        <p14:creationId xmlns:p14="http://schemas.microsoft.com/office/powerpoint/2010/main" val="1964682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FE30-A951-E67C-CCC4-77609F1E54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2D8478-6650-B6C0-F38D-4389AFA91B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74174-C404-4851-8AA5-1F56D5B7C385}"/>
              </a:ext>
            </a:extLst>
          </p:cNvPr>
          <p:cNvSpPr>
            <a:spLocks noGrp="1"/>
          </p:cNvSpPr>
          <p:nvPr>
            <p:ph type="dt" sz="half" idx="10"/>
          </p:nvPr>
        </p:nvSpPr>
        <p:spPr/>
        <p:txBody>
          <a:bodyPr/>
          <a:lstStyle/>
          <a:p>
            <a:fld id="{7D83636B-AB94-4754-A6FC-B42A83CB94A2}" type="datetimeFigureOut">
              <a:rPr lang="en-IN" smtClean="0"/>
              <a:t>24-04-2024</a:t>
            </a:fld>
            <a:endParaRPr lang="en-IN"/>
          </a:p>
        </p:txBody>
      </p:sp>
      <p:sp>
        <p:nvSpPr>
          <p:cNvPr id="5" name="Footer Placeholder 4">
            <a:extLst>
              <a:ext uri="{FF2B5EF4-FFF2-40B4-BE49-F238E27FC236}">
                <a16:creationId xmlns:a16="http://schemas.microsoft.com/office/drawing/2014/main" id="{0DC298FB-A09A-D93F-4EEA-EE8D437C6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571CF2-807B-2DF4-01DA-444CDDA54B22}"/>
              </a:ext>
            </a:extLst>
          </p:cNvPr>
          <p:cNvSpPr>
            <a:spLocks noGrp="1"/>
          </p:cNvSpPr>
          <p:nvPr>
            <p:ph type="sldNum" sz="quarter" idx="12"/>
          </p:nvPr>
        </p:nvSpPr>
        <p:spPr/>
        <p:txBody>
          <a:bodyPr/>
          <a:lstStyle/>
          <a:p>
            <a:fld id="{3A23742F-64E7-4DFC-A6F1-C2E03E4548C6}" type="slidenum">
              <a:rPr lang="en-IN" smtClean="0"/>
              <a:t>‹#›</a:t>
            </a:fld>
            <a:endParaRPr lang="en-IN"/>
          </a:p>
        </p:txBody>
      </p:sp>
    </p:spTree>
    <p:extLst>
      <p:ext uri="{BB962C8B-B14F-4D97-AF65-F5344CB8AC3E}">
        <p14:creationId xmlns:p14="http://schemas.microsoft.com/office/powerpoint/2010/main" val="641731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77FEA5-D5D1-B41A-B235-DDB04A4B82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F774EB-8171-5356-7EEB-EF2F881BF3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73B5A-3AD7-AAD8-DED2-96211BD8E08E}"/>
              </a:ext>
            </a:extLst>
          </p:cNvPr>
          <p:cNvSpPr>
            <a:spLocks noGrp="1"/>
          </p:cNvSpPr>
          <p:nvPr>
            <p:ph type="dt" sz="half" idx="10"/>
          </p:nvPr>
        </p:nvSpPr>
        <p:spPr/>
        <p:txBody>
          <a:bodyPr/>
          <a:lstStyle/>
          <a:p>
            <a:fld id="{7D83636B-AB94-4754-A6FC-B42A83CB94A2}" type="datetimeFigureOut">
              <a:rPr lang="en-IN" smtClean="0"/>
              <a:t>24-04-2024</a:t>
            </a:fld>
            <a:endParaRPr lang="en-IN"/>
          </a:p>
        </p:txBody>
      </p:sp>
      <p:sp>
        <p:nvSpPr>
          <p:cNvPr id="5" name="Footer Placeholder 4">
            <a:extLst>
              <a:ext uri="{FF2B5EF4-FFF2-40B4-BE49-F238E27FC236}">
                <a16:creationId xmlns:a16="http://schemas.microsoft.com/office/drawing/2014/main" id="{195A19A7-ECC3-ADFC-F87B-7813085A24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6C6D4D-549F-BCE0-E560-92DAD3370544}"/>
              </a:ext>
            </a:extLst>
          </p:cNvPr>
          <p:cNvSpPr>
            <a:spLocks noGrp="1"/>
          </p:cNvSpPr>
          <p:nvPr>
            <p:ph type="sldNum" sz="quarter" idx="12"/>
          </p:nvPr>
        </p:nvSpPr>
        <p:spPr/>
        <p:txBody>
          <a:bodyPr/>
          <a:lstStyle/>
          <a:p>
            <a:fld id="{3A23742F-64E7-4DFC-A6F1-C2E03E4548C6}" type="slidenum">
              <a:rPr lang="en-IN" smtClean="0"/>
              <a:t>‹#›</a:t>
            </a:fld>
            <a:endParaRPr lang="en-IN"/>
          </a:p>
        </p:txBody>
      </p:sp>
    </p:spTree>
    <p:extLst>
      <p:ext uri="{BB962C8B-B14F-4D97-AF65-F5344CB8AC3E}">
        <p14:creationId xmlns:p14="http://schemas.microsoft.com/office/powerpoint/2010/main" val="1946856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5B90-9789-BB22-DD77-565602A858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E5BE34-9400-E1B9-95FB-389AD87B04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1F3DA-46AF-109D-3634-AF85DDBBF9DE}"/>
              </a:ext>
            </a:extLst>
          </p:cNvPr>
          <p:cNvSpPr>
            <a:spLocks noGrp="1"/>
          </p:cNvSpPr>
          <p:nvPr>
            <p:ph type="dt" sz="half" idx="10"/>
          </p:nvPr>
        </p:nvSpPr>
        <p:spPr/>
        <p:txBody>
          <a:bodyPr/>
          <a:lstStyle/>
          <a:p>
            <a:fld id="{7D83636B-AB94-4754-A6FC-B42A83CB94A2}" type="datetimeFigureOut">
              <a:rPr lang="en-IN" smtClean="0"/>
              <a:t>24-04-2024</a:t>
            </a:fld>
            <a:endParaRPr lang="en-IN"/>
          </a:p>
        </p:txBody>
      </p:sp>
      <p:sp>
        <p:nvSpPr>
          <p:cNvPr id="5" name="Footer Placeholder 4">
            <a:extLst>
              <a:ext uri="{FF2B5EF4-FFF2-40B4-BE49-F238E27FC236}">
                <a16:creationId xmlns:a16="http://schemas.microsoft.com/office/drawing/2014/main" id="{6FF96BAB-8633-11F5-7444-2A8EA661F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D73162-85C3-066F-02F4-0D3CEB027371}"/>
              </a:ext>
            </a:extLst>
          </p:cNvPr>
          <p:cNvSpPr>
            <a:spLocks noGrp="1"/>
          </p:cNvSpPr>
          <p:nvPr>
            <p:ph type="sldNum" sz="quarter" idx="12"/>
          </p:nvPr>
        </p:nvSpPr>
        <p:spPr/>
        <p:txBody>
          <a:bodyPr/>
          <a:lstStyle/>
          <a:p>
            <a:fld id="{3A23742F-64E7-4DFC-A6F1-C2E03E4548C6}" type="slidenum">
              <a:rPr lang="en-IN" smtClean="0"/>
              <a:t>‹#›</a:t>
            </a:fld>
            <a:endParaRPr lang="en-IN"/>
          </a:p>
        </p:txBody>
      </p:sp>
    </p:spTree>
    <p:extLst>
      <p:ext uri="{BB962C8B-B14F-4D97-AF65-F5344CB8AC3E}">
        <p14:creationId xmlns:p14="http://schemas.microsoft.com/office/powerpoint/2010/main" val="2009504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5381-4EFB-458A-6D0A-5C73CC06DF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AC3BC5-1AA7-ED94-3600-B37C403C6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FA65EA-2D92-5B05-4271-9E606B040CA2}"/>
              </a:ext>
            </a:extLst>
          </p:cNvPr>
          <p:cNvSpPr>
            <a:spLocks noGrp="1"/>
          </p:cNvSpPr>
          <p:nvPr>
            <p:ph type="dt" sz="half" idx="10"/>
          </p:nvPr>
        </p:nvSpPr>
        <p:spPr/>
        <p:txBody>
          <a:bodyPr/>
          <a:lstStyle/>
          <a:p>
            <a:fld id="{7D83636B-AB94-4754-A6FC-B42A83CB94A2}" type="datetimeFigureOut">
              <a:rPr lang="en-IN" smtClean="0"/>
              <a:t>24-04-2024</a:t>
            </a:fld>
            <a:endParaRPr lang="en-IN"/>
          </a:p>
        </p:txBody>
      </p:sp>
      <p:sp>
        <p:nvSpPr>
          <p:cNvPr id="5" name="Footer Placeholder 4">
            <a:extLst>
              <a:ext uri="{FF2B5EF4-FFF2-40B4-BE49-F238E27FC236}">
                <a16:creationId xmlns:a16="http://schemas.microsoft.com/office/drawing/2014/main" id="{5BDCCA33-7B48-98D7-0D80-96FF04BDD3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DFEFEF-9E98-F679-CCFD-9D5546DDF982}"/>
              </a:ext>
            </a:extLst>
          </p:cNvPr>
          <p:cNvSpPr>
            <a:spLocks noGrp="1"/>
          </p:cNvSpPr>
          <p:nvPr>
            <p:ph type="sldNum" sz="quarter" idx="12"/>
          </p:nvPr>
        </p:nvSpPr>
        <p:spPr/>
        <p:txBody>
          <a:bodyPr/>
          <a:lstStyle/>
          <a:p>
            <a:fld id="{3A23742F-64E7-4DFC-A6F1-C2E03E4548C6}" type="slidenum">
              <a:rPr lang="en-IN" smtClean="0"/>
              <a:t>‹#›</a:t>
            </a:fld>
            <a:endParaRPr lang="en-IN"/>
          </a:p>
        </p:txBody>
      </p:sp>
    </p:spTree>
    <p:extLst>
      <p:ext uri="{BB962C8B-B14F-4D97-AF65-F5344CB8AC3E}">
        <p14:creationId xmlns:p14="http://schemas.microsoft.com/office/powerpoint/2010/main" val="168480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39E-1F6D-540A-683A-51DE1B4711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9ACEF2-B873-0FDD-4B27-8C894C7433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D926A3-B3FC-0E29-4B2B-D33B6DBBB4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C0FFA0-CDD9-CE83-7FA0-570F9CC0E6A4}"/>
              </a:ext>
            </a:extLst>
          </p:cNvPr>
          <p:cNvSpPr>
            <a:spLocks noGrp="1"/>
          </p:cNvSpPr>
          <p:nvPr>
            <p:ph type="dt" sz="half" idx="10"/>
          </p:nvPr>
        </p:nvSpPr>
        <p:spPr/>
        <p:txBody>
          <a:bodyPr/>
          <a:lstStyle/>
          <a:p>
            <a:fld id="{7D83636B-AB94-4754-A6FC-B42A83CB94A2}" type="datetimeFigureOut">
              <a:rPr lang="en-IN" smtClean="0"/>
              <a:t>24-04-2024</a:t>
            </a:fld>
            <a:endParaRPr lang="en-IN"/>
          </a:p>
        </p:txBody>
      </p:sp>
      <p:sp>
        <p:nvSpPr>
          <p:cNvPr id="6" name="Footer Placeholder 5">
            <a:extLst>
              <a:ext uri="{FF2B5EF4-FFF2-40B4-BE49-F238E27FC236}">
                <a16:creationId xmlns:a16="http://schemas.microsoft.com/office/drawing/2014/main" id="{2A83320E-AC9F-AB55-3B90-CDF913910A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8D6CBC-9BE6-09B4-E3B0-D0BEBC17A27B}"/>
              </a:ext>
            </a:extLst>
          </p:cNvPr>
          <p:cNvSpPr>
            <a:spLocks noGrp="1"/>
          </p:cNvSpPr>
          <p:nvPr>
            <p:ph type="sldNum" sz="quarter" idx="12"/>
          </p:nvPr>
        </p:nvSpPr>
        <p:spPr/>
        <p:txBody>
          <a:bodyPr/>
          <a:lstStyle/>
          <a:p>
            <a:fld id="{3A23742F-64E7-4DFC-A6F1-C2E03E4548C6}" type="slidenum">
              <a:rPr lang="en-IN" smtClean="0"/>
              <a:t>‹#›</a:t>
            </a:fld>
            <a:endParaRPr lang="en-IN"/>
          </a:p>
        </p:txBody>
      </p:sp>
    </p:spTree>
    <p:extLst>
      <p:ext uri="{BB962C8B-B14F-4D97-AF65-F5344CB8AC3E}">
        <p14:creationId xmlns:p14="http://schemas.microsoft.com/office/powerpoint/2010/main" val="1080729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13B5-566C-903E-02C4-D832736C41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B4A51D-2795-A5E4-E164-9669DC5EE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BE9844-644C-5870-177E-6A99D832BE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0070AB-1181-D415-5337-B2EF6D22B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66CA75-D3BC-7C3C-6721-1B87C9B81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CAD3DD-7845-E4A9-1975-87079FD23AC5}"/>
              </a:ext>
            </a:extLst>
          </p:cNvPr>
          <p:cNvSpPr>
            <a:spLocks noGrp="1"/>
          </p:cNvSpPr>
          <p:nvPr>
            <p:ph type="dt" sz="half" idx="10"/>
          </p:nvPr>
        </p:nvSpPr>
        <p:spPr/>
        <p:txBody>
          <a:bodyPr/>
          <a:lstStyle/>
          <a:p>
            <a:fld id="{7D83636B-AB94-4754-A6FC-B42A83CB94A2}" type="datetimeFigureOut">
              <a:rPr lang="en-IN" smtClean="0"/>
              <a:t>24-04-2024</a:t>
            </a:fld>
            <a:endParaRPr lang="en-IN"/>
          </a:p>
        </p:txBody>
      </p:sp>
      <p:sp>
        <p:nvSpPr>
          <p:cNvPr id="8" name="Footer Placeholder 7">
            <a:extLst>
              <a:ext uri="{FF2B5EF4-FFF2-40B4-BE49-F238E27FC236}">
                <a16:creationId xmlns:a16="http://schemas.microsoft.com/office/drawing/2014/main" id="{755D26E2-1F70-2139-0E21-77D6AB5E08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EA7F0E-AE95-D20B-A67D-7A2F54ACB68C}"/>
              </a:ext>
            </a:extLst>
          </p:cNvPr>
          <p:cNvSpPr>
            <a:spLocks noGrp="1"/>
          </p:cNvSpPr>
          <p:nvPr>
            <p:ph type="sldNum" sz="quarter" idx="12"/>
          </p:nvPr>
        </p:nvSpPr>
        <p:spPr/>
        <p:txBody>
          <a:bodyPr/>
          <a:lstStyle/>
          <a:p>
            <a:fld id="{3A23742F-64E7-4DFC-A6F1-C2E03E4548C6}" type="slidenum">
              <a:rPr lang="en-IN" smtClean="0"/>
              <a:t>‹#›</a:t>
            </a:fld>
            <a:endParaRPr lang="en-IN"/>
          </a:p>
        </p:txBody>
      </p:sp>
    </p:spTree>
    <p:extLst>
      <p:ext uri="{BB962C8B-B14F-4D97-AF65-F5344CB8AC3E}">
        <p14:creationId xmlns:p14="http://schemas.microsoft.com/office/powerpoint/2010/main" val="4270942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F781-313E-4C24-BE4C-14DE345C72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2F2730-6499-1FE9-C330-5A6462A8DE48}"/>
              </a:ext>
            </a:extLst>
          </p:cNvPr>
          <p:cNvSpPr>
            <a:spLocks noGrp="1"/>
          </p:cNvSpPr>
          <p:nvPr>
            <p:ph type="dt" sz="half" idx="10"/>
          </p:nvPr>
        </p:nvSpPr>
        <p:spPr/>
        <p:txBody>
          <a:bodyPr/>
          <a:lstStyle/>
          <a:p>
            <a:fld id="{7D83636B-AB94-4754-A6FC-B42A83CB94A2}" type="datetimeFigureOut">
              <a:rPr lang="en-IN" smtClean="0"/>
              <a:t>24-04-2024</a:t>
            </a:fld>
            <a:endParaRPr lang="en-IN"/>
          </a:p>
        </p:txBody>
      </p:sp>
      <p:sp>
        <p:nvSpPr>
          <p:cNvPr id="4" name="Footer Placeholder 3">
            <a:extLst>
              <a:ext uri="{FF2B5EF4-FFF2-40B4-BE49-F238E27FC236}">
                <a16:creationId xmlns:a16="http://schemas.microsoft.com/office/drawing/2014/main" id="{C29C97D0-EC49-B49B-CB03-32F79FBCF1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7BEACC-2211-C096-9760-2EEBE230D9A9}"/>
              </a:ext>
            </a:extLst>
          </p:cNvPr>
          <p:cNvSpPr>
            <a:spLocks noGrp="1"/>
          </p:cNvSpPr>
          <p:nvPr>
            <p:ph type="sldNum" sz="quarter" idx="12"/>
          </p:nvPr>
        </p:nvSpPr>
        <p:spPr/>
        <p:txBody>
          <a:bodyPr/>
          <a:lstStyle/>
          <a:p>
            <a:fld id="{3A23742F-64E7-4DFC-A6F1-C2E03E4548C6}" type="slidenum">
              <a:rPr lang="en-IN" smtClean="0"/>
              <a:t>‹#›</a:t>
            </a:fld>
            <a:endParaRPr lang="en-IN"/>
          </a:p>
        </p:txBody>
      </p:sp>
    </p:spTree>
    <p:extLst>
      <p:ext uri="{BB962C8B-B14F-4D97-AF65-F5344CB8AC3E}">
        <p14:creationId xmlns:p14="http://schemas.microsoft.com/office/powerpoint/2010/main" val="29826737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ED5294-6380-21C8-B3EB-94E319933217}"/>
              </a:ext>
            </a:extLst>
          </p:cNvPr>
          <p:cNvSpPr>
            <a:spLocks noGrp="1"/>
          </p:cNvSpPr>
          <p:nvPr>
            <p:ph type="dt" sz="half" idx="10"/>
          </p:nvPr>
        </p:nvSpPr>
        <p:spPr/>
        <p:txBody>
          <a:bodyPr/>
          <a:lstStyle/>
          <a:p>
            <a:fld id="{7D83636B-AB94-4754-A6FC-B42A83CB94A2}" type="datetimeFigureOut">
              <a:rPr lang="en-IN" smtClean="0"/>
              <a:t>24-04-2024</a:t>
            </a:fld>
            <a:endParaRPr lang="en-IN"/>
          </a:p>
        </p:txBody>
      </p:sp>
      <p:sp>
        <p:nvSpPr>
          <p:cNvPr id="3" name="Footer Placeholder 2">
            <a:extLst>
              <a:ext uri="{FF2B5EF4-FFF2-40B4-BE49-F238E27FC236}">
                <a16:creationId xmlns:a16="http://schemas.microsoft.com/office/drawing/2014/main" id="{B0887B78-10DA-B7D3-39B9-ADD3C60547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60AD0B-B613-F488-C508-84C07D89AAB1}"/>
              </a:ext>
            </a:extLst>
          </p:cNvPr>
          <p:cNvSpPr>
            <a:spLocks noGrp="1"/>
          </p:cNvSpPr>
          <p:nvPr>
            <p:ph type="sldNum" sz="quarter" idx="12"/>
          </p:nvPr>
        </p:nvSpPr>
        <p:spPr/>
        <p:txBody>
          <a:bodyPr/>
          <a:lstStyle/>
          <a:p>
            <a:fld id="{3A23742F-64E7-4DFC-A6F1-C2E03E4548C6}" type="slidenum">
              <a:rPr lang="en-IN" smtClean="0"/>
              <a:t>‹#›</a:t>
            </a:fld>
            <a:endParaRPr lang="en-IN"/>
          </a:p>
        </p:txBody>
      </p:sp>
    </p:spTree>
    <p:extLst>
      <p:ext uri="{BB962C8B-B14F-4D97-AF65-F5344CB8AC3E}">
        <p14:creationId xmlns:p14="http://schemas.microsoft.com/office/powerpoint/2010/main" val="26246161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554E-EB5E-43B9-3649-F6FBCD6B5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403EF3-5BA8-997E-6817-1B0B8291E6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A2F924-2DAE-1ED1-41E8-145951C2D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4F10D-CB1A-5296-7BEB-6F4780A4A889}"/>
              </a:ext>
            </a:extLst>
          </p:cNvPr>
          <p:cNvSpPr>
            <a:spLocks noGrp="1"/>
          </p:cNvSpPr>
          <p:nvPr>
            <p:ph type="dt" sz="half" idx="10"/>
          </p:nvPr>
        </p:nvSpPr>
        <p:spPr/>
        <p:txBody>
          <a:bodyPr/>
          <a:lstStyle/>
          <a:p>
            <a:fld id="{7D83636B-AB94-4754-A6FC-B42A83CB94A2}" type="datetimeFigureOut">
              <a:rPr lang="en-IN" smtClean="0"/>
              <a:t>24-04-2024</a:t>
            </a:fld>
            <a:endParaRPr lang="en-IN"/>
          </a:p>
        </p:txBody>
      </p:sp>
      <p:sp>
        <p:nvSpPr>
          <p:cNvPr id="6" name="Footer Placeholder 5">
            <a:extLst>
              <a:ext uri="{FF2B5EF4-FFF2-40B4-BE49-F238E27FC236}">
                <a16:creationId xmlns:a16="http://schemas.microsoft.com/office/drawing/2014/main" id="{E9573278-897F-AEEE-AFC0-542F3F8F7A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7F8548-3B94-DDB1-F6A4-201D1EB57A74}"/>
              </a:ext>
            </a:extLst>
          </p:cNvPr>
          <p:cNvSpPr>
            <a:spLocks noGrp="1"/>
          </p:cNvSpPr>
          <p:nvPr>
            <p:ph type="sldNum" sz="quarter" idx="12"/>
          </p:nvPr>
        </p:nvSpPr>
        <p:spPr/>
        <p:txBody>
          <a:bodyPr/>
          <a:lstStyle/>
          <a:p>
            <a:fld id="{3A23742F-64E7-4DFC-A6F1-C2E03E4548C6}" type="slidenum">
              <a:rPr lang="en-IN" smtClean="0"/>
              <a:t>‹#›</a:t>
            </a:fld>
            <a:endParaRPr lang="en-IN"/>
          </a:p>
        </p:txBody>
      </p:sp>
    </p:spTree>
    <p:extLst>
      <p:ext uri="{BB962C8B-B14F-4D97-AF65-F5344CB8AC3E}">
        <p14:creationId xmlns:p14="http://schemas.microsoft.com/office/powerpoint/2010/main" val="22839144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36AD-B9FA-901A-D1BC-60647A52B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773B87-89CB-5CD6-27E7-7000B87C5F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7536D8-890E-9A56-943E-D55A39383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72BE2-365D-0DCB-0BED-BAF282F76DD9}"/>
              </a:ext>
            </a:extLst>
          </p:cNvPr>
          <p:cNvSpPr>
            <a:spLocks noGrp="1"/>
          </p:cNvSpPr>
          <p:nvPr>
            <p:ph type="dt" sz="half" idx="10"/>
          </p:nvPr>
        </p:nvSpPr>
        <p:spPr/>
        <p:txBody>
          <a:bodyPr/>
          <a:lstStyle/>
          <a:p>
            <a:fld id="{7D83636B-AB94-4754-A6FC-B42A83CB94A2}" type="datetimeFigureOut">
              <a:rPr lang="en-IN" smtClean="0"/>
              <a:t>24-04-2024</a:t>
            </a:fld>
            <a:endParaRPr lang="en-IN"/>
          </a:p>
        </p:txBody>
      </p:sp>
      <p:sp>
        <p:nvSpPr>
          <p:cNvPr id="6" name="Footer Placeholder 5">
            <a:extLst>
              <a:ext uri="{FF2B5EF4-FFF2-40B4-BE49-F238E27FC236}">
                <a16:creationId xmlns:a16="http://schemas.microsoft.com/office/drawing/2014/main" id="{757709A3-6FD5-4639-3228-FCE4E3E315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8824E6-A831-0796-80D4-E12D9C0CFE3E}"/>
              </a:ext>
            </a:extLst>
          </p:cNvPr>
          <p:cNvSpPr>
            <a:spLocks noGrp="1"/>
          </p:cNvSpPr>
          <p:nvPr>
            <p:ph type="sldNum" sz="quarter" idx="12"/>
          </p:nvPr>
        </p:nvSpPr>
        <p:spPr/>
        <p:txBody>
          <a:bodyPr/>
          <a:lstStyle/>
          <a:p>
            <a:fld id="{3A23742F-64E7-4DFC-A6F1-C2E03E4548C6}" type="slidenum">
              <a:rPr lang="en-IN" smtClean="0"/>
              <a:t>‹#›</a:t>
            </a:fld>
            <a:endParaRPr lang="en-IN"/>
          </a:p>
        </p:txBody>
      </p:sp>
    </p:spTree>
    <p:extLst>
      <p:ext uri="{BB962C8B-B14F-4D97-AF65-F5344CB8AC3E}">
        <p14:creationId xmlns:p14="http://schemas.microsoft.com/office/powerpoint/2010/main" val="914354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FE7CF-4392-9474-B15E-55714BCCC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47652-7440-0FE6-6565-58ECB22C6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429B6-8D30-6084-72D2-D830275179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3636B-AB94-4754-A6FC-B42A83CB94A2}" type="datetimeFigureOut">
              <a:rPr lang="en-IN" smtClean="0"/>
              <a:t>24-04-2024</a:t>
            </a:fld>
            <a:endParaRPr lang="en-IN"/>
          </a:p>
        </p:txBody>
      </p:sp>
      <p:sp>
        <p:nvSpPr>
          <p:cNvPr id="5" name="Footer Placeholder 4">
            <a:extLst>
              <a:ext uri="{FF2B5EF4-FFF2-40B4-BE49-F238E27FC236}">
                <a16:creationId xmlns:a16="http://schemas.microsoft.com/office/drawing/2014/main" id="{57CD2432-193B-BCFD-D475-4B6D31EF4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45D7E2-C697-C437-35AA-99E385E48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3742F-64E7-4DFC-A6F1-C2E03E4548C6}" type="slidenum">
              <a:rPr lang="en-IN" smtClean="0"/>
              <a:t>‹#›</a:t>
            </a:fld>
            <a:endParaRPr lang="en-IN"/>
          </a:p>
        </p:txBody>
      </p:sp>
    </p:spTree>
    <p:extLst>
      <p:ext uri="{BB962C8B-B14F-4D97-AF65-F5344CB8AC3E}">
        <p14:creationId xmlns:p14="http://schemas.microsoft.com/office/powerpoint/2010/main" val="4256384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www.publicdomainpictures.net/en/view-image.php?image=297962&amp;picture=dart-in-dartboard-bullsey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90CD67-DF95-AC4F-FE3A-4434A09C6F90}"/>
              </a:ext>
            </a:extLst>
          </p:cNvPr>
          <p:cNvPicPr>
            <a:picLocks noChangeAspect="1"/>
          </p:cNvPicPr>
          <p:nvPr/>
        </p:nvPicPr>
        <p:blipFill>
          <a:blip r:embed="rId2"/>
          <a:stretch>
            <a:fillRect/>
          </a:stretch>
        </p:blipFill>
        <p:spPr>
          <a:xfrm>
            <a:off x="-25758" y="0"/>
            <a:ext cx="12217758" cy="6858000"/>
          </a:xfrm>
          <a:prstGeom prst="rect">
            <a:avLst/>
          </a:prstGeom>
        </p:spPr>
      </p:pic>
      <p:sp>
        <p:nvSpPr>
          <p:cNvPr id="11" name="TextBox 10">
            <a:extLst>
              <a:ext uri="{FF2B5EF4-FFF2-40B4-BE49-F238E27FC236}">
                <a16:creationId xmlns:a16="http://schemas.microsoft.com/office/drawing/2014/main" id="{FC3490B9-FD79-C989-350A-9D3BC3445A74}"/>
              </a:ext>
            </a:extLst>
          </p:cNvPr>
          <p:cNvSpPr txBox="1"/>
          <p:nvPr/>
        </p:nvSpPr>
        <p:spPr>
          <a:xfrm>
            <a:off x="4824470" y="1161025"/>
            <a:ext cx="7136176" cy="1569660"/>
          </a:xfrm>
          <a:prstGeom prst="rect">
            <a:avLst/>
          </a:prstGeom>
          <a:noFill/>
        </p:spPr>
        <p:txBody>
          <a:bodyPr wrap="square">
            <a:spAutoFit/>
          </a:bodyPr>
          <a:lstStyle/>
          <a:p>
            <a:r>
              <a:rPr lang="en-IN" sz="3200" b="1" dirty="0">
                <a:solidFill>
                  <a:schemeClr val="bg1"/>
                </a:solidFill>
                <a:latin typeface="Arial Black" panose="020B0A04020102020204" pitchFamily="34" charset="0"/>
              </a:rPr>
              <a:t>Nature Scope: Multi-class Image Classification using Convolutional Neural Networks</a:t>
            </a:r>
          </a:p>
        </p:txBody>
      </p:sp>
      <p:pic>
        <p:nvPicPr>
          <p:cNvPr id="17" name="Picture 16">
            <a:extLst>
              <a:ext uri="{FF2B5EF4-FFF2-40B4-BE49-F238E27FC236}">
                <a16:creationId xmlns:a16="http://schemas.microsoft.com/office/drawing/2014/main" id="{EA6EC2AF-F56C-5B19-277B-D3DA1BFF6F8A}"/>
              </a:ext>
            </a:extLst>
          </p:cNvPr>
          <p:cNvPicPr>
            <a:picLocks noChangeAspect="1"/>
          </p:cNvPicPr>
          <p:nvPr/>
        </p:nvPicPr>
        <p:blipFill>
          <a:blip r:embed="rId3"/>
          <a:stretch>
            <a:fillRect/>
          </a:stretch>
        </p:blipFill>
        <p:spPr>
          <a:xfrm>
            <a:off x="5318685" y="3586553"/>
            <a:ext cx="5843676" cy="2415579"/>
          </a:xfrm>
          <a:prstGeom prst="rect">
            <a:avLst/>
          </a:prstGeom>
        </p:spPr>
      </p:pic>
    </p:spTree>
    <p:extLst>
      <p:ext uri="{BB962C8B-B14F-4D97-AF65-F5344CB8AC3E}">
        <p14:creationId xmlns:p14="http://schemas.microsoft.com/office/powerpoint/2010/main" val="28296702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CBE7B-F72D-6F48-D75A-4A5ED0FED31D}"/>
              </a:ext>
            </a:extLst>
          </p:cNvPr>
          <p:cNvSpPr>
            <a:spLocks noGrp="1"/>
          </p:cNvSpPr>
          <p:nvPr>
            <p:ph idx="1"/>
          </p:nvPr>
        </p:nvSpPr>
        <p:spPr>
          <a:xfrm>
            <a:off x="499431" y="445178"/>
            <a:ext cx="11193137" cy="5967643"/>
          </a:xfrm>
        </p:spPr>
        <p:txBody>
          <a:bodyPr>
            <a:normAutofit fontScale="40000" lnSpcReduction="20000"/>
          </a:bodyPr>
          <a:lstStyle/>
          <a:p>
            <a:pPr>
              <a:buFont typeface="Wingdings" panose="05000000000000000000" pitchFamily="2" charset="2"/>
              <a:buChar char="Ø"/>
            </a:pPr>
            <a:r>
              <a:rPr lang="en-US" sz="4000" b="1" dirty="0">
                <a:solidFill>
                  <a:schemeClr val="accent1">
                    <a:lumMod val="20000"/>
                    <a:lumOff val="80000"/>
                  </a:schemeClr>
                </a:solidFill>
                <a:latin typeface="Arial" panose="020B0604020202020204" pitchFamily="34" charset="0"/>
                <a:cs typeface="Arial" panose="020B0604020202020204" pitchFamily="34" charset="0"/>
              </a:rPr>
              <a:t>from tensorflow.keras.preprocessing.image import ImageDataGenerator:</a:t>
            </a:r>
          </a:p>
          <a:p>
            <a:pPr marL="0" indent="0">
              <a:buNone/>
            </a:pPr>
            <a:r>
              <a:rPr lang="en-US" sz="4000" dirty="0">
                <a:solidFill>
                  <a:schemeClr val="accent1">
                    <a:lumMod val="20000"/>
                    <a:lumOff val="80000"/>
                  </a:schemeClr>
                </a:solidFill>
                <a:latin typeface="Arial" panose="020B0604020202020204" pitchFamily="34" charset="0"/>
                <a:cs typeface="Arial" panose="020B0604020202020204" pitchFamily="34" charset="0"/>
              </a:rPr>
              <a:t>Imports ImageDataGenerator from tensorflow.keras.preprocessing.image. ImageDataGenerator is used for real-time data augmentation and preprocessing of images during training.</a:t>
            </a:r>
          </a:p>
          <a:p>
            <a:pPr>
              <a:buFont typeface="Wingdings" panose="05000000000000000000" pitchFamily="2" charset="2"/>
              <a:buChar char="Ø"/>
            </a:pPr>
            <a:r>
              <a:rPr lang="en-US" sz="4000" b="1" dirty="0">
                <a:solidFill>
                  <a:schemeClr val="accent1">
                    <a:lumMod val="20000"/>
                    <a:lumOff val="80000"/>
                  </a:schemeClr>
                </a:solidFill>
                <a:latin typeface="Arial" panose="020B0604020202020204" pitchFamily="34" charset="0"/>
                <a:cs typeface="Arial" panose="020B0604020202020204" pitchFamily="34" charset="0"/>
              </a:rPr>
              <a:t>from tensorflow.keras.callbacks import ModelCheckpoint:</a:t>
            </a:r>
          </a:p>
          <a:p>
            <a:pPr marL="0" indent="0">
              <a:buNone/>
            </a:pPr>
            <a:r>
              <a:rPr lang="en-US" sz="4000" dirty="0">
                <a:solidFill>
                  <a:schemeClr val="accent1">
                    <a:lumMod val="20000"/>
                    <a:lumOff val="80000"/>
                  </a:schemeClr>
                </a:solidFill>
                <a:latin typeface="Arial" panose="020B0604020202020204" pitchFamily="34" charset="0"/>
                <a:cs typeface="Arial" panose="020B0604020202020204" pitchFamily="34" charset="0"/>
              </a:rPr>
              <a:t>Imports ModelCheckpoint callback from tensorflow.keras.callbacks. ModelCheckpoint is used to save the model weights during training based on specified conditions or criteria.</a:t>
            </a:r>
          </a:p>
          <a:p>
            <a:pPr>
              <a:buFont typeface="Wingdings" panose="05000000000000000000" pitchFamily="2" charset="2"/>
              <a:buChar char="Ø"/>
            </a:pPr>
            <a:r>
              <a:rPr lang="en-US" sz="4000" b="1" dirty="0">
                <a:solidFill>
                  <a:schemeClr val="accent1">
                    <a:lumMod val="20000"/>
                    <a:lumOff val="80000"/>
                  </a:schemeClr>
                </a:solidFill>
                <a:latin typeface="Arial" panose="020B0604020202020204" pitchFamily="34" charset="0"/>
                <a:cs typeface="Arial" panose="020B0604020202020204" pitchFamily="34" charset="0"/>
              </a:rPr>
              <a:t>import matplotlib.pyplot as plt:</a:t>
            </a:r>
          </a:p>
          <a:p>
            <a:pPr marL="0" indent="0">
              <a:buNone/>
            </a:pPr>
            <a:r>
              <a:rPr lang="en-US" sz="4000" dirty="0">
                <a:solidFill>
                  <a:schemeClr val="accent1">
                    <a:lumMod val="20000"/>
                    <a:lumOff val="80000"/>
                  </a:schemeClr>
                </a:solidFill>
                <a:latin typeface="Arial" panose="020B0604020202020204" pitchFamily="34" charset="0"/>
                <a:cs typeface="Arial" panose="020B0604020202020204" pitchFamily="34" charset="0"/>
              </a:rPr>
              <a:t>Imports the pyplot module from the matplotlib library. matplotlib.pyplot provides a MATLAB-like plotting interface to create various plots and visualizations.</a:t>
            </a:r>
          </a:p>
          <a:p>
            <a:pPr>
              <a:buFont typeface="Wingdings" panose="05000000000000000000" pitchFamily="2" charset="2"/>
              <a:buChar char="Ø"/>
            </a:pPr>
            <a:r>
              <a:rPr lang="en-US" sz="4000" b="1" dirty="0">
                <a:solidFill>
                  <a:schemeClr val="accent1">
                    <a:lumMod val="20000"/>
                    <a:lumOff val="80000"/>
                  </a:schemeClr>
                </a:solidFill>
                <a:latin typeface="Arial" panose="020B0604020202020204" pitchFamily="34" charset="0"/>
                <a:cs typeface="Arial" panose="020B0604020202020204" pitchFamily="34" charset="0"/>
              </a:rPr>
              <a:t>import seaborn as sns:</a:t>
            </a:r>
          </a:p>
          <a:p>
            <a:pPr marL="0" indent="0">
              <a:buNone/>
            </a:pPr>
            <a:r>
              <a:rPr lang="en-US" sz="4000" dirty="0">
                <a:solidFill>
                  <a:schemeClr val="accent1">
                    <a:lumMod val="20000"/>
                    <a:lumOff val="80000"/>
                  </a:schemeClr>
                </a:solidFill>
                <a:latin typeface="Arial" panose="020B0604020202020204" pitchFamily="34" charset="0"/>
                <a:cs typeface="Arial" panose="020B0604020202020204" pitchFamily="34" charset="0"/>
              </a:rPr>
              <a:t>Imports the seaborn library, which is built on top of matplotlib and provides a high-level interface for drawing attractive and informative statistical graphics.</a:t>
            </a:r>
          </a:p>
          <a:p>
            <a:pPr>
              <a:buFont typeface="Wingdings" panose="05000000000000000000" pitchFamily="2" charset="2"/>
              <a:buChar char="Ø"/>
            </a:pPr>
            <a:r>
              <a:rPr lang="en-US" sz="4000" b="1" dirty="0">
                <a:solidFill>
                  <a:schemeClr val="accent1">
                    <a:lumMod val="20000"/>
                    <a:lumOff val="80000"/>
                  </a:schemeClr>
                </a:solidFill>
                <a:latin typeface="Arial" panose="020B0604020202020204" pitchFamily="34" charset="0"/>
                <a:cs typeface="Arial" panose="020B0604020202020204" pitchFamily="34" charset="0"/>
              </a:rPr>
              <a:t>from sklearn.metrics import confusion_matrix:</a:t>
            </a:r>
          </a:p>
          <a:p>
            <a:pPr marL="0" indent="0">
              <a:buNone/>
            </a:pPr>
            <a:r>
              <a:rPr lang="en-US" sz="4000" dirty="0">
                <a:solidFill>
                  <a:schemeClr val="accent1">
                    <a:lumMod val="20000"/>
                    <a:lumOff val="80000"/>
                  </a:schemeClr>
                </a:solidFill>
                <a:latin typeface="Arial" panose="020B0604020202020204" pitchFamily="34" charset="0"/>
                <a:cs typeface="Arial" panose="020B0604020202020204" pitchFamily="34" charset="0"/>
              </a:rPr>
              <a:t>Imports the confusion_matrix function from the sklearn.metrics module. The confusion matrix is a tool used to evaluate the performance of a classification model.</a:t>
            </a:r>
          </a:p>
          <a:p>
            <a:pPr>
              <a:buFont typeface="Wingdings" panose="05000000000000000000" pitchFamily="2" charset="2"/>
              <a:buChar char="Ø"/>
            </a:pPr>
            <a:r>
              <a:rPr lang="en-US" sz="4000" b="1" dirty="0">
                <a:solidFill>
                  <a:schemeClr val="accent1">
                    <a:lumMod val="20000"/>
                    <a:lumOff val="80000"/>
                  </a:schemeClr>
                </a:solidFill>
                <a:latin typeface="Arial" panose="020B0604020202020204" pitchFamily="34" charset="0"/>
                <a:cs typeface="Arial" panose="020B0604020202020204" pitchFamily="34" charset="0"/>
              </a:rPr>
              <a:t>import pandas as pd:</a:t>
            </a:r>
          </a:p>
          <a:p>
            <a:pPr marL="0" indent="0">
              <a:buNone/>
            </a:pPr>
            <a:r>
              <a:rPr lang="en-US" sz="4000" dirty="0">
                <a:solidFill>
                  <a:schemeClr val="accent1">
                    <a:lumMod val="20000"/>
                    <a:lumOff val="80000"/>
                  </a:schemeClr>
                </a:solidFill>
                <a:latin typeface="Arial" panose="020B0604020202020204" pitchFamily="34" charset="0"/>
                <a:cs typeface="Arial" panose="020B0604020202020204" pitchFamily="34" charset="0"/>
              </a:rPr>
              <a:t>Imports the pandas library, which is used for data manipulation and analysis. pd is a commonly used alias for pandas.</a:t>
            </a:r>
          </a:p>
          <a:p>
            <a:pPr>
              <a:buFont typeface="Wingdings" panose="05000000000000000000" pitchFamily="2" charset="2"/>
              <a:buChar char="Ø"/>
            </a:pPr>
            <a:r>
              <a:rPr lang="en-US" sz="4000" b="1" dirty="0">
                <a:solidFill>
                  <a:schemeClr val="accent1">
                    <a:lumMod val="20000"/>
                    <a:lumOff val="80000"/>
                  </a:schemeClr>
                </a:solidFill>
                <a:latin typeface="Arial" panose="020B0604020202020204" pitchFamily="34" charset="0"/>
                <a:cs typeface="Arial" panose="020B0604020202020204" pitchFamily="34" charset="0"/>
              </a:rPr>
              <a:t>import numpy as np:</a:t>
            </a:r>
          </a:p>
          <a:p>
            <a:pPr marL="0" indent="0">
              <a:buNone/>
            </a:pPr>
            <a:r>
              <a:rPr lang="en-US" sz="4000" dirty="0">
                <a:solidFill>
                  <a:schemeClr val="accent1">
                    <a:lumMod val="20000"/>
                    <a:lumOff val="80000"/>
                  </a:schemeClr>
                </a:solidFill>
                <a:latin typeface="Arial" panose="020B0604020202020204" pitchFamily="34" charset="0"/>
                <a:cs typeface="Arial" panose="020B0604020202020204" pitchFamily="34" charset="0"/>
              </a:rPr>
              <a:t>Imports the numpy library, which is a fundamental package for scientific computing with Python. np is a commonly used alias for numpy.</a:t>
            </a:r>
          </a:p>
          <a:p>
            <a:pPr>
              <a:buFont typeface="Wingdings" panose="05000000000000000000" pitchFamily="2" charset="2"/>
              <a:buChar char="Ø"/>
            </a:pPr>
            <a:r>
              <a:rPr lang="en-US" sz="4000" dirty="0">
                <a:solidFill>
                  <a:schemeClr val="accent1">
                    <a:lumMod val="20000"/>
                    <a:lumOff val="80000"/>
                  </a:schemeClr>
                </a:solidFill>
                <a:latin typeface="Arial" panose="020B0604020202020204" pitchFamily="34" charset="0"/>
                <a:cs typeface="Arial" panose="020B0604020202020204" pitchFamily="34" charset="0"/>
              </a:rPr>
              <a:t>Each of these libraries and modules serves a specific purpose in the context of building, training, evaluating, and visualizing deep learning models.</a:t>
            </a:r>
            <a:endParaRPr lang="en-IN" sz="4000" dirty="0">
              <a:solidFill>
                <a:schemeClr val="accent1">
                  <a:lumMod val="20000"/>
                  <a:lumOff val="80000"/>
                </a:schemeClr>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604133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C04DFD-8694-2693-A02E-339D75D03A9C}"/>
              </a:ext>
            </a:extLst>
          </p:cNvPr>
          <p:cNvPicPr>
            <a:picLocks noChangeAspect="1"/>
          </p:cNvPicPr>
          <p:nvPr/>
        </p:nvPicPr>
        <p:blipFill>
          <a:blip r:embed="rId2"/>
          <a:stretch>
            <a:fillRect/>
          </a:stretch>
        </p:blipFill>
        <p:spPr>
          <a:xfrm>
            <a:off x="838200" y="1010377"/>
            <a:ext cx="10515599" cy="4351338"/>
          </a:xfrm>
          <a:prstGeom prst="rect">
            <a:avLst/>
          </a:prstGeom>
        </p:spPr>
      </p:pic>
    </p:spTree>
    <p:extLst>
      <p:ext uri="{BB962C8B-B14F-4D97-AF65-F5344CB8AC3E}">
        <p14:creationId xmlns:p14="http://schemas.microsoft.com/office/powerpoint/2010/main" val="30141688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0029F-3687-D2CA-8794-92F259F2204B}"/>
              </a:ext>
            </a:extLst>
          </p:cNvPr>
          <p:cNvSpPr>
            <a:spLocks noGrp="1"/>
          </p:cNvSpPr>
          <p:nvPr>
            <p:ph idx="1"/>
          </p:nvPr>
        </p:nvSpPr>
        <p:spPr>
          <a:xfrm>
            <a:off x="838200" y="319489"/>
            <a:ext cx="10515600" cy="5857474"/>
          </a:xfrm>
        </p:spPr>
        <p:txBody>
          <a:bodyPr/>
          <a:lstStyle/>
          <a:p>
            <a:pPr marL="0" indent="0">
              <a:buNone/>
            </a:pPr>
            <a:r>
              <a:rPr lang="en-IN" b="1" dirty="0">
                <a:solidFill>
                  <a:schemeClr val="accent1">
                    <a:lumMod val="20000"/>
                    <a:lumOff val="80000"/>
                  </a:schemeClr>
                </a:solidFill>
                <a:latin typeface="Arial" panose="020B0604020202020204" pitchFamily="34" charset="0"/>
                <a:cs typeface="Arial" panose="020B0604020202020204" pitchFamily="34" charset="0"/>
              </a:rPr>
              <a:t>Step-2:Reading Data from Folder:</a:t>
            </a:r>
          </a:p>
          <a:p>
            <a:pPr marL="0" indent="0">
              <a:buNone/>
            </a:pPr>
            <a:endParaRPr lang="en-IN" dirty="0"/>
          </a:p>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The variable train_dir is assigned the file path "C:\Users\sm983\Desktop\Capstone-2 projects\CNN_Intel_Classification\seg_train\seg_train", which likely contains the training data for a convolutional neural network (CNN) model.</a:t>
            </a:r>
          </a:p>
          <a:p>
            <a:pPr>
              <a:buFont typeface="Wingdings" panose="05000000000000000000" pitchFamily="2" charset="2"/>
              <a:buChar char="§"/>
            </a:pPr>
            <a:r>
              <a:rPr lang="en-US" sz="1600" dirty="0">
                <a:solidFill>
                  <a:schemeClr val="bg1"/>
                </a:solidFill>
                <a:latin typeface="Arial" panose="020B0604020202020204" pitchFamily="34" charset="0"/>
                <a:cs typeface="Arial" panose="020B0604020202020204" pitchFamily="34" charset="0"/>
              </a:rPr>
              <a:t> The data is organized in such a way that it represents different categories or classes of images, possibly related to classifying images of scenes or landscapes based on their contents. This variable name suggests that it's specifically intended for the training set directory.</a:t>
            </a:r>
          </a:p>
          <a:p>
            <a:pPr>
              <a:buFont typeface="Wingdings" panose="05000000000000000000" pitchFamily="2" charset="2"/>
              <a:buChar char="§"/>
            </a:pPr>
            <a:endParaRPr lang="en-US" sz="1600" dirty="0">
              <a:solidFill>
                <a:schemeClr val="bg1"/>
              </a:solidFill>
              <a:latin typeface="Arial" panose="020B0604020202020204" pitchFamily="34" charset="0"/>
              <a:cs typeface="Arial" panose="020B0604020202020204" pitchFamily="34" charset="0"/>
            </a:endParaRPr>
          </a:p>
          <a:p>
            <a:pPr>
              <a:buFont typeface="Wingdings" panose="05000000000000000000" pitchFamily="2" charset="2"/>
              <a:buChar char="§"/>
            </a:pPr>
            <a:endParaRPr lang="en-IN" sz="1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1A7A5F4-270B-1BEB-04A8-673DB4405FD7}"/>
              </a:ext>
            </a:extLst>
          </p:cNvPr>
          <p:cNvPicPr>
            <a:picLocks noChangeAspect="1"/>
          </p:cNvPicPr>
          <p:nvPr/>
        </p:nvPicPr>
        <p:blipFill>
          <a:blip r:embed="rId2"/>
          <a:stretch>
            <a:fillRect/>
          </a:stretch>
        </p:blipFill>
        <p:spPr>
          <a:xfrm>
            <a:off x="544352" y="3886559"/>
            <a:ext cx="11103296" cy="1313401"/>
          </a:xfrm>
          <a:prstGeom prst="rect">
            <a:avLst/>
          </a:prstGeom>
        </p:spPr>
      </p:pic>
    </p:spTree>
    <p:extLst>
      <p:ext uri="{BB962C8B-B14F-4D97-AF65-F5344CB8AC3E}">
        <p14:creationId xmlns:p14="http://schemas.microsoft.com/office/powerpoint/2010/main" val="8045621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42ADA-AE38-7D4D-81E6-B4E41B34172D}"/>
              </a:ext>
            </a:extLst>
          </p:cNvPr>
          <p:cNvSpPr>
            <a:spLocks noGrp="1"/>
          </p:cNvSpPr>
          <p:nvPr>
            <p:ph idx="1"/>
          </p:nvPr>
        </p:nvSpPr>
        <p:spPr>
          <a:xfrm>
            <a:off x="838200" y="330506"/>
            <a:ext cx="10515600" cy="6257581"/>
          </a:xfrm>
        </p:spPr>
        <p:txBody>
          <a:bodyPr>
            <a:normAutofit fontScale="55000" lnSpcReduction="20000"/>
          </a:bodyPr>
          <a:lstStyle/>
          <a:p>
            <a:r>
              <a:rPr lang="en-IN" sz="4400" b="1" dirty="0">
                <a:solidFill>
                  <a:schemeClr val="accent1">
                    <a:lumMod val="40000"/>
                    <a:lumOff val="60000"/>
                  </a:schemeClr>
                </a:solidFill>
                <a:latin typeface="Arial" panose="020B0604020202020204" pitchFamily="34" charset="0"/>
                <a:cs typeface="Arial" panose="020B0604020202020204" pitchFamily="34" charset="0"/>
              </a:rPr>
              <a:t>Step-3:Specifying  preprocessing Parameters of Images</a:t>
            </a:r>
          </a:p>
          <a:p>
            <a:endParaRPr lang="en-IN" sz="4400" b="1" dirty="0">
              <a:solidFill>
                <a:schemeClr val="accent1">
                  <a:lumMod val="40000"/>
                  <a:lumOff val="60000"/>
                </a:schemeClr>
              </a:solidFill>
              <a:latin typeface="Arial" panose="020B0604020202020204" pitchFamily="34" charset="0"/>
              <a:cs typeface="Arial" panose="020B0604020202020204" pitchFamily="34" charset="0"/>
            </a:endParaRPr>
          </a:p>
          <a:p>
            <a:r>
              <a:rPr lang="en-US" b="1" dirty="0">
                <a:solidFill>
                  <a:schemeClr val="bg1"/>
                </a:solidFill>
                <a:latin typeface="Arial" panose="020B0604020202020204" pitchFamily="34" charset="0"/>
                <a:cs typeface="Arial" panose="020B0604020202020204" pitchFamily="34" charset="0"/>
              </a:rPr>
              <a:t>This code snippet sets up data generators for training and validation images using ImageDataGenerator from TensorFlow's Keras API. Here's a breakdown of each part:</a:t>
            </a:r>
          </a:p>
          <a:p>
            <a:r>
              <a:rPr lang="en-US" b="1" dirty="0">
                <a:solidFill>
                  <a:schemeClr val="accent1">
                    <a:lumMod val="20000"/>
                    <a:lumOff val="80000"/>
                  </a:schemeClr>
                </a:solidFill>
                <a:latin typeface="Arial" panose="020B0604020202020204" pitchFamily="34" charset="0"/>
                <a:cs typeface="Arial" panose="020B0604020202020204" pitchFamily="34" charset="0"/>
              </a:rPr>
              <a:t>train_datagen = ImageDataGenerator(...):</a:t>
            </a:r>
          </a:p>
          <a:p>
            <a:r>
              <a:rPr lang="en-US" b="1" dirty="0">
                <a:solidFill>
                  <a:schemeClr val="bg1"/>
                </a:solidFill>
                <a:latin typeface="Arial" panose="020B0604020202020204" pitchFamily="34" charset="0"/>
                <a:cs typeface="Arial" panose="020B0604020202020204" pitchFamily="34" charset="0"/>
              </a:rPr>
              <a:t>Creates an instance of ImageDataGenerator for data augmentation and preprocessing during training.</a:t>
            </a:r>
          </a:p>
          <a:p>
            <a:r>
              <a:rPr lang="en-US" b="1" dirty="0">
                <a:solidFill>
                  <a:schemeClr val="accent1">
                    <a:lumMod val="20000"/>
                    <a:lumOff val="80000"/>
                  </a:schemeClr>
                </a:solidFill>
                <a:latin typeface="Arial" panose="020B0604020202020204" pitchFamily="34" charset="0"/>
                <a:cs typeface="Arial" panose="020B0604020202020204" pitchFamily="34" charset="0"/>
              </a:rPr>
              <a:t>width_shift_range = 0.1 and height_shift_range = 0.1:</a:t>
            </a:r>
          </a:p>
          <a:p>
            <a:r>
              <a:rPr lang="en-US" b="1" dirty="0">
                <a:solidFill>
                  <a:schemeClr val="bg1"/>
                </a:solidFill>
                <a:latin typeface="Arial" panose="020B0604020202020204" pitchFamily="34" charset="0"/>
                <a:cs typeface="Arial" panose="020B0604020202020204" pitchFamily="34" charset="0"/>
              </a:rPr>
              <a:t>Specifies the range for randomly shifting the width and height of images during augmentation. Here, it allows shifting up to 10% of the total width and height.</a:t>
            </a:r>
          </a:p>
          <a:p>
            <a:r>
              <a:rPr lang="en-US" b="1" dirty="0">
                <a:solidFill>
                  <a:schemeClr val="accent1">
                    <a:lumMod val="20000"/>
                    <a:lumOff val="80000"/>
                  </a:schemeClr>
                </a:solidFill>
                <a:latin typeface="Arial" panose="020B0604020202020204" pitchFamily="34" charset="0"/>
                <a:cs typeface="Arial" panose="020B0604020202020204" pitchFamily="34" charset="0"/>
              </a:rPr>
              <a:t>horizontal_flip = True:</a:t>
            </a:r>
          </a:p>
          <a:p>
            <a:r>
              <a:rPr lang="en-US" b="1" dirty="0">
                <a:solidFill>
                  <a:schemeClr val="bg1"/>
                </a:solidFill>
                <a:latin typeface="Arial" panose="020B0604020202020204" pitchFamily="34" charset="0"/>
                <a:cs typeface="Arial" panose="020B0604020202020204" pitchFamily="34" charset="0"/>
              </a:rPr>
              <a:t>Enables random horizontal flipping of images during augmentation. This can help increase the diversity of the training dataset.</a:t>
            </a:r>
          </a:p>
          <a:p>
            <a:r>
              <a:rPr lang="en-US" b="1" dirty="0">
                <a:solidFill>
                  <a:schemeClr val="accent1">
                    <a:lumMod val="20000"/>
                    <a:lumOff val="80000"/>
                  </a:schemeClr>
                </a:solidFill>
                <a:latin typeface="Arial" panose="020B0604020202020204" pitchFamily="34" charset="0"/>
                <a:cs typeface="Arial" panose="020B0604020202020204" pitchFamily="34" charset="0"/>
              </a:rPr>
              <a:t>rescale = 1./255:</a:t>
            </a:r>
          </a:p>
          <a:p>
            <a:r>
              <a:rPr lang="en-US" b="1" dirty="0">
                <a:solidFill>
                  <a:schemeClr val="bg1"/>
                </a:solidFill>
                <a:latin typeface="Arial" panose="020B0604020202020204" pitchFamily="34" charset="0"/>
                <a:cs typeface="Arial" panose="020B0604020202020204" pitchFamily="34" charset="0"/>
              </a:rPr>
              <a:t>Rescales the pixel values of the images to the range [0, 1]. Dividing by 255 standardizes the pixel values, making them easier to work with for neural networks.</a:t>
            </a:r>
          </a:p>
          <a:p>
            <a:r>
              <a:rPr lang="en-US" b="1" dirty="0">
                <a:solidFill>
                  <a:schemeClr val="accent1">
                    <a:lumMod val="20000"/>
                    <a:lumOff val="80000"/>
                  </a:schemeClr>
                </a:solidFill>
                <a:latin typeface="Arial" panose="020B0604020202020204" pitchFamily="34" charset="0"/>
                <a:cs typeface="Arial" panose="020B0604020202020204" pitchFamily="34" charset="0"/>
              </a:rPr>
              <a:t>validation_split = 0.2:</a:t>
            </a:r>
          </a:p>
          <a:p>
            <a:r>
              <a:rPr lang="en-US" b="1" dirty="0">
                <a:solidFill>
                  <a:schemeClr val="bg1"/>
                </a:solidFill>
                <a:latin typeface="Arial" panose="020B0604020202020204" pitchFamily="34" charset="0"/>
                <a:cs typeface="Arial" panose="020B0604020202020204" pitchFamily="34" charset="0"/>
              </a:rPr>
              <a:t>Specifies the fraction of the data to reserve for validation. In this case, 20% of the total dataset will be used for validation during training.</a:t>
            </a:r>
          </a:p>
          <a:p>
            <a:endParaRPr lang="en-US" b="1" dirty="0">
              <a:solidFill>
                <a:schemeClr val="bg1"/>
              </a:solidFill>
              <a:latin typeface="Arial" panose="020B0604020202020204" pitchFamily="34" charset="0"/>
              <a:cs typeface="Arial" panose="020B0604020202020204" pitchFamily="34" charset="0"/>
            </a:endParaRPr>
          </a:p>
          <a:p>
            <a:endParaRPr lang="en-US" b="1" dirty="0">
              <a:solidFill>
                <a:schemeClr val="bg1"/>
              </a:solidFill>
              <a:latin typeface="Arial" panose="020B0604020202020204" pitchFamily="34" charset="0"/>
              <a:cs typeface="Arial" panose="020B0604020202020204" pitchFamily="34" charset="0"/>
            </a:endParaRPr>
          </a:p>
          <a:p>
            <a:endParaRPr lang="en-US" b="1" dirty="0">
              <a:solidFill>
                <a:schemeClr val="accent1">
                  <a:lumMod val="20000"/>
                  <a:lumOff val="80000"/>
                </a:schemeClr>
              </a:solidFill>
              <a:latin typeface="Arial" panose="020B0604020202020204" pitchFamily="34" charset="0"/>
              <a:cs typeface="Arial" panose="020B0604020202020204" pitchFamily="34" charset="0"/>
            </a:endParaRPr>
          </a:p>
          <a:p>
            <a:endParaRPr lang="en-US" b="1" dirty="0">
              <a:solidFill>
                <a:schemeClr val="accent1">
                  <a:lumMod val="20000"/>
                  <a:lumOff val="80000"/>
                </a:schemeClr>
              </a:solidFill>
              <a:latin typeface="Arial" panose="020B0604020202020204" pitchFamily="34" charset="0"/>
              <a:cs typeface="Arial" panose="020B0604020202020204" pitchFamily="34" charset="0"/>
            </a:endParaRPr>
          </a:p>
          <a:p>
            <a:r>
              <a:rPr lang="en-IN" b="1" dirty="0">
                <a:solidFill>
                  <a:schemeClr val="accent1">
                    <a:lumMod val="20000"/>
                    <a:lumOff val="80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053007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DA3FD-7E57-CEBC-7737-E33F78543B71}"/>
              </a:ext>
            </a:extLst>
          </p:cNvPr>
          <p:cNvSpPr>
            <a:spLocks noGrp="1"/>
          </p:cNvSpPr>
          <p:nvPr>
            <p:ph idx="1"/>
          </p:nvPr>
        </p:nvSpPr>
        <p:spPr>
          <a:xfrm>
            <a:off x="838200" y="734956"/>
            <a:ext cx="10515600" cy="2933662"/>
          </a:xfrm>
        </p:spPr>
        <p:txBody>
          <a:bodyPr>
            <a:normAutofit/>
          </a:bodyPr>
          <a:lstStyle/>
          <a:p>
            <a:r>
              <a:rPr lang="en-US" sz="1400" b="1" dirty="0">
                <a:solidFill>
                  <a:schemeClr val="accent1">
                    <a:lumMod val="40000"/>
                    <a:lumOff val="60000"/>
                  </a:schemeClr>
                </a:solidFill>
                <a:latin typeface="Arial" panose="020B0604020202020204" pitchFamily="34" charset="0"/>
                <a:cs typeface="Arial" panose="020B0604020202020204" pitchFamily="34" charset="0"/>
              </a:rPr>
              <a:t>validation_datagen = ImageDataGenerator(...):</a:t>
            </a:r>
          </a:p>
          <a:p>
            <a:pPr marL="0" indent="0">
              <a:buNone/>
            </a:pPr>
            <a:r>
              <a:rPr lang="en-US" sz="1400" b="1" dirty="0">
                <a:solidFill>
                  <a:schemeClr val="accent1">
                    <a:lumMod val="20000"/>
                    <a:lumOff val="80000"/>
                  </a:schemeClr>
                </a:solidFill>
                <a:latin typeface="Arial" panose="020B0604020202020204" pitchFamily="34" charset="0"/>
                <a:cs typeface="Arial" panose="020B0604020202020204" pitchFamily="34" charset="0"/>
              </a:rPr>
              <a:t>Creates a separate instance of ImageDataGenerator for preprocessing/validation data.</a:t>
            </a:r>
          </a:p>
          <a:p>
            <a:r>
              <a:rPr lang="en-US" sz="1400" b="1" dirty="0">
                <a:solidFill>
                  <a:schemeClr val="accent1">
                    <a:lumMod val="40000"/>
                    <a:lumOff val="60000"/>
                  </a:schemeClr>
                </a:solidFill>
                <a:latin typeface="Arial" panose="020B0604020202020204" pitchFamily="34" charset="0"/>
                <a:cs typeface="Arial" panose="020B0604020202020204" pitchFamily="34" charset="0"/>
              </a:rPr>
              <a:t>rescale = 1./255 (inside validation_datagen):</a:t>
            </a:r>
          </a:p>
          <a:p>
            <a:pPr marL="0" indent="0">
              <a:buNone/>
            </a:pPr>
            <a:r>
              <a:rPr lang="en-US" sz="1400" b="1" dirty="0">
                <a:solidFill>
                  <a:schemeClr val="accent1">
                    <a:lumMod val="20000"/>
                    <a:lumOff val="80000"/>
                  </a:schemeClr>
                </a:solidFill>
                <a:latin typeface="Arial" panose="020B0604020202020204" pitchFamily="34" charset="0"/>
                <a:cs typeface="Arial" panose="020B0604020202020204" pitchFamily="34" charset="0"/>
              </a:rPr>
              <a:t>Similar to the rescale parameter in train_datagen, this rescales the pixel values of validation images to the range [0, 1].</a:t>
            </a:r>
          </a:p>
          <a:p>
            <a:r>
              <a:rPr lang="en-US" sz="1400" b="1" dirty="0">
                <a:solidFill>
                  <a:schemeClr val="accent1">
                    <a:lumMod val="40000"/>
                    <a:lumOff val="60000"/>
                  </a:schemeClr>
                </a:solidFill>
                <a:latin typeface="Arial" panose="020B0604020202020204" pitchFamily="34" charset="0"/>
                <a:cs typeface="Arial" panose="020B0604020202020204" pitchFamily="34" charset="0"/>
              </a:rPr>
              <a:t>validation_split = 0.2 (inside validation_datagen):</a:t>
            </a:r>
          </a:p>
          <a:p>
            <a:pPr marL="0" indent="0">
              <a:buNone/>
            </a:pPr>
            <a:r>
              <a:rPr lang="en-US" sz="1400" b="1" dirty="0">
                <a:solidFill>
                  <a:schemeClr val="accent1">
                    <a:lumMod val="20000"/>
                    <a:lumOff val="80000"/>
                  </a:schemeClr>
                </a:solidFill>
                <a:latin typeface="Arial" panose="020B0604020202020204" pitchFamily="34" charset="0"/>
                <a:cs typeface="Arial" panose="020B0604020202020204" pitchFamily="34" charset="0"/>
              </a:rPr>
              <a:t>Specifies the same validation split percentage as in train_datagen, ensuring consistency between training and validation data preprocessing.</a:t>
            </a:r>
          </a:p>
          <a:p>
            <a:r>
              <a:rPr lang="en-US" sz="1400" b="1" dirty="0">
                <a:solidFill>
                  <a:schemeClr val="accent1">
                    <a:lumMod val="20000"/>
                    <a:lumOff val="80000"/>
                  </a:schemeClr>
                </a:solidFill>
                <a:latin typeface="Arial" panose="020B0604020202020204" pitchFamily="34" charset="0"/>
                <a:cs typeface="Arial" panose="020B0604020202020204" pitchFamily="34" charset="0"/>
              </a:rPr>
              <a:t>In summary, these data generators are configured to perform various augmentation techniques like shifting and flipping on the training images while also rescaling their pixel values. For validation images, only rescaling is applied. The validation_split parameter ensures that a portion of the data is reserved for validation during training.</a:t>
            </a:r>
          </a:p>
          <a:p>
            <a:endParaRPr lang="en-US" sz="1400" b="1" dirty="0">
              <a:solidFill>
                <a:schemeClr val="accent1">
                  <a:lumMod val="20000"/>
                  <a:lumOff val="80000"/>
                </a:schemeClr>
              </a:solidFill>
              <a:latin typeface="Arial" panose="020B0604020202020204" pitchFamily="34" charset="0"/>
              <a:cs typeface="Arial" panose="020B0604020202020204" pitchFamily="34" charset="0"/>
            </a:endParaRPr>
          </a:p>
          <a:p>
            <a:endParaRPr lang="en-US" b="1" dirty="0">
              <a:solidFill>
                <a:schemeClr val="accent1">
                  <a:lumMod val="20000"/>
                  <a:lumOff val="80000"/>
                </a:schemeClr>
              </a:solidFill>
              <a:latin typeface="Arial" panose="020B0604020202020204" pitchFamily="34" charset="0"/>
              <a:cs typeface="Arial" panose="020B0604020202020204" pitchFamily="34" charset="0"/>
            </a:endParaRPr>
          </a:p>
          <a:p>
            <a:endParaRPr lang="en-US" b="1" dirty="0">
              <a:solidFill>
                <a:schemeClr val="accent1">
                  <a:lumMod val="20000"/>
                  <a:lumOff val="80000"/>
                </a:schemeClr>
              </a:solidFill>
              <a:latin typeface="Arial" panose="020B060402020202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7E11AC77-8D29-D68D-25AE-E615B59D48B2}"/>
              </a:ext>
            </a:extLst>
          </p:cNvPr>
          <p:cNvPicPr>
            <a:picLocks noChangeAspect="1"/>
          </p:cNvPicPr>
          <p:nvPr/>
        </p:nvPicPr>
        <p:blipFill>
          <a:blip r:embed="rId2"/>
          <a:stretch>
            <a:fillRect/>
          </a:stretch>
        </p:blipFill>
        <p:spPr>
          <a:xfrm>
            <a:off x="1908157" y="3943570"/>
            <a:ext cx="8375686" cy="2380111"/>
          </a:xfrm>
          <a:prstGeom prst="rect">
            <a:avLst/>
          </a:prstGeom>
        </p:spPr>
      </p:pic>
    </p:spTree>
    <p:extLst>
      <p:ext uri="{BB962C8B-B14F-4D97-AF65-F5344CB8AC3E}">
        <p14:creationId xmlns:p14="http://schemas.microsoft.com/office/powerpoint/2010/main" val="3432741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C028-D4C7-8ADA-6B63-903587AC8107}"/>
              </a:ext>
            </a:extLst>
          </p:cNvPr>
          <p:cNvSpPr>
            <a:spLocks noGrp="1"/>
          </p:cNvSpPr>
          <p:nvPr>
            <p:ph type="title"/>
          </p:nvPr>
        </p:nvSpPr>
        <p:spPr>
          <a:xfrm>
            <a:off x="838200" y="210889"/>
            <a:ext cx="10515600" cy="648427"/>
          </a:xfrm>
        </p:spPr>
        <p:txBody>
          <a:bodyPr>
            <a:normAutofit/>
          </a:bodyPr>
          <a:lstStyle/>
          <a:p>
            <a:r>
              <a:rPr lang="en-IN" sz="2800" b="1" dirty="0">
                <a:solidFill>
                  <a:schemeClr val="accent1">
                    <a:lumMod val="40000"/>
                    <a:lumOff val="60000"/>
                  </a:schemeClr>
                </a:solidFill>
              </a:rPr>
              <a:t>Step-4:</a:t>
            </a:r>
            <a:r>
              <a:rPr lang="en-US" sz="2800" b="1" dirty="0">
                <a:solidFill>
                  <a:schemeClr val="accent1">
                    <a:lumMod val="40000"/>
                    <a:lumOff val="60000"/>
                  </a:schemeClr>
                </a:solidFill>
              </a:rPr>
              <a:t>Setting up Data Generators for Training and Validation Images</a:t>
            </a:r>
            <a:endParaRPr lang="en-IN" sz="2800" b="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0A2D06E8-9755-8F02-0237-D2927623DB21}"/>
              </a:ext>
            </a:extLst>
          </p:cNvPr>
          <p:cNvSpPr>
            <a:spLocks noGrp="1"/>
          </p:cNvSpPr>
          <p:nvPr>
            <p:ph idx="1"/>
          </p:nvPr>
        </p:nvSpPr>
        <p:spPr>
          <a:xfrm>
            <a:off x="838200" y="1520327"/>
            <a:ext cx="10515600" cy="4186410"/>
          </a:xfrm>
        </p:spPr>
        <p:txBody>
          <a:bodyPr>
            <a:normAutofit/>
          </a:bodyPr>
          <a:lstStyle/>
          <a:p>
            <a:r>
              <a:rPr lang="en-US" sz="1600" dirty="0">
                <a:solidFill>
                  <a:schemeClr val="bg1"/>
                </a:solidFill>
              </a:rPr>
              <a:t>This code sets up data generators for training and validation datasets using the flow_from_directory method from TensorFlow's Keras API. Here's a simplified explanation:</a:t>
            </a:r>
          </a:p>
          <a:p>
            <a:endParaRPr lang="en-US" sz="1600" dirty="0">
              <a:solidFill>
                <a:schemeClr val="bg1"/>
              </a:solidFill>
            </a:endParaRPr>
          </a:p>
          <a:p>
            <a:r>
              <a:rPr lang="en-US" sz="1600" b="1" dirty="0">
                <a:solidFill>
                  <a:schemeClr val="accent1">
                    <a:lumMod val="40000"/>
                    <a:lumOff val="60000"/>
                  </a:schemeClr>
                </a:solidFill>
              </a:rPr>
              <a:t>train_generator:</a:t>
            </a:r>
          </a:p>
          <a:p>
            <a:r>
              <a:rPr lang="en-US" sz="1600" dirty="0">
                <a:solidFill>
                  <a:schemeClr val="bg1"/>
                </a:solidFill>
              </a:rPr>
              <a:t>Generates batches of training data.</a:t>
            </a:r>
          </a:p>
          <a:p>
            <a:r>
              <a:rPr lang="en-US" sz="1600" dirty="0">
                <a:solidFill>
                  <a:schemeClr val="bg1"/>
                </a:solidFill>
              </a:rPr>
              <a:t>Loads images from the train_dir directory.</a:t>
            </a:r>
          </a:p>
          <a:p>
            <a:r>
              <a:rPr lang="en-US" sz="1600" dirty="0">
                <a:solidFill>
                  <a:schemeClr val="bg1"/>
                </a:solidFill>
              </a:rPr>
              <a:t>Resizes images to a fixed size of 128x128 pixels.</a:t>
            </a:r>
          </a:p>
          <a:p>
            <a:r>
              <a:rPr lang="en-US" sz="1600" dirty="0">
                <a:solidFill>
                  <a:schemeClr val="bg1"/>
                </a:solidFill>
              </a:rPr>
              <a:t>Processes data in batches of 64 images at a time.</a:t>
            </a:r>
          </a:p>
          <a:p>
            <a:r>
              <a:rPr lang="en-US" sz="1600" dirty="0">
                <a:solidFill>
                  <a:schemeClr val="bg1"/>
                </a:solidFill>
              </a:rPr>
              <a:t>Converts images to grayscale.</a:t>
            </a:r>
          </a:p>
          <a:p>
            <a:r>
              <a:rPr lang="en-US" sz="1600" dirty="0">
                <a:solidFill>
                  <a:schemeClr val="bg1"/>
                </a:solidFill>
              </a:rPr>
              <a:t>Expects categorical labels for classification tasks.</a:t>
            </a:r>
          </a:p>
          <a:p>
            <a:r>
              <a:rPr lang="en-US" sz="1600" dirty="0">
                <a:solidFill>
                  <a:schemeClr val="bg1"/>
                </a:solidFill>
              </a:rPr>
              <a:t>Utilizes a subset of the data specified for training.</a:t>
            </a:r>
          </a:p>
        </p:txBody>
      </p:sp>
    </p:spTree>
    <p:extLst>
      <p:ext uri="{BB962C8B-B14F-4D97-AF65-F5344CB8AC3E}">
        <p14:creationId xmlns:p14="http://schemas.microsoft.com/office/powerpoint/2010/main" val="343839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E736A-A3DD-B1CF-3485-BD3107F19E1F}"/>
              </a:ext>
            </a:extLst>
          </p:cNvPr>
          <p:cNvSpPr>
            <a:spLocks noGrp="1"/>
          </p:cNvSpPr>
          <p:nvPr>
            <p:ph idx="1"/>
          </p:nvPr>
        </p:nvSpPr>
        <p:spPr>
          <a:xfrm>
            <a:off x="761082" y="624787"/>
            <a:ext cx="10515600" cy="3120948"/>
          </a:xfrm>
        </p:spPr>
        <p:txBody>
          <a:bodyPr>
            <a:normAutofit fontScale="85000" lnSpcReduction="10000"/>
          </a:bodyPr>
          <a:lstStyle/>
          <a:p>
            <a:r>
              <a:rPr lang="en-US" sz="1900" b="1" dirty="0">
                <a:solidFill>
                  <a:schemeClr val="accent1">
                    <a:lumMod val="40000"/>
                    <a:lumOff val="60000"/>
                  </a:schemeClr>
                </a:solidFill>
              </a:rPr>
              <a:t>validation_generator:</a:t>
            </a:r>
          </a:p>
          <a:p>
            <a:r>
              <a:rPr lang="en-US" sz="1900" dirty="0">
                <a:solidFill>
                  <a:schemeClr val="bg1"/>
                </a:solidFill>
              </a:rPr>
              <a:t>Generates batches of validation data.</a:t>
            </a:r>
          </a:p>
          <a:p>
            <a:r>
              <a:rPr lang="en-US" sz="1900" dirty="0">
                <a:solidFill>
                  <a:schemeClr val="bg1"/>
                </a:solidFill>
              </a:rPr>
              <a:t>Also loads images from the train_dir directory.</a:t>
            </a:r>
          </a:p>
          <a:p>
            <a:r>
              <a:rPr lang="en-US" sz="1900" dirty="0">
                <a:solidFill>
                  <a:schemeClr val="bg1"/>
                </a:solidFill>
              </a:rPr>
              <a:t>Resizes images to 128x128 pixels.</a:t>
            </a:r>
          </a:p>
          <a:p>
            <a:r>
              <a:rPr lang="en-US" sz="1900" dirty="0">
                <a:solidFill>
                  <a:schemeClr val="bg1"/>
                </a:solidFill>
              </a:rPr>
              <a:t>Processes data in batches of 64 images.</a:t>
            </a:r>
          </a:p>
          <a:p>
            <a:r>
              <a:rPr lang="en-US" sz="1900" dirty="0">
                <a:solidFill>
                  <a:schemeClr val="bg1"/>
                </a:solidFill>
              </a:rPr>
              <a:t>Converts images to grayscale.</a:t>
            </a:r>
          </a:p>
          <a:p>
            <a:r>
              <a:rPr lang="en-US" sz="1900" dirty="0">
                <a:solidFill>
                  <a:schemeClr val="bg1"/>
                </a:solidFill>
              </a:rPr>
              <a:t>Expects categorical labels for classification.</a:t>
            </a:r>
          </a:p>
          <a:p>
            <a:r>
              <a:rPr lang="en-US" sz="1900" dirty="0">
                <a:solidFill>
                  <a:schemeClr val="bg1"/>
                </a:solidFill>
              </a:rPr>
              <a:t>Utilizes a subset of the data specified for validation.</a:t>
            </a:r>
          </a:p>
          <a:p>
            <a:r>
              <a:rPr lang="en-US" sz="1900" dirty="0">
                <a:solidFill>
                  <a:schemeClr val="bg1"/>
                </a:solidFill>
              </a:rPr>
              <a:t>In essence, these generators prepare the training and validation data for feeding into a neural network model. They handle tasks like data loading, preprocessing, batching, and label formatting, making it easier to train and evaluate the model.</a:t>
            </a:r>
            <a:endParaRPr lang="en-IN" sz="1900" dirty="0">
              <a:solidFill>
                <a:schemeClr val="bg1"/>
              </a:solidFill>
            </a:endParaRPr>
          </a:p>
          <a:p>
            <a:endParaRPr lang="en-IN" dirty="0"/>
          </a:p>
        </p:txBody>
      </p:sp>
      <p:pic>
        <p:nvPicPr>
          <p:cNvPr id="5" name="Picture 4">
            <a:extLst>
              <a:ext uri="{FF2B5EF4-FFF2-40B4-BE49-F238E27FC236}">
                <a16:creationId xmlns:a16="http://schemas.microsoft.com/office/drawing/2014/main" id="{0465EAE0-D311-7AB2-CD65-02B376B79FB2}"/>
              </a:ext>
            </a:extLst>
          </p:cNvPr>
          <p:cNvPicPr>
            <a:picLocks noChangeAspect="1"/>
          </p:cNvPicPr>
          <p:nvPr/>
        </p:nvPicPr>
        <p:blipFill>
          <a:blip r:embed="rId2"/>
          <a:stretch>
            <a:fillRect/>
          </a:stretch>
        </p:blipFill>
        <p:spPr>
          <a:xfrm>
            <a:off x="2971639" y="3921056"/>
            <a:ext cx="6248721" cy="2673487"/>
          </a:xfrm>
          <a:prstGeom prst="rect">
            <a:avLst/>
          </a:prstGeom>
        </p:spPr>
      </p:pic>
    </p:spTree>
    <p:extLst>
      <p:ext uri="{BB962C8B-B14F-4D97-AF65-F5344CB8AC3E}">
        <p14:creationId xmlns:p14="http://schemas.microsoft.com/office/powerpoint/2010/main" val="1524483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0B9B-B99F-2F7E-A0A6-A9E8D6C5B612}"/>
              </a:ext>
            </a:extLst>
          </p:cNvPr>
          <p:cNvSpPr>
            <a:spLocks noGrp="1"/>
          </p:cNvSpPr>
          <p:nvPr>
            <p:ph type="title"/>
          </p:nvPr>
        </p:nvSpPr>
        <p:spPr>
          <a:xfrm>
            <a:off x="838200" y="365126"/>
            <a:ext cx="10515600" cy="714528"/>
          </a:xfrm>
        </p:spPr>
        <p:txBody>
          <a:bodyPr>
            <a:normAutofit/>
          </a:bodyPr>
          <a:lstStyle/>
          <a:p>
            <a:r>
              <a:rPr lang="en-US" sz="2800" b="1" dirty="0">
                <a:solidFill>
                  <a:schemeClr val="accent1">
                    <a:lumMod val="40000"/>
                    <a:lumOff val="60000"/>
                  </a:schemeClr>
                </a:solidFill>
              </a:rPr>
              <a:t>Step-5:Visualizing Training Data: Images and Categories</a:t>
            </a:r>
            <a:endParaRPr lang="en-IN" sz="2800" b="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2053CCCD-0627-AECF-D27E-FF0546FD914C}"/>
              </a:ext>
            </a:extLst>
          </p:cNvPr>
          <p:cNvSpPr>
            <a:spLocks noGrp="1"/>
          </p:cNvSpPr>
          <p:nvPr>
            <p:ph idx="1"/>
          </p:nvPr>
        </p:nvSpPr>
        <p:spPr>
          <a:xfrm>
            <a:off x="728031" y="1379863"/>
            <a:ext cx="10515600" cy="4098274"/>
          </a:xfrm>
        </p:spPr>
        <p:txBody>
          <a:bodyPr>
            <a:normAutofit/>
          </a:bodyPr>
          <a:lstStyle/>
          <a:p>
            <a:r>
              <a:rPr lang="en-US" sz="1700" dirty="0">
                <a:solidFill>
                  <a:schemeClr val="bg1"/>
                </a:solidFill>
                <a:latin typeface="Arial" panose="020B0604020202020204" pitchFamily="34" charset="0"/>
                <a:cs typeface="Arial" panose="020B0604020202020204" pitchFamily="34" charset="0"/>
              </a:rPr>
              <a:t>Get a Batch of Images and Labels: batch = next(train_generator)</a:t>
            </a:r>
          </a:p>
          <a:p>
            <a:r>
              <a:rPr lang="en-US" sz="1700" dirty="0">
                <a:solidFill>
                  <a:schemeClr val="bg1"/>
                </a:solidFill>
                <a:latin typeface="Arial" panose="020B0604020202020204" pitchFamily="34" charset="0"/>
                <a:cs typeface="Arial" panose="020B0604020202020204" pitchFamily="34" charset="0"/>
              </a:rPr>
              <a:t>This line just grabs a group of images and their corresponding categories from our dataset, ready to be used for training.</a:t>
            </a:r>
          </a:p>
          <a:p>
            <a:r>
              <a:rPr lang="en-US" sz="1700" dirty="0">
                <a:solidFill>
                  <a:schemeClr val="bg1"/>
                </a:solidFill>
                <a:latin typeface="Arial" panose="020B0604020202020204" pitchFamily="34" charset="0"/>
                <a:cs typeface="Arial" panose="020B0604020202020204" pitchFamily="34" charset="0"/>
              </a:rPr>
              <a:t>Create a Grid to Display Images: fig, axes = plt.subplots(nrows=5, ncols=5, figsize=(10, 10))</a:t>
            </a:r>
          </a:p>
          <a:p>
            <a:r>
              <a:rPr lang="en-US" sz="1700" dirty="0">
                <a:solidFill>
                  <a:schemeClr val="bg1"/>
                </a:solidFill>
                <a:latin typeface="Arial" panose="020B0604020202020204" pitchFamily="34" charset="0"/>
                <a:cs typeface="Arial" panose="020B0604020202020204" pitchFamily="34" charset="0"/>
              </a:rPr>
              <a:t>Imagine this as setting up a big picture frame that can hold 25 smaller pictures. We're making it big enough to fit on a screen.</a:t>
            </a:r>
          </a:p>
          <a:p>
            <a:r>
              <a:rPr lang="en-US" sz="1700" dirty="0">
                <a:solidFill>
                  <a:schemeClr val="bg1"/>
                </a:solidFill>
                <a:latin typeface="Arial" panose="020B0604020202020204" pitchFamily="34" charset="0"/>
                <a:cs typeface="Arial" panose="020B0604020202020204" pitchFamily="34" charset="0"/>
              </a:rPr>
              <a:t>Go Through Each Picture Slot: for i, ax in enumerate(axes.flat)</a:t>
            </a:r>
          </a:p>
          <a:p>
            <a:r>
              <a:rPr lang="en-US" sz="1700" dirty="0">
                <a:solidFill>
                  <a:schemeClr val="bg1"/>
                </a:solidFill>
                <a:latin typeface="Arial" panose="020B0604020202020204" pitchFamily="34" charset="0"/>
                <a:cs typeface="Arial" panose="020B0604020202020204" pitchFamily="34" charset="0"/>
              </a:rPr>
              <a:t>We're going to look at each of the 25 smaller picture slots inside our big frame, one at a time.</a:t>
            </a:r>
          </a:p>
          <a:p>
            <a:r>
              <a:rPr lang="en-US" sz="1700" dirty="0">
                <a:solidFill>
                  <a:schemeClr val="bg1"/>
                </a:solidFill>
                <a:latin typeface="Arial" panose="020B0604020202020204" pitchFamily="34" charset="0"/>
                <a:cs typeface="Arial" panose="020B0604020202020204" pitchFamily="34" charset="0"/>
              </a:rPr>
              <a:t>Show Each Picture: ax.imshow(batch[0][i], cmap='gray')</a:t>
            </a:r>
          </a:p>
          <a:p>
            <a:r>
              <a:rPr lang="en-US" sz="1700" dirty="0">
                <a:solidFill>
                  <a:schemeClr val="bg1"/>
                </a:solidFill>
                <a:latin typeface="Arial" panose="020B0604020202020204" pitchFamily="34" charset="0"/>
                <a:cs typeface="Arial" panose="020B0604020202020204" pitchFamily="34" charset="0"/>
              </a:rPr>
              <a:t>For each slot, we put a picture inside it. The batch[0][i] part tells us which picture to put there. We're showing the picture in grayscale.</a:t>
            </a:r>
          </a:p>
          <a:p>
            <a:r>
              <a:rPr lang="en-US" sz="1700" dirty="0">
                <a:solidFill>
                  <a:schemeClr val="bg1"/>
                </a:solidFill>
                <a:latin typeface="Arial" panose="020B0604020202020204" pitchFamily="34" charset="0"/>
                <a:cs typeface="Arial" panose="020B0604020202020204" pitchFamily="34" charset="0"/>
              </a:rPr>
              <a:t>Find Out Which Category Each Picture Belongs To: label_idx = batch[1][i].argmax()</a:t>
            </a:r>
          </a:p>
          <a:p>
            <a:endParaRPr lang="en-US" sz="1700" dirty="0">
              <a:solidFill>
                <a:schemeClr val="bg1"/>
              </a:solidFill>
              <a:latin typeface="Arial" panose="020B0604020202020204" pitchFamily="34" charset="0"/>
              <a:cs typeface="Arial" panose="020B0604020202020204" pitchFamily="34" charset="0"/>
            </a:endParaRPr>
          </a:p>
          <a:p>
            <a:endParaRPr lang="en-US" dirty="0"/>
          </a:p>
          <a:p>
            <a:endParaRPr lang="en-US" dirty="0"/>
          </a:p>
          <a:p>
            <a:endParaRPr lang="en-IN" dirty="0"/>
          </a:p>
        </p:txBody>
      </p:sp>
    </p:spTree>
    <p:extLst>
      <p:ext uri="{BB962C8B-B14F-4D97-AF65-F5344CB8AC3E}">
        <p14:creationId xmlns:p14="http://schemas.microsoft.com/office/powerpoint/2010/main" val="249857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B0909-3EE0-DB2D-9EC9-BF60D8635F34}"/>
              </a:ext>
            </a:extLst>
          </p:cNvPr>
          <p:cNvSpPr>
            <a:spLocks noGrp="1"/>
          </p:cNvSpPr>
          <p:nvPr>
            <p:ph idx="1"/>
          </p:nvPr>
        </p:nvSpPr>
        <p:spPr>
          <a:xfrm>
            <a:off x="761082" y="470551"/>
            <a:ext cx="10515600" cy="2958449"/>
          </a:xfrm>
        </p:spPr>
        <p:txBody>
          <a:bodyPr>
            <a:normAutofit fontScale="62500" lnSpcReduction="20000"/>
          </a:bodyPr>
          <a:lstStyle/>
          <a:p>
            <a:r>
              <a:rPr lang="en-US" sz="2300" dirty="0">
                <a:solidFill>
                  <a:schemeClr val="bg1"/>
                </a:solidFill>
                <a:latin typeface="Arial" panose="020B0604020202020204" pitchFamily="34" charset="0"/>
                <a:cs typeface="Arial" panose="020B0604020202020204" pitchFamily="34" charset="0"/>
              </a:rPr>
              <a:t>We figure out which category (like "dog", "cat", etc.) each picture belongs to by looking at its label.</a:t>
            </a:r>
          </a:p>
          <a:p>
            <a:r>
              <a:rPr lang="en-US" sz="2300" dirty="0">
                <a:solidFill>
                  <a:schemeClr val="bg1"/>
                </a:solidFill>
                <a:latin typeface="Arial" panose="020B0604020202020204" pitchFamily="34" charset="0"/>
                <a:cs typeface="Arial" panose="020B0604020202020204" pitchFamily="34" charset="0"/>
              </a:rPr>
              <a:t>Prepare a Map from Category Numbers to Names: label_map = {v: k for k, v in train_generator.class_indices.items()}</a:t>
            </a:r>
          </a:p>
          <a:p>
            <a:r>
              <a:rPr lang="en-US" sz="2300" dirty="0">
                <a:solidFill>
                  <a:schemeClr val="bg1"/>
                </a:solidFill>
                <a:latin typeface="Arial" panose="020B0604020202020204" pitchFamily="34" charset="0"/>
                <a:cs typeface="Arial" panose="020B0604020202020204" pitchFamily="34" charset="0"/>
              </a:rPr>
              <a:t>We make a list that tells us what each category number means in words, like "0" means "dog", "1" means "cat", etc.</a:t>
            </a:r>
          </a:p>
          <a:p>
            <a:r>
              <a:rPr lang="en-US" sz="2300" dirty="0">
                <a:solidFill>
                  <a:schemeClr val="bg1"/>
                </a:solidFill>
                <a:latin typeface="Arial" panose="020B0604020202020204" pitchFamily="34" charset="0"/>
                <a:cs typeface="Arial" panose="020B0604020202020204" pitchFamily="34" charset="0"/>
              </a:rPr>
              <a:t>Put Category Names on Top of Pictures: ax.set_title(label_map[label_idx])</a:t>
            </a:r>
          </a:p>
          <a:p>
            <a:r>
              <a:rPr lang="en-US" sz="2300" dirty="0">
                <a:solidFill>
                  <a:schemeClr val="bg1"/>
                </a:solidFill>
                <a:latin typeface="Arial" panose="020B0604020202020204" pitchFamily="34" charset="0"/>
                <a:cs typeface="Arial" panose="020B0604020202020204" pitchFamily="34" charset="0"/>
              </a:rPr>
              <a:t>We write the category name on top of each picture so we know what we're looking at.</a:t>
            </a:r>
          </a:p>
          <a:p>
            <a:r>
              <a:rPr lang="en-US" sz="2300" dirty="0">
                <a:solidFill>
                  <a:schemeClr val="bg1"/>
                </a:solidFill>
                <a:latin typeface="Arial" panose="020B0604020202020204" pitchFamily="34" charset="0"/>
                <a:cs typeface="Arial" panose="020B0604020202020204" pitchFamily="34" charset="0"/>
              </a:rPr>
              <a:t>Remove Unnecessary Lines Around Pictures: ax.axis('off')</a:t>
            </a:r>
          </a:p>
          <a:p>
            <a:r>
              <a:rPr lang="en-US" sz="2300" dirty="0">
                <a:solidFill>
                  <a:schemeClr val="bg1"/>
                </a:solidFill>
                <a:latin typeface="Arial" panose="020B0604020202020204" pitchFamily="34" charset="0"/>
                <a:cs typeface="Arial" panose="020B0604020202020204" pitchFamily="34" charset="0"/>
              </a:rPr>
              <a:t>We clean up the picture frame by removing any extra lines around the pictures.</a:t>
            </a:r>
          </a:p>
          <a:p>
            <a:r>
              <a:rPr lang="en-US" sz="2300" dirty="0">
                <a:solidFill>
                  <a:schemeClr val="bg1"/>
                </a:solidFill>
                <a:latin typeface="Arial" panose="020B0604020202020204" pitchFamily="34" charset="0"/>
                <a:cs typeface="Arial" panose="020B0604020202020204" pitchFamily="34" charset="0"/>
              </a:rPr>
              <a:t>Finally, Show the Picture Frame: plt.show()</a:t>
            </a:r>
          </a:p>
          <a:p>
            <a:r>
              <a:rPr lang="en-US" sz="2300" dirty="0">
                <a:solidFill>
                  <a:schemeClr val="bg1"/>
                </a:solidFill>
                <a:latin typeface="Arial" panose="020B0604020202020204" pitchFamily="34" charset="0"/>
                <a:cs typeface="Arial" panose="020B0604020202020204" pitchFamily="34" charset="0"/>
              </a:rPr>
              <a:t>We display the big frame filled with pictures on the screen so we can see them all at once.</a:t>
            </a:r>
          </a:p>
          <a:p>
            <a:r>
              <a:rPr lang="en-US" sz="2300" dirty="0">
                <a:solidFill>
                  <a:schemeClr val="bg1"/>
                </a:solidFill>
                <a:latin typeface="Arial" panose="020B0604020202020204" pitchFamily="34" charset="0"/>
                <a:cs typeface="Arial" panose="020B0604020202020204" pitchFamily="34" charset="0"/>
              </a:rPr>
              <a:t>So, in simple words, this code just shows us a bunch of pictures from our training data along with their categories, all organized neatly in a grid on our screen.</a:t>
            </a:r>
          </a:p>
          <a:p>
            <a:endParaRPr lang="en-US" dirty="0"/>
          </a:p>
        </p:txBody>
      </p:sp>
      <p:pic>
        <p:nvPicPr>
          <p:cNvPr id="5" name="Picture 4">
            <a:extLst>
              <a:ext uri="{FF2B5EF4-FFF2-40B4-BE49-F238E27FC236}">
                <a16:creationId xmlns:a16="http://schemas.microsoft.com/office/drawing/2014/main" id="{66687E68-E9D1-BCC1-91F7-D7FF6E8ADA96}"/>
              </a:ext>
            </a:extLst>
          </p:cNvPr>
          <p:cNvPicPr>
            <a:picLocks noChangeAspect="1"/>
          </p:cNvPicPr>
          <p:nvPr/>
        </p:nvPicPr>
        <p:blipFill>
          <a:blip r:embed="rId2"/>
          <a:stretch>
            <a:fillRect/>
          </a:stretch>
        </p:blipFill>
        <p:spPr>
          <a:xfrm>
            <a:off x="3257404" y="3583092"/>
            <a:ext cx="5677192" cy="2578233"/>
          </a:xfrm>
          <a:prstGeom prst="rect">
            <a:avLst/>
          </a:prstGeom>
        </p:spPr>
      </p:pic>
    </p:spTree>
    <p:extLst>
      <p:ext uri="{BB962C8B-B14F-4D97-AF65-F5344CB8AC3E}">
        <p14:creationId xmlns:p14="http://schemas.microsoft.com/office/powerpoint/2010/main" val="2395995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290F-0EF3-5060-4F70-B91CD27581B2}"/>
              </a:ext>
            </a:extLst>
          </p:cNvPr>
          <p:cNvSpPr>
            <a:spLocks noGrp="1"/>
          </p:cNvSpPr>
          <p:nvPr>
            <p:ph type="title"/>
          </p:nvPr>
        </p:nvSpPr>
        <p:spPr>
          <a:xfrm>
            <a:off x="838200" y="191570"/>
            <a:ext cx="10515600" cy="978933"/>
          </a:xfrm>
        </p:spPr>
        <p:txBody>
          <a:bodyPr>
            <a:normAutofit/>
          </a:bodyPr>
          <a:lstStyle/>
          <a:p>
            <a:r>
              <a:rPr lang="en-US" sz="2800" b="1" dirty="0">
                <a:solidFill>
                  <a:schemeClr val="accent1">
                    <a:lumMod val="40000"/>
                    <a:lumOff val="60000"/>
                  </a:schemeClr>
                </a:solidFill>
                <a:latin typeface="Arial" panose="020B0604020202020204" pitchFamily="34" charset="0"/>
                <a:cs typeface="Arial" panose="020B0604020202020204" pitchFamily="34" charset="0"/>
              </a:rPr>
              <a:t>Step:6:Building a Convolutional Neural Network for Image Classification with TensorFlow</a:t>
            </a:r>
            <a:endParaRPr lang="en-IN" sz="2800" b="1" dirty="0">
              <a:solidFill>
                <a:schemeClr val="accent1">
                  <a:lumMod val="40000"/>
                  <a:lumOff val="6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E0BFA6-B63F-144E-C88A-B3DA3D19D0FC}"/>
              </a:ext>
            </a:extLst>
          </p:cNvPr>
          <p:cNvSpPr>
            <a:spLocks noGrp="1"/>
          </p:cNvSpPr>
          <p:nvPr>
            <p:ph idx="1"/>
          </p:nvPr>
        </p:nvSpPr>
        <p:spPr>
          <a:xfrm>
            <a:off x="838200" y="1406984"/>
            <a:ext cx="10515600" cy="4795512"/>
          </a:xfrm>
        </p:spPr>
        <p:txBody>
          <a:bodyPr>
            <a:noAutofit/>
          </a:bodyPr>
          <a:lstStyle/>
          <a:p>
            <a:r>
              <a:rPr lang="en-US" sz="1600" b="1" dirty="0">
                <a:solidFill>
                  <a:schemeClr val="accent1">
                    <a:lumMod val="40000"/>
                    <a:lumOff val="60000"/>
                  </a:schemeClr>
                </a:solidFill>
                <a:latin typeface="Arial" panose="020B0604020202020204" pitchFamily="34" charset="0"/>
                <a:cs typeface="Arial" panose="020B0604020202020204" pitchFamily="34" charset="0"/>
              </a:rPr>
              <a:t>Importing Necessary Libraries:</a:t>
            </a:r>
          </a:p>
          <a:p>
            <a:pPr marL="0" indent="0">
              <a:buNone/>
            </a:pPr>
            <a:r>
              <a:rPr lang="en-US" sz="1600" dirty="0">
                <a:solidFill>
                  <a:schemeClr val="bg1"/>
                </a:solidFill>
                <a:latin typeface="Arial" panose="020B0604020202020204" pitchFamily="34" charset="0"/>
                <a:cs typeface="Arial" panose="020B0604020202020204" pitchFamily="34" charset="0"/>
              </a:rPr>
              <a:t>We import specific layers and models from TensorFlow's Keras API, which we'll use to build our neural network.</a:t>
            </a:r>
          </a:p>
          <a:p>
            <a:r>
              <a:rPr lang="en-US" sz="1600" b="1" dirty="0">
                <a:solidFill>
                  <a:schemeClr val="accent1">
                    <a:lumMod val="40000"/>
                    <a:lumOff val="60000"/>
                  </a:schemeClr>
                </a:solidFill>
                <a:latin typeface="Arial" panose="020B0604020202020204" pitchFamily="34" charset="0"/>
                <a:cs typeface="Arial" panose="020B0604020202020204" pitchFamily="34" charset="0"/>
              </a:rPr>
              <a:t>Creating a Sequential Model:</a:t>
            </a:r>
          </a:p>
          <a:p>
            <a:pPr marL="0" indent="0">
              <a:buNone/>
            </a:pPr>
            <a:r>
              <a:rPr lang="en-US" sz="1600" dirty="0">
                <a:solidFill>
                  <a:schemeClr val="bg1"/>
                </a:solidFill>
                <a:latin typeface="Arial" panose="020B0604020202020204" pitchFamily="34" charset="0"/>
                <a:cs typeface="Arial" panose="020B0604020202020204" pitchFamily="34" charset="0"/>
              </a:rPr>
              <a:t>We're setting up a neural network model using the Sequential API. This means we'll add layers one after another, in a sequence.</a:t>
            </a:r>
          </a:p>
          <a:p>
            <a:r>
              <a:rPr lang="en-US" sz="1600" b="1" dirty="0">
                <a:solidFill>
                  <a:schemeClr val="accent1">
                    <a:lumMod val="40000"/>
                    <a:lumOff val="60000"/>
                  </a:schemeClr>
                </a:solidFill>
                <a:latin typeface="Arial" panose="020B0604020202020204" pitchFamily="34" charset="0"/>
                <a:cs typeface="Arial" panose="020B0604020202020204" pitchFamily="34" charset="0"/>
              </a:rPr>
              <a:t>Adding Convolutional Layers:</a:t>
            </a:r>
          </a:p>
          <a:p>
            <a:pPr marL="0" indent="0">
              <a:buNone/>
            </a:pPr>
            <a:r>
              <a:rPr lang="en-US" sz="1600" dirty="0">
                <a:solidFill>
                  <a:schemeClr val="bg1"/>
                </a:solidFill>
                <a:latin typeface="Arial" panose="020B0604020202020204" pitchFamily="34" charset="0"/>
                <a:cs typeface="Arial" panose="020B0604020202020204" pitchFamily="34" charset="0"/>
              </a:rPr>
              <a:t>We add the first convolutional layer (Conv2D) with 32 filters (small image detectors) of size 3x3, using the ReLU activation function. This layer processes input images with dimensions of 128x128 pixels and 1 channel (grayscale).</a:t>
            </a:r>
          </a:p>
          <a:p>
            <a:pPr marL="0" indent="0">
              <a:buNone/>
            </a:pPr>
            <a:r>
              <a:rPr lang="en-US" sz="1600" dirty="0">
                <a:solidFill>
                  <a:schemeClr val="bg1"/>
                </a:solidFill>
                <a:latin typeface="Arial" panose="020B0604020202020204" pitchFamily="34" charset="0"/>
                <a:cs typeface="Arial" panose="020B0604020202020204" pitchFamily="34" charset="0"/>
              </a:rPr>
              <a:t>We add a Batch Normalization layer after each convolutional layer to standardize and normalize the activations, which helps in faster and more stable training.</a:t>
            </a:r>
          </a:p>
          <a:p>
            <a:r>
              <a:rPr lang="en-US" sz="1600" b="1" dirty="0">
                <a:solidFill>
                  <a:schemeClr val="accent1">
                    <a:lumMod val="40000"/>
                    <a:lumOff val="60000"/>
                  </a:schemeClr>
                </a:solidFill>
                <a:latin typeface="Arial" panose="020B0604020202020204" pitchFamily="34" charset="0"/>
                <a:cs typeface="Arial" panose="020B0604020202020204" pitchFamily="34" charset="0"/>
              </a:rPr>
              <a:t>Adding Pooling and Dropout:</a:t>
            </a:r>
          </a:p>
          <a:p>
            <a:pPr marL="0" indent="0">
              <a:buNone/>
            </a:pPr>
            <a:r>
              <a:rPr lang="en-US" sz="1600" dirty="0">
                <a:solidFill>
                  <a:schemeClr val="bg1"/>
                </a:solidFill>
                <a:latin typeface="Arial" panose="020B0604020202020204" pitchFamily="34" charset="0"/>
                <a:cs typeface="Arial" panose="020B0604020202020204" pitchFamily="34" charset="0"/>
              </a:rPr>
              <a:t>We add a max pooling layer (MaxPooling2D) with a pool size of 2x2, which reduces the spatial dimensions of the feature maps, helping to reduce computational complexity and overfitting.</a:t>
            </a:r>
          </a:p>
          <a:p>
            <a:pPr marL="0" indent="0">
              <a:buNone/>
            </a:pPr>
            <a:r>
              <a:rPr lang="en-US" sz="1600" dirty="0">
                <a:solidFill>
                  <a:schemeClr val="bg1"/>
                </a:solidFill>
                <a:latin typeface="Arial" panose="020B0604020202020204" pitchFamily="34" charset="0"/>
                <a:cs typeface="Arial" panose="020B0604020202020204" pitchFamily="34" charset="0"/>
              </a:rPr>
              <a:t>We apply dropout regularization by randomly setting 25% of the neuron outputs to zero during training, which helps prevent overfitting by forcing the network to learn more robust features.</a:t>
            </a:r>
          </a:p>
        </p:txBody>
      </p:sp>
    </p:spTree>
    <p:extLst>
      <p:ext uri="{BB962C8B-B14F-4D97-AF65-F5344CB8AC3E}">
        <p14:creationId xmlns:p14="http://schemas.microsoft.com/office/powerpoint/2010/main" val="2311530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A30C-67C8-DA3D-A3BC-BC019E1622DA}"/>
              </a:ext>
            </a:extLst>
          </p:cNvPr>
          <p:cNvSpPr>
            <a:spLocks noGrp="1"/>
          </p:cNvSpPr>
          <p:nvPr>
            <p:ph type="title"/>
          </p:nvPr>
        </p:nvSpPr>
        <p:spPr>
          <a:xfrm>
            <a:off x="838200" y="365126"/>
            <a:ext cx="10515600" cy="538258"/>
          </a:xfrm>
        </p:spPr>
        <p:txBody>
          <a:bodyPr>
            <a:normAutofit/>
          </a:bodyPr>
          <a:lstStyle/>
          <a:p>
            <a:r>
              <a:rPr lang="en-IN" sz="2800" b="1" dirty="0">
                <a:solidFill>
                  <a:schemeClr val="accent1">
                    <a:lumMod val="20000"/>
                    <a:lumOff val="80000"/>
                  </a:schemeClr>
                </a:solidFill>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A37700C0-F2D9-9470-CFF0-76CD24A27B59}"/>
              </a:ext>
            </a:extLst>
          </p:cNvPr>
          <p:cNvSpPr>
            <a:spLocks noGrp="1"/>
          </p:cNvSpPr>
          <p:nvPr>
            <p:ph idx="1"/>
          </p:nvPr>
        </p:nvSpPr>
        <p:spPr>
          <a:xfrm>
            <a:off x="838200" y="1112704"/>
            <a:ext cx="10515600" cy="5067759"/>
          </a:xfrm>
        </p:spPr>
        <p:txBody>
          <a:bodyPr>
            <a:normAutofit/>
          </a:bodyPr>
          <a:lstStyle/>
          <a:p>
            <a:pPr>
              <a:buFont typeface="Wingdings" panose="05000000000000000000" pitchFamily="2" charset="2"/>
              <a:buChar char="§"/>
            </a:pPr>
            <a:r>
              <a:rPr lang="en-US" sz="1900" dirty="0">
                <a:solidFill>
                  <a:schemeClr val="bg1"/>
                </a:solidFill>
                <a:latin typeface="Arial" panose="020B0604020202020204" pitchFamily="34" charset="0"/>
                <a:cs typeface="Arial" panose="020B0604020202020204" pitchFamily="34" charset="0"/>
              </a:rPr>
              <a:t>This project introduces </a:t>
            </a:r>
            <a:r>
              <a:rPr lang="en-US" sz="1900" dirty="0" err="1">
                <a:solidFill>
                  <a:schemeClr val="bg1"/>
                </a:solidFill>
                <a:latin typeface="Arial" panose="020B0604020202020204" pitchFamily="34" charset="0"/>
                <a:cs typeface="Arial" panose="020B0604020202020204" pitchFamily="34" charset="0"/>
              </a:rPr>
              <a:t>NatureScope</a:t>
            </a:r>
            <a:r>
              <a:rPr lang="en-US" sz="1900" dirty="0">
                <a:solidFill>
                  <a:schemeClr val="bg1"/>
                </a:solidFill>
                <a:latin typeface="Arial" panose="020B0604020202020204" pitchFamily="34" charset="0"/>
                <a:cs typeface="Arial" panose="020B0604020202020204" pitchFamily="34" charset="0"/>
              </a:rPr>
              <a:t>, a robust Convolutional Neural Network (CNN) model for classifying six natural scenes: glacier, forest, sea, building, mountain, and street.</a:t>
            </a:r>
          </a:p>
          <a:p>
            <a:pPr>
              <a:buFont typeface="Wingdings" panose="05000000000000000000" pitchFamily="2" charset="2"/>
              <a:buChar char="§"/>
            </a:pPr>
            <a:r>
              <a:rPr lang="en-US" sz="1900" dirty="0">
                <a:solidFill>
                  <a:schemeClr val="bg1"/>
                </a:solidFill>
                <a:latin typeface="Arial" panose="020B0604020202020204" pitchFamily="34" charset="0"/>
                <a:cs typeface="Arial" panose="020B0604020202020204" pitchFamily="34" charset="0"/>
              </a:rPr>
              <a:t> Leveraging advanced deep learning techniques, </a:t>
            </a:r>
            <a:r>
              <a:rPr lang="en-US" sz="1900" dirty="0" err="1">
                <a:solidFill>
                  <a:schemeClr val="bg1"/>
                </a:solidFill>
                <a:latin typeface="Arial" panose="020B0604020202020204" pitchFamily="34" charset="0"/>
                <a:cs typeface="Arial" panose="020B0604020202020204" pitchFamily="34" charset="0"/>
              </a:rPr>
              <a:t>NatureScope</a:t>
            </a:r>
            <a:r>
              <a:rPr lang="en-US" sz="1900" dirty="0">
                <a:solidFill>
                  <a:schemeClr val="bg1"/>
                </a:solidFill>
                <a:latin typeface="Arial" panose="020B0604020202020204" pitchFamily="34" charset="0"/>
                <a:cs typeface="Arial" panose="020B0604020202020204" pitchFamily="34" charset="0"/>
              </a:rPr>
              <a:t> accurately categorizes images, aiding environmental monitoring, urban planning, and tourism. </a:t>
            </a:r>
          </a:p>
          <a:p>
            <a:pPr>
              <a:buFont typeface="Wingdings" panose="05000000000000000000" pitchFamily="2" charset="2"/>
              <a:buChar char="§"/>
            </a:pPr>
            <a:r>
              <a:rPr lang="en-US" sz="1900" dirty="0">
                <a:solidFill>
                  <a:schemeClr val="bg1"/>
                </a:solidFill>
                <a:latin typeface="Arial" panose="020B0604020202020204" pitchFamily="34" charset="0"/>
                <a:cs typeface="Arial" panose="020B0604020202020204" pitchFamily="34" charset="0"/>
              </a:rPr>
              <a:t>Extensive experimentation ensures high accuracy and generalization on diverse datasets. </a:t>
            </a:r>
            <a:r>
              <a:rPr lang="en-US" sz="1900" dirty="0" err="1">
                <a:solidFill>
                  <a:schemeClr val="bg1"/>
                </a:solidFill>
                <a:latin typeface="Arial" panose="020B0604020202020204" pitchFamily="34" charset="0"/>
                <a:cs typeface="Arial" panose="020B0604020202020204" pitchFamily="34" charset="0"/>
              </a:rPr>
              <a:t>NatureScope</a:t>
            </a:r>
            <a:r>
              <a:rPr lang="en-US" sz="1900" dirty="0">
                <a:solidFill>
                  <a:schemeClr val="bg1"/>
                </a:solidFill>
                <a:latin typeface="Arial" panose="020B0604020202020204" pitchFamily="34" charset="0"/>
                <a:cs typeface="Arial" panose="020B0604020202020204" pitchFamily="34" charset="0"/>
              </a:rPr>
              <a:t> emerges as a valuable tool, empowering researchers, policymakers, and enthusiasts to explore and appreciate natural landscapes through computer vision technology.</a:t>
            </a:r>
            <a:endParaRPr lang="en-US" dirty="0"/>
          </a:p>
          <a:p>
            <a:endParaRPr lang="en-US" dirty="0"/>
          </a:p>
          <a:p>
            <a:endParaRPr lang="en-US" dirty="0"/>
          </a:p>
        </p:txBody>
      </p:sp>
      <p:pic>
        <p:nvPicPr>
          <p:cNvPr id="5" name="Picture 4">
            <a:extLst>
              <a:ext uri="{FF2B5EF4-FFF2-40B4-BE49-F238E27FC236}">
                <a16:creationId xmlns:a16="http://schemas.microsoft.com/office/drawing/2014/main" id="{A55E7312-25DA-FFC7-9399-9A7F20C58211}"/>
              </a:ext>
            </a:extLst>
          </p:cNvPr>
          <p:cNvPicPr>
            <a:picLocks noChangeAspect="1"/>
          </p:cNvPicPr>
          <p:nvPr/>
        </p:nvPicPr>
        <p:blipFill>
          <a:blip r:embed="rId2"/>
          <a:stretch>
            <a:fillRect/>
          </a:stretch>
        </p:blipFill>
        <p:spPr>
          <a:xfrm>
            <a:off x="231227" y="3646583"/>
            <a:ext cx="1850961" cy="955335"/>
          </a:xfrm>
          <a:prstGeom prst="rect">
            <a:avLst/>
          </a:prstGeom>
        </p:spPr>
      </p:pic>
      <p:pic>
        <p:nvPicPr>
          <p:cNvPr id="7" name="Picture 6">
            <a:extLst>
              <a:ext uri="{FF2B5EF4-FFF2-40B4-BE49-F238E27FC236}">
                <a16:creationId xmlns:a16="http://schemas.microsoft.com/office/drawing/2014/main" id="{A722070D-5179-FA6B-8384-DE01B1592446}"/>
              </a:ext>
            </a:extLst>
          </p:cNvPr>
          <p:cNvPicPr>
            <a:picLocks noChangeAspect="1"/>
          </p:cNvPicPr>
          <p:nvPr/>
        </p:nvPicPr>
        <p:blipFill>
          <a:blip r:embed="rId3"/>
          <a:stretch>
            <a:fillRect/>
          </a:stretch>
        </p:blipFill>
        <p:spPr>
          <a:xfrm>
            <a:off x="3104207" y="3646583"/>
            <a:ext cx="1850961" cy="944319"/>
          </a:xfrm>
          <a:prstGeom prst="rect">
            <a:avLst/>
          </a:prstGeom>
        </p:spPr>
      </p:pic>
      <p:pic>
        <p:nvPicPr>
          <p:cNvPr id="9" name="Picture 8">
            <a:extLst>
              <a:ext uri="{FF2B5EF4-FFF2-40B4-BE49-F238E27FC236}">
                <a16:creationId xmlns:a16="http://schemas.microsoft.com/office/drawing/2014/main" id="{96BEFA5A-57B8-1831-ED80-1EFC5AF01563}"/>
              </a:ext>
            </a:extLst>
          </p:cNvPr>
          <p:cNvPicPr>
            <a:picLocks noChangeAspect="1"/>
          </p:cNvPicPr>
          <p:nvPr/>
        </p:nvPicPr>
        <p:blipFill>
          <a:blip r:embed="rId4"/>
          <a:stretch>
            <a:fillRect/>
          </a:stretch>
        </p:blipFill>
        <p:spPr>
          <a:xfrm>
            <a:off x="6399488" y="3574147"/>
            <a:ext cx="1850961" cy="1027771"/>
          </a:xfrm>
          <a:prstGeom prst="rect">
            <a:avLst/>
          </a:prstGeom>
        </p:spPr>
      </p:pic>
      <p:pic>
        <p:nvPicPr>
          <p:cNvPr id="11" name="Picture 10">
            <a:extLst>
              <a:ext uri="{FF2B5EF4-FFF2-40B4-BE49-F238E27FC236}">
                <a16:creationId xmlns:a16="http://schemas.microsoft.com/office/drawing/2014/main" id="{6BA8C303-F17B-5D8D-CE73-43F6CF1B17CB}"/>
              </a:ext>
            </a:extLst>
          </p:cNvPr>
          <p:cNvPicPr>
            <a:picLocks noChangeAspect="1"/>
          </p:cNvPicPr>
          <p:nvPr/>
        </p:nvPicPr>
        <p:blipFill>
          <a:blip r:embed="rId5"/>
          <a:stretch>
            <a:fillRect/>
          </a:stretch>
        </p:blipFill>
        <p:spPr>
          <a:xfrm>
            <a:off x="9587634" y="3573375"/>
            <a:ext cx="1850962" cy="944319"/>
          </a:xfrm>
          <a:prstGeom prst="rect">
            <a:avLst/>
          </a:prstGeom>
        </p:spPr>
      </p:pic>
      <p:pic>
        <p:nvPicPr>
          <p:cNvPr id="13" name="Picture 12">
            <a:extLst>
              <a:ext uri="{FF2B5EF4-FFF2-40B4-BE49-F238E27FC236}">
                <a16:creationId xmlns:a16="http://schemas.microsoft.com/office/drawing/2014/main" id="{4738084E-4747-ADBF-350A-2CC8B4D04973}"/>
              </a:ext>
            </a:extLst>
          </p:cNvPr>
          <p:cNvPicPr>
            <a:picLocks noChangeAspect="1"/>
          </p:cNvPicPr>
          <p:nvPr/>
        </p:nvPicPr>
        <p:blipFill>
          <a:blip r:embed="rId6"/>
          <a:stretch>
            <a:fillRect/>
          </a:stretch>
        </p:blipFill>
        <p:spPr>
          <a:xfrm>
            <a:off x="1740340" y="5445463"/>
            <a:ext cx="1850961" cy="944319"/>
          </a:xfrm>
          <a:prstGeom prst="rect">
            <a:avLst/>
          </a:prstGeom>
        </p:spPr>
      </p:pic>
      <p:pic>
        <p:nvPicPr>
          <p:cNvPr id="15" name="Picture 14">
            <a:extLst>
              <a:ext uri="{FF2B5EF4-FFF2-40B4-BE49-F238E27FC236}">
                <a16:creationId xmlns:a16="http://schemas.microsoft.com/office/drawing/2014/main" id="{B7200545-5539-85DF-1495-63DD8A50DE83}"/>
              </a:ext>
            </a:extLst>
          </p:cNvPr>
          <p:cNvPicPr>
            <a:picLocks noChangeAspect="1"/>
          </p:cNvPicPr>
          <p:nvPr/>
        </p:nvPicPr>
        <p:blipFill>
          <a:blip r:embed="rId7"/>
          <a:stretch>
            <a:fillRect/>
          </a:stretch>
        </p:blipFill>
        <p:spPr>
          <a:xfrm>
            <a:off x="8060810" y="5402960"/>
            <a:ext cx="1850961" cy="944320"/>
          </a:xfrm>
          <a:prstGeom prst="rect">
            <a:avLst/>
          </a:prstGeom>
        </p:spPr>
      </p:pic>
    </p:spTree>
    <p:extLst>
      <p:ext uri="{BB962C8B-B14F-4D97-AF65-F5344CB8AC3E}">
        <p14:creationId xmlns:p14="http://schemas.microsoft.com/office/powerpoint/2010/main" val="142461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F61AF-3BF9-B00E-8955-CD3207B79A62}"/>
              </a:ext>
            </a:extLst>
          </p:cNvPr>
          <p:cNvSpPr>
            <a:spLocks noGrp="1"/>
          </p:cNvSpPr>
          <p:nvPr>
            <p:ph idx="1"/>
          </p:nvPr>
        </p:nvSpPr>
        <p:spPr>
          <a:xfrm>
            <a:off x="761082" y="760163"/>
            <a:ext cx="10515600" cy="5075277"/>
          </a:xfrm>
        </p:spPr>
        <p:txBody>
          <a:bodyPr>
            <a:normAutofit fontScale="55000" lnSpcReduction="20000"/>
          </a:bodyPr>
          <a:lstStyle/>
          <a:p>
            <a:r>
              <a:rPr lang="en-US" sz="2900" b="1" dirty="0">
                <a:solidFill>
                  <a:schemeClr val="accent1">
                    <a:lumMod val="40000"/>
                    <a:lumOff val="60000"/>
                  </a:schemeClr>
                </a:solidFill>
                <a:latin typeface="Arial" panose="020B0604020202020204" pitchFamily="34" charset="0"/>
                <a:cs typeface="Arial" panose="020B0604020202020204" pitchFamily="34" charset="0"/>
              </a:rPr>
              <a:t>Flattening and Adding Dense Layers:</a:t>
            </a:r>
          </a:p>
          <a:p>
            <a:pPr marL="0" indent="0">
              <a:buNone/>
            </a:pPr>
            <a:r>
              <a:rPr lang="en-US" sz="2900" dirty="0">
                <a:solidFill>
                  <a:schemeClr val="bg1"/>
                </a:solidFill>
                <a:latin typeface="Arial" panose="020B0604020202020204" pitchFamily="34" charset="0"/>
                <a:cs typeface="Arial" panose="020B0604020202020204" pitchFamily="34" charset="0"/>
              </a:rPr>
              <a:t>We flatten the output from the convolutional layers into a 1D array.</a:t>
            </a:r>
          </a:p>
          <a:p>
            <a:pPr marL="0" indent="0">
              <a:buNone/>
            </a:pPr>
            <a:r>
              <a:rPr lang="en-US" sz="2900" dirty="0">
                <a:solidFill>
                  <a:schemeClr val="bg1"/>
                </a:solidFill>
                <a:latin typeface="Arial" panose="020B0604020202020204" pitchFamily="34" charset="0"/>
                <a:cs typeface="Arial" panose="020B0604020202020204" pitchFamily="34" charset="0"/>
              </a:rPr>
              <a:t>We add a fully connected layer (Dense) with 256 neurons and ReLU activation function, which learns complex patterns in the flattened feature maps.</a:t>
            </a:r>
          </a:p>
          <a:p>
            <a:pPr marL="0" indent="0">
              <a:buNone/>
            </a:pPr>
            <a:r>
              <a:rPr lang="en-US" sz="2900" dirty="0">
                <a:solidFill>
                  <a:schemeClr val="bg1"/>
                </a:solidFill>
                <a:latin typeface="Arial" panose="020B0604020202020204" pitchFamily="34" charset="0"/>
                <a:cs typeface="Arial" panose="020B0604020202020204" pitchFamily="34" charset="0"/>
              </a:rPr>
              <a:t>The final dense layer has 6 neurons with a softmax activation function, which outputs probabilities for each of the 6 classes. Softmax ensures that the output probabilities sum up to 1, making it suitable for multi-class classification tasks.</a:t>
            </a:r>
          </a:p>
          <a:p>
            <a:endParaRPr lang="en-US" sz="2900" dirty="0">
              <a:solidFill>
                <a:schemeClr val="bg1"/>
              </a:solidFill>
              <a:latin typeface="Arial" panose="020B0604020202020204" pitchFamily="34" charset="0"/>
              <a:cs typeface="Arial" panose="020B0604020202020204" pitchFamily="34" charset="0"/>
            </a:endParaRPr>
          </a:p>
          <a:p>
            <a:r>
              <a:rPr lang="en-US" sz="2900" b="1" dirty="0">
                <a:solidFill>
                  <a:schemeClr val="accent1">
                    <a:lumMod val="40000"/>
                    <a:lumOff val="60000"/>
                  </a:schemeClr>
                </a:solidFill>
                <a:latin typeface="Arial" panose="020B0604020202020204" pitchFamily="34" charset="0"/>
                <a:cs typeface="Arial" panose="020B0604020202020204" pitchFamily="34" charset="0"/>
              </a:rPr>
              <a:t>Compiling the Model:</a:t>
            </a:r>
          </a:p>
          <a:p>
            <a:pPr marL="0" indent="0">
              <a:buNone/>
            </a:pPr>
            <a:r>
              <a:rPr lang="en-US" sz="2900" dirty="0">
                <a:solidFill>
                  <a:schemeClr val="bg1"/>
                </a:solidFill>
                <a:latin typeface="Arial" panose="020B0604020202020204" pitchFamily="34" charset="0"/>
                <a:cs typeface="Arial" panose="020B0604020202020204" pitchFamily="34" charset="0"/>
              </a:rPr>
              <a:t>We compile the model using categorical crossentropy loss, which is suitable for multi-class classification tasks.</a:t>
            </a:r>
          </a:p>
          <a:p>
            <a:pPr marL="0" indent="0">
              <a:buNone/>
            </a:pPr>
            <a:r>
              <a:rPr lang="en-US" sz="2900" dirty="0">
                <a:solidFill>
                  <a:schemeClr val="bg1"/>
                </a:solidFill>
                <a:latin typeface="Arial" panose="020B0604020202020204" pitchFamily="34" charset="0"/>
                <a:cs typeface="Arial" panose="020B0604020202020204" pitchFamily="34" charset="0"/>
              </a:rPr>
              <a:t>We use the Adam optimizer with a learning rate of 0.0001, which adapts the learning rate during training to improve convergence.</a:t>
            </a:r>
          </a:p>
          <a:p>
            <a:pPr marL="0" indent="0">
              <a:buNone/>
            </a:pPr>
            <a:r>
              <a:rPr lang="en-US" sz="2900" dirty="0">
                <a:solidFill>
                  <a:schemeClr val="bg1"/>
                </a:solidFill>
                <a:latin typeface="Arial" panose="020B0604020202020204" pitchFamily="34" charset="0"/>
                <a:cs typeface="Arial" panose="020B0604020202020204" pitchFamily="34" charset="0"/>
              </a:rPr>
              <a:t>We specify that we want to track the accuracy metric during training.</a:t>
            </a:r>
          </a:p>
          <a:p>
            <a:pPr marL="0" indent="0">
              <a:buNone/>
            </a:pPr>
            <a:endParaRPr lang="en-US" sz="2900" dirty="0">
              <a:solidFill>
                <a:schemeClr val="bg1"/>
              </a:solidFill>
              <a:latin typeface="Arial" panose="020B0604020202020204" pitchFamily="34" charset="0"/>
              <a:cs typeface="Arial" panose="020B0604020202020204" pitchFamily="34" charset="0"/>
            </a:endParaRPr>
          </a:p>
          <a:p>
            <a:r>
              <a:rPr lang="en-US" sz="2900" b="1" dirty="0">
                <a:solidFill>
                  <a:schemeClr val="accent1">
                    <a:lumMod val="40000"/>
                    <a:lumOff val="60000"/>
                  </a:schemeClr>
                </a:solidFill>
                <a:latin typeface="Arial" panose="020B0604020202020204" pitchFamily="34" charset="0"/>
                <a:cs typeface="Arial" panose="020B0604020202020204" pitchFamily="34" charset="0"/>
              </a:rPr>
              <a:t>Model Summary:</a:t>
            </a:r>
          </a:p>
          <a:p>
            <a:pPr marL="0" indent="0">
              <a:buNone/>
            </a:pPr>
            <a:r>
              <a:rPr lang="en-US" sz="2900" dirty="0">
                <a:solidFill>
                  <a:schemeClr val="bg1"/>
                </a:solidFill>
                <a:latin typeface="Arial" panose="020B0604020202020204" pitchFamily="34" charset="0"/>
                <a:cs typeface="Arial" panose="020B0604020202020204" pitchFamily="34" charset="0"/>
              </a:rPr>
              <a:t>We print a summary of the model architecture, including the type and shape of each layer, the number of parameters, and the output shape at each layer.</a:t>
            </a:r>
          </a:p>
          <a:p>
            <a:pPr marL="0" indent="0">
              <a:buNone/>
            </a:pPr>
            <a:r>
              <a:rPr lang="en-US" sz="2900" dirty="0">
                <a:solidFill>
                  <a:schemeClr val="bg1"/>
                </a:solidFill>
                <a:latin typeface="Arial" panose="020B0604020202020204" pitchFamily="34" charset="0"/>
                <a:cs typeface="Arial" panose="020B0604020202020204" pitchFamily="34" charset="0"/>
              </a:rPr>
              <a:t>In simple terms, this code sets up a neural network model for image classification. It consists of convolutional layers for feature extraction, pooling and dropout layers for reducing overfitting, and dense layers for classification. Finally, it compiles the model with appropriate loss, optimizer, and metrics for training.</a:t>
            </a:r>
            <a:endParaRPr lang="en-IN" sz="2900" dirty="0">
              <a:solidFill>
                <a:schemeClr val="bg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127679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21F0ED-1681-134F-BCEA-471991B485E1}"/>
              </a:ext>
            </a:extLst>
          </p:cNvPr>
          <p:cNvPicPr>
            <a:picLocks noGrp="1" noChangeAspect="1"/>
          </p:cNvPicPr>
          <p:nvPr>
            <p:ph idx="1"/>
          </p:nvPr>
        </p:nvPicPr>
        <p:blipFill>
          <a:blip r:embed="rId2"/>
          <a:stretch>
            <a:fillRect/>
          </a:stretch>
        </p:blipFill>
        <p:spPr>
          <a:xfrm>
            <a:off x="2434727" y="329082"/>
            <a:ext cx="6943815" cy="6199835"/>
          </a:xfrm>
        </p:spPr>
      </p:pic>
    </p:spTree>
    <p:extLst>
      <p:ext uri="{BB962C8B-B14F-4D97-AF65-F5344CB8AC3E}">
        <p14:creationId xmlns:p14="http://schemas.microsoft.com/office/powerpoint/2010/main" val="2328649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D142-D066-63A0-542B-F3B6145D5B36}"/>
              </a:ext>
            </a:extLst>
          </p:cNvPr>
          <p:cNvSpPr>
            <a:spLocks noGrp="1"/>
          </p:cNvSpPr>
          <p:nvPr>
            <p:ph type="title"/>
          </p:nvPr>
        </p:nvSpPr>
        <p:spPr>
          <a:xfrm>
            <a:off x="838200" y="365125"/>
            <a:ext cx="10515600" cy="857747"/>
          </a:xfrm>
        </p:spPr>
        <p:txBody>
          <a:bodyPr>
            <a:normAutofit fontScale="90000"/>
          </a:bodyPr>
          <a:lstStyle/>
          <a:p>
            <a:r>
              <a:rPr lang="en-IN" sz="2800" b="1" dirty="0">
                <a:solidFill>
                  <a:schemeClr val="accent1">
                    <a:lumMod val="40000"/>
                    <a:lumOff val="60000"/>
                  </a:schemeClr>
                </a:solidFill>
              </a:rPr>
              <a:t>Step:7:</a:t>
            </a:r>
            <a:r>
              <a:rPr lang="en-US" sz="2800" b="1" dirty="0">
                <a:solidFill>
                  <a:schemeClr val="accent1">
                    <a:lumMod val="40000"/>
                    <a:lumOff val="60000"/>
                  </a:schemeClr>
                </a:solidFill>
              </a:rPr>
              <a:t>Saving Best Model Weights with TensorFlow's Keras ModelCheckpoint Callback</a:t>
            </a:r>
            <a:endParaRPr lang="en-IN" sz="2800" b="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8C044561-68AB-BB82-FFD8-C6F927317A85}"/>
              </a:ext>
            </a:extLst>
          </p:cNvPr>
          <p:cNvSpPr>
            <a:spLocks noGrp="1"/>
          </p:cNvSpPr>
          <p:nvPr>
            <p:ph idx="1"/>
          </p:nvPr>
        </p:nvSpPr>
        <p:spPr>
          <a:xfrm>
            <a:off x="838200" y="1454227"/>
            <a:ext cx="10515600" cy="4557483"/>
          </a:xfrm>
        </p:spPr>
        <p:txBody>
          <a:bodyPr>
            <a:normAutofit fontScale="70000" lnSpcReduction="20000"/>
          </a:bodyPr>
          <a:lstStyle/>
          <a:p>
            <a:r>
              <a:rPr lang="en-US" sz="2600" b="1" dirty="0">
                <a:solidFill>
                  <a:schemeClr val="accent1">
                    <a:lumMod val="40000"/>
                    <a:lumOff val="60000"/>
                  </a:schemeClr>
                </a:solidFill>
                <a:latin typeface="Arial" panose="020B0604020202020204" pitchFamily="34" charset="0"/>
                <a:cs typeface="Arial" panose="020B0604020202020204" pitchFamily="34" charset="0"/>
              </a:rPr>
              <a:t>Importing necessary modules:</a:t>
            </a:r>
          </a:p>
          <a:p>
            <a:r>
              <a:rPr lang="en-US" sz="2600" dirty="0">
                <a:solidFill>
                  <a:schemeClr val="bg1"/>
                </a:solidFill>
                <a:latin typeface="Arial" panose="020B0604020202020204" pitchFamily="34" charset="0"/>
                <a:cs typeface="Arial" panose="020B0604020202020204" pitchFamily="34" charset="0"/>
              </a:rPr>
              <a:t>from tensorflow.keras.callbacks import ModelCheckpoint: Imports the ModelCheckpoint callback from TensorFlow's Keras library. This callback allows us to save the model's weights during training.</a:t>
            </a:r>
          </a:p>
          <a:p>
            <a:r>
              <a:rPr lang="en-US" sz="2600" b="1" dirty="0">
                <a:solidFill>
                  <a:schemeClr val="accent1">
                    <a:lumMod val="40000"/>
                    <a:lumOff val="60000"/>
                  </a:schemeClr>
                </a:solidFill>
                <a:latin typeface="Arial" panose="020B0604020202020204" pitchFamily="34" charset="0"/>
                <a:cs typeface="Arial" panose="020B0604020202020204" pitchFamily="34" charset="0"/>
              </a:rPr>
              <a:t>Creating a checkpoint callback:</a:t>
            </a:r>
          </a:p>
          <a:p>
            <a:r>
              <a:rPr lang="en-US" sz="2600" b="1" dirty="0">
                <a:solidFill>
                  <a:schemeClr val="accent1">
                    <a:lumMod val="40000"/>
                    <a:lumOff val="60000"/>
                  </a:schemeClr>
                </a:solidFill>
                <a:latin typeface="Arial" panose="020B0604020202020204" pitchFamily="34" charset="0"/>
                <a:cs typeface="Arial" panose="020B0604020202020204" pitchFamily="34" charset="0"/>
              </a:rPr>
              <a:t>checkpoint_callback = ModelCheckpoint(...): </a:t>
            </a:r>
            <a:r>
              <a:rPr lang="en-US" sz="2600" dirty="0">
                <a:solidFill>
                  <a:schemeClr val="bg1"/>
                </a:solidFill>
                <a:latin typeface="Arial" panose="020B0604020202020204" pitchFamily="34" charset="0"/>
                <a:cs typeface="Arial" panose="020B0604020202020204" pitchFamily="34" charset="0"/>
              </a:rPr>
              <a:t>Initializes a ModelCheckpoint object.</a:t>
            </a:r>
          </a:p>
          <a:p>
            <a:r>
              <a:rPr lang="en-US" sz="2600" b="1" dirty="0">
                <a:solidFill>
                  <a:schemeClr val="accent1">
                    <a:lumMod val="40000"/>
                    <a:lumOff val="60000"/>
                  </a:schemeClr>
                </a:solidFill>
                <a:latin typeface="Arial" panose="020B0604020202020204" pitchFamily="34" charset="0"/>
                <a:cs typeface="Arial" panose="020B0604020202020204" pitchFamily="34" charset="0"/>
              </a:rPr>
              <a:t>filepath='model.weights.h5':</a:t>
            </a:r>
            <a:r>
              <a:rPr lang="en-US" sz="2600" dirty="0">
                <a:solidFill>
                  <a:schemeClr val="bg1"/>
                </a:solidFill>
                <a:latin typeface="Arial" panose="020B0604020202020204" pitchFamily="34" charset="0"/>
                <a:cs typeface="Arial" panose="020B0604020202020204" pitchFamily="34" charset="0"/>
              </a:rPr>
              <a:t> Specifies the file path where the model weights will be saved.</a:t>
            </a:r>
          </a:p>
          <a:p>
            <a:r>
              <a:rPr lang="en-US" sz="2600" b="1" dirty="0">
                <a:solidFill>
                  <a:schemeClr val="accent1">
                    <a:lumMod val="40000"/>
                    <a:lumOff val="60000"/>
                  </a:schemeClr>
                </a:solidFill>
                <a:latin typeface="Arial" panose="020B0604020202020204" pitchFamily="34" charset="0"/>
                <a:cs typeface="Arial" panose="020B0604020202020204" pitchFamily="34" charset="0"/>
              </a:rPr>
              <a:t>monitor='val_accuracy':</a:t>
            </a:r>
            <a:r>
              <a:rPr lang="en-US" sz="2600" dirty="0">
                <a:solidFill>
                  <a:schemeClr val="bg1"/>
                </a:solidFill>
                <a:latin typeface="Arial" panose="020B0604020202020204" pitchFamily="34" charset="0"/>
                <a:cs typeface="Arial" panose="020B0604020202020204" pitchFamily="34" charset="0"/>
              </a:rPr>
              <a:t> Monitors the validation accuracy during training.</a:t>
            </a:r>
          </a:p>
          <a:p>
            <a:r>
              <a:rPr lang="en-US" sz="2600" b="1" dirty="0">
                <a:solidFill>
                  <a:schemeClr val="accent1">
                    <a:lumMod val="40000"/>
                    <a:lumOff val="60000"/>
                  </a:schemeClr>
                </a:solidFill>
                <a:latin typeface="Arial" panose="020B0604020202020204" pitchFamily="34" charset="0"/>
                <a:cs typeface="Arial" panose="020B0604020202020204" pitchFamily="34" charset="0"/>
              </a:rPr>
              <a:t>save_best_only=True: </a:t>
            </a:r>
            <a:r>
              <a:rPr lang="en-US" sz="2600" dirty="0">
                <a:solidFill>
                  <a:schemeClr val="bg1"/>
                </a:solidFill>
                <a:latin typeface="Arial" panose="020B0604020202020204" pitchFamily="34" charset="0"/>
                <a:cs typeface="Arial" panose="020B0604020202020204" pitchFamily="34" charset="0"/>
              </a:rPr>
              <a:t>Saves only the best model weights based on the monitored metric (validation accuracy in this case).</a:t>
            </a:r>
          </a:p>
          <a:p>
            <a:r>
              <a:rPr lang="en-US" sz="2600" b="1" dirty="0">
                <a:solidFill>
                  <a:schemeClr val="accent1">
                    <a:lumMod val="40000"/>
                    <a:lumOff val="60000"/>
                  </a:schemeClr>
                </a:solidFill>
                <a:latin typeface="Arial" panose="020B0604020202020204" pitchFamily="34" charset="0"/>
                <a:cs typeface="Arial" panose="020B0604020202020204" pitchFamily="34" charset="0"/>
              </a:rPr>
              <a:t>save_weights_only=True: </a:t>
            </a:r>
            <a:r>
              <a:rPr lang="en-US" sz="2600" dirty="0">
                <a:solidFill>
                  <a:schemeClr val="bg1"/>
                </a:solidFill>
                <a:latin typeface="Arial" panose="020B0604020202020204" pitchFamily="34" charset="0"/>
                <a:cs typeface="Arial" panose="020B0604020202020204" pitchFamily="34" charset="0"/>
              </a:rPr>
              <a:t>Saves only the model weights without saving the entire model architecture.</a:t>
            </a:r>
          </a:p>
          <a:p>
            <a:r>
              <a:rPr lang="en-US" sz="2600" b="1" dirty="0">
                <a:solidFill>
                  <a:schemeClr val="accent1">
                    <a:lumMod val="40000"/>
                    <a:lumOff val="60000"/>
                  </a:schemeClr>
                </a:solidFill>
                <a:latin typeface="Arial" panose="020B0604020202020204" pitchFamily="34" charset="0"/>
                <a:cs typeface="Arial" panose="020B0604020202020204" pitchFamily="34" charset="0"/>
              </a:rPr>
              <a:t>mode='max': </a:t>
            </a:r>
            <a:r>
              <a:rPr lang="en-US" sz="2600" dirty="0">
                <a:solidFill>
                  <a:schemeClr val="bg1"/>
                </a:solidFill>
                <a:latin typeface="Arial" panose="020B0604020202020204" pitchFamily="34" charset="0"/>
                <a:cs typeface="Arial" panose="020B0604020202020204" pitchFamily="34" charset="0"/>
              </a:rPr>
              <a:t>Specifies the mode for determining the best model. In this case, it's 'max', meaning the highest validation accuracy.</a:t>
            </a:r>
          </a:p>
          <a:p>
            <a:r>
              <a:rPr lang="en-US" sz="2600" b="1" dirty="0">
                <a:solidFill>
                  <a:schemeClr val="accent1">
                    <a:lumMod val="40000"/>
                    <a:lumOff val="60000"/>
                  </a:schemeClr>
                </a:solidFill>
                <a:latin typeface="Arial" panose="020B0604020202020204" pitchFamily="34" charset="0"/>
                <a:cs typeface="Arial" panose="020B0604020202020204" pitchFamily="34" charset="0"/>
              </a:rPr>
              <a:t>verbose=1: </a:t>
            </a:r>
            <a:r>
              <a:rPr lang="en-US" sz="2600" dirty="0">
                <a:solidFill>
                  <a:schemeClr val="bg1"/>
                </a:solidFill>
                <a:latin typeface="Arial" panose="020B0604020202020204" pitchFamily="34" charset="0"/>
                <a:cs typeface="Arial" panose="020B0604020202020204" pitchFamily="34" charset="0"/>
              </a:rPr>
              <a:t>Prints messages about the checkpoint saving process during training.</a:t>
            </a:r>
          </a:p>
          <a:p>
            <a:endParaRPr lang="en-US" sz="2600" dirty="0">
              <a:solidFill>
                <a:schemeClr val="bg1"/>
              </a:solidFill>
              <a:latin typeface="Arial" panose="020B0604020202020204" pitchFamily="34" charset="0"/>
              <a:cs typeface="Arial" panose="020B0604020202020204" pitchFamily="34" charset="0"/>
            </a:endParaRPr>
          </a:p>
          <a:p>
            <a:endParaRPr lang="en-US" sz="2600" dirty="0">
              <a:solidFill>
                <a:schemeClr val="bg1"/>
              </a:solidFill>
              <a:latin typeface="Arial" panose="020B0604020202020204" pitchFamily="34" charset="0"/>
              <a:cs typeface="Arial" panose="020B0604020202020204" pitchFamily="34" charset="0"/>
            </a:endParaRPr>
          </a:p>
          <a:p>
            <a:endParaRPr lang="en-US" sz="2600" dirty="0">
              <a:solidFill>
                <a:schemeClr val="bg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97366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1E1A1-3EE7-AE66-5CED-8EC2CDE5565A}"/>
              </a:ext>
            </a:extLst>
          </p:cNvPr>
          <p:cNvSpPr>
            <a:spLocks noGrp="1"/>
          </p:cNvSpPr>
          <p:nvPr>
            <p:ph idx="1"/>
          </p:nvPr>
        </p:nvSpPr>
        <p:spPr>
          <a:xfrm>
            <a:off x="838200" y="382415"/>
            <a:ext cx="10515600" cy="3046585"/>
          </a:xfrm>
        </p:spPr>
        <p:txBody>
          <a:bodyPr>
            <a:normAutofit fontScale="62500" lnSpcReduction="20000"/>
          </a:bodyPr>
          <a:lstStyle/>
          <a:p>
            <a:r>
              <a:rPr lang="en-US" b="1" dirty="0">
                <a:solidFill>
                  <a:schemeClr val="accent1">
                    <a:lumMod val="40000"/>
                    <a:lumOff val="60000"/>
                  </a:schemeClr>
                </a:solidFill>
                <a:latin typeface="Arial" panose="020B0604020202020204" pitchFamily="34" charset="0"/>
                <a:cs typeface="Arial" panose="020B0604020202020204" pitchFamily="34" charset="0"/>
              </a:rPr>
              <a:t>Training the model:</a:t>
            </a:r>
          </a:p>
          <a:p>
            <a:r>
              <a:rPr lang="en-US" b="1" dirty="0">
                <a:solidFill>
                  <a:schemeClr val="accent1">
                    <a:lumMod val="40000"/>
                    <a:lumOff val="60000"/>
                  </a:schemeClr>
                </a:solidFill>
                <a:latin typeface="Arial" panose="020B0604020202020204" pitchFamily="34" charset="0"/>
                <a:cs typeface="Arial" panose="020B0604020202020204" pitchFamily="34" charset="0"/>
              </a:rPr>
              <a:t>history = model.fit(...): </a:t>
            </a:r>
            <a:r>
              <a:rPr lang="en-US" dirty="0">
                <a:solidFill>
                  <a:schemeClr val="bg1"/>
                </a:solidFill>
                <a:latin typeface="Arial" panose="020B0604020202020204" pitchFamily="34" charset="0"/>
                <a:cs typeface="Arial" panose="020B0604020202020204" pitchFamily="34" charset="0"/>
              </a:rPr>
              <a:t>Trains the neural network model.</a:t>
            </a:r>
          </a:p>
          <a:p>
            <a:r>
              <a:rPr lang="en-US" b="1" dirty="0">
                <a:solidFill>
                  <a:schemeClr val="accent1">
                    <a:lumMod val="40000"/>
                    <a:lumOff val="60000"/>
                  </a:schemeClr>
                </a:solidFill>
                <a:latin typeface="Arial" panose="020B0604020202020204" pitchFamily="34" charset="0"/>
                <a:cs typeface="Arial" panose="020B0604020202020204" pitchFamily="34" charset="0"/>
              </a:rPr>
              <a:t>train_generator: </a:t>
            </a:r>
            <a:r>
              <a:rPr lang="en-US" dirty="0">
                <a:solidFill>
                  <a:schemeClr val="bg1"/>
                </a:solidFill>
                <a:latin typeface="Arial" panose="020B0604020202020204" pitchFamily="34" charset="0"/>
                <a:cs typeface="Arial" panose="020B0604020202020204" pitchFamily="34" charset="0"/>
              </a:rPr>
              <a:t>Data generator for training data.</a:t>
            </a:r>
          </a:p>
          <a:p>
            <a:r>
              <a:rPr lang="en-US" b="1" dirty="0">
                <a:solidFill>
                  <a:schemeClr val="accent1">
                    <a:lumMod val="40000"/>
                    <a:lumOff val="60000"/>
                  </a:schemeClr>
                </a:solidFill>
                <a:latin typeface="Arial" panose="020B0604020202020204" pitchFamily="34" charset="0"/>
                <a:cs typeface="Arial" panose="020B0604020202020204" pitchFamily="34" charset="0"/>
              </a:rPr>
              <a:t>batch_size=64: </a:t>
            </a:r>
            <a:r>
              <a:rPr lang="en-US" dirty="0">
                <a:solidFill>
                  <a:schemeClr val="bg1"/>
                </a:solidFill>
                <a:latin typeface="Arial" panose="020B0604020202020204" pitchFamily="34" charset="0"/>
                <a:cs typeface="Arial" panose="020B0604020202020204" pitchFamily="34" charset="0"/>
              </a:rPr>
              <a:t>Number of samples per gradient update.</a:t>
            </a:r>
          </a:p>
          <a:p>
            <a:r>
              <a:rPr lang="en-US" b="1" dirty="0">
                <a:solidFill>
                  <a:schemeClr val="accent1">
                    <a:lumMod val="40000"/>
                    <a:lumOff val="60000"/>
                  </a:schemeClr>
                </a:solidFill>
                <a:latin typeface="Arial" panose="020B0604020202020204" pitchFamily="34" charset="0"/>
                <a:cs typeface="Arial" panose="020B0604020202020204" pitchFamily="34" charset="0"/>
              </a:rPr>
              <a:t>epochs=10: </a:t>
            </a:r>
            <a:r>
              <a:rPr lang="en-US" dirty="0">
                <a:solidFill>
                  <a:schemeClr val="bg1"/>
                </a:solidFill>
                <a:latin typeface="Arial" panose="020B0604020202020204" pitchFamily="34" charset="0"/>
                <a:cs typeface="Arial" panose="020B0604020202020204" pitchFamily="34" charset="0"/>
              </a:rPr>
              <a:t>Number of epochs (iterations over the entire dataset) for training.</a:t>
            </a:r>
          </a:p>
          <a:p>
            <a:r>
              <a:rPr lang="en-US" b="1" dirty="0">
                <a:solidFill>
                  <a:schemeClr val="accent1">
                    <a:lumMod val="40000"/>
                    <a:lumOff val="60000"/>
                  </a:schemeClr>
                </a:solidFill>
                <a:latin typeface="Arial" panose="020B0604020202020204" pitchFamily="34" charset="0"/>
                <a:cs typeface="Arial" panose="020B0604020202020204" pitchFamily="34" charset="0"/>
              </a:rPr>
              <a:t>validation_data=validation_generator: </a:t>
            </a:r>
            <a:r>
              <a:rPr lang="en-US" dirty="0">
                <a:solidFill>
                  <a:schemeClr val="bg1"/>
                </a:solidFill>
                <a:latin typeface="Arial" panose="020B0604020202020204" pitchFamily="34" charset="0"/>
                <a:cs typeface="Arial" panose="020B0604020202020204" pitchFamily="34" charset="0"/>
              </a:rPr>
              <a:t>Data generator for validation data.</a:t>
            </a:r>
          </a:p>
          <a:p>
            <a:r>
              <a:rPr lang="en-US" b="1" dirty="0">
                <a:solidFill>
                  <a:schemeClr val="accent1">
                    <a:lumMod val="40000"/>
                    <a:lumOff val="60000"/>
                  </a:schemeClr>
                </a:solidFill>
                <a:latin typeface="Arial" panose="020B0604020202020204" pitchFamily="34" charset="0"/>
                <a:cs typeface="Arial" panose="020B0604020202020204" pitchFamily="34" charset="0"/>
              </a:rPr>
              <a:t>callbacks=[checkpoint_callback]: </a:t>
            </a:r>
            <a:r>
              <a:rPr lang="en-US" dirty="0">
                <a:solidFill>
                  <a:schemeClr val="bg1"/>
                </a:solidFill>
                <a:latin typeface="Arial" panose="020B0604020202020204" pitchFamily="34" charset="0"/>
                <a:cs typeface="Arial" panose="020B0604020202020204" pitchFamily="34" charset="0"/>
              </a:rPr>
              <a:t>Specifies the checkpoint callback to be used during training. This ensures that the best model weights are saved based on the validation accuracy.</a:t>
            </a:r>
          </a:p>
          <a:p>
            <a:r>
              <a:rPr lang="en-US" dirty="0">
                <a:solidFill>
                  <a:schemeClr val="bg1"/>
                </a:solidFill>
                <a:latin typeface="Arial" panose="020B0604020202020204" pitchFamily="34" charset="0"/>
                <a:cs typeface="Arial" panose="020B0604020202020204" pitchFamily="34" charset="0"/>
              </a:rPr>
              <a:t>Overall, this code trains a neural network model and saves the best model weights based on validation accuracy using the ModelCheckpoint callback in TensorFlow's Keras API.</a:t>
            </a:r>
          </a:p>
          <a:p>
            <a:endParaRPr lang="en-US" dirty="0">
              <a:solidFill>
                <a:schemeClr val="bg1"/>
              </a:solidFill>
              <a:latin typeface="Arial" panose="020B060402020202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17C91383-8363-D85D-ADBB-3569708D5BF5}"/>
              </a:ext>
            </a:extLst>
          </p:cNvPr>
          <p:cNvPicPr>
            <a:picLocks noChangeAspect="1"/>
          </p:cNvPicPr>
          <p:nvPr/>
        </p:nvPicPr>
        <p:blipFill>
          <a:blip r:embed="rId2"/>
          <a:stretch>
            <a:fillRect/>
          </a:stretch>
        </p:blipFill>
        <p:spPr>
          <a:xfrm>
            <a:off x="2280493" y="3528152"/>
            <a:ext cx="7105880" cy="3050596"/>
          </a:xfrm>
          <a:prstGeom prst="rect">
            <a:avLst/>
          </a:prstGeom>
        </p:spPr>
      </p:pic>
    </p:spTree>
    <p:extLst>
      <p:ext uri="{BB962C8B-B14F-4D97-AF65-F5344CB8AC3E}">
        <p14:creationId xmlns:p14="http://schemas.microsoft.com/office/powerpoint/2010/main" val="1709342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3462-5C0D-13E3-0A2F-7A4EEB709B7D}"/>
              </a:ext>
            </a:extLst>
          </p:cNvPr>
          <p:cNvSpPr>
            <a:spLocks noGrp="1"/>
          </p:cNvSpPr>
          <p:nvPr>
            <p:ph type="title"/>
          </p:nvPr>
        </p:nvSpPr>
        <p:spPr>
          <a:xfrm>
            <a:off x="838200" y="365126"/>
            <a:ext cx="10515600" cy="692494"/>
          </a:xfrm>
        </p:spPr>
        <p:txBody>
          <a:bodyPr>
            <a:normAutofit/>
          </a:bodyPr>
          <a:lstStyle/>
          <a:p>
            <a:r>
              <a:rPr lang="en-IN" sz="2800" b="1" dirty="0">
                <a:solidFill>
                  <a:schemeClr val="accent1">
                    <a:lumMod val="40000"/>
                    <a:lumOff val="60000"/>
                  </a:schemeClr>
                </a:solidFill>
              </a:rPr>
              <a:t>Step-8:</a:t>
            </a:r>
            <a:r>
              <a:rPr lang="en-US" sz="2800" b="1" dirty="0">
                <a:solidFill>
                  <a:schemeClr val="accent1">
                    <a:lumMod val="40000"/>
                    <a:lumOff val="60000"/>
                  </a:schemeClr>
                </a:solidFill>
              </a:rPr>
              <a:t>Evaluating Model Performance</a:t>
            </a:r>
            <a:endParaRPr lang="en-IN" sz="2800" b="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0466DB29-AF5B-0802-EB86-37DF98853A84}"/>
              </a:ext>
            </a:extLst>
          </p:cNvPr>
          <p:cNvSpPr>
            <a:spLocks noGrp="1"/>
          </p:cNvSpPr>
          <p:nvPr>
            <p:ph idx="1"/>
          </p:nvPr>
        </p:nvSpPr>
        <p:spPr>
          <a:xfrm>
            <a:off x="838200" y="1244906"/>
            <a:ext cx="10515600" cy="5475383"/>
          </a:xfrm>
        </p:spPr>
        <p:txBody>
          <a:bodyPr>
            <a:normAutofit/>
          </a:bodyPr>
          <a:lstStyle/>
          <a:p>
            <a:r>
              <a:rPr lang="en-IN" sz="1800" b="1" dirty="0">
                <a:solidFill>
                  <a:schemeClr val="accent1">
                    <a:lumMod val="40000"/>
                    <a:lumOff val="60000"/>
                  </a:schemeClr>
                </a:solidFill>
              </a:rPr>
              <a:t>Step-8.1:</a:t>
            </a:r>
            <a:r>
              <a:rPr lang="en-US" sz="1800" b="1" dirty="0">
                <a:solidFill>
                  <a:schemeClr val="accent1">
                    <a:lumMod val="40000"/>
                    <a:lumOff val="60000"/>
                  </a:schemeClr>
                </a:solidFill>
              </a:rPr>
              <a:t>Checking Model Performance on Validation Data</a:t>
            </a:r>
          </a:p>
          <a:p>
            <a:pPr>
              <a:buFont typeface="Wingdings" panose="05000000000000000000" pitchFamily="2" charset="2"/>
              <a:buChar char="§"/>
            </a:pPr>
            <a:r>
              <a:rPr lang="en-US" sz="1800" b="1" dirty="0">
                <a:solidFill>
                  <a:schemeClr val="bg1"/>
                </a:solidFill>
              </a:rPr>
              <a:t>This code checks how well the trained model performs on validation data by calculating the loss and accuracy metrics. It then prints out these metrics.</a:t>
            </a:r>
          </a:p>
          <a:p>
            <a:pPr>
              <a:buFont typeface="Wingdings" panose="05000000000000000000" pitchFamily="2" charset="2"/>
              <a:buChar char="§"/>
            </a:pPr>
            <a:endParaRPr lang="en-US" sz="1800" b="1" dirty="0">
              <a:solidFill>
                <a:schemeClr val="accent1">
                  <a:lumMod val="40000"/>
                  <a:lumOff val="60000"/>
                </a:schemeClr>
              </a:solidFill>
            </a:endParaRPr>
          </a:p>
          <a:p>
            <a:endParaRPr lang="en-US" sz="1800" b="1" dirty="0">
              <a:solidFill>
                <a:schemeClr val="accent1">
                  <a:lumMod val="40000"/>
                  <a:lumOff val="60000"/>
                </a:schemeClr>
              </a:solidFill>
            </a:endParaRPr>
          </a:p>
          <a:p>
            <a:pPr marL="0" indent="0">
              <a:buNone/>
            </a:pPr>
            <a:endParaRPr lang="en-US" sz="1800" b="1" dirty="0">
              <a:solidFill>
                <a:schemeClr val="accent1">
                  <a:lumMod val="40000"/>
                  <a:lumOff val="60000"/>
                </a:schemeClr>
              </a:solidFill>
            </a:endParaRPr>
          </a:p>
          <a:p>
            <a:r>
              <a:rPr lang="en-US" sz="1800" b="1" dirty="0">
                <a:solidFill>
                  <a:schemeClr val="accent1">
                    <a:lumMod val="40000"/>
                    <a:lumOff val="60000"/>
                  </a:schemeClr>
                </a:solidFill>
              </a:rPr>
              <a:t>Step-8.2:Visualizing Model Training and Validation Loss over Epochs</a:t>
            </a:r>
          </a:p>
          <a:p>
            <a:pPr>
              <a:buFont typeface="Wingdings" panose="05000000000000000000" pitchFamily="2" charset="2"/>
              <a:buChar char="§"/>
            </a:pPr>
            <a:r>
              <a:rPr lang="en-US" sz="1800" b="1" dirty="0">
                <a:solidFill>
                  <a:schemeClr val="bg1"/>
                </a:solidFill>
              </a:rPr>
              <a:t>This code creates a plot that shows how the loss of the model changes as it learns from the training data over multiple epochs. It also shows how well the model generalizes to unseen validation data. By comparing the training and validation loss curves, we can understand how the model is performing during training and whether it's overfitting or underfitting.</a:t>
            </a:r>
          </a:p>
          <a:p>
            <a:endParaRPr lang="en-US" sz="1800" b="1" dirty="0">
              <a:solidFill>
                <a:schemeClr val="accent1">
                  <a:lumMod val="40000"/>
                  <a:lumOff val="60000"/>
                </a:schemeClr>
              </a:solidFill>
            </a:endParaRPr>
          </a:p>
          <a:p>
            <a:endParaRPr lang="en-US" sz="1800" b="1" dirty="0">
              <a:solidFill>
                <a:schemeClr val="accent1">
                  <a:lumMod val="40000"/>
                  <a:lumOff val="60000"/>
                </a:schemeClr>
              </a:solidFill>
            </a:endParaRPr>
          </a:p>
          <a:p>
            <a:endParaRPr lang="en-US" sz="1800" b="1" dirty="0">
              <a:solidFill>
                <a:schemeClr val="accent1">
                  <a:lumMod val="40000"/>
                  <a:lumOff val="60000"/>
                </a:schemeClr>
              </a:solidFill>
            </a:endParaRPr>
          </a:p>
          <a:p>
            <a:endParaRPr lang="en-US" sz="1800" b="1" dirty="0">
              <a:solidFill>
                <a:schemeClr val="accent1">
                  <a:lumMod val="40000"/>
                  <a:lumOff val="60000"/>
                </a:schemeClr>
              </a:solidFill>
            </a:endParaRPr>
          </a:p>
          <a:p>
            <a:endParaRPr lang="en-US" sz="1800" b="1" dirty="0">
              <a:solidFill>
                <a:schemeClr val="accent1">
                  <a:lumMod val="40000"/>
                  <a:lumOff val="60000"/>
                </a:schemeClr>
              </a:solidFill>
            </a:endParaRPr>
          </a:p>
          <a:p>
            <a:endParaRPr lang="en-US" sz="1800" b="1" dirty="0">
              <a:solidFill>
                <a:schemeClr val="accent1">
                  <a:lumMod val="40000"/>
                  <a:lumOff val="60000"/>
                </a:schemeClr>
              </a:solidFill>
            </a:endParaRPr>
          </a:p>
          <a:p>
            <a:endParaRPr lang="en-IN" sz="1800" b="1" dirty="0">
              <a:solidFill>
                <a:schemeClr val="accent1">
                  <a:lumMod val="40000"/>
                  <a:lumOff val="60000"/>
                </a:schemeClr>
              </a:solidFill>
            </a:endParaRPr>
          </a:p>
        </p:txBody>
      </p:sp>
      <p:pic>
        <p:nvPicPr>
          <p:cNvPr id="7" name="Picture 6">
            <a:extLst>
              <a:ext uri="{FF2B5EF4-FFF2-40B4-BE49-F238E27FC236}">
                <a16:creationId xmlns:a16="http://schemas.microsoft.com/office/drawing/2014/main" id="{E648DF23-499E-85FB-EE6C-749F19F54186}"/>
              </a:ext>
            </a:extLst>
          </p:cNvPr>
          <p:cNvPicPr>
            <a:picLocks noChangeAspect="1"/>
          </p:cNvPicPr>
          <p:nvPr/>
        </p:nvPicPr>
        <p:blipFill>
          <a:blip r:embed="rId2"/>
          <a:stretch>
            <a:fillRect/>
          </a:stretch>
        </p:blipFill>
        <p:spPr>
          <a:xfrm>
            <a:off x="2821685" y="2218312"/>
            <a:ext cx="6350326" cy="1092256"/>
          </a:xfrm>
          <a:prstGeom prst="rect">
            <a:avLst/>
          </a:prstGeom>
        </p:spPr>
      </p:pic>
      <p:pic>
        <p:nvPicPr>
          <p:cNvPr id="9" name="Picture 8">
            <a:extLst>
              <a:ext uri="{FF2B5EF4-FFF2-40B4-BE49-F238E27FC236}">
                <a16:creationId xmlns:a16="http://schemas.microsoft.com/office/drawing/2014/main" id="{8109D3DA-E674-1E48-BC77-6767D5E84CF5}"/>
              </a:ext>
            </a:extLst>
          </p:cNvPr>
          <p:cNvPicPr>
            <a:picLocks noChangeAspect="1"/>
          </p:cNvPicPr>
          <p:nvPr/>
        </p:nvPicPr>
        <p:blipFill>
          <a:blip r:embed="rId3"/>
          <a:stretch>
            <a:fillRect/>
          </a:stretch>
        </p:blipFill>
        <p:spPr>
          <a:xfrm>
            <a:off x="2920837" y="5021010"/>
            <a:ext cx="6350326" cy="1619333"/>
          </a:xfrm>
          <a:prstGeom prst="rect">
            <a:avLst/>
          </a:prstGeom>
        </p:spPr>
      </p:pic>
    </p:spTree>
    <p:extLst>
      <p:ext uri="{BB962C8B-B14F-4D97-AF65-F5344CB8AC3E}">
        <p14:creationId xmlns:p14="http://schemas.microsoft.com/office/powerpoint/2010/main" val="39606360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744DC5-7B11-8B4C-60CB-C32F36A17181}"/>
              </a:ext>
            </a:extLst>
          </p:cNvPr>
          <p:cNvPicPr>
            <a:picLocks noGrp="1" noChangeAspect="1"/>
          </p:cNvPicPr>
          <p:nvPr>
            <p:ph idx="1"/>
          </p:nvPr>
        </p:nvPicPr>
        <p:blipFill>
          <a:blip r:embed="rId2"/>
          <a:stretch>
            <a:fillRect/>
          </a:stretch>
        </p:blipFill>
        <p:spPr>
          <a:xfrm>
            <a:off x="4197252" y="310176"/>
            <a:ext cx="3797495" cy="2902099"/>
          </a:xfrm>
        </p:spPr>
      </p:pic>
      <p:sp>
        <p:nvSpPr>
          <p:cNvPr id="7" name="TextBox 6">
            <a:extLst>
              <a:ext uri="{FF2B5EF4-FFF2-40B4-BE49-F238E27FC236}">
                <a16:creationId xmlns:a16="http://schemas.microsoft.com/office/drawing/2014/main" id="{B5DD4EB7-4AA3-5559-E82A-4189B6D6D4A5}"/>
              </a:ext>
            </a:extLst>
          </p:cNvPr>
          <p:cNvSpPr txBox="1"/>
          <p:nvPr/>
        </p:nvSpPr>
        <p:spPr>
          <a:xfrm>
            <a:off x="947451" y="4098275"/>
            <a:ext cx="10741446" cy="3139321"/>
          </a:xfrm>
          <a:prstGeom prst="rect">
            <a:avLst/>
          </a:prstGeom>
          <a:noFill/>
        </p:spPr>
        <p:txBody>
          <a:bodyPr wrap="square" rtlCol="0">
            <a:spAutoFit/>
          </a:bodyPr>
          <a:lstStyle/>
          <a:p>
            <a:r>
              <a:rPr lang="en-IN" b="1" dirty="0">
                <a:solidFill>
                  <a:schemeClr val="accent1">
                    <a:lumMod val="40000"/>
                    <a:lumOff val="60000"/>
                  </a:schemeClr>
                </a:solidFill>
              </a:rPr>
              <a:t>Step:8.3:</a:t>
            </a:r>
            <a:r>
              <a:rPr lang="en-US" b="1" dirty="0">
                <a:solidFill>
                  <a:schemeClr val="accent1">
                    <a:lumMod val="40000"/>
                    <a:lumOff val="60000"/>
                  </a:schemeClr>
                </a:solidFill>
              </a:rPr>
              <a:t>Tracking Model Accuracy during Training and Validation</a:t>
            </a:r>
          </a:p>
          <a:p>
            <a:r>
              <a:rPr lang="en-US" b="1" dirty="0">
                <a:solidFill>
                  <a:schemeClr val="bg1"/>
                </a:solidFill>
              </a:rPr>
              <a:t>This code generates a plot illustrating the changes in model accuracy over epochs for both the training and validation datasets. By comparing the two curves, it offers insight into how well the model learns from the training data and generalizes to unseen validation data, aiding in understanding the model's training progress and generalization performance.</a:t>
            </a:r>
          </a:p>
          <a:p>
            <a:endParaRPr lang="en-US" b="1" dirty="0">
              <a:solidFill>
                <a:schemeClr val="bg1"/>
              </a:solidFill>
            </a:endParaRPr>
          </a:p>
          <a:p>
            <a:endParaRPr lang="en-US" b="1" dirty="0">
              <a:solidFill>
                <a:schemeClr val="accent1">
                  <a:lumMod val="40000"/>
                  <a:lumOff val="60000"/>
                </a:schemeClr>
              </a:solidFill>
            </a:endParaRPr>
          </a:p>
          <a:p>
            <a:endParaRPr lang="en-US" b="1" dirty="0">
              <a:solidFill>
                <a:schemeClr val="accent1">
                  <a:lumMod val="40000"/>
                  <a:lumOff val="60000"/>
                </a:schemeClr>
              </a:solidFill>
            </a:endParaRPr>
          </a:p>
          <a:p>
            <a:endParaRPr lang="en-US" b="1" dirty="0">
              <a:solidFill>
                <a:schemeClr val="accent1">
                  <a:lumMod val="40000"/>
                  <a:lumOff val="60000"/>
                </a:schemeClr>
              </a:solidFill>
            </a:endParaRPr>
          </a:p>
          <a:p>
            <a:endParaRPr lang="en-US" b="1" dirty="0">
              <a:solidFill>
                <a:schemeClr val="accent1">
                  <a:lumMod val="40000"/>
                  <a:lumOff val="60000"/>
                </a:schemeClr>
              </a:solidFill>
            </a:endParaRPr>
          </a:p>
          <a:p>
            <a:endParaRPr lang="en-IN" b="1" dirty="0">
              <a:solidFill>
                <a:schemeClr val="accent1">
                  <a:lumMod val="40000"/>
                  <a:lumOff val="60000"/>
                </a:schemeClr>
              </a:solidFill>
            </a:endParaRPr>
          </a:p>
        </p:txBody>
      </p:sp>
    </p:spTree>
    <p:extLst>
      <p:ext uri="{BB962C8B-B14F-4D97-AF65-F5344CB8AC3E}">
        <p14:creationId xmlns:p14="http://schemas.microsoft.com/office/powerpoint/2010/main" val="486658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3D35A4-D668-23C5-7837-2750CFDFFCB0}"/>
              </a:ext>
            </a:extLst>
          </p:cNvPr>
          <p:cNvPicPr>
            <a:picLocks noGrp="1" noChangeAspect="1"/>
          </p:cNvPicPr>
          <p:nvPr>
            <p:ph idx="1"/>
          </p:nvPr>
        </p:nvPicPr>
        <p:blipFill>
          <a:blip r:embed="rId2"/>
          <a:stretch>
            <a:fillRect/>
          </a:stretch>
        </p:blipFill>
        <p:spPr>
          <a:xfrm>
            <a:off x="2231703" y="722091"/>
            <a:ext cx="7901903" cy="1988058"/>
          </a:xfrm>
        </p:spPr>
      </p:pic>
      <p:pic>
        <p:nvPicPr>
          <p:cNvPr id="7" name="Picture 6">
            <a:extLst>
              <a:ext uri="{FF2B5EF4-FFF2-40B4-BE49-F238E27FC236}">
                <a16:creationId xmlns:a16="http://schemas.microsoft.com/office/drawing/2014/main" id="{32F64F8C-487F-374E-1CA8-768002C14DC8}"/>
              </a:ext>
            </a:extLst>
          </p:cNvPr>
          <p:cNvPicPr>
            <a:picLocks noChangeAspect="1"/>
          </p:cNvPicPr>
          <p:nvPr/>
        </p:nvPicPr>
        <p:blipFill>
          <a:blip r:embed="rId3"/>
          <a:stretch>
            <a:fillRect/>
          </a:stretch>
        </p:blipFill>
        <p:spPr>
          <a:xfrm>
            <a:off x="3589256" y="3138758"/>
            <a:ext cx="4607294" cy="3395635"/>
          </a:xfrm>
          <a:prstGeom prst="rect">
            <a:avLst/>
          </a:prstGeom>
        </p:spPr>
      </p:pic>
    </p:spTree>
    <p:extLst>
      <p:ext uri="{BB962C8B-B14F-4D97-AF65-F5344CB8AC3E}">
        <p14:creationId xmlns:p14="http://schemas.microsoft.com/office/powerpoint/2010/main" val="34338026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9E570-5812-8998-3558-4223816A4201}"/>
              </a:ext>
            </a:extLst>
          </p:cNvPr>
          <p:cNvSpPr>
            <a:spLocks noGrp="1"/>
          </p:cNvSpPr>
          <p:nvPr>
            <p:ph idx="1"/>
          </p:nvPr>
        </p:nvSpPr>
        <p:spPr>
          <a:xfrm>
            <a:off x="838200" y="550843"/>
            <a:ext cx="10515600" cy="5626120"/>
          </a:xfrm>
        </p:spPr>
        <p:txBody>
          <a:bodyPr>
            <a:normAutofit/>
          </a:bodyPr>
          <a:lstStyle/>
          <a:p>
            <a:r>
              <a:rPr lang="en-IN" sz="1800" b="1" dirty="0">
                <a:solidFill>
                  <a:schemeClr val="accent1">
                    <a:lumMod val="40000"/>
                    <a:lumOff val="60000"/>
                  </a:schemeClr>
                </a:solidFill>
              </a:rPr>
              <a:t>Step-8.3:</a:t>
            </a:r>
            <a:r>
              <a:rPr lang="en-US" sz="1800" b="1" dirty="0">
                <a:solidFill>
                  <a:schemeClr val="accent1">
                    <a:lumMod val="40000"/>
                    <a:lumOff val="60000"/>
                  </a:schemeClr>
                </a:solidFill>
              </a:rPr>
              <a:t>Evaluating Model Performance with Confusion Matrix</a:t>
            </a:r>
          </a:p>
          <a:p>
            <a:pPr marL="0" indent="0">
              <a:buNone/>
            </a:pPr>
            <a:r>
              <a:rPr lang="en-US" sz="1800" b="1" dirty="0">
                <a:solidFill>
                  <a:schemeClr val="bg1"/>
                </a:solidFill>
              </a:rPr>
              <a:t>This code segment generates a confusion matrix to assess the classification model's performance on the validation dataset. It computes the confusion matrix using the true labels and predicted labels, then visualizes it as a heatmap. The heatmap provides insights into the model's accuracy for each class, aiding in the identification of misclassifications or areas for improvement.</a:t>
            </a:r>
          </a:p>
          <a:p>
            <a:pPr marL="0" indent="0">
              <a:buNone/>
            </a:pPr>
            <a:endParaRPr lang="en-US" sz="1800" b="1" dirty="0">
              <a:solidFill>
                <a:schemeClr val="bg1"/>
              </a:solidFill>
            </a:endParaRPr>
          </a:p>
          <a:p>
            <a:endParaRPr lang="en-US" sz="1800" b="1" dirty="0">
              <a:solidFill>
                <a:schemeClr val="bg1"/>
              </a:solidFill>
            </a:endParaRPr>
          </a:p>
          <a:p>
            <a:endParaRPr lang="en-US" sz="1800" b="1" dirty="0">
              <a:solidFill>
                <a:schemeClr val="accent1">
                  <a:lumMod val="40000"/>
                  <a:lumOff val="60000"/>
                </a:schemeClr>
              </a:solidFill>
            </a:endParaRPr>
          </a:p>
          <a:p>
            <a:endParaRPr lang="en-US" sz="1800" b="1" dirty="0">
              <a:solidFill>
                <a:schemeClr val="accent1">
                  <a:lumMod val="40000"/>
                  <a:lumOff val="60000"/>
                </a:schemeClr>
              </a:solidFill>
            </a:endParaRPr>
          </a:p>
          <a:p>
            <a:endParaRPr lang="en-IN" sz="1800" b="1" dirty="0">
              <a:solidFill>
                <a:schemeClr val="accent1">
                  <a:lumMod val="40000"/>
                  <a:lumOff val="60000"/>
                </a:schemeClr>
              </a:solidFill>
            </a:endParaRPr>
          </a:p>
        </p:txBody>
      </p:sp>
      <p:pic>
        <p:nvPicPr>
          <p:cNvPr id="6" name="Picture 5">
            <a:extLst>
              <a:ext uri="{FF2B5EF4-FFF2-40B4-BE49-F238E27FC236}">
                <a16:creationId xmlns:a16="http://schemas.microsoft.com/office/drawing/2014/main" id="{5889BCDB-AC5B-92A5-2DCE-AFF24556A796}"/>
              </a:ext>
            </a:extLst>
          </p:cNvPr>
          <p:cNvPicPr>
            <a:picLocks noChangeAspect="1"/>
          </p:cNvPicPr>
          <p:nvPr/>
        </p:nvPicPr>
        <p:blipFill>
          <a:blip r:embed="rId2"/>
          <a:stretch>
            <a:fillRect/>
          </a:stretch>
        </p:blipFill>
        <p:spPr>
          <a:xfrm>
            <a:off x="2895600" y="2143589"/>
            <a:ext cx="6400800" cy="4474141"/>
          </a:xfrm>
          <a:prstGeom prst="rect">
            <a:avLst/>
          </a:prstGeom>
        </p:spPr>
      </p:pic>
    </p:spTree>
    <p:extLst>
      <p:ext uri="{BB962C8B-B14F-4D97-AF65-F5344CB8AC3E}">
        <p14:creationId xmlns:p14="http://schemas.microsoft.com/office/powerpoint/2010/main" val="39145251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8D62-BDB0-C8D7-AC9F-D60BD8E1F418}"/>
              </a:ext>
            </a:extLst>
          </p:cNvPr>
          <p:cNvSpPr>
            <a:spLocks noGrp="1"/>
          </p:cNvSpPr>
          <p:nvPr>
            <p:ph type="title"/>
          </p:nvPr>
        </p:nvSpPr>
        <p:spPr>
          <a:xfrm>
            <a:off x="838200" y="365125"/>
            <a:ext cx="10515600" cy="527241"/>
          </a:xfrm>
        </p:spPr>
        <p:txBody>
          <a:bodyPr>
            <a:normAutofit/>
          </a:bodyPr>
          <a:lstStyle/>
          <a:p>
            <a:r>
              <a:rPr lang="en-IN" sz="2800" b="1" dirty="0">
                <a:solidFill>
                  <a:schemeClr val="accent1">
                    <a:lumMod val="40000"/>
                    <a:lumOff val="60000"/>
                  </a:schemeClr>
                </a:solidFill>
              </a:rPr>
              <a:t>Step:9:Image Classification Using  a Pre-trained CNN Model</a:t>
            </a:r>
          </a:p>
        </p:txBody>
      </p:sp>
      <p:sp>
        <p:nvSpPr>
          <p:cNvPr id="3" name="Content Placeholder 2">
            <a:extLst>
              <a:ext uri="{FF2B5EF4-FFF2-40B4-BE49-F238E27FC236}">
                <a16:creationId xmlns:a16="http://schemas.microsoft.com/office/drawing/2014/main" id="{447F0AB9-F369-8535-6809-8C72757CE4A5}"/>
              </a:ext>
            </a:extLst>
          </p:cNvPr>
          <p:cNvSpPr>
            <a:spLocks noGrp="1"/>
          </p:cNvSpPr>
          <p:nvPr>
            <p:ph idx="1"/>
          </p:nvPr>
        </p:nvSpPr>
        <p:spPr>
          <a:xfrm>
            <a:off x="761082" y="1298384"/>
            <a:ext cx="10515600" cy="4265134"/>
          </a:xfrm>
        </p:spPr>
        <p:txBody>
          <a:bodyPr>
            <a:normAutofit fontScale="62500" lnSpcReduction="20000"/>
          </a:bodyPr>
          <a:lstStyle/>
          <a:p>
            <a:r>
              <a:rPr lang="en-US" b="1" dirty="0">
                <a:solidFill>
                  <a:schemeClr val="accent1">
                    <a:lumMod val="40000"/>
                    <a:lumOff val="60000"/>
                  </a:schemeClr>
                </a:solidFill>
              </a:rPr>
              <a:t>img_path: </a:t>
            </a:r>
            <a:r>
              <a:rPr lang="en-US" dirty="0">
                <a:solidFill>
                  <a:schemeClr val="bg1"/>
                </a:solidFill>
              </a:rPr>
              <a:t>Specifies the file path of the input image.</a:t>
            </a:r>
          </a:p>
          <a:p>
            <a:r>
              <a:rPr lang="en-US" b="1" dirty="0">
                <a:solidFill>
                  <a:schemeClr val="accent1">
                    <a:lumMod val="40000"/>
                    <a:lumOff val="60000"/>
                  </a:schemeClr>
                </a:solidFill>
              </a:rPr>
              <a:t>img = image.load_img(img_path, target_size=(128, 128), color_mode='grayscale</a:t>
            </a:r>
            <a:r>
              <a:rPr lang="en-US" b="1" dirty="0">
                <a:solidFill>
                  <a:schemeClr val="bg1"/>
                </a:solidFill>
              </a:rPr>
              <a:t>'):</a:t>
            </a:r>
            <a:r>
              <a:rPr lang="en-US" dirty="0">
                <a:solidFill>
                  <a:schemeClr val="bg1"/>
                </a:solidFill>
              </a:rPr>
              <a:t> Loads the image from the specified path, resizing it to a target size of 128x128 pixels and converting it to grayscale.</a:t>
            </a:r>
          </a:p>
          <a:p>
            <a:r>
              <a:rPr lang="en-US" b="1" dirty="0">
                <a:solidFill>
                  <a:schemeClr val="accent1">
                    <a:lumMod val="40000"/>
                    <a:lumOff val="60000"/>
                  </a:schemeClr>
                </a:solidFill>
              </a:rPr>
              <a:t>img_array = image.img_to_array(img): </a:t>
            </a:r>
            <a:r>
              <a:rPr lang="en-US" dirty="0">
                <a:solidFill>
                  <a:schemeClr val="bg1"/>
                </a:solidFill>
              </a:rPr>
              <a:t>Converts the image to a NumPy array.</a:t>
            </a:r>
          </a:p>
          <a:p>
            <a:r>
              <a:rPr lang="en-US" b="1" dirty="0">
                <a:solidFill>
                  <a:schemeClr val="accent1">
                    <a:lumMod val="40000"/>
                    <a:lumOff val="60000"/>
                  </a:schemeClr>
                </a:solidFill>
              </a:rPr>
              <a:t>img_array = np.expand_dims(img_array, axis=0</a:t>
            </a:r>
            <a:r>
              <a:rPr lang="en-US" b="1" dirty="0">
                <a:solidFill>
                  <a:schemeClr val="bg1"/>
                </a:solidFill>
              </a:rPr>
              <a:t>): </a:t>
            </a:r>
            <a:r>
              <a:rPr lang="en-US" dirty="0">
                <a:solidFill>
                  <a:schemeClr val="bg1"/>
                </a:solidFill>
              </a:rPr>
              <a:t>Adds an extra dimension to the image array to match the expected input shape of the model.</a:t>
            </a:r>
          </a:p>
          <a:p>
            <a:r>
              <a:rPr lang="en-US" b="1" dirty="0">
                <a:solidFill>
                  <a:schemeClr val="accent1">
                    <a:lumMod val="40000"/>
                    <a:lumOff val="60000"/>
                  </a:schemeClr>
                </a:solidFill>
              </a:rPr>
              <a:t>img_array /= 255.: </a:t>
            </a:r>
            <a:r>
              <a:rPr lang="en-US" dirty="0">
                <a:solidFill>
                  <a:schemeClr val="bg1"/>
                </a:solidFill>
              </a:rPr>
              <a:t>Normalizes the pixel values of the image array to the range [0, 1].</a:t>
            </a:r>
          </a:p>
          <a:p>
            <a:r>
              <a:rPr lang="en-US" b="1" dirty="0">
                <a:solidFill>
                  <a:schemeClr val="accent1">
                    <a:lumMod val="40000"/>
                    <a:lumOff val="60000"/>
                  </a:schemeClr>
                </a:solidFill>
              </a:rPr>
              <a:t>prediction = model.predict(img_array): </a:t>
            </a:r>
            <a:r>
              <a:rPr lang="en-US" dirty="0">
                <a:solidFill>
                  <a:schemeClr val="bg1"/>
                </a:solidFill>
              </a:rPr>
              <a:t>Uses the trained model to predict the class probabilities for the input image.</a:t>
            </a:r>
          </a:p>
          <a:p>
            <a:r>
              <a:rPr lang="en-US" b="1" dirty="0">
                <a:solidFill>
                  <a:schemeClr val="accent1">
                    <a:lumMod val="40000"/>
                    <a:lumOff val="60000"/>
                  </a:schemeClr>
                </a:solidFill>
              </a:rPr>
              <a:t>label_map = {v:k for k,v in train_generator.class_indices.items()}:</a:t>
            </a:r>
            <a:r>
              <a:rPr lang="en-US" dirty="0"/>
              <a:t> </a:t>
            </a:r>
            <a:r>
              <a:rPr lang="en-US" dirty="0">
                <a:solidFill>
                  <a:schemeClr val="bg1"/>
                </a:solidFill>
              </a:rPr>
              <a:t>Creates a dictionary mapping class indices to class labels.</a:t>
            </a:r>
          </a:p>
          <a:p>
            <a:r>
              <a:rPr lang="en-US" b="1" dirty="0">
                <a:solidFill>
                  <a:schemeClr val="accent1">
                    <a:lumMod val="40000"/>
                    <a:lumOff val="60000"/>
                  </a:schemeClr>
                </a:solidFill>
              </a:rPr>
              <a:t>predicted_label = label_map[np.argmax(prediction</a:t>
            </a:r>
            <a:r>
              <a:rPr lang="en-US" b="1" dirty="0">
                <a:solidFill>
                  <a:schemeClr val="bg1"/>
                </a:solidFill>
              </a:rPr>
              <a:t>)]: </a:t>
            </a:r>
            <a:r>
              <a:rPr lang="en-US" dirty="0">
                <a:solidFill>
                  <a:schemeClr val="bg1"/>
                </a:solidFill>
              </a:rPr>
              <a:t>Determines the predicted class label by finding the index with the highest probability in the prediction array and then mapping it to the corresponding class label using the label_map.</a:t>
            </a:r>
          </a:p>
          <a:p>
            <a:r>
              <a:rPr lang="en-US" b="1" dirty="0">
                <a:solidFill>
                  <a:schemeClr val="accent1">
                    <a:lumMod val="40000"/>
                    <a:lumOff val="60000"/>
                  </a:schemeClr>
                </a:solidFill>
              </a:rPr>
              <a:t>print(" prediction of this image is", predicted_label):</a:t>
            </a:r>
            <a:r>
              <a:rPr lang="en-US" dirty="0"/>
              <a:t> </a:t>
            </a:r>
            <a:r>
              <a:rPr lang="en-US" dirty="0">
                <a:solidFill>
                  <a:schemeClr val="bg1"/>
                </a:solidFill>
              </a:rPr>
              <a:t>Prints the predicted class label of the input image.</a:t>
            </a:r>
            <a:endParaRPr lang="en-IN" dirty="0">
              <a:solidFill>
                <a:schemeClr val="bg1"/>
              </a:solidFill>
            </a:endParaRPr>
          </a:p>
        </p:txBody>
      </p:sp>
    </p:spTree>
    <p:extLst>
      <p:ext uri="{BB962C8B-B14F-4D97-AF65-F5344CB8AC3E}">
        <p14:creationId xmlns:p14="http://schemas.microsoft.com/office/powerpoint/2010/main" val="31119486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D91279-4AA7-A71C-1E6E-27413B07FB5B}"/>
              </a:ext>
            </a:extLst>
          </p:cNvPr>
          <p:cNvPicPr>
            <a:picLocks noGrp="1" noChangeAspect="1"/>
          </p:cNvPicPr>
          <p:nvPr>
            <p:ph idx="1"/>
          </p:nvPr>
        </p:nvPicPr>
        <p:blipFill>
          <a:blip r:embed="rId2"/>
          <a:stretch>
            <a:fillRect/>
          </a:stretch>
        </p:blipFill>
        <p:spPr>
          <a:xfrm>
            <a:off x="1" y="0"/>
            <a:ext cx="6298214" cy="3117773"/>
          </a:xfrm>
        </p:spPr>
      </p:pic>
      <p:pic>
        <p:nvPicPr>
          <p:cNvPr id="7" name="Picture 6">
            <a:extLst>
              <a:ext uri="{FF2B5EF4-FFF2-40B4-BE49-F238E27FC236}">
                <a16:creationId xmlns:a16="http://schemas.microsoft.com/office/drawing/2014/main" id="{67CD55C5-8BD1-4D98-7053-D8484B1E3207}"/>
              </a:ext>
            </a:extLst>
          </p:cNvPr>
          <p:cNvPicPr>
            <a:picLocks noChangeAspect="1"/>
          </p:cNvPicPr>
          <p:nvPr/>
        </p:nvPicPr>
        <p:blipFill>
          <a:blip r:embed="rId3"/>
          <a:stretch>
            <a:fillRect/>
          </a:stretch>
        </p:blipFill>
        <p:spPr>
          <a:xfrm>
            <a:off x="5770154" y="3429001"/>
            <a:ext cx="6138370" cy="3037900"/>
          </a:xfrm>
          <a:prstGeom prst="rect">
            <a:avLst/>
          </a:prstGeom>
        </p:spPr>
      </p:pic>
    </p:spTree>
    <p:extLst>
      <p:ext uri="{BB962C8B-B14F-4D97-AF65-F5344CB8AC3E}">
        <p14:creationId xmlns:p14="http://schemas.microsoft.com/office/powerpoint/2010/main" val="1857964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25E2-2CBF-D722-3E51-C782DC8BAE7E}"/>
              </a:ext>
            </a:extLst>
          </p:cNvPr>
          <p:cNvSpPr>
            <a:spLocks noGrp="1"/>
          </p:cNvSpPr>
          <p:nvPr>
            <p:ph type="title"/>
          </p:nvPr>
        </p:nvSpPr>
        <p:spPr>
          <a:xfrm>
            <a:off x="838200" y="365125"/>
            <a:ext cx="10515600" cy="648427"/>
          </a:xfrm>
        </p:spPr>
        <p:txBody>
          <a:bodyPr>
            <a:normAutofit/>
          </a:bodyPr>
          <a:lstStyle/>
          <a:p>
            <a:r>
              <a:rPr lang="en-IN" sz="2800" b="1" dirty="0">
                <a:solidFill>
                  <a:schemeClr val="accent1">
                    <a:lumMod val="20000"/>
                    <a:lumOff val="80000"/>
                  </a:schemeClr>
                </a:solidFill>
                <a:latin typeface="Arial" panose="020B0604020202020204" pitchFamily="34" charset="0"/>
                <a:cs typeface="Arial" panose="020B0604020202020204" pitchFamily="34" charset="0"/>
              </a:rPr>
              <a:t>Introduction: Background</a:t>
            </a:r>
          </a:p>
        </p:txBody>
      </p:sp>
      <p:sp>
        <p:nvSpPr>
          <p:cNvPr id="3" name="Content Placeholder 2">
            <a:extLst>
              <a:ext uri="{FF2B5EF4-FFF2-40B4-BE49-F238E27FC236}">
                <a16:creationId xmlns:a16="http://schemas.microsoft.com/office/drawing/2014/main" id="{22B7D31B-2F0E-286B-922D-F720EDB453C7}"/>
              </a:ext>
            </a:extLst>
          </p:cNvPr>
          <p:cNvSpPr>
            <a:spLocks noGrp="1"/>
          </p:cNvSpPr>
          <p:nvPr>
            <p:ph idx="1"/>
          </p:nvPr>
        </p:nvSpPr>
        <p:spPr>
          <a:xfrm>
            <a:off x="838200" y="1773717"/>
            <a:ext cx="10515600" cy="4373696"/>
          </a:xfrm>
        </p:spPr>
        <p:txBody>
          <a:bodyPr>
            <a:normAutofit/>
          </a:bodyPr>
          <a:lstStyle/>
          <a:p>
            <a:r>
              <a:rPr lang="en-US" sz="1600" dirty="0">
                <a:solidFill>
                  <a:schemeClr val="bg1"/>
                </a:solidFill>
                <a:latin typeface="Arial" panose="020B0604020202020204" pitchFamily="34" charset="0"/>
                <a:cs typeface="Arial" panose="020B0604020202020204" pitchFamily="34" charset="0"/>
              </a:rPr>
              <a:t>In recent years, technology has advanced rapidly, with computer vision systems becoming increasingly vital in various areas. Among these, classifying natural scenes from images is crucial for tasks like environmental monitoring, city planning, and tourism.</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Automatically sorting images of nature into categories like glacier, forest, sea, building, mountain, and street is essential for making sense of large volumes of visual data. Traditional methods used handcrafted features and basic machine learning, limiting their ability to handle the complexities of natural images.</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To overcome these limitations, we introduce Nature Scope, a cutting-edge Convolutional Neural Network (CNN) tailored for classifying natural scenes. Nature Scope learns complex patterns from raw pixel data, enabling accurate categorization.</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Through advanced techniques and extensive testing, Nature Scope achieves high accuracy on diverse datasets. Its development marks a significant stride in computer vision, offering a valuable tool for researchers, planners, and enthusiasts to explore and understand the natural world using artificial intelligence</a:t>
            </a:r>
            <a:endParaRPr lang="en-IN" sz="1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E7FE0ED-3CB5-6993-D8DF-9D9B917A3C3D}"/>
              </a:ext>
            </a:extLst>
          </p:cNvPr>
          <p:cNvPicPr>
            <a:picLocks noChangeAspect="1"/>
          </p:cNvPicPr>
          <p:nvPr/>
        </p:nvPicPr>
        <p:blipFill>
          <a:blip r:embed="rId2"/>
          <a:stretch>
            <a:fillRect/>
          </a:stretch>
        </p:blipFill>
        <p:spPr>
          <a:xfrm>
            <a:off x="7816509" y="200144"/>
            <a:ext cx="2838596" cy="1301817"/>
          </a:xfrm>
          <a:prstGeom prst="rect">
            <a:avLst/>
          </a:prstGeom>
        </p:spPr>
      </p:pic>
    </p:spTree>
    <p:extLst>
      <p:ext uri="{BB962C8B-B14F-4D97-AF65-F5344CB8AC3E}">
        <p14:creationId xmlns:p14="http://schemas.microsoft.com/office/powerpoint/2010/main" val="12686591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46E0CE-F2D6-9161-E9D7-FFF42256B26F}"/>
              </a:ext>
            </a:extLst>
          </p:cNvPr>
          <p:cNvPicPr>
            <a:picLocks noGrp="1" noChangeAspect="1"/>
          </p:cNvPicPr>
          <p:nvPr>
            <p:ph idx="1"/>
          </p:nvPr>
        </p:nvPicPr>
        <p:blipFill>
          <a:blip r:embed="rId2"/>
          <a:stretch>
            <a:fillRect/>
          </a:stretch>
        </p:blipFill>
        <p:spPr>
          <a:xfrm>
            <a:off x="457918" y="303291"/>
            <a:ext cx="5996156" cy="2770415"/>
          </a:xfrm>
        </p:spPr>
      </p:pic>
      <p:pic>
        <p:nvPicPr>
          <p:cNvPr id="7" name="Picture 6">
            <a:extLst>
              <a:ext uri="{FF2B5EF4-FFF2-40B4-BE49-F238E27FC236}">
                <a16:creationId xmlns:a16="http://schemas.microsoft.com/office/drawing/2014/main" id="{B84AFB7E-D19E-8063-0845-412D8CEB22FB}"/>
              </a:ext>
            </a:extLst>
          </p:cNvPr>
          <p:cNvPicPr>
            <a:picLocks noChangeAspect="1"/>
          </p:cNvPicPr>
          <p:nvPr/>
        </p:nvPicPr>
        <p:blipFill>
          <a:blip r:embed="rId3"/>
          <a:stretch>
            <a:fillRect/>
          </a:stretch>
        </p:blipFill>
        <p:spPr>
          <a:xfrm>
            <a:off x="5729897" y="3547104"/>
            <a:ext cx="5996156" cy="3007605"/>
          </a:xfrm>
          <a:prstGeom prst="rect">
            <a:avLst/>
          </a:prstGeom>
        </p:spPr>
      </p:pic>
    </p:spTree>
    <p:extLst>
      <p:ext uri="{BB962C8B-B14F-4D97-AF65-F5344CB8AC3E}">
        <p14:creationId xmlns:p14="http://schemas.microsoft.com/office/powerpoint/2010/main" val="2634185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E1CCA9-46B2-1023-1DCE-C82F39600CFE}"/>
              </a:ext>
            </a:extLst>
          </p:cNvPr>
          <p:cNvPicPr>
            <a:picLocks noGrp="1" noChangeAspect="1"/>
          </p:cNvPicPr>
          <p:nvPr>
            <p:ph idx="1"/>
          </p:nvPr>
        </p:nvPicPr>
        <p:blipFill>
          <a:blip r:embed="rId2"/>
          <a:stretch>
            <a:fillRect/>
          </a:stretch>
        </p:blipFill>
        <p:spPr>
          <a:xfrm>
            <a:off x="511509" y="533368"/>
            <a:ext cx="5717517" cy="2727623"/>
          </a:xfrm>
        </p:spPr>
      </p:pic>
      <p:pic>
        <p:nvPicPr>
          <p:cNvPr id="7" name="Picture 6">
            <a:extLst>
              <a:ext uri="{FF2B5EF4-FFF2-40B4-BE49-F238E27FC236}">
                <a16:creationId xmlns:a16="http://schemas.microsoft.com/office/drawing/2014/main" id="{95733DEC-EC2B-72EB-6FC6-0B466631CA92}"/>
              </a:ext>
            </a:extLst>
          </p:cNvPr>
          <p:cNvPicPr>
            <a:picLocks noChangeAspect="1"/>
          </p:cNvPicPr>
          <p:nvPr/>
        </p:nvPicPr>
        <p:blipFill>
          <a:blip r:embed="rId3"/>
          <a:stretch>
            <a:fillRect/>
          </a:stretch>
        </p:blipFill>
        <p:spPr>
          <a:xfrm>
            <a:off x="5860973" y="3550286"/>
            <a:ext cx="5982159" cy="2774346"/>
          </a:xfrm>
          <a:prstGeom prst="rect">
            <a:avLst/>
          </a:prstGeom>
        </p:spPr>
      </p:pic>
    </p:spTree>
    <p:extLst>
      <p:ext uri="{BB962C8B-B14F-4D97-AF65-F5344CB8AC3E}">
        <p14:creationId xmlns:p14="http://schemas.microsoft.com/office/powerpoint/2010/main" val="8538786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7F63-6D1D-C0CE-6930-CC5074E7D3AC}"/>
              </a:ext>
            </a:extLst>
          </p:cNvPr>
          <p:cNvSpPr>
            <a:spLocks noGrp="1"/>
          </p:cNvSpPr>
          <p:nvPr>
            <p:ph type="title"/>
          </p:nvPr>
        </p:nvSpPr>
        <p:spPr>
          <a:xfrm>
            <a:off x="838200" y="365126"/>
            <a:ext cx="10515600" cy="505732"/>
          </a:xfrm>
        </p:spPr>
        <p:txBody>
          <a:bodyPr>
            <a:noAutofit/>
          </a:bodyPr>
          <a:lstStyle/>
          <a:p>
            <a:r>
              <a:rPr lang="en-IN" sz="3200" b="1" dirty="0">
                <a:solidFill>
                  <a:schemeClr val="tx2">
                    <a:lumMod val="40000"/>
                    <a:lumOff val="60000"/>
                  </a:schemeClr>
                </a:solidFill>
              </a:rPr>
              <a:t>Conclusion</a:t>
            </a:r>
          </a:p>
        </p:txBody>
      </p:sp>
      <p:sp>
        <p:nvSpPr>
          <p:cNvPr id="3" name="Content Placeholder 2">
            <a:extLst>
              <a:ext uri="{FF2B5EF4-FFF2-40B4-BE49-F238E27FC236}">
                <a16:creationId xmlns:a16="http://schemas.microsoft.com/office/drawing/2014/main" id="{18D94EAF-B610-BEC6-DD75-F484DCB34D21}"/>
              </a:ext>
            </a:extLst>
          </p:cNvPr>
          <p:cNvSpPr>
            <a:spLocks noGrp="1"/>
          </p:cNvSpPr>
          <p:nvPr>
            <p:ph idx="1"/>
          </p:nvPr>
        </p:nvSpPr>
        <p:spPr>
          <a:xfrm>
            <a:off x="838200" y="1034143"/>
            <a:ext cx="10515600" cy="5142820"/>
          </a:xfrm>
        </p:spPr>
        <p:txBody>
          <a:bodyPr>
            <a:normAutofit/>
          </a:bodyPr>
          <a:lstStyle/>
          <a:p>
            <a:r>
              <a:rPr lang="en-US" sz="2000" dirty="0">
                <a:solidFill>
                  <a:schemeClr val="bg1"/>
                </a:solidFill>
                <a:latin typeface="Arial" panose="020B0604020202020204" pitchFamily="34" charset="0"/>
                <a:cs typeface="Arial" panose="020B0604020202020204" pitchFamily="34" charset="0"/>
              </a:rPr>
              <a:t>Our project successfully employed deep learning techniques, specifically convolutional neural networks, to classify images of natural scenes into distinct categories such as forest, glacier, mountain, sea, building, and street.</a:t>
            </a:r>
          </a:p>
          <a:p>
            <a:r>
              <a:rPr lang="en-US" sz="2000" dirty="0">
                <a:solidFill>
                  <a:schemeClr val="bg1"/>
                </a:solidFill>
                <a:latin typeface="Arial" panose="020B0604020202020204" pitchFamily="34" charset="0"/>
                <a:cs typeface="Arial" panose="020B0604020202020204" pitchFamily="34" charset="0"/>
              </a:rPr>
              <a:t> Through extensive training and evaluation, we achieved a commendable accuracy rate, demonstrating the effectiveness of the CNN model in recognizing and categorizing diverse natural environments.</a:t>
            </a:r>
          </a:p>
          <a:p>
            <a:r>
              <a:rPr lang="en-US" sz="2000" dirty="0">
                <a:solidFill>
                  <a:schemeClr val="bg1"/>
                </a:solidFill>
                <a:latin typeface="Arial" panose="020B0604020202020204" pitchFamily="34" charset="0"/>
                <a:cs typeface="Arial" panose="020B0604020202020204" pitchFamily="34" charset="0"/>
              </a:rPr>
              <a:t> This project not only deepened our understanding of image classification but also highlighted the vast potential of deep learning in various real-world applications.</a:t>
            </a:r>
          </a:p>
          <a:p>
            <a:r>
              <a:rPr lang="en-US" sz="2000" dirty="0">
                <a:solidFill>
                  <a:schemeClr val="bg1"/>
                </a:solidFill>
                <a:latin typeface="Arial" panose="020B0604020202020204" pitchFamily="34" charset="0"/>
                <a:cs typeface="Arial" panose="020B0604020202020204" pitchFamily="34" charset="0"/>
              </a:rPr>
              <a:t> Moving forward, the insights gained from this project could be utilized in numerous domains, including environmental monitoring, urban planning, tourism, and disaster management. </a:t>
            </a:r>
          </a:p>
          <a:p>
            <a:r>
              <a:rPr lang="en-US" sz="2000" dirty="0">
                <a:solidFill>
                  <a:schemeClr val="bg1"/>
                </a:solidFill>
                <a:latin typeface="Arial" panose="020B0604020202020204" pitchFamily="34" charset="0"/>
                <a:cs typeface="Arial" panose="020B0604020202020204" pitchFamily="34" charset="0"/>
              </a:rPr>
              <a:t>As technology continues to advance, the integration of CNN-based image classification systems into practical solutions holds promise for enhancing our understanding and interaction with the natural world</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4960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8B467-7C74-7159-991A-C341001DA16F}"/>
              </a:ext>
            </a:extLst>
          </p:cNvPr>
          <p:cNvSpPr>
            <a:spLocks noGrp="1"/>
          </p:cNvSpPr>
          <p:nvPr>
            <p:ph idx="1"/>
          </p:nvPr>
        </p:nvSpPr>
        <p:spPr>
          <a:xfrm>
            <a:off x="838200" y="528810"/>
            <a:ext cx="10515600" cy="5648153"/>
          </a:xfrm>
        </p:spPr>
        <p:txBody>
          <a:bodyPr>
            <a:normAutofit/>
          </a:bodyPr>
          <a:lstStyle/>
          <a:p>
            <a:pPr marL="0" indent="0" algn="ctr">
              <a:buNone/>
            </a:pPr>
            <a:endParaRPr lang="en-IN" sz="8000" b="1" dirty="0">
              <a:solidFill>
                <a:schemeClr val="accent1">
                  <a:lumMod val="40000"/>
                  <a:lumOff val="60000"/>
                </a:schemeClr>
              </a:solidFill>
            </a:endParaRPr>
          </a:p>
          <a:p>
            <a:pPr marL="0" indent="0" algn="ctr">
              <a:buNone/>
            </a:pPr>
            <a:r>
              <a:rPr lang="en-IN" sz="8000" b="1" dirty="0">
                <a:solidFill>
                  <a:schemeClr val="accent1">
                    <a:lumMod val="40000"/>
                    <a:lumOff val="60000"/>
                  </a:schemeClr>
                </a:solidFill>
              </a:rPr>
              <a:t>Thank You</a:t>
            </a:r>
          </a:p>
          <a:p>
            <a:pPr marL="0" indent="0" algn="ctr">
              <a:buNone/>
            </a:pPr>
            <a:endParaRPr lang="en-IN" sz="8000" b="1" dirty="0">
              <a:solidFill>
                <a:schemeClr val="accent1">
                  <a:lumMod val="40000"/>
                  <a:lumOff val="60000"/>
                </a:schemeClr>
              </a:solidFill>
            </a:endParaRPr>
          </a:p>
        </p:txBody>
      </p:sp>
      <p:sp>
        <p:nvSpPr>
          <p:cNvPr id="4" name="TextBox 3">
            <a:extLst>
              <a:ext uri="{FF2B5EF4-FFF2-40B4-BE49-F238E27FC236}">
                <a16:creationId xmlns:a16="http://schemas.microsoft.com/office/drawing/2014/main" id="{F0DCB9CD-D6E5-5C45-34C7-FC246753B519}"/>
              </a:ext>
            </a:extLst>
          </p:cNvPr>
          <p:cNvSpPr txBox="1"/>
          <p:nvPr/>
        </p:nvSpPr>
        <p:spPr>
          <a:xfrm>
            <a:off x="1087886" y="3180627"/>
            <a:ext cx="2261937" cy="923330"/>
          </a:xfrm>
          <a:prstGeom prst="rect">
            <a:avLst/>
          </a:prstGeom>
          <a:noFill/>
        </p:spPr>
        <p:txBody>
          <a:bodyPr wrap="square" rtlCol="0">
            <a:spAutoFit/>
          </a:bodyPr>
          <a:lstStyle/>
          <a:p>
            <a:r>
              <a:rPr lang="en-IN" b="1" dirty="0">
                <a:solidFill>
                  <a:schemeClr val="bg1"/>
                </a:solidFill>
              </a:rPr>
              <a:t>Under Guidance of:</a:t>
            </a:r>
            <a:br>
              <a:rPr lang="en-IN" b="1" dirty="0">
                <a:solidFill>
                  <a:schemeClr val="bg1"/>
                </a:solidFill>
              </a:rPr>
            </a:br>
            <a:r>
              <a:rPr lang="en-IN" dirty="0">
                <a:solidFill>
                  <a:schemeClr val="bg1"/>
                </a:solidFill>
              </a:rPr>
              <a:t>    </a:t>
            </a:r>
            <a:r>
              <a:rPr lang="en-IN" b="1" dirty="0">
                <a:solidFill>
                  <a:schemeClr val="bg1"/>
                </a:solidFill>
              </a:rPr>
              <a:t>Arun Upadhyay</a:t>
            </a:r>
          </a:p>
          <a:p>
            <a:endParaRPr lang="en-IN" dirty="0"/>
          </a:p>
        </p:txBody>
      </p:sp>
      <p:sp>
        <p:nvSpPr>
          <p:cNvPr id="5" name="TextBox 4">
            <a:extLst>
              <a:ext uri="{FF2B5EF4-FFF2-40B4-BE49-F238E27FC236}">
                <a16:creationId xmlns:a16="http://schemas.microsoft.com/office/drawing/2014/main" id="{BF09569E-8682-D41E-FACA-63927B2CCFBA}"/>
              </a:ext>
            </a:extLst>
          </p:cNvPr>
          <p:cNvSpPr txBox="1"/>
          <p:nvPr/>
        </p:nvSpPr>
        <p:spPr>
          <a:xfrm>
            <a:off x="943032" y="4790989"/>
            <a:ext cx="2261937" cy="923330"/>
          </a:xfrm>
          <a:prstGeom prst="rect">
            <a:avLst/>
          </a:prstGeom>
          <a:noFill/>
        </p:spPr>
        <p:txBody>
          <a:bodyPr wrap="square" rtlCol="0">
            <a:spAutoFit/>
          </a:bodyPr>
          <a:lstStyle/>
          <a:p>
            <a:r>
              <a:rPr lang="en-IN" dirty="0">
                <a:solidFill>
                  <a:schemeClr val="bg1"/>
                </a:solidFill>
              </a:rPr>
              <a:t>       </a:t>
            </a:r>
            <a:r>
              <a:rPr lang="en-IN" b="1" dirty="0">
                <a:solidFill>
                  <a:schemeClr val="bg1"/>
                </a:solidFill>
              </a:rPr>
              <a:t>Submitted By:</a:t>
            </a:r>
            <a:br>
              <a:rPr lang="en-IN" b="1" dirty="0">
                <a:solidFill>
                  <a:schemeClr val="bg1"/>
                </a:solidFill>
              </a:rPr>
            </a:br>
            <a:r>
              <a:rPr lang="en-IN" b="1" dirty="0">
                <a:solidFill>
                  <a:schemeClr val="bg1"/>
                </a:solidFill>
              </a:rPr>
              <a:t> Rayapati Sai Nikitha</a:t>
            </a:r>
          </a:p>
          <a:p>
            <a:endParaRPr lang="en-IN" dirty="0"/>
          </a:p>
        </p:txBody>
      </p:sp>
      <p:sp>
        <p:nvSpPr>
          <p:cNvPr id="7" name="TextBox 6">
            <a:extLst>
              <a:ext uri="{FF2B5EF4-FFF2-40B4-BE49-F238E27FC236}">
                <a16:creationId xmlns:a16="http://schemas.microsoft.com/office/drawing/2014/main" id="{4F18EC3F-8A28-86D5-5410-DEA5CB1C95FF}"/>
              </a:ext>
            </a:extLst>
          </p:cNvPr>
          <p:cNvSpPr txBox="1"/>
          <p:nvPr/>
        </p:nvSpPr>
        <p:spPr>
          <a:xfrm>
            <a:off x="9910814" y="2983554"/>
            <a:ext cx="1828800" cy="369332"/>
          </a:xfrm>
          <a:prstGeom prst="rect">
            <a:avLst/>
          </a:prstGeom>
          <a:noFill/>
        </p:spPr>
        <p:txBody>
          <a:bodyPr wrap="square" rtlCol="0">
            <a:spAutoFit/>
          </a:bodyPr>
          <a:lstStyle/>
          <a:p>
            <a:r>
              <a:rPr lang="en-IN" b="1" dirty="0">
                <a:solidFill>
                  <a:schemeClr val="bg1"/>
                </a:solidFill>
              </a:rPr>
              <a:t>PGA-20</a:t>
            </a:r>
          </a:p>
        </p:txBody>
      </p:sp>
      <p:pic>
        <p:nvPicPr>
          <p:cNvPr id="8" name="Picture 7">
            <a:extLst>
              <a:ext uri="{FF2B5EF4-FFF2-40B4-BE49-F238E27FC236}">
                <a16:creationId xmlns:a16="http://schemas.microsoft.com/office/drawing/2014/main" id="{F97E62EF-3C1D-8655-5B8B-EEA0628F7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3747" y="3325877"/>
            <a:ext cx="2216150" cy="666115"/>
          </a:xfrm>
          <a:prstGeom prst="rect">
            <a:avLst/>
          </a:prstGeom>
        </p:spPr>
      </p:pic>
      <p:sp>
        <p:nvSpPr>
          <p:cNvPr id="10" name="TextBox 9">
            <a:extLst>
              <a:ext uri="{FF2B5EF4-FFF2-40B4-BE49-F238E27FC236}">
                <a16:creationId xmlns:a16="http://schemas.microsoft.com/office/drawing/2014/main" id="{D650B2CF-57ED-D82B-9665-7B27A6DF7CA1}"/>
              </a:ext>
            </a:extLst>
          </p:cNvPr>
          <p:cNvSpPr txBox="1"/>
          <p:nvPr/>
        </p:nvSpPr>
        <p:spPr>
          <a:xfrm>
            <a:off x="9901431" y="4761312"/>
            <a:ext cx="1347537" cy="646331"/>
          </a:xfrm>
          <a:prstGeom prst="rect">
            <a:avLst/>
          </a:prstGeom>
          <a:noFill/>
        </p:spPr>
        <p:txBody>
          <a:bodyPr wrap="square" rtlCol="0">
            <a:spAutoFit/>
          </a:bodyPr>
          <a:lstStyle/>
          <a:p>
            <a:r>
              <a:rPr lang="en-IN" b="1" dirty="0">
                <a:solidFill>
                  <a:schemeClr val="bg1"/>
                </a:solidFill>
              </a:rPr>
              <a:t>     Date:</a:t>
            </a:r>
          </a:p>
          <a:p>
            <a:r>
              <a:rPr lang="en-IN" b="1" dirty="0">
                <a:solidFill>
                  <a:schemeClr val="bg1"/>
                </a:solidFill>
              </a:rPr>
              <a:t>24-04-2024</a:t>
            </a:r>
          </a:p>
        </p:txBody>
      </p:sp>
    </p:spTree>
    <p:extLst>
      <p:ext uri="{BB962C8B-B14F-4D97-AF65-F5344CB8AC3E}">
        <p14:creationId xmlns:p14="http://schemas.microsoft.com/office/powerpoint/2010/main" val="6182433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B8B0-C695-0263-7DAE-08A52907F364}"/>
              </a:ext>
            </a:extLst>
          </p:cNvPr>
          <p:cNvSpPr>
            <a:spLocks noGrp="1"/>
          </p:cNvSpPr>
          <p:nvPr>
            <p:ph type="title"/>
          </p:nvPr>
        </p:nvSpPr>
        <p:spPr>
          <a:xfrm>
            <a:off x="838200" y="365125"/>
            <a:ext cx="10515600" cy="549275"/>
          </a:xfrm>
        </p:spPr>
        <p:txBody>
          <a:bodyPr>
            <a:normAutofit/>
          </a:bodyPr>
          <a:lstStyle/>
          <a:p>
            <a:r>
              <a:rPr lang="en-IN" sz="2800" b="1" dirty="0">
                <a:solidFill>
                  <a:schemeClr val="accent1">
                    <a:lumMod val="20000"/>
                    <a:lumOff val="80000"/>
                  </a:schemeClr>
                </a:solidFill>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E0AB88FB-3C0B-34B0-F609-683D556F4A26}"/>
              </a:ext>
            </a:extLst>
          </p:cNvPr>
          <p:cNvSpPr>
            <a:spLocks noGrp="1"/>
          </p:cNvSpPr>
          <p:nvPr>
            <p:ph idx="1"/>
          </p:nvPr>
        </p:nvSpPr>
        <p:spPr>
          <a:xfrm>
            <a:off x="838200" y="1344059"/>
            <a:ext cx="10515600" cy="3150824"/>
          </a:xfrm>
        </p:spPr>
        <p:txBody>
          <a:bodyPr>
            <a:normAutofit/>
          </a:bodyPr>
          <a:lstStyle/>
          <a:p>
            <a:r>
              <a:rPr lang="en-US" sz="1600" dirty="0">
                <a:solidFill>
                  <a:schemeClr val="bg1"/>
                </a:solidFill>
                <a:latin typeface="Arial" panose="020B0604020202020204" pitchFamily="34" charset="0"/>
                <a:cs typeface="Arial" panose="020B0604020202020204" pitchFamily="34" charset="0"/>
              </a:rPr>
              <a:t>Develop Nature Scope, a Convolutional Neural Network (CNN) model, specifically designed for multi-class image classification of natural scenes including glaciers, forests, seas, buildings, mountains, and streets.</a:t>
            </a:r>
          </a:p>
          <a:p>
            <a:r>
              <a:rPr lang="en-US" sz="1600" dirty="0">
                <a:solidFill>
                  <a:schemeClr val="bg1"/>
                </a:solidFill>
                <a:latin typeface="Arial" panose="020B0604020202020204" pitchFamily="34" charset="0"/>
                <a:cs typeface="Arial" panose="020B0604020202020204" pitchFamily="34" charset="0"/>
              </a:rPr>
              <a:t>Utilize deep learning techniques to automatically learn hierarchical representations from raw pixel data, enabling Nature Scope to accurately classify images into their respective categories.</a:t>
            </a:r>
          </a:p>
          <a:p>
            <a:r>
              <a:rPr lang="en-US" sz="1600" dirty="0">
                <a:solidFill>
                  <a:schemeClr val="bg1"/>
                </a:solidFill>
                <a:latin typeface="Arial" panose="020B0604020202020204" pitchFamily="34" charset="0"/>
                <a:cs typeface="Arial" panose="020B0604020202020204" pitchFamily="34" charset="0"/>
              </a:rPr>
              <a:t>Achieve high levels of accuracy and generalization performance through extensive experimentation and fine-tuning of Nature Scope on diverse datasets.</a:t>
            </a:r>
          </a:p>
          <a:p>
            <a:r>
              <a:rPr lang="en-US" sz="1600" dirty="0">
                <a:solidFill>
                  <a:schemeClr val="bg1"/>
                </a:solidFill>
                <a:latin typeface="Arial" panose="020B0604020202020204" pitchFamily="34" charset="0"/>
                <a:cs typeface="Arial" panose="020B0604020202020204" pitchFamily="34" charset="0"/>
              </a:rPr>
              <a:t>Provide a robust tool for researchers, policymakers, and enthusiasts to explore, analyze, and understand the natural world through the lens of artificial intelligence, thereby facilitating tasks such as environmental monitoring, urban planning, and tourism.</a:t>
            </a:r>
          </a:p>
          <a:p>
            <a:r>
              <a:rPr lang="en-US" sz="1600" dirty="0">
                <a:solidFill>
                  <a:schemeClr val="bg1"/>
                </a:solidFill>
                <a:latin typeface="Arial" panose="020B0604020202020204" pitchFamily="34" charset="0"/>
                <a:cs typeface="Arial" panose="020B0604020202020204" pitchFamily="34" charset="0"/>
              </a:rPr>
              <a:t>Contribute to the advancement of computer vision technology by introducing Nature Scope as a state-of-the-art solution for the classification of natural scenes from images.</a:t>
            </a:r>
            <a:endParaRPr lang="en-IN" sz="1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87684B6-EE86-A38B-3807-771C071CEB86}"/>
              </a:ext>
            </a:extLst>
          </p:cNvPr>
          <p:cNvPicPr>
            <a:picLocks noChangeAspect="1"/>
          </p:cNvPicPr>
          <p:nvPr/>
        </p:nvPicPr>
        <p:blipFill>
          <a:blip r:embed="rId2"/>
          <a:stretch>
            <a:fillRect/>
          </a:stretch>
        </p:blipFill>
        <p:spPr>
          <a:xfrm>
            <a:off x="1400795" y="4823532"/>
            <a:ext cx="2532227" cy="1669343"/>
          </a:xfrm>
          <a:prstGeom prst="rect">
            <a:avLst/>
          </a:prstGeom>
        </p:spPr>
      </p:pic>
      <p:pic>
        <p:nvPicPr>
          <p:cNvPr id="7" name="Picture 6">
            <a:extLst>
              <a:ext uri="{FF2B5EF4-FFF2-40B4-BE49-F238E27FC236}">
                <a16:creationId xmlns:a16="http://schemas.microsoft.com/office/drawing/2014/main" id="{0D0FE44F-C9F5-ED4E-0E4B-176DE932FBF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404951" y="4823531"/>
            <a:ext cx="2532227" cy="1669343"/>
          </a:xfrm>
          <a:prstGeom prst="rect">
            <a:avLst/>
          </a:prstGeom>
        </p:spPr>
      </p:pic>
    </p:spTree>
    <p:extLst>
      <p:ext uri="{BB962C8B-B14F-4D97-AF65-F5344CB8AC3E}">
        <p14:creationId xmlns:p14="http://schemas.microsoft.com/office/powerpoint/2010/main" val="1961412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BA5E-9151-EF81-3138-64316EAF93C5}"/>
              </a:ext>
            </a:extLst>
          </p:cNvPr>
          <p:cNvSpPr>
            <a:spLocks noGrp="1"/>
          </p:cNvSpPr>
          <p:nvPr>
            <p:ph type="title"/>
          </p:nvPr>
        </p:nvSpPr>
        <p:spPr>
          <a:xfrm>
            <a:off x="838200" y="365125"/>
            <a:ext cx="10515600" cy="626393"/>
          </a:xfrm>
        </p:spPr>
        <p:txBody>
          <a:bodyPr>
            <a:normAutofit/>
          </a:bodyPr>
          <a:lstStyle/>
          <a:p>
            <a:r>
              <a:rPr lang="en-IN" sz="2800" b="1" dirty="0">
                <a:solidFill>
                  <a:schemeClr val="tx2">
                    <a:lumMod val="20000"/>
                    <a:lumOff val="80000"/>
                  </a:schemeClr>
                </a:solidFill>
                <a:latin typeface="Arial" panose="020B0604020202020204" pitchFamily="34" charset="0"/>
                <a:cs typeface="Arial" panose="020B0604020202020204" pitchFamily="34" charset="0"/>
              </a:rPr>
              <a:t>Overview of dataset</a:t>
            </a:r>
          </a:p>
        </p:txBody>
      </p:sp>
      <p:sp>
        <p:nvSpPr>
          <p:cNvPr id="3" name="Content Placeholder 2">
            <a:extLst>
              <a:ext uri="{FF2B5EF4-FFF2-40B4-BE49-F238E27FC236}">
                <a16:creationId xmlns:a16="http://schemas.microsoft.com/office/drawing/2014/main" id="{B58B2BD9-5BCF-F302-C470-BD33F43663F2}"/>
              </a:ext>
            </a:extLst>
          </p:cNvPr>
          <p:cNvSpPr>
            <a:spLocks noGrp="1"/>
          </p:cNvSpPr>
          <p:nvPr>
            <p:ph idx="1"/>
          </p:nvPr>
        </p:nvSpPr>
        <p:spPr>
          <a:xfrm>
            <a:off x="838200" y="1156771"/>
            <a:ext cx="10515600" cy="5020192"/>
          </a:xfrm>
        </p:spPr>
        <p:txBody>
          <a:bodyPr>
            <a:normAutofit/>
          </a:bodyPr>
          <a:lstStyle/>
          <a:p>
            <a:r>
              <a:rPr lang="en-US" sz="1900" dirty="0">
                <a:solidFill>
                  <a:schemeClr val="bg1"/>
                </a:solidFill>
                <a:latin typeface="Arial" panose="020B0604020202020204" pitchFamily="34" charset="0"/>
                <a:cs typeface="Arial" panose="020B0604020202020204" pitchFamily="34" charset="0"/>
              </a:rPr>
              <a:t>The dataset comprises two main folders, namely "train" and "test," which were sourced from Kaggle. The "train" folder contains the training subset of images used to train the classification model. Within the "train" folder, there are six subfolders, each corresponding to a specific class of natural scenes. These classes include glaciers, forests, seas, buildings, mountains, and streets.</a:t>
            </a:r>
          </a:p>
          <a:p>
            <a:pPr marL="0" indent="0">
              <a:buNone/>
            </a:pPr>
            <a:endParaRPr lang="en-US" sz="1900" dirty="0">
              <a:solidFill>
                <a:schemeClr val="bg1"/>
              </a:solidFill>
              <a:latin typeface="Arial" panose="020B0604020202020204" pitchFamily="34" charset="0"/>
              <a:cs typeface="Arial" panose="020B0604020202020204" pitchFamily="34" charset="0"/>
            </a:endParaRPr>
          </a:p>
          <a:p>
            <a:r>
              <a:rPr lang="en-US" sz="1900" dirty="0">
                <a:solidFill>
                  <a:schemeClr val="bg1"/>
                </a:solidFill>
                <a:latin typeface="Arial" panose="020B0604020202020204" pitchFamily="34" charset="0"/>
                <a:cs typeface="Arial" panose="020B0604020202020204" pitchFamily="34" charset="0"/>
              </a:rPr>
              <a:t>The "test" folder contains images reserved for evaluating the performance of the trained model. These images are not used during the training phase but are utilized after model training to assess its predictive capabilities.</a:t>
            </a:r>
          </a:p>
          <a:p>
            <a:pPr marL="0" indent="0">
              <a:buNone/>
            </a:pPr>
            <a:endParaRPr lang="en-US" sz="1900" dirty="0">
              <a:solidFill>
                <a:schemeClr val="bg1"/>
              </a:solidFill>
              <a:latin typeface="Arial" panose="020B0604020202020204" pitchFamily="34" charset="0"/>
              <a:cs typeface="Arial" panose="020B0604020202020204" pitchFamily="34" charset="0"/>
            </a:endParaRPr>
          </a:p>
          <a:p>
            <a:r>
              <a:rPr lang="en-US" sz="1900" dirty="0">
                <a:solidFill>
                  <a:schemeClr val="bg1"/>
                </a:solidFill>
                <a:latin typeface="Arial" panose="020B0604020202020204" pitchFamily="34" charset="0"/>
                <a:cs typeface="Arial" panose="020B0604020202020204" pitchFamily="34" charset="0"/>
              </a:rPr>
              <a:t>The dataset structure facilitates supervised learning, with labeled examples provided for each class. During model training, the images from the "train" subset are fed into the Convolutional Neural Network (CNN) model to learn patterns and associations between features and class labels. Subsequently, the trained model's performance is evaluated using the images from the "test" subset, allowing for the assessment of its ability to correctly classify unseen images.</a:t>
            </a:r>
          </a:p>
          <a:p>
            <a:endParaRPr lang="en-US" sz="1900" dirty="0">
              <a:solidFill>
                <a:schemeClr val="bg1"/>
              </a:solidFill>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1915240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79547F-4872-06E2-9A9A-FC015599861F}"/>
              </a:ext>
            </a:extLst>
          </p:cNvPr>
          <p:cNvPicPr>
            <a:picLocks noGrp="1" noChangeAspect="1"/>
          </p:cNvPicPr>
          <p:nvPr>
            <p:ph idx="1"/>
          </p:nvPr>
        </p:nvPicPr>
        <p:blipFill>
          <a:blip r:embed="rId2"/>
          <a:stretch>
            <a:fillRect/>
          </a:stretch>
        </p:blipFill>
        <p:spPr>
          <a:xfrm>
            <a:off x="416765" y="385590"/>
            <a:ext cx="11426367" cy="5960125"/>
          </a:xfrm>
        </p:spPr>
      </p:pic>
    </p:spTree>
    <p:extLst>
      <p:ext uri="{BB962C8B-B14F-4D97-AF65-F5344CB8AC3E}">
        <p14:creationId xmlns:p14="http://schemas.microsoft.com/office/powerpoint/2010/main" val="7020428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0E78-4790-F4ED-318C-6881D7FADABB}"/>
              </a:ext>
            </a:extLst>
          </p:cNvPr>
          <p:cNvSpPr>
            <a:spLocks noGrp="1"/>
          </p:cNvSpPr>
          <p:nvPr>
            <p:ph type="title"/>
          </p:nvPr>
        </p:nvSpPr>
        <p:spPr>
          <a:xfrm>
            <a:off x="838200" y="365125"/>
            <a:ext cx="10515600" cy="703511"/>
          </a:xfrm>
        </p:spPr>
        <p:txBody>
          <a:bodyPr>
            <a:normAutofit/>
          </a:bodyPr>
          <a:lstStyle/>
          <a:p>
            <a:r>
              <a:rPr lang="en-IN" sz="2800" b="1" dirty="0">
                <a:solidFill>
                  <a:schemeClr val="accent1">
                    <a:lumMod val="20000"/>
                    <a:lumOff val="80000"/>
                  </a:schemeClr>
                </a:solidFill>
                <a:latin typeface="Arial" panose="020B0604020202020204" pitchFamily="34" charset="0"/>
                <a:cs typeface="Arial" panose="020B0604020202020204" pitchFamily="34" charset="0"/>
              </a:rPr>
              <a:t>Literature Review</a:t>
            </a:r>
          </a:p>
        </p:txBody>
      </p:sp>
      <p:sp>
        <p:nvSpPr>
          <p:cNvPr id="3" name="Content Placeholder 2">
            <a:extLst>
              <a:ext uri="{FF2B5EF4-FFF2-40B4-BE49-F238E27FC236}">
                <a16:creationId xmlns:a16="http://schemas.microsoft.com/office/drawing/2014/main" id="{8FFEBAA5-A820-A448-3389-884D9BC27F19}"/>
              </a:ext>
            </a:extLst>
          </p:cNvPr>
          <p:cNvSpPr>
            <a:spLocks noGrp="1"/>
          </p:cNvSpPr>
          <p:nvPr>
            <p:ph idx="1"/>
          </p:nvPr>
        </p:nvSpPr>
        <p:spPr>
          <a:xfrm>
            <a:off x="838200" y="1322024"/>
            <a:ext cx="10515600" cy="4854939"/>
          </a:xfrm>
        </p:spPr>
        <p:txBody>
          <a:bodyPr>
            <a:normAutofit/>
          </a:bodyPr>
          <a:lstStyle/>
          <a:p>
            <a:r>
              <a:rPr lang="en-US" sz="1600" b="1" dirty="0">
                <a:solidFill>
                  <a:schemeClr val="accent1">
                    <a:lumMod val="20000"/>
                    <a:lumOff val="80000"/>
                  </a:schemeClr>
                </a:solidFill>
                <a:latin typeface="Arial" panose="020B0604020202020204" pitchFamily="34" charset="0"/>
                <a:cs typeface="Arial" panose="020B0604020202020204" pitchFamily="34" charset="0"/>
              </a:rPr>
              <a:t>Image Classification Using Convolutional Neural Networks:</a:t>
            </a:r>
          </a:p>
          <a:p>
            <a:pPr marL="0" indent="0">
              <a:buNone/>
            </a:pPr>
            <a:r>
              <a:rPr lang="en-US" sz="1600" dirty="0">
                <a:solidFill>
                  <a:schemeClr val="bg1"/>
                </a:solidFill>
                <a:latin typeface="Arial" panose="020B0604020202020204" pitchFamily="34" charset="0"/>
                <a:cs typeface="Arial" panose="020B0604020202020204" pitchFamily="34" charset="0"/>
              </a:rPr>
              <a:t>Convolutional Neural Networks (CNNs) have revolutionized image classification tasks. Researchers such as Krizhevsky et al. (2012) demonstrated the effectiveness of CNNs in image classification tasks, achieving state-of-the-art performance on benchmark datasets like ImageNet.</a:t>
            </a:r>
          </a:p>
          <a:p>
            <a:pPr marL="0" indent="0">
              <a:buNone/>
            </a:pPr>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accent1">
                    <a:lumMod val="20000"/>
                    <a:lumOff val="80000"/>
                  </a:schemeClr>
                </a:solidFill>
                <a:latin typeface="Arial" panose="020B0604020202020204" pitchFamily="34" charset="0"/>
                <a:cs typeface="Arial" panose="020B0604020202020204" pitchFamily="34" charset="0"/>
              </a:rPr>
              <a:t>Transfer Learning for Natural Scene Classification:</a:t>
            </a:r>
          </a:p>
          <a:p>
            <a:pPr marL="0" indent="0">
              <a:buNone/>
            </a:pPr>
            <a:r>
              <a:rPr lang="en-US" sz="1600" dirty="0">
                <a:solidFill>
                  <a:schemeClr val="bg1"/>
                </a:solidFill>
                <a:latin typeface="Arial" panose="020B0604020202020204" pitchFamily="34" charset="0"/>
                <a:cs typeface="Arial" panose="020B0604020202020204" pitchFamily="34" charset="0"/>
              </a:rPr>
              <a:t>Transfer learning, a technique where pre-trained models are fine-tuned for specific tasks, has gained prominence in natural scene classification. Work by Razavian et al. (2014) showed that features learned from large-scale datasets like ImageNet can be transferred and adapted to achieve impressive performance on natural scene classification tasks.</a:t>
            </a:r>
          </a:p>
          <a:p>
            <a:pPr marL="0" indent="0">
              <a:buNone/>
            </a:pPr>
            <a:endParaRPr lang="en-US" sz="1600" dirty="0">
              <a:solidFill>
                <a:schemeClr val="bg1"/>
              </a:solidFill>
              <a:latin typeface="Arial" panose="020B0604020202020204" pitchFamily="34" charset="0"/>
              <a:cs typeface="Arial" panose="020B0604020202020204" pitchFamily="34" charset="0"/>
            </a:endParaRPr>
          </a:p>
          <a:p>
            <a:r>
              <a:rPr lang="en-US" sz="1600" b="1" dirty="0">
                <a:solidFill>
                  <a:schemeClr val="accent1">
                    <a:lumMod val="20000"/>
                    <a:lumOff val="80000"/>
                  </a:schemeClr>
                </a:solidFill>
                <a:latin typeface="Arial" panose="020B0604020202020204" pitchFamily="34" charset="0"/>
                <a:cs typeface="Arial" panose="020B0604020202020204" pitchFamily="34" charset="0"/>
              </a:rPr>
              <a:t>Data Augmentation Techniques:</a:t>
            </a:r>
          </a:p>
          <a:p>
            <a:pPr marL="0" indent="0">
              <a:buNone/>
            </a:pPr>
            <a:r>
              <a:rPr lang="en-US" sz="1600" dirty="0">
                <a:solidFill>
                  <a:schemeClr val="bg1"/>
                </a:solidFill>
                <a:latin typeface="Arial" panose="020B0604020202020204" pitchFamily="34" charset="0"/>
                <a:cs typeface="Arial" panose="020B0604020202020204" pitchFamily="34" charset="0"/>
              </a:rPr>
              <a:t>Data augmentation techniques play a crucial role in training deep learning models, particularly for tasks with limited datasets. Approaches such as rotation, flipping, and scaling have been widely used to augment training data and improve model generalization. Simard et al. (2003) demonstrated the effectiveness of data augmentation in improving the robustness of CNNs.</a:t>
            </a:r>
          </a:p>
        </p:txBody>
      </p:sp>
    </p:spTree>
    <p:extLst>
      <p:ext uri="{BB962C8B-B14F-4D97-AF65-F5344CB8AC3E}">
        <p14:creationId xmlns:p14="http://schemas.microsoft.com/office/powerpoint/2010/main" val="9972361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035A4-6E5E-1A00-AF02-F70200D92CF1}"/>
              </a:ext>
            </a:extLst>
          </p:cNvPr>
          <p:cNvSpPr>
            <a:spLocks noGrp="1"/>
          </p:cNvSpPr>
          <p:nvPr>
            <p:ph idx="1"/>
          </p:nvPr>
        </p:nvSpPr>
        <p:spPr>
          <a:xfrm>
            <a:off x="838200" y="881349"/>
            <a:ext cx="10515600" cy="4932057"/>
          </a:xfrm>
        </p:spPr>
        <p:txBody>
          <a:bodyPr>
            <a:normAutofit fontScale="92500" lnSpcReduction="10000"/>
          </a:bodyPr>
          <a:lstStyle/>
          <a:p>
            <a:r>
              <a:rPr lang="en-US" sz="1900" b="1" dirty="0">
                <a:solidFill>
                  <a:schemeClr val="accent1">
                    <a:lumMod val="20000"/>
                    <a:lumOff val="80000"/>
                  </a:schemeClr>
                </a:solidFill>
                <a:latin typeface="Arial" panose="020B0604020202020204" pitchFamily="34" charset="0"/>
                <a:cs typeface="Arial" panose="020B0604020202020204" pitchFamily="34" charset="0"/>
              </a:rPr>
              <a:t>Evaluation Metrics for Image Classification:</a:t>
            </a:r>
          </a:p>
          <a:p>
            <a:pPr marL="0" indent="0">
              <a:buNone/>
            </a:pPr>
            <a:r>
              <a:rPr lang="en-US" sz="1900" dirty="0">
                <a:solidFill>
                  <a:schemeClr val="bg1"/>
                </a:solidFill>
                <a:latin typeface="Arial" panose="020B0604020202020204" pitchFamily="34" charset="0"/>
                <a:cs typeface="Arial" panose="020B0604020202020204" pitchFamily="34" charset="0"/>
              </a:rPr>
              <a:t>Various evaluation metrics are used to assess the performance of image classification models. Accuracy, precision, recall, and F1-score are commonly used metrics for binary and multi-class classification tasks. Additionally, techniques such as confusion matrices and receiver operating characteristic (ROC) curves provide insights into model performance across different classes.</a:t>
            </a:r>
          </a:p>
          <a:p>
            <a:pPr marL="0" indent="0">
              <a:buNone/>
            </a:pPr>
            <a:endParaRPr lang="en-US" sz="1900" dirty="0">
              <a:solidFill>
                <a:schemeClr val="bg1"/>
              </a:solidFill>
              <a:latin typeface="Arial" panose="020B0604020202020204" pitchFamily="34" charset="0"/>
              <a:cs typeface="Arial" panose="020B0604020202020204" pitchFamily="34" charset="0"/>
            </a:endParaRPr>
          </a:p>
          <a:p>
            <a:r>
              <a:rPr lang="en-US" sz="1900" b="1" dirty="0">
                <a:solidFill>
                  <a:schemeClr val="accent1">
                    <a:lumMod val="20000"/>
                    <a:lumOff val="80000"/>
                  </a:schemeClr>
                </a:solidFill>
                <a:latin typeface="Arial" panose="020B0604020202020204" pitchFamily="34" charset="0"/>
                <a:cs typeface="Arial" panose="020B0604020202020204" pitchFamily="34" charset="0"/>
              </a:rPr>
              <a:t>Applications of Image Classification in Environmental Monitoring and Urban Planning:</a:t>
            </a:r>
          </a:p>
          <a:p>
            <a:pPr marL="0" indent="0">
              <a:buNone/>
            </a:pPr>
            <a:r>
              <a:rPr lang="en-US" sz="1900" dirty="0">
                <a:solidFill>
                  <a:schemeClr val="bg1"/>
                </a:solidFill>
                <a:latin typeface="Arial" panose="020B0604020202020204" pitchFamily="34" charset="0"/>
                <a:cs typeface="Arial" panose="020B0604020202020204" pitchFamily="34" charset="0"/>
              </a:rPr>
              <a:t>Image classification has diverse applications in environmental monitoring and urban planning. For example, researchers have used satellite imagery to monitor deforestation, track urban sprawl, and assess land cover changes. Image classification models can aid policymakers in making informed decisions related to land use, resource management, and infrastructure planning.</a:t>
            </a:r>
          </a:p>
          <a:p>
            <a:pPr marL="0" indent="0">
              <a:buNone/>
            </a:pPr>
            <a:endParaRPr lang="en-US" sz="1900" dirty="0">
              <a:solidFill>
                <a:schemeClr val="bg1"/>
              </a:solidFill>
              <a:latin typeface="Arial" panose="020B0604020202020204" pitchFamily="34" charset="0"/>
              <a:cs typeface="Arial" panose="020B0604020202020204" pitchFamily="34" charset="0"/>
            </a:endParaRPr>
          </a:p>
          <a:p>
            <a:r>
              <a:rPr lang="en-US" sz="1900" b="1" dirty="0">
                <a:solidFill>
                  <a:schemeClr val="accent1">
                    <a:lumMod val="20000"/>
                    <a:lumOff val="80000"/>
                  </a:schemeClr>
                </a:solidFill>
                <a:latin typeface="Arial" panose="020B0604020202020204" pitchFamily="34" charset="0"/>
                <a:cs typeface="Arial" panose="020B0604020202020204" pitchFamily="34" charset="0"/>
              </a:rPr>
              <a:t>Challenges and Future Directions:</a:t>
            </a:r>
          </a:p>
          <a:p>
            <a:pPr marL="0" indent="0">
              <a:buNone/>
            </a:pPr>
            <a:r>
              <a:rPr lang="en-US" sz="1900" dirty="0">
                <a:solidFill>
                  <a:schemeClr val="bg1"/>
                </a:solidFill>
                <a:latin typeface="Arial" panose="020B0604020202020204" pitchFamily="34" charset="0"/>
                <a:cs typeface="Arial" panose="020B0604020202020204" pitchFamily="34" charset="0"/>
              </a:rPr>
              <a:t>Despite the progress in image classification, several challenges remain, including handling imbalanced datasets, addressing class imbalance, and improving model interpretability. Future research directions may focus on developing more robust and interpretable models, incorporating domain knowledge into model architectures, and exploring novel data augmentation techniques tailored for natural scene classification tasks.</a:t>
            </a:r>
            <a:endParaRPr lang="en-IN" sz="1900" dirty="0">
              <a:solidFill>
                <a:schemeClr val="bg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66492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4BCE-7C4E-3231-33EA-77C170E8072C}"/>
              </a:ext>
            </a:extLst>
          </p:cNvPr>
          <p:cNvSpPr>
            <a:spLocks noGrp="1"/>
          </p:cNvSpPr>
          <p:nvPr>
            <p:ph type="title"/>
          </p:nvPr>
        </p:nvSpPr>
        <p:spPr>
          <a:xfrm>
            <a:off x="838200" y="181778"/>
            <a:ext cx="10515600" cy="824697"/>
          </a:xfrm>
        </p:spPr>
        <p:txBody>
          <a:bodyPr>
            <a:normAutofit fontScale="90000"/>
          </a:bodyPr>
          <a:lstStyle/>
          <a:p>
            <a:r>
              <a:rPr lang="en-IN" sz="2800" b="1" dirty="0">
                <a:solidFill>
                  <a:schemeClr val="accent1">
                    <a:lumMod val="20000"/>
                    <a:lumOff val="80000"/>
                  </a:schemeClr>
                </a:solidFill>
                <a:latin typeface="Arial" panose="020B0604020202020204" pitchFamily="34" charset="0"/>
                <a:cs typeface="Arial" panose="020B0604020202020204" pitchFamily="34" charset="0"/>
              </a:rPr>
              <a:t>Step-By-Step Approach of Building Nature Scope:</a:t>
            </a:r>
            <a:br>
              <a:rPr lang="en-IN" sz="2800" b="1" dirty="0">
                <a:solidFill>
                  <a:schemeClr val="accent1">
                    <a:lumMod val="20000"/>
                    <a:lumOff val="80000"/>
                  </a:schemeClr>
                </a:solidFill>
                <a:latin typeface="Arial" panose="020B0604020202020204" pitchFamily="34" charset="0"/>
                <a:cs typeface="Arial" panose="020B0604020202020204" pitchFamily="34" charset="0"/>
              </a:rPr>
            </a:br>
            <a:r>
              <a:rPr lang="en-IN" sz="2800" b="1" dirty="0">
                <a:solidFill>
                  <a:schemeClr val="accent1">
                    <a:lumMod val="20000"/>
                    <a:lumOff val="80000"/>
                  </a:schemeClr>
                </a:solidFill>
                <a:latin typeface="Arial" panose="020B0604020202020204" pitchFamily="34" charset="0"/>
                <a:cs typeface="Arial" panose="020B0604020202020204" pitchFamily="34" charset="0"/>
              </a:rPr>
              <a:t>Multiclass CNN Model</a:t>
            </a:r>
          </a:p>
        </p:txBody>
      </p:sp>
      <p:sp>
        <p:nvSpPr>
          <p:cNvPr id="3" name="Content Placeholder 2">
            <a:extLst>
              <a:ext uri="{FF2B5EF4-FFF2-40B4-BE49-F238E27FC236}">
                <a16:creationId xmlns:a16="http://schemas.microsoft.com/office/drawing/2014/main" id="{9925CD6F-9A72-AEC1-6BD6-409E201CA4B3}"/>
              </a:ext>
            </a:extLst>
          </p:cNvPr>
          <p:cNvSpPr>
            <a:spLocks noGrp="1"/>
          </p:cNvSpPr>
          <p:nvPr>
            <p:ph idx="1"/>
          </p:nvPr>
        </p:nvSpPr>
        <p:spPr>
          <a:xfrm>
            <a:off x="838200" y="1123721"/>
            <a:ext cx="10515600" cy="5519450"/>
          </a:xfrm>
        </p:spPr>
        <p:txBody>
          <a:bodyPr>
            <a:normAutofit fontScale="47500" lnSpcReduction="20000"/>
          </a:bodyPr>
          <a:lstStyle/>
          <a:p>
            <a:pPr>
              <a:buFont typeface="Wingdings" panose="05000000000000000000" pitchFamily="2" charset="2"/>
              <a:buChar char="Ø"/>
            </a:pPr>
            <a:r>
              <a:rPr lang="en-IN" sz="4000" b="1" dirty="0">
                <a:solidFill>
                  <a:schemeClr val="accent1">
                    <a:lumMod val="20000"/>
                    <a:lumOff val="80000"/>
                  </a:schemeClr>
                </a:solidFill>
                <a:latin typeface="Arial" panose="020B0604020202020204" pitchFamily="34" charset="0"/>
                <a:cs typeface="Arial" panose="020B0604020202020204" pitchFamily="34" charset="0"/>
              </a:rPr>
              <a:t>Step-1: Import Required Libraries</a:t>
            </a:r>
          </a:p>
          <a:p>
            <a:pPr>
              <a:buFont typeface="Wingdings" panose="05000000000000000000" pitchFamily="2" charset="2"/>
              <a:buChar char="Ø"/>
            </a:pPr>
            <a:endParaRPr lang="en-US" sz="1600" b="1" dirty="0">
              <a:solidFill>
                <a:schemeClr val="accent1">
                  <a:lumMod val="20000"/>
                  <a:lumOff val="80000"/>
                </a:schemeClr>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900" b="1" dirty="0">
                <a:solidFill>
                  <a:schemeClr val="accent1">
                    <a:lumMod val="20000"/>
                    <a:lumOff val="80000"/>
                  </a:schemeClr>
                </a:solidFill>
                <a:latin typeface="Arial" panose="020B0604020202020204" pitchFamily="34" charset="0"/>
                <a:cs typeface="Arial" panose="020B0604020202020204" pitchFamily="34" charset="0"/>
              </a:rPr>
              <a:t>from tensorflow.keras.layers import Dense, Dropout, Flatten, Conv2D, MaxPooling2D, BatchNormalization:</a:t>
            </a:r>
          </a:p>
          <a:p>
            <a:pPr marL="0" indent="0">
              <a:buNone/>
            </a:pPr>
            <a:r>
              <a:rPr lang="en-US" sz="2900" dirty="0">
                <a:solidFill>
                  <a:schemeClr val="accent1">
                    <a:lumMod val="20000"/>
                    <a:lumOff val="80000"/>
                  </a:schemeClr>
                </a:solidFill>
                <a:latin typeface="Arial" panose="020B0604020202020204" pitchFamily="34" charset="0"/>
                <a:cs typeface="Arial" panose="020B0604020202020204" pitchFamily="34" charset="0"/>
              </a:rPr>
              <a:t>This line imports specific layers from the tensorflow.keras.layers module. Each layer has a specific function in building neural network models:</a:t>
            </a:r>
          </a:p>
          <a:p>
            <a:pPr>
              <a:buFont typeface="Wingdings" panose="05000000000000000000" pitchFamily="2" charset="2"/>
              <a:buChar char="Ø"/>
            </a:pPr>
            <a:r>
              <a:rPr lang="en-US" sz="2900" b="1" dirty="0">
                <a:solidFill>
                  <a:schemeClr val="accent1">
                    <a:lumMod val="20000"/>
                    <a:lumOff val="80000"/>
                  </a:schemeClr>
                </a:solidFill>
                <a:latin typeface="Arial" panose="020B0604020202020204" pitchFamily="34" charset="0"/>
                <a:cs typeface="Arial" panose="020B0604020202020204" pitchFamily="34" charset="0"/>
              </a:rPr>
              <a:t>Dense:</a:t>
            </a:r>
            <a:r>
              <a:rPr lang="en-US" sz="2900" dirty="0">
                <a:solidFill>
                  <a:schemeClr val="accent1">
                    <a:lumMod val="20000"/>
                    <a:lumOff val="80000"/>
                  </a:schemeClr>
                </a:solidFill>
                <a:latin typeface="Arial" panose="020B0604020202020204" pitchFamily="34" charset="0"/>
                <a:cs typeface="Arial" panose="020B0604020202020204" pitchFamily="34" charset="0"/>
              </a:rPr>
              <a:t> Fully connected layer where every neuron is connected to every neuron in the preceding and succeeding layers.</a:t>
            </a:r>
          </a:p>
          <a:p>
            <a:pPr>
              <a:buFont typeface="Wingdings" panose="05000000000000000000" pitchFamily="2" charset="2"/>
              <a:buChar char="Ø"/>
            </a:pPr>
            <a:r>
              <a:rPr lang="en-US" sz="2900" b="1" dirty="0">
                <a:solidFill>
                  <a:schemeClr val="accent1">
                    <a:lumMod val="20000"/>
                    <a:lumOff val="80000"/>
                  </a:schemeClr>
                </a:solidFill>
                <a:latin typeface="Arial" panose="020B0604020202020204" pitchFamily="34" charset="0"/>
                <a:cs typeface="Arial" panose="020B0604020202020204" pitchFamily="34" charset="0"/>
              </a:rPr>
              <a:t>Dropout: </a:t>
            </a:r>
            <a:r>
              <a:rPr lang="en-US" sz="2900" dirty="0">
                <a:solidFill>
                  <a:schemeClr val="accent1">
                    <a:lumMod val="20000"/>
                    <a:lumOff val="80000"/>
                  </a:schemeClr>
                </a:solidFill>
                <a:latin typeface="Arial" panose="020B0604020202020204" pitchFamily="34" charset="0"/>
                <a:cs typeface="Arial" panose="020B0604020202020204" pitchFamily="34" charset="0"/>
              </a:rPr>
              <a:t>Regularization technique that randomly sets a fraction of input units to zero during training to prevent overfitting.</a:t>
            </a:r>
          </a:p>
          <a:p>
            <a:pPr>
              <a:buFont typeface="Wingdings" panose="05000000000000000000" pitchFamily="2" charset="2"/>
              <a:buChar char="Ø"/>
            </a:pPr>
            <a:r>
              <a:rPr lang="en-US" sz="2900" b="1" dirty="0">
                <a:solidFill>
                  <a:schemeClr val="accent1">
                    <a:lumMod val="20000"/>
                    <a:lumOff val="80000"/>
                  </a:schemeClr>
                </a:solidFill>
                <a:latin typeface="Arial" panose="020B0604020202020204" pitchFamily="34" charset="0"/>
                <a:cs typeface="Arial" panose="020B0604020202020204" pitchFamily="34" charset="0"/>
              </a:rPr>
              <a:t>Flatten:</a:t>
            </a:r>
            <a:r>
              <a:rPr lang="en-US" sz="2900" dirty="0">
                <a:solidFill>
                  <a:schemeClr val="accent1">
                    <a:lumMod val="20000"/>
                    <a:lumOff val="80000"/>
                  </a:schemeClr>
                </a:solidFill>
                <a:latin typeface="Arial" panose="020B0604020202020204" pitchFamily="34" charset="0"/>
                <a:cs typeface="Arial" panose="020B0604020202020204" pitchFamily="34" charset="0"/>
              </a:rPr>
              <a:t> Layer used for flattening the input, typically used when transitioning from convolutional layers to fully connected layers.</a:t>
            </a:r>
          </a:p>
          <a:p>
            <a:pPr>
              <a:buFont typeface="Wingdings" panose="05000000000000000000" pitchFamily="2" charset="2"/>
              <a:buChar char="Ø"/>
            </a:pPr>
            <a:r>
              <a:rPr lang="en-US" sz="2900" b="1" dirty="0">
                <a:solidFill>
                  <a:schemeClr val="accent1">
                    <a:lumMod val="20000"/>
                    <a:lumOff val="80000"/>
                  </a:schemeClr>
                </a:solidFill>
                <a:latin typeface="Arial" panose="020B0604020202020204" pitchFamily="34" charset="0"/>
                <a:cs typeface="Arial" panose="020B0604020202020204" pitchFamily="34" charset="0"/>
              </a:rPr>
              <a:t>Conv2D:</a:t>
            </a:r>
            <a:r>
              <a:rPr lang="en-US" sz="2900" dirty="0">
                <a:solidFill>
                  <a:schemeClr val="accent1">
                    <a:lumMod val="20000"/>
                    <a:lumOff val="80000"/>
                  </a:schemeClr>
                </a:solidFill>
                <a:latin typeface="Arial" panose="020B0604020202020204" pitchFamily="34" charset="0"/>
                <a:cs typeface="Arial" panose="020B0604020202020204" pitchFamily="34" charset="0"/>
              </a:rPr>
              <a:t> Convolutional layer for 2D spatial convolution over images.</a:t>
            </a:r>
          </a:p>
          <a:p>
            <a:pPr>
              <a:buFont typeface="Wingdings" panose="05000000000000000000" pitchFamily="2" charset="2"/>
              <a:buChar char="Ø"/>
            </a:pPr>
            <a:r>
              <a:rPr lang="en-US" sz="2900" b="1" dirty="0">
                <a:solidFill>
                  <a:schemeClr val="accent1">
                    <a:lumMod val="20000"/>
                    <a:lumOff val="80000"/>
                  </a:schemeClr>
                </a:solidFill>
                <a:latin typeface="Arial" panose="020B0604020202020204" pitchFamily="34" charset="0"/>
                <a:cs typeface="Arial" panose="020B0604020202020204" pitchFamily="34" charset="0"/>
              </a:rPr>
              <a:t>MaxPooling2D: </a:t>
            </a:r>
            <a:r>
              <a:rPr lang="en-US" sz="2900" dirty="0">
                <a:solidFill>
                  <a:schemeClr val="accent1">
                    <a:lumMod val="20000"/>
                    <a:lumOff val="80000"/>
                  </a:schemeClr>
                </a:solidFill>
                <a:latin typeface="Arial" panose="020B0604020202020204" pitchFamily="34" charset="0"/>
                <a:cs typeface="Arial" panose="020B0604020202020204" pitchFamily="34" charset="0"/>
              </a:rPr>
              <a:t>Downsamples the input representation by taking the maximum value over a window of defined size.</a:t>
            </a:r>
          </a:p>
          <a:p>
            <a:pPr>
              <a:buFont typeface="Wingdings" panose="05000000000000000000" pitchFamily="2" charset="2"/>
              <a:buChar char="Ø"/>
            </a:pPr>
            <a:r>
              <a:rPr lang="en-US" sz="2900" b="1" dirty="0">
                <a:solidFill>
                  <a:schemeClr val="accent1">
                    <a:lumMod val="20000"/>
                    <a:lumOff val="80000"/>
                  </a:schemeClr>
                </a:solidFill>
                <a:latin typeface="Arial" panose="020B0604020202020204" pitchFamily="34" charset="0"/>
                <a:cs typeface="Arial" panose="020B0604020202020204" pitchFamily="34" charset="0"/>
              </a:rPr>
              <a:t>BatchNormalization:</a:t>
            </a:r>
            <a:r>
              <a:rPr lang="en-US" sz="2900" dirty="0">
                <a:solidFill>
                  <a:schemeClr val="accent1">
                    <a:lumMod val="20000"/>
                    <a:lumOff val="80000"/>
                  </a:schemeClr>
                </a:solidFill>
                <a:latin typeface="Arial" panose="020B0604020202020204" pitchFamily="34" charset="0"/>
                <a:cs typeface="Arial" panose="020B0604020202020204" pitchFamily="34" charset="0"/>
              </a:rPr>
              <a:t> Layer that normalizes and scales inputs, helping stabilize and speed up the training of deep neural networks.</a:t>
            </a:r>
          </a:p>
          <a:p>
            <a:pPr>
              <a:buFont typeface="Wingdings" panose="05000000000000000000" pitchFamily="2" charset="2"/>
              <a:buChar char="Ø"/>
            </a:pPr>
            <a:r>
              <a:rPr lang="en-US" sz="2900" b="1" dirty="0">
                <a:solidFill>
                  <a:schemeClr val="accent1">
                    <a:lumMod val="20000"/>
                    <a:lumOff val="80000"/>
                  </a:schemeClr>
                </a:solidFill>
                <a:latin typeface="Arial" panose="020B0604020202020204" pitchFamily="34" charset="0"/>
                <a:cs typeface="Arial" panose="020B0604020202020204" pitchFamily="34" charset="0"/>
              </a:rPr>
              <a:t>from tensorflow.keras.models import Sequential:</a:t>
            </a:r>
          </a:p>
          <a:p>
            <a:pPr marL="0" indent="0">
              <a:buNone/>
            </a:pPr>
            <a:r>
              <a:rPr lang="en-US" sz="2900" dirty="0">
                <a:solidFill>
                  <a:schemeClr val="accent1">
                    <a:lumMod val="20000"/>
                    <a:lumOff val="80000"/>
                  </a:schemeClr>
                </a:solidFill>
                <a:latin typeface="Arial" panose="020B0604020202020204" pitchFamily="34" charset="0"/>
                <a:cs typeface="Arial" panose="020B0604020202020204" pitchFamily="34" charset="0"/>
              </a:rPr>
              <a:t>Imports the Sequential model from tensorflow.keras.models. Sequential is a linear stack of layers used for building deep learning models layer-by-layer.</a:t>
            </a:r>
          </a:p>
          <a:p>
            <a:pPr>
              <a:buFont typeface="Wingdings" panose="05000000000000000000" pitchFamily="2" charset="2"/>
              <a:buChar char="Ø"/>
            </a:pPr>
            <a:r>
              <a:rPr lang="en-US" sz="2900" b="1" dirty="0">
                <a:solidFill>
                  <a:schemeClr val="accent1">
                    <a:lumMod val="20000"/>
                    <a:lumOff val="80000"/>
                  </a:schemeClr>
                </a:solidFill>
                <a:latin typeface="Arial" panose="020B0604020202020204" pitchFamily="34" charset="0"/>
                <a:cs typeface="Arial" panose="020B0604020202020204" pitchFamily="34" charset="0"/>
              </a:rPr>
              <a:t>import tensorflow as tf:</a:t>
            </a:r>
          </a:p>
          <a:p>
            <a:pPr marL="0" indent="0">
              <a:buNone/>
            </a:pPr>
            <a:r>
              <a:rPr lang="en-US" sz="2900" dirty="0">
                <a:solidFill>
                  <a:schemeClr val="accent1">
                    <a:lumMod val="20000"/>
                    <a:lumOff val="80000"/>
                  </a:schemeClr>
                </a:solidFill>
                <a:latin typeface="Arial" panose="020B0604020202020204" pitchFamily="34" charset="0"/>
                <a:cs typeface="Arial" panose="020B0604020202020204" pitchFamily="34" charset="0"/>
              </a:rPr>
              <a:t>Imports the TensorFlow library. TensorFlow is an open-source machine learning framework developed by Google for building various machine learning and deep learning models.</a:t>
            </a:r>
          </a:p>
          <a:p>
            <a:pPr>
              <a:buFont typeface="Wingdings" panose="05000000000000000000" pitchFamily="2" charset="2"/>
              <a:buChar char="Ø"/>
            </a:pPr>
            <a:r>
              <a:rPr lang="en-US" sz="2900" b="1" dirty="0">
                <a:solidFill>
                  <a:schemeClr val="accent1">
                    <a:lumMod val="20000"/>
                    <a:lumOff val="80000"/>
                  </a:schemeClr>
                </a:solidFill>
                <a:latin typeface="Arial" panose="020B0604020202020204" pitchFamily="34" charset="0"/>
                <a:cs typeface="Arial" panose="020B0604020202020204" pitchFamily="34" charset="0"/>
              </a:rPr>
              <a:t>from tensorflow.keras.preprocessing.image import ImageDataGenerator:</a:t>
            </a:r>
          </a:p>
          <a:p>
            <a:pPr marL="0" indent="0">
              <a:buNone/>
            </a:pPr>
            <a:r>
              <a:rPr lang="en-US" sz="2900" dirty="0">
                <a:solidFill>
                  <a:schemeClr val="accent1">
                    <a:lumMod val="20000"/>
                    <a:lumOff val="80000"/>
                  </a:schemeClr>
                </a:solidFill>
                <a:latin typeface="Arial" panose="020B0604020202020204" pitchFamily="34" charset="0"/>
                <a:cs typeface="Arial" panose="020B0604020202020204" pitchFamily="34" charset="0"/>
              </a:rPr>
              <a:t>Imports ImageDataGenerator from tensorflow.keras.preprocessing.image. ImageDataGenerator is used for real-time data augmentation and preprocessing of images during training.</a:t>
            </a:r>
          </a:p>
          <a:p>
            <a:pPr>
              <a:buFont typeface="Wingdings" panose="05000000000000000000" pitchFamily="2" charset="2"/>
              <a:buChar char="Ø"/>
            </a:pPr>
            <a:endParaRPr lang="en-IN" sz="1600" b="1" dirty="0">
              <a:solidFill>
                <a:schemeClr val="accent1">
                  <a:lumMod val="20000"/>
                  <a:lumOff val="80000"/>
                </a:schemeClr>
              </a:solidFill>
            </a:endParaRPr>
          </a:p>
        </p:txBody>
      </p:sp>
    </p:spTree>
    <p:extLst>
      <p:ext uri="{BB962C8B-B14F-4D97-AF65-F5344CB8AC3E}">
        <p14:creationId xmlns:p14="http://schemas.microsoft.com/office/powerpoint/2010/main" val="26975670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4081</Words>
  <Application>Microsoft Office PowerPoint</Application>
  <PresentationFormat>Widescreen</PresentationFormat>
  <Paragraphs>243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Black</vt:lpstr>
      <vt:lpstr>Calibri</vt:lpstr>
      <vt:lpstr>Calibri Light</vt:lpstr>
      <vt:lpstr>Wingdings</vt:lpstr>
      <vt:lpstr>Office Theme</vt:lpstr>
      <vt:lpstr>PowerPoint Presentation</vt:lpstr>
      <vt:lpstr>Abstract</vt:lpstr>
      <vt:lpstr>Introduction: Background</vt:lpstr>
      <vt:lpstr>Objectives</vt:lpstr>
      <vt:lpstr>Overview of dataset</vt:lpstr>
      <vt:lpstr>PowerPoint Presentation</vt:lpstr>
      <vt:lpstr>Literature Review</vt:lpstr>
      <vt:lpstr>PowerPoint Presentation</vt:lpstr>
      <vt:lpstr>Step-By-Step Approach of Building Nature Scope: Multiclass CNN Model</vt:lpstr>
      <vt:lpstr>PowerPoint Presentation</vt:lpstr>
      <vt:lpstr>PowerPoint Presentation</vt:lpstr>
      <vt:lpstr>PowerPoint Presentation</vt:lpstr>
      <vt:lpstr>PowerPoint Presentation</vt:lpstr>
      <vt:lpstr>PowerPoint Presentation</vt:lpstr>
      <vt:lpstr>Step-4:Setting up Data Generators for Training and Validation Images</vt:lpstr>
      <vt:lpstr>PowerPoint Presentation</vt:lpstr>
      <vt:lpstr>Step-5:Visualizing Training Data: Images and Categories</vt:lpstr>
      <vt:lpstr>PowerPoint Presentation</vt:lpstr>
      <vt:lpstr>Step:6:Building a Convolutional Neural Network for Image Classification with TensorFlow</vt:lpstr>
      <vt:lpstr>PowerPoint Presentation</vt:lpstr>
      <vt:lpstr>PowerPoint Presentation</vt:lpstr>
      <vt:lpstr>Step:7:Saving Best Model Weights with TensorFlow's Keras ModelCheckpoint Callback</vt:lpstr>
      <vt:lpstr>PowerPoint Presentation</vt:lpstr>
      <vt:lpstr>Step-8:Evaluating Model Performance</vt:lpstr>
      <vt:lpstr>PowerPoint Presentation</vt:lpstr>
      <vt:lpstr>PowerPoint Presentation</vt:lpstr>
      <vt:lpstr>PowerPoint Presentation</vt:lpstr>
      <vt:lpstr>Step:9:Image Classification Using  a Pre-trained CNN Model</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Dileep</dc:creator>
  <cp:lastModifiedBy>Sai Dileep</cp:lastModifiedBy>
  <cp:revision>5</cp:revision>
  <dcterms:created xsi:type="dcterms:W3CDTF">2024-04-22T18:42:34Z</dcterms:created>
  <dcterms:modified xsi:type="dcterms:W3CDTF">2024-04-23T18:39:31Z</dcterms:modified>
</cp:coreProperties>
</file>