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88BF-F128-F1BF-C017-2E2F8BDD1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F201ED-61C8-B7A3-5C6F-5059DD0C6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4FDF76-C15D-8713-3BE8-8F94B51F8E99}"/>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C1D8D570-4321-28EA-D420-47EE846A7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1ABAF-8DEB-5775-CD45-A103F08CF858}"/>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2923151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BCE2-378A-EB08-C5C7-889779E961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47A8FD-809A-34B9-F5E9-FD57228F2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BC13B-18E1-CFDB-E923-23E32F5D051D}"/>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2CDD5C3B-C899-7B56-EE35-5200DA8A18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FA7BD-252E-FB56-13DD-F77A92419026}"/>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3112465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93CA4-1CA9-4958-A1A4-80B1AC700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4C0A3-3100-60FA-F863-0B227A71F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75DFB-C720-42D2-99D5-CA25BEDEC454}"/>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E9270EC3-072C-60E3-EE8E-614F37815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0A2A3-EFDC-6CD1-D231-1498DF1349D8}"/>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222529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ED2A-E426-4EF2-06F1-7EA83B375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E00D9B-28B6-9C21-7443-F883C16ACB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7EA22-977D-92E7-1453-17BC8C39172D}"/>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4896A74D-BDA1-BD7B-E811-D8CC570FB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E9DD2-8980-9A9B-785A-3F2A2E432093}"/>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1298974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CED1-0E2E-91F5-2A57-A5F18EE03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F2ABEA-FC29-2AF3-8508-C591AB0F4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35006-5863-F409-9DCC-A376351ADD27}"/>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BD9C0123-E5F6-9D2B-65B6-5DF658B0E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0AC9E-76E5-5412-EB76-B78DC2063004}"/>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61660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9D2C-414D-6F01-6476-9BA6E7E03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BA878B-4B86-9FF9-30DC-363534B51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21F742-4B89-D3DA-E490-1BAFBB326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85EB00-18A0-555D-EBF2-0C136F70DEC8}"/>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6" name="Footer Placeholder 5">
            <a:extLst>
              <a:ext uri="{FF2B5EF4-FFF2-40B4-BE49-F238E27FC236}">
                <a16:creationId xmlns:a16="http://schemas.microsoft.com/office/drawing/2014/main" id="{16C531C2-9B7E-26FA-E498-1209B9273E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798E2-E334-7381-1060-5A4BCB6EAA91}"/>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2565178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46D9-05DE-3ED7-BF8A-0D6308DE24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352616-F6A8-8868-5B74-D6C564FEE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867FE-C836-03A8-6ECC-F9B455EAE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68A2D0-0256-13A0-983B-7E77D1E26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14AC9-2DAD-E147-FB5F-D937930D1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9DD2EF-8D21-8495-C56D-8A7DEB64CE88}"/>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8" name="Footer Placeholder 7">
            <a:extLst>
              <a:ext uri="{FF2B5EF4-FFF2-40B4-BE49-F238E27FC236}">
                <a16:creationId xmlns:a16="http://schemas.microsoft.com/office/drawing/2014/main" id="{1DE575E9-82E5-AADE-91D4-9ABA1D8DC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B2C35F-D246-097E-F5B9-EF7AAF688055}"/>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301507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CAF0-3E81-8FA1-D3FF-17FFD95F1F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307C3-F8FC-575C-B62D-0157E6D8A54F}"/>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4" name="Footer Placeholder 3">
            <a:extLst>
              <a:ext uri="{FF2B5EF4-FFF2-40B4-BE49-F238E27FC236}">
                <a16:creationId xmlns:a16="http://schemas.microsoft.com/office/drawing/2014/main" id="{D5E67457-CAB6-6D10-5AC1-946D685136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E47A53-28A6-E46A-3826-7B07E891A9E5}"/>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4009361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7CD51-8C31-5C7D-B516-925EF67D38E0}"/>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3" name="Footer Placeholder 2">
            <a:extLst>
              <a:ext uri="{FF2B5EF4-FFF2-40B4-BE49-F238E27FC236}">
                <a16:creationId xmlns:a16="http://schemas.microsoft.com/office/drawing/2014/main" id="{0839D13B-26B6-3D3E-13C3-90B73CC7F6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1A9EFB-1646-CAAF-304D-800BD4436CB2}"/>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1234412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772B-9D6F-08D2-79E6-A864CF185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886EC-23CE-04D2-B6CF-273CFD269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6EBFB-95F6-EE33-746A-C906E978C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853A9-10F5-667C-636E-8553B6E034F9}"/>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6" name="Footer Placeholder 5">
            <a:extLst>
              <a:ext uri="{FF2B5EF4-FFF2-40B4-BE49-F238E27FC236}">
                <a16:creationId xmlns:a16="http://schemas.microsoft.com/office/drawing/2014/main" id="{764A6E2F-02A4-EEA4-23B4-3066B5C6E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C6465-115E-701C-974D-00C2BFA3A46B}"/>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126446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2AE7-8F49-1E79-7CB0-1A7C5AC61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42873A-A6F5-BC04-33BB-9B42C2268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F12C5-15D4-D6D6-00A9-DD1AF2CE1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3E0C-6003-1F75-F091-C2EB92F136ED}"/>
              </a:ext>
            </a:extLst>
          </p:cNvPr>
          <p:cNvSpPr>
            <a:spLocks noGrp="1"/>
          </p:cNvSpPr>
          <p:nvPr>
            <p:ph type="dt" sz="half" idx="10"/>
          </p:nvPr>
        </p:nvSpPr>
        <p:spPr/>
        <p:txBody>
          <a:bodyPr/>
          <a:lstStyle/>
          <a:p>
            <a:fld id="{709274C9-F07B-434D-A52D-C39FF97161E4}" type="datetimeFigureOut">
              <a:rPr lang="en-IN" smtClean="0"/>
              <a:t>24-04-2024</a:t>
            </a:fld>
            <a:endParaRPr lang="en-IN"/>
          </a:p>
        </p:txBody>
      </p:sp>
      <p:sp>
        <p:nvSpPr>
          <p:cNvPr id="6" name="Footer Placeholder 5">
            <a:extLst>
              <a:ext uri="{FF2B5EF4-FFF2-40B4-BE49-F238E27FC236}">
                <a16:creationId xmlns:a16="http://schemas.microsoft.com/office/drawing/2014/main" id="{615B9B5B-658A-4D17-BC9B-230734B2F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62B16-007D-AEBF-230C-D49B7462903A}"/>
              </a:ext>
            </a:extLst>
          </p:cNvPr>
          <p:cNvSpPr>
            <a:spLocks noGrp="1"/>
          </p:cNvSpPr>
          <p:nvPr>
            <p:ph type="sldNum" sz="quarter" idx="12"/>
          </p:nvPr>
        </p:nvSpPr>
        <p:spPr/>
        <p:txBody>
          <a:bodyPr/>
          <a:lstStyle/>
          <a:p>
            <a:fld id="{7213F9A6-5116-480D-802F-19D50B7463CA}" type="slidenum">
              <a:rPr lang="en-IN" smtClean="0"/>
              <a:t>‹#›</a:t>
            </a:fld>
            <a:endParaRPr lang="en-IN"/>
          </a:p>
        </p:txBody>
      </p:sp>
    </p:spTree>
    <p:extLst>
      <p:ext uri="{BB962C8B-B14F-4D97-AF65-F5344CB8AC3E}">
        <p14:creationId xmlns:p14="http://schemas.microsoft.com/office/powerpoint/2010/main" val="2744704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alpha val="97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1B4F0-7956-6B24-2B0E-98A3C257E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17402F-7D86-D3DB-2558-26A8685C4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E165B-2CB3-E144-0374-792BF8D18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274C9-F07B-434D-A52D-C39FF97161E4}" type="datetimeFigureOut">
              <a:rPr lang="en-IN" smtClean="0"/>
              <a:t>24-04-2024</a:t>
            </a:fld>
            <a:endParaRPr lang="en-IN"/>
          </a:p>
        </p:txBody>
      </p:sp>
      <p:sp>
        <p:nvSpPr>
          <p:cNvPr id="5" name="Footer Placeholder 4">
            <a:extLst>
              <a:ext uri="{FF2B5EF4-FFF2-40B4-BE49-F238E27FC236}">
                <a16:creationId xmlns:a16="http://schemas.microsoft.com/office/drawing/2014/main" id="{FF59C5CA-8CC0-939D-70B4-0FF422814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73EAD1-CC95-18D2-DBF9-856A4DB5F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3F9A6-5116-480D-802F-19D50B7463CA}" type="slidenum">
              <a:rPr lang="en-IN" smtClean="0"/>
              <a:t>‹#›</a:t>
            </a:fld>
            <a:endParaRPr lang="en-IN"/>
          </a:p>
        </p:txBody>
      </p:sp>
    </p:spTree>
    <p:extLst>
      <p:ext uri="{BB962C8B-B14F-4D97-AF65-F5344CB8AC3E}">
        <p14:creationId xmlns:p14="http://schemas.microsoft.com/office/powerpoint/2010/main" val="198976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data-science-for-beginners-850c3376a34a" TargetMode="External"/><Relationship Id="rId7" Type="http://schemas.openxmlformats.org/officeDocument/2006/relationships/hyperlink" Target="https://www.picpedia.org/highway-signs/s/salary.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s4be.cochrane.org/blog/2015/07/24/nominal-ordinal-numerical-variables/"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image/24418/free-illustration-image-objective-target-strategy" TargetMode="External"/><Relationship Id="rId2" Type="http://schemas.openxmlformats.org/officeDocument/2006/relationships/image" Target="../media/image7.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D0329C-180B-C0AA-A73E-76324C4CA1F6}"/>
              </a:ext>
            </a:extLst>
          </p:cNvPr>
          <p:cNvPicPr>
            <a:picLocks noChangeAspect="1"/>
          </p:cNvPicPr>
          <p:nvPr/>
        </p:nvPicPr>
        <p:blipFill>
          <a:blip r:embed="rId2"/>
          <a:stretch>
            <a:fillRect/>
          </a:stretch>
        </p:blipFill>
        <p:spPr>
          <a:xfrm>
            <a:off x="-1859" y="0"/>
            <a:ext cx="12192000" cy="6858000"/>
          </a:xfrm>
          <a:prstGeom prst="rect">
            <a:avLst/>
          </a:prstGeom>
        </p:spPr>
      </p:pic>
      <p:sp>
        <p:nvSpPr>
          <p:cNvPr id="14" name="TextBox 13">
            <a:extLst>
              <a:ext uri="{FF2B5EF4-FFF2-40B4-BE49-F238E27FC236}">
                <a16:creationId xmlns:a16="http://schemas.microsoft.com/office/drawing/2014/main" id="{0BCDAB14-491D-2C24-AFC1-1D52FED1B325}"/>
              </a:ext>
            </a:extLst>
          </p:cNvPr>
          <p:cNvSpPr txBox="1"/>
          <p:nvPr/>
        </p:nvSpPr>
        <p:spPr>
          <a:xfrm>
            <a:off x="303869" y="2035316"/>
            <a:ext cx="8282570" cy="1938992"/>
          </a:xfrm>
          <a:prstGeom prst="rect">
            <a:avLst/>
          </a:prstGeom>
          <a:noFill/>
        </p:spPr>
        <p:txBody>
          <a:bodyPr wrap="square">
            <a:spAutoFit/>
          </a:bodyPr>
          <a:lstStyle/>
          <a:p>
            <a:r>
              <a:rPr lang="en-IN" sz="4000" b="1" dirty="0">
                <a:solidFill>
                  <a:schemeClr val="bg1"/>
                </a:solidFill>
              </a:rPr>
              <a:t>Unveiling the Data Science Economy: A Comprehensive Analysis of Job Salaries Using Tableau</a:t>
            </a:r>
          </a:p>
        </p:txBody>
      </p:sp>
    </p:spTree>
    <p:extLst>
      <p:ext uri="{BB962C8B-B14F-4D97-AF65-F5344CB8AC3E}">
        <p14:creationId xmlns:p14="http://schemas.microsoft.com/office/powerpoint/2010/main" val="1360087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FB43-F721-C4CB-5F37-5C8AE185DB67}"/>
              </a:ext>
            </a:extLst>
          </p:cNvPr>
          <p:cNvSpPr>
            <a:spLocks noGrp="1"/>
          </p:cNvSpPr>
          <p:nvPr>
            <p:ph type="title"/>
          </p:nvPr>
        </p:nvSpPr>
        <p:spPr>
          <a:xfrm>
            <a:off x="159833" y="197857"/>
            <a:ext cx="11753385" cy="616182"/>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     Data Visualization And Exploration using Dashboard in Tableau  </a:t>
            </a:r>
          </a:p>
        </p:txBody>
      </p:sp>
      <p:pic>
        <p:nvPicPr>
          <p:cNvPr id="5" name="Content Placeholder 4">
            <a:extLst>
              <a:ext uri="{FF2B5EF4-FFF2-40B4-BE49-F238E27FC236}">
                <a16:creationId xmlns:a16="http://schemas.microsoft.com/office/drawing/2014/main" id="{0CDC8103-823D-1DBE-C93C-67594E426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80" y="814039"/>
            <a:ext cx="11753386" cy="5753217"/>
          </a:xfrm>
        </p:spPr>
      </p:pic>
    </p:spTree>
    <p:extLst>
      <p:ext uri="{BB962C8B-B14F-4D97-AF65-F5344CB8AC3E}">
        <p14:creationId xmlns:p14="http://schemas.microsoft.com/office/powerpoint/2010/main" val="4272540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B131-D96E-9A89-EE11-BC85E4866AAE}"/>
              </a:ext>
            </a:extLst>
          </p:cNvPr>
          <p:cNvSpPr>
            <a:spLocks noGrp="1"/>
          </p:cNvSpPr>
          <p:nvPr>
            <p:ph type="title"/>
          </p:nvPr>
        </p:nvSpPr>
        <p:spPr>
          <a:xfrm>
            <a:off x="635619" y="231311"/>
            <a:ext cx="10928195" cy="1162591"/>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Step-by-Step approach taken to Build Data Science Jobs Salary Analysis</a:t>
            </a:r>
          </a:p>
        </p:txBody>
      </p:sp>
      <p:sp>
        <p:nvSpPr>
          <p:cNvPr id="3" name="Content Placeholder 2">
            <a:extLst>
              <a:ext uri="{FF2B5EF4-FFF2-40B4-BE49-F238E27FC236}">
                <a16:creationId xmlns:a16="http://schemas.microsoft.com/office/drawing/2014/main" id="{7B845932-AA59-F55D-5B59-4CC07D9E0D22}"/>
              </a:ext>
            </a:extLst>
          </p:cNvPr>
          <p:cNvSpPr>
            <a:spLocks noGrp="1"/>
          </p:cNvSpPr>
          <p:nvPr>
            <p:ph idx="1"/>
          </p:nvPr>
        </p:nvSpPr>
        <p:spPr>
          <a:xfrm>
            <a:off x="425605" y="1393902"/>
            <a:ext cx="11550805" cy="5073805"/>
          </a:xfrm>
        </p:spPr>
        <p:txBody>
          <a:bodyPr>
            <a:normAutofit/>
          </a:bodyPr>
          <a:lstStyle/>
          <a:p>
            <a:pPr>
              <a:buFont typeface="Wingdings" panose="05000000000000000000" pitchFamily="2" charset="2"/>
              <a:buChar char="Ø"/>
            </a:pPr>
            <a:r>
              <a:rPr lang="en-IN" sz="1600" b="1" dirty="0">
                <a:solidFill>
                  <a:schemeClr val="bg2">
                    <a:lumMod val="75000"/>
                  </a:schemeClr>
                </a:solidFill>
                <a:latin typeface="Arial" panose="020B0604020202020204" pitchFamily="34" charset="0"/>
                <a:cs typeface="Arial" panose="020B0604020202020204" pitchFamily="34" charset="0"/>
              </a:rPr>
              <a:t>Importing Data and Creating Individual Visualizations:</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The dataset used consists of data on data science job salaries obtained from Kaggle in CSV format. It was directly downloaded from the Kaggle website, and during import into Tableau, the "Text" option was selected due to the CSV file format.</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The dataset comprises 11 fields and 607 rows from the file named "ds_salaries.csv". To enhance clarity, aliases were applied to abbreviate specific column values. For instance, abbreviations were used for employment type (ct, fl, pt) as (contract,freelancer), experience level (en, se, mi) as (entry level,senior), and company size (l, m, s) as (large,small)</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b="1" dirty="0">
                <a:solidFill>
                  <a:schemeClr val="bg2">
                    <a:lumMod val="75000"/>
                  </a:schemeClr>
                </a:solidFill>
                <a:latin typeface="Arial" panose="020B0604020202020204" pitchFamily="34" charset="0"/>
                <a:cs typeface="Arial" panose="020B0604020202020204" pitchFamily="34" charset="0"/>
              </a:rPr>
              <a:t>Visualizations were created to provide insights:</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 donut chart illustrates total companies categorized by size and location.</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Additional donut charts showcase distributions for experience level and employment type.</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 horizontal chart presents the top 10 employee residents.</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 visual depicts average salary categorized by experience level and employment type.</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 map visualization displays average salary by country.</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A highlighting table highlights average salary based on job title and experience level.</a:t>
            </a:r>
            <a:endParaRPr lang="en-IN" dirty="0">
              <a:solidFill>
                <a:schemeClr val="bg2">
                  <a:lumMod val="75000"/>
                </a:schemeClr>
              </a:solidFill>
            </a:endParaRPr>
          </a:p>
        </p:txBody>
      </p:sp>
    </p:spTree>
    <p:extLst>
      <p:ext uri="{BB962C8B-B14F-4D97-AF65-F5344CB8AC3E}">
        <p14:creationId xmlns:p14="http://schemas.microsoft.com/office/powerpoint/2010/main" val="3191117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EF74-DABC-A859-92CC-2A1ECB4DA73B}"/>
              </a:ext>
            </a:extLst>
          </p:cNvPr>
          <p:cNvSpPr>
            <a:spLocks noGrp="1"/>
          </p:cNvSpPr>
          <p:nvPr>
            <p:ph type="title"/>
          </p:nvPr>
        </p:nvSpPr>
        <p:spPr>
          <a:xfrm>
            <a:off x="838200" y="365126"/>
            <a:ext cx="10515600" cy="761148"/>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Creating Final Dashboard</a:t>
            </a:r>
          </a:p>
        </p:txBody>
      </p:sp>
      <p:sp>
        <p:nvSpPr>
          <p:cNvPr id="3" name="Content Placeholder 2">
            <a:extLst>
              <a:ext uri="{FF2B5EF4-FFF2-40B4-BE49-F238E27FC236}">
                <a16:creationId xmlns:a16="http://schemas.microsoft.com/office/drawing/2014/main" id="{9A87E920-9A6A-C879-AFBF-29060F380D02}"/>
              </a:ext>
            </a:extLst>
          </p:cNvPr>
          <p:cNvSpPr>
            <a:spLocks noGrp="1"/>
          </p:cNvSpPr>
          <p:nvPr>
            <p:ph idx="1"/>
          </p:nvPr>
        </p:nvSpPr>
        <p:spPr>
          <a:xfrm>
            <a:off x="737839" y="1449659"/>
            <a:ext cx="10515600" cy="4728116"/>
          </a:xfrm>
        </p:spPr>
        <p:txBody>
          <a:bodyPr>
            <a:normAutofit/>
          </a:bodyPr>
          <a:lstStyle/>
          <a:p>
            <a:r>
              <a:rPr lang="en-US" sz="1600" b="1" dirty="0">
                <a:solidFill>
                  <a:schemeClr val="bg2">
                    <a:lumMod val="75000"/>
                  </a:schemeClr>
                </a:solidFill>
                <a:latin typeface="Arial" panose="020B0604020202020204" pitchFamily="34" charset="0"/>
                <a:cs typeface="Arial" panose="020B0604020202020204" pitchFamily="34" charset="0"/>
              </a:rPr>
              <a:t>Chart Placement: </a:t>
            </a:r>
          </a:p>
          <a:p>
            <a:pPr marL="0" indent="0">
              <a:buNone/>
            </a:pPr>
            <a:r>
              <a:rPr lang="en-US" sz="1600" dirty="0">
                <a:solidFill>
                  <a:schemeClr val="bg1"/>
                </a:solidFill>
                <a:latin typeface="Arial" panose="020B0604020202020204" pitchFamily="34" charset="0"/>
                <a:cs typeface="Arial" panose="020B0604020202020204" pitchFamily="34" charset="0"/>
              </a:rPr>
              <a:t>Arrange charts logically to showcase insights effectively.</a:t>
            </a:r>
          </a:p>
          <a:p>
            <a:pPr marL="0" indent="0">
              <a:buNone/>
            </a:pPr>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2">
                    <a:lumMod val="75000"/>
                  </a:schemeClr>
                </a:solidFill>
                <a:latin typeface="Arial" panose="020B0604020202020204" pitchFamily="34" charset="0"/>
                <a:cs typeface="Arial" panose="020B0604020202020204" pitchFamily="34" charset="0"/>
              </a:rPr>
              <a:t>Background Theme: </a:t>
            </a:r>
          </a:p>
          <a:p>
            <a:pPr marL="0" indent="0">
              <a:buNone/>
            </a:pPr>
            <a:r>
              <a:rPr lang="en-US" sz="1600" dirty="0">
                <a:solidFill>
                  <a:schemeClr val="bg1"/>
                </a:solidFill>
                <a:latin typeface="Arial" panose="020B0604020202020204" pitchFamily="34" charset="0"/>
                <a:cs typeface="Arial" panose="020B0604020202020204" pitchFamily="34" charset="0"/>
              </a:rPr>
              <a:t>Apply a signature blue theme to the dashboard background for improved visibility and aesthetics.</a:t>
            </a:r>
          </a:p>
          <a:p>
            <a:pPr marL="0" indent="0">
              <a:buNone/>
            </a:pPr>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2">
                    <a:lumMod val="75000"/>
                  </a:schemeClr>
                </a:solidFill>
                <a:latin typeface="Arial" panose="020B0604020202020204" pitchFamily="34" charset="0"/>
                <a:cs typeface="Arial" panose="020B0604020202020204" pitchFamily="34" charset="0"/>
              </a:rPr>
              <a:t>Font and Color Consistency: </a:t>
            </a:r>
          </a:p>
          <a:p>
            <a:pPr marL="0" indent="0">
              <a:buNone/>
            </a:pPr>
            <a:r>
              <a:rPr lang="en-US" sz="1600" dirty="0">
                <a:solidFill>
                  <a:schemeClr val="bg1"/>
                </a:solidFill>
                <a:latin typeface="Arial" panose="020B0604020202020204" pitchFamily="34" charset="0"/>
                <a:cs typeface="Arial" panose="020B0604020202020204" pitchFamily="34" charset="0"/>
              </a:rPr>
              <a:t>Maintain uniformity in font styles and colors across all elements for a polished look.</a:t>
            </a:r>
          </a:p>
          <a:p>
            <a:pPr marL="0" indent="0">
              <a:buNone/>
            </a:pPr>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2">
                    <a:lumMod val="75000"/>
                  </a:schemeClr>
                </a:solidFill>
                <a:latin typeface="Arial" panose="020B0604020202020204" pitchFamily="34" charset="0"/>
                <a:cs typeface="Arial" panose="020B0604020202020204" pitchFamily="34" charset="0"/>
              </a:rPr>
              <a:t>Title and Visual Engagement:</a:t>
            </a:r>
            <a:r>
              <a:rPr lang="en-US" sz="1600" dirty="0">
                <a:solidFill>
                  <a:schemeClr val="bg1"/>
                </a:solidFill>
                <a:latin typeface="Arial" panose="020B0604020202020204" pitchFamily="34" charset="0"/>
                <a:cs typeface="Arial" panose="020B0604020202020204" pitchFamily="34" charset="0"/>
              </a:rPr>
              <a:t> </a:t>
            </a:r>
          </a:p>
          <a:p>
            <a:pPr marL="0" indent="0">
              <a:buNone/>
            </a:pPr>
            <a:r>
              <a:rPr lang="en-US" sz="1600" dirty="0">
                <a:solidFill>
                  <a:schemeClr val="bg1"/>
                </a:solidFill>
                <a:latin typeface="Arial" panose="020B0604020202020204" pitchFamily="34" charset="0"/>
                <a:cs typeface="Arial" panose="020B0604020202020204" pitchFamily="34" charset="0"/>
              </a:rPr>
              <a:t>Incorporate a clear title and relevant images related to data science to enhance user engagement and understanding.</a:t>
            </a:r>
          </a:p>
          <a:p>
            <a:r>
              <a:rPr lang="en-US" sz="1600" dirty="0">
                <a:solidFill>
                  <a:schemeClr val="bg1"/>
                </a:solidFill>
                <a:latin typeface="Arial" panose="020B0604020202020204" pitchFamily="34" charset="0"/>
                <a:cs typeface="Arial" panose="020B0604020202020204" pitchFamily="34" charset="0"/>
              </a:rPr>
              <a:t>By following these steps, the dashboard will be organized, visually appealing, and aligned with the data science theme.</a:t>
            </a:r>
          </a:p>
          <a:p>
            <a:endParaRPr lang="en-US" sz="1600" dirty="0">
              <a:solidFill>
                <a:schemeClr val="bg1"/>
              </a:solidFill>
              <a:latin typeface="Arial" panose="020B0604020202020204" pitchFamily="34" charset="0"/>
              <a:cs typeface="Arial" panose="020B0604020202020204" pitchFamily="34"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8739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190E-8C4F-DBE4-5E6C-8F4F5D73DDE6}"/>
              </a:ext>
            </a:extLst>
          </p:cNvPr>
          <p:cNvSpPr>
            <a:spLocks noGrp="1"/>
          </p:cNvSpPr>
          <p:nvPr>
            <p:ph type="title"/>
          </p:nvPr>
        </p:nvSpPr>
        <p:spPr/>
        <p:txBody>
          <a:bodyPr/>
          <a:lstStyle/>
          <a:p>
            <a:r>
              <a:rPr lang="en-IN" b="1" dirty="0">
                <a:solidFill>
                  <a:schemeClr val="tx2">
                    <a:lumMod val="40000"/>
                    <a:lumOff val="60000"/>
                  </a:schemeClr>
                </a:solidFill>
              </a:rPr>
              <a:t>Publishing Report</a:t>
            </a:r>
          </a:p>
        </p:txBody>
      </p:sp>
      <p:sp>
        <p:nvSpPr>
          <p:cNvPr id="3" name="Content Placeholder 2">
            <a:extLst>
              <a:ext uri="{FF2B5EF4-FFF2-40B4-BE49-F238E27FC236}">
                <a16:creationId xmlns:a16="http://schemas.microsoft.com/office/drawing/2014/main" id="{F1583954-34E1-5028-A428-F915E2044F37}"/>
              </a:ext>
            </a:extLst>
          </p:cNvPr>
          <p:cNvSpPr>
            <a:spLocks noGrp="1"/>
          </p:cNvSpPr>
          <p:nvPr>
            <p:ph idx="1"/>
          </p:nvPr>
        </p:nvSpPr>
        <p:spPr/>
        <p:txBody>
          <a:bodyPr/>
          <a:lstStyle/>
          <a:p>
            <a:r>
              <a:rPr lang="en-IN" dirty="0">
                <a:solidFill>
                  <a:schemeClr val="bg1"/>
                </a:solidFill>
              </a:rPr>
              <a:t>https://prod-apnortheast-a.online.tableau.com/t/chanduchinthaginjalacbe8449dd0/views/Data_Science_Salary_Analysis_Clear/DataScienceSalaryAnalysisDashboard?:origin=card_share_link&amp;:embed=n</a:t>
            </a:r>
          </a:p>
          <a:p>
            <a:endParaRPr lang="en-IN" dirty="0"/>
          </a:p>
        </p:txBody>
      </p:sp>
    </p:spTree>
    <p:extLst>
      <p:ext uri="{BB962C8B-B14F-4D97-AF65-F5344CB8AC3E}">
        <p14:creationId xmlns:p14="http://schemas.microsoft.com/office/powerpoint/2010/main" val="15145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0870-6D37-CA15-54FF-94909FC2D684}"/>
              </a:ext>
            </a:extLst>
          </p:cNvPr>
          <p:cNvSpPr>
            <a:spLocks noGrp="1"/>
          </p:cNvSpPr>
          <p:nvPr>
            <p:ph type="title"/>
          </p:nvPr>
        </p:nvSpPr>
        <p:spPr>
          <a:xfrm>
            <a:off x="838200" y="365125"/>
            <a:ext cx="10515600" cy="560161"/>
          </a:xfrm>
        </p:spPr>
        <p:txBody>
          <a:bodyPr/>
          <a:lstStyle/>
          <a:p>
            <a:r>
              <a:rPr lang="en-IN" sz="2800" b="1" dirty="0">
                <a:solidFill>
                  <a:schemeClr val="bg2">
                    <a:lumMod val="75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73D531C-9F76-8694-4EFA-DF4C1FA9B09C}"/>
              </a:ext>
            </a:extLst>
          </p:cNvPr>
          <p:cNvSpPr>
            <a:spLocks noGrp="1"/>
          </p:cNvSpPr>
          <p:nvPr>
            <p:ph idx="1"/>
          </p:nvPr>
        </p:nvSpPr>
        <p:spPr>
          <a:xfrm>
            <a:off x="838200" y="1838098"/>
            <a:ext cx="10515600" cy="3181804"/>
          </a:xfrm>
        </p:spPr>
        <p:txBody>
          <a:bodyPr>
            <a:normAutofit/>
          </a:bodyPr>
          <a:lstStyle/>
          <a:p>
            <a:r>
              <a:rPr lang="en-US" sz="2400" dirty="0">
                <a:solidFill>
                  <a:schemeClr val="bg1">
                    <a:lumMod val="95000"/>
                  </a:schemeClr>
                </a:solidFill>
              </a:rPr>
              <a:t>In summary, the Tableau dashboard provides comprehensive insights into the data science job market. We observed trends such as the most in-demand skills, popular job titles, and preferred industries for data science roles.</a:t>
            </a:r>
          </a:p>
          <a:p>
            <a:r>
              <a:rPr lang="en-US" sz="2400" dirty="0">
                <a:solidFill>
                  <a:schemeClr val="bg1">
                    <a:lumMod val="95000"/>
                  </a:schemeClr>
                </a:solidFill>
              </a:rPr>
              <a:t> Additionally, the dashboard highlighted geographical hotspots for job opportunities and showcased salary ranges across different experience levels.</a:t>
            </a:r>
          </a:p>
          <a:p>
            <a:r>
              <a:rPr lang="en-US" sz="2400" dirty="0">
                <a:solidFill>
                  <a:schemeClr val="bg1">
                    <a:lumMod val="95000"/>
                  </a:schemeClr>
                </a:solidFill>
              </a:rPr>
              <a:t>These insights can inform job seekers, recruiters, and educators about the evolving landscape of data science careers, enabling them to make informed decisions regarding recruitment, skill development, and career progression.</a:t>
            </a:r>
            <a:endParaRPr lang="en-IN" sz="2400" dirty="0">
              <a:solidFill>
                <a:schemeClr val="bg1">
                  <a:lumMod val="95000"/>
                </a:schemeClr>
              </a:solidFill>
            </a:endParaRPr>
          </a:p>
        </p:txBody>
      </p:sp>
    </p:spTree>
    <p:extLst>
      <p:ext uri="{BB962C8B-B14F-4D97-AF65-F5344CB8AC3E}">
        <p14:creationId xmlns:p14="http://schemas.microsoft.com/office/powerpoint/2010/main" val="1041147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27970F-C332-9FD4-A05C-5BCB2A3B86CD}"/>
              </a:ext>
            </a:extLst>
          </p:cNvPr>
          <p:cNvSpPr txBox="1"/>
          <p:nvPr/>
        </p:nvSpPr>
        <p:spPr>
          <a:xfrm>
            <a:off x="2531328" y="1315844"/>
            <a:ext cx="6768790" cy="1323439"/>
          </a:xfrm>
          <a:prstGeom prst="rect">
            <a:avLst/>
          </a:prstGeom>
          <a:noFill/>
        </p:spPr>
        <p:txBody>
          <a:bodyPr wrap="square" rtlCol="0">
            <a:spAutoFit/>
          </a:bodyPr>
          <a:lstStyle/>
          <a:p>
            <a:pPr algn="ctr"/>
            <a:r>
              <a:rPr lang="en-IN" sz="8000" b="1" dirty="0">
                <a:solidFill>
                  <a:schemeClr val="bg2">
                    <a:lumMod val="75000"/>
                  </a:schemeClr>
                </a:solidFill>
              </a:rPr>
              <a:t>Thank You</a:t>
            </a:r>
          </a:p>
        </p:txBody>
      </p:sp>
      <p:sp>
        <p:nvSpPr>
          <p:cNvPr id="13" name="TextBox 12">
            <a:extLst>
              <a:ext uri="{FF2B5EF4-FFF2-40B4-BE49-F238E27FC236}">
                <a16:creationId xmlns:a16="http://schemas.microsoft.com/office/drawing/2014/main" id="{5BAE79C5-CAFB-007B-3F02-6530297B8D3A}"/>
              </a:ext>
            </a:extLst>
          </p:cNvPr>
          <p:cNvSpPr txBox="1"/>
          <p:nvPr/>
        </p:nvSpPr>
        <p:spPr>
          <a:xfrm>
            <a:off x="1067463" y="3170820"/>
            <a:ext cx="2261937" cy="923330"/>
          </a:xfrm>
          <a:prstGeom prst="rect">
            <a:avLst/>
          </a:prstGeom>
          <a:noFill/>
        </p:spPr>
        <p:txBody>
          <a:bodyPr wrap="square" rtlCol="0">
            <a:spAutoFit/>
          </a:bodyPr>
          <a:lstStyle/>
          <a:p>
            <a:r>
              <a:rPr lang="en-IN" b="1" dirty="0">
                <a:solidFill>
                  <a:schemeClr val="bg1"/>
                </a:solidFill>
              </a:rPr>
              <a:t>  Under Guidance of:</a:t>
            </a:r>
            <a:br>
              <a:rPr lang="en-IN" b="1" dirty="0">
                <a:solidFill>
                  <a:schemeClr val="bg1"/>
                </a:solidFill>
              </a:rPr>
            </a:br>
            <a:r>
              <a:rPr lang="en-IN" dirty="0">
                <a:solidFill>
                  <a:schemeClr val="bg1"/>
                </a:solidFill>
              </a:rPr>
              <a:t>     </a:t>
            </a:r>
            <a:r>
              <a:rPr lang="en-IN" b="1" dirty="0">
                <a:solidFill>
                  <a:schemeClr val="bg1"/>
                </a:solidFill>
              </a:rPr>
              <a:t>Arun Upadhyay</a:t>
            </a:r>
          </a:p>
          <a:p>
            <a:endParaRPr lang="en-IN" dirty="0"/>
          </a:p>
        </p:txBody>
      </p:sp>
      <p:sp>
        <p:nvSpPr>
          <p:cNvPr id="14" name="TextBox 13">
            <a:extLst>
              <a:ext uri="{FF2B5EF4-FFF2-40B4-BE49-F238E27FC236}">
                <a16:creationId xmlns:a16="http://schemas.microsoft.com/office/drawing/2014/main" id="{AD89F874-AAF7-3FD1-AD14-65D9B48E3B7F}"/>
              </a:ext>
            </a:extLst>
          </p:cNvPr>
          <p:cNvSpPr txBox="1"/>
          <p:nvPr/>
        </p:nvSpPr>
        <p:spPr>
          <a:xfrm>
            <a:off x="1067463" y="4812153"/>
            <a:ext cx="2261937" cy="923330"/>
          </a:xfrm>
          <a:prstGeom prst="rect">
            <a:avLst/>
          </a:prstGeom>
          <a:noFill/>
        </p:spPr>
        <p:txBody>
          <a:bodyPr wrap="square" rtlCol="0">
            <a:spAutoFit/>
          </a:bodyPr>
          <a:lstStyle/>
          <a:p>
            <a:r>
              <a:rPr lang="en-IN" b="1" dirty="0">
                <a:solidFill>
                  <a:schemeClr val="bg1"/>
                </a:solidFill>
              </a:rPr>
              <a:t>       Submitted By:</a:t>
            </a:r>
            <a:br>
              <a:rPr lang="en-IN" b="1" dirty="0">
                <a:solidFill>
                  <a:schemeClr val="bg1"/>
                </a:solidFill>
              </a:rPr>
            </a:br>
            <a:r>
              <a:rPr lang="en-IN" b="1" dirty="0">
                <a:solidFill>
                  <a:schemeClr val="bg1"/>
                </a:solidFill>
              </a:rPr>
              <a:t> Rayapati Sai Nikitha</a:t>
            </a:r>
          </a:p>
          <a:p>
            <a:endParaRPr lang="en-IN" dirty="0"/>
          </a:p>
        </p:txBody>
      </p:sp>
      <p:sp>
        <p:nvSpPr>
          <p:cNvPr id="15" name="TextBox 14">
            <a:extLst>
              <a:ext uri="{FF2B5EF4-FFF2-40B4-BE49-F238E27FC236}">
                <a16:creationId xmlns:a16="http://schemas.microsoft.com/office/drawing/2014/main" id="{20DDA36B-3626-5C0C-F2C0-93CC409FC519}"/>
              </a:ext>
            </a:extLst>
          </p:cNvPr>
          <p:cNvSpPr txBox="1"/>
          <p:nvPr/>
        </p:nvSpPr>
        <p:spPr>
          <a:xfrm>
            <a:off x="9663645" y="2801488"/>
            <a:ext cx="1828800" cy="369332"/>
          </a:xfrm>
          <a:prstGeom prst="rect">
            <a:avLst/>
          </a:prstGeom>
          <a:noFill/>
        </p:spPr>
        <p:txBody>
          <a:bodyPr wrap="square" rtlCol="0">
            <a:spAutoFit/>
          </a:bodyPr>
          <a:lstStyle/>
          <a:p>
            <a:r>
              <a:rPr lang="en-IN" b="1" dirty="0">
                <a:solidFill>
                  <a:schemeClr val="bg1"/>
                </a:solidFill>
              </a:rPr>
              <a:t>PGA-20</a:t>
            </a:r>
          </a:p>
        </p:txBody>
      </p:sp>
      <p:pic>
        <p:nvPicPr>
          <p:cNvPr id="16" name="Picture 15">
            <a:extLst>
              <a:ext uri="{FF2B5EF4-FFF2-40B4-BE49-F238E27FC236}">
                <a16:creationId xmlns:a16="http://schemas.microsoft.com/office/drawing/2014/main" id="{114FFF2B-CF2A-AF90-2544-54F7A233A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168" y="3156856"/>
            <a:ext cx="2216150" cy="666115"/>
          </a:xfrm>
          <a:prstGeom prst="rect">
            <a:avLst/>
          </a:prstGeom>
        </p:spPr>
      </p:pic>
      <p:sp>
        <p:nvSpPr>
          <p:cNvPr id="17" name="TextBox 16">
            <a:extLst>
              <a:ext uri="{FF2B5EF4-FFF2-40B4-BE49-F238E27FC236}">
                <a16:creationId xmlns:a16="http://schemas.microsoft.com/office/drawing/2014/main" id="{D1E31416-B948-E4EA-7D43-0245BDC8343A}"/>
              </a:ext>
            </a:extLst>
          </p:cNvPr>
          <p:cNvSpPr txBox="1"/>
          <p:nvPr/>
        </p:nvSpPr>
        <p:spPr>
          <a:xfrm>
            <a:off x="9663645" y="4627487"/>
            <a:ext cx="1347537" cy="646331"/>
          </a:xfrm>
          <a:prstGeom prst="rect">
            <a:avLst/>
          </a:prstGeom>
          <a:noFill/>
        </p:spPr>
        <p:txBody>
          <a:bodyPr wrap="square" rtlCol="0">
            <a:spAutoFit/>
          </a:bodyPr>
          <a:lstStyle/>
          <a:p>
            <a:r>
              <a:rPr lang="en-IN" b="1" dirty="0">
                <a:solidFill>
                  <a:schemeClr val="bg1"/>
                </a:solidFill>
              </a:rPr>
              <a:t>     Date:</a:t>
            </a:r>
          </a:p>
          <a:p>
            <a:r>
              <a:rPr lang="en-IN" b="1" dirty="0">
                <a:solidFill>
                  <a:schemeClr val="bg1"/>
                </a:solidFill>
              </a:rPr>
              <a:t>24-04-2024</a:t>
            </a:r>
          </a:p>
        </p:txBody>
      </p:sp>
    </p:spTree>
    <p:extLst>
      <p:ext uri="{BB962C8B-B14F-4D97-AF65-F5344CB8AC3E}">
        <p14:creationId xmlns:p14="http://schemas.microsoft.com/office/powerpoint/2010/main" val="1698146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9D25-F4B6-8833-A8BF-877F7E0E0739}"/>
              </a:ext>
            </a:extLst>
          </p:cNvPr>
          <p:cNvSpPr>
            <a:spLocks noGrp="1"/>
          </p:cNvSpPr>
          <p:nvPr>
            <p:ph type="title"/>
          </p:nvPr>
        </p:nvSpPr>
        <p:spPr>
          <a:xfrm>
            <a:off x="838200" y="423126"/>
            <a:ext cx="10515600" cy="515821"/>
          </a:xfrm>
        </p:spPr>
        <p:txBody>
          <a:bodyPr>
            <a:normAutofit/>
          </a:bodyPr>
          <a:lstStyle/>
          <a:p>
            <a:r>
              <a:rPr lang="en-IN" sz="2800" b="1" dirty="0">
                <a:solidFill>
                  <a:schemeClr val="tx2">
                    <a:lumMod val="40000"/>
                    <a:lumOff val="60000"/>
                  </a:schemeClr>
                </a:solidFill>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A2B71C18-5FCC-3E88-24E8-B7FEE6788289}"/>
              </a:ext>
            </a:extLst>
          </p:cNvPr>
          <p:cNvSpPr>
            <a:spLocks noGrp="1"/>
          </p:cNvSpPr>
          <p:nvPr>
            <p:ph idx="1"/>
          </p:nvPr>
        </p:nvSpPr>
        <p:spPr>
          <a:xfrm>
            <a:off x="838200" y="1059366"/>
            <a:ext cx="10515600" cy="5117597"/>
          </a:xfrm>
        </p:spPr>
        <p:txBody>
          <a:bodyPr>
            <a:normAutofit/>
          </a:bodyPr>
          <a:lstStyle/>
          <a:p>
            <a:pPr>
              <a:buClr>
                <a:schemeClr val="bg1"/>
              </a:buClr>
              <a:buFont typeface="Wingdings" panose="05000000000000000000" pitchFamily="2" charset="2"/>
              <a:buChar char="§"/>
            </a:pPr>
            <a:r>
              <a:rPr lang="en-US" sz="1700" dirty="0">
                <a:solidFill>
                  <a:schemeClr val="bg1"/>
                </a:solidFill>
                <a:latin typeface="Arial" panose="020B0604020202020204" pitchFamily="34" charset="0"/>
                <a:cs typeface="Arial" panose="020B0604020202020204" pitchFamily="34" charset="0"/>
              </a:rPr>
              <a:t>In the contemporary landscape of data science, understanding job salaries is paramount for professionals and organizations alike. This capstone project delves into a comprehensive analysis of data science job salaries, employing Tableau as the primary analytical tool. By leveraging a rich dataset encompassing various factors such as experience, education, location, and industry, this study aims to unveil key insights into the intricate dynamics of the data science economy.</a:t>
            </a:r>
          </a:p>
          <a:p>
            <a:pPr>
              <a:buClr>
                <a:schemeClr val="bg1"/>
              </a:buClr>
              <a:buFont typeface="Wingdings" panose="05000000000000000000" pitchFamily="2" charset="2"/>
              <a:buChar char="§"/>
            </a:pPr>
            <a:r>
              <a:rPr lang="en-US" sz="1700" dirty="0">
                <a:solidFill>
                  <a:schemeClr val="bg1"/>
                </a:solidFill>
                <a:latin typeface="Arial" panose="020B0604020202020204" pitchFamily="34" charset="0"/>
                <a:cs typeface="Arial" panose="020B0604020202020204" pitchFamily="34" charset="0"/>
              </a:rPr>
              <a:t>Through meticulous exploration and visualization using Tableau, the project seeks to uncover patterns, trends, and disparities in data science salaries across different demographics and geographical regions. By examining factors influencing salary variations and identifying high-paying sectors and locations, this analysis provides valuable insights for job seekers, employers, and policymakers.	</a:t>
            </a:r>
          </a:p>
          <a:p>
            <a:pPr>
              <a:buClr>
                <a:schemeClr val="bg1"/>
              </a:buClr>
              <a:buFont typeface="Wingdings" panose="05000000000000000000" pitchFamily="2" charset="2"/>
              <a:buChar char="§"/>
            </a:pPr>
            <a:r>
              <a:rPr lang="en-US" sz="1700" dirty="0">
                <a:solidFill>
                  <a:schemeClr val="bg1"/>
                </a:solidFill>
                <a:latin typeface="Arial" panose="020B0604020202020204" pitchFamily="34" charset="0"/>
                <a:cs typeface="Arial" panose="020B0604020202020204" pitchFamily="34" charset="0"/>
              </a:rPr>
              <a:t>The project's findings not only illuminate the current state of data science salaries but also offer actionable insights for optimizing career decisions, negotiating salaries, and formulating strategic workforce planning strategies. This abstract provides a succinct overview of the capstone project's objectives, methodology, and anticipated contributions to the field of data science economics.</a:t>
            </a:r>
          </a:p>
          <a:p>
            <a:pPr>
              <a:buClr>
                <a:schemeClr val="bg1"/>
              </a:buClr>
              <a:buFont typeface="Wingdings" panose="05000000000000000000" pitchFamily="2" charset="2"/>
              <a:buChar char="§"/>
            </a:pPr>
            <a:endParaRPr lang="en-US" sz="1700" dirty="0">
              <a:solidFill>
                <a:schemeClr val="bg1"/>
              </a:solidFill>
              <a:latin typeface="Arial" panose="020B0604020202020204" pitchFamily="34" charset="0"/>
              <a:cs typeface="Arial" panose="020B0604020202020204" pitchFamily="34" charset="0"/>
            </a:endParaRPr>
          </a:p>
          <a:p>
            <a:pPr>
              <a:buClr>
                <a:schemeClr val="bg1"/>
              </a:buClr>
              <a:buFont typeface="Wingdings" panose="05000000000000000000" pitchFamily="2" charset="2"/>
              <a:buChar char="§"/>
            </a:pPr>
            <a:endParaRPr lang="en-US" sz="1700" dirty="0">
              <a:solidFill>
                <a:schemeClr val="bg1"/>
              </a:solidFill>
              <a:latin typeface="Arial" panose="020B0604020202020204" pitchFamily="34" charset="0"/>
              <a:cs typeface="Arial" panose="020B0604020202020204" pitchFamily="34" charset="0"/>
            </a:endParaRP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739ED632-5E64-571F-BF53-C56A486A1C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8214" y="4664355"/>
            <a:ext cx="2103863" cy="2059829"/>
          </a:xfrm>
          <a:prstGeom prst="rect">
            <a:avLst/>
          </a:prstGeom>
        </p:spPr>
      </p:pic>
      <p:pic>
        <p:nvPicPr>
          <p:cNvPr id="9" name="Picture 8">
            <a:extLst>
              <a:ext uri="{FF2B5EF4-FFF2-40B4-BE49-F238E27FC236}">
                <a16:creationId xmlns:a16="http://schemas.microsoft.com/office/drawing/2014/main" id="{63E21D10-EDCF-2FDD-C2E9-2DCFAC516D7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97951" y="4722826"/>
            <a:ext cx="2959246" cy="1786826"/>
          </a:xfrm>
          <a:prstGeom prst="rect">
            <a:avLst/>
          </a:prstGeom>
        </p:spPr>
      </p:pic>
      <p:pic>
        <p:nvPicPr>
          <p:cNvPr id="12" name="Picture 11">
            <a:extLst>
              <a:ext uri="{FF2B5EF4-FFF2-40B4-BE49-F238E27FC236}">
                <a16:creationId xmlns:a16="http://schemas.microsoft.com/office/drawing/2014/main" id="{D9A18BBC-192C-7A26-53F9-57C54EE634F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604558" y="4722826"/>
            <a:ext cx="2659888" cy="1771042"/>
          </a:xfrm>
          <a:prstGeom prst="rect">
            <a:avLst/>
          </a:prstGeom>
        </p:spPr>
      </p:pic>
    </p:spTree>
    <p:extLst>
      <p:ext uri="{BB962C8B-B14F-4D97-AF65-F5344CB8AC3E}">
        <p14:creationId xmlns:p14="http://schemas.microsoft.com/office/powerpoint/2010/main" val="10005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6CED-EAE3-38CB-8D09-FD54771EDC55}"/>
              </a:ext>
            </a:extLst>
          </p:cNvPr>
          <p:cNvSpPr>
            <a:spLocks noGrp="1"/>
          </p:cNvSpPr>
          <p:nvPr>
            <p:ph type="title"/>
          </p:nvPr>
        </p:nvSpPr>
        <p:spPr>
          <a:xfrm>
            <a:off x="838200" y="365126"/>
            <a:ext cx="10515600" cy="649636"/>
          </a:xfrm>
        </p:spPr>
        <p:txBody>
          <a:bodyPr>
            <a:normAutofit/>
          </a:bodyPr>
          <a:lstStyle/>
          <a:p>
            <a:r>
              <a:rPr lang="en-IN" sz="2800" b="1" dirty="0">
                <a:solidFill>
                  <a:schemeClr val="tx2">
                    <a:lumMod val="40000"/>
                    <a:lumOff val="60000"/>
                  </a:schemeClr>
                </a:solidFill>
                <a:latin typeface="Arial" panose="020B0604020202020204" pitchFamily="34" charset="0"/>
                <a:cs typeface="Arial" panose="020B0604020202020204" pitchFamily="34" charset="0"/>
              </a:rPr>
              <a:t>Introduction : Background</a:t>
            </a:r>
          </a:p>
        </p:txBody>
      </p:sp>
      <p:sp>
        <p:nvSpPr>
          <p:cNvPr id="3" name="Content Placeholder 2">
            <a:extLst>
              <a:ext uri="{FF2B5EF4-FFF2-40B4-BE49-F238E27FC236}">
                <a16:creationId xmlns:a16="http://schemas.microsoft.com/office/drawing/2014/main" id="{BC12993C-EB73-4ABD-E7F0-6A1A6361655F}"/>
              </a:ext>
            </a:extLst>
          </p:cNvPr>
          <p:cNvSpPr>
            <a:spLocks noGrp="1"/>
          </p:cNvSpPr>
          <p:nvPr>
            <p:ph idx="1"/>
          </p:nvPr>
        </p:nvSpPr>
        <p:spPr>
          <a:xfrm>
            <a:off x="838200" y="1334971"/>
            <a:ext cx="10515600" cy="3136668"/>
          </a:xfrm>
        </p:spPr>
        <p:txBody>
          <a:bodyPr>
            <a:normAutofit/>
          </a:bodyPr>
          <a:lstStyle/>
          <a:p>
            <a:r>
              <a:rPr lang="en-US" sz="1600" dirty="0">
                <a:solidFill>
                  <a:schemeClr val="bg1"/>
                </a:solidFill>
                <a:latin typeface="Arial" panose="020B0604020202020204" pitchFamily="34" charset="0"/>
                <a:cs typeface="Arial" panose="020B0604020202020204" pitchFamily="34" charset="0"/>
              </a:rPr>
              <a:t>In today's world, data science has become super important. It helps businesses make smart decisions by analyzing data. Because of this, jobs in data science are in high demand. But when it comes to these jobs, one big question is: How much do they pay?</a:t>
            </a:r>
          </a:p>
          <a:p>
            <a:r>
              <a:rPr lang="en-US" sz="1600" dirty="0">
                <a:solidFill>
                  <a:schemeClr val="bg1"/>
                </a:solidFill>
                <a:latin typeface="Arial" panose="020B0604020202020204" pitchFamily="34" charset="0"/>
                <a:cs typeface="Arial" panose="020B0604020202020204" pitchFamily="34" charset="0"/>
              </a:rPr>
              <a:t>The salary for a data science job depends on many things like how much experience you have, where you live, what industry you work in, and how educated you are. Understanding all these factors can be tricky.</a:t>
            </a:r>
          </a:p>
          <a:p>
            <a:r>
              <a:rPr lang="en-US" sz="1600" dirty="0">
                <a:solidFill>
                  <a:schemeClr val="bg1"/>
                </a:solidFill>
                <a:latin typeface="Arial" panose="020B0604020202020204" pitchFamily="34" charset="0"/>
                <a:cs typeface="Arial" panose="020B0604020202020204" pitchFamily="34" charset="0"/>
              </a:rPr>
              <a:t>That's where this project comes in. We want to look closely at data science job salaries using a tool called Tableau, which helps us see and understand data better. We'll use a bunch of data about different data science jobs and how much they pay to find out what affects salaries the most.</a:t>
            </a:r>
          </a:p>
          <a:p>
            <a:r>
              <a:rPr lang="en-US" sz="1600" dirty="0">
                <a:solidFill>
                  <a:schemeClr val="bg1"/>
                </a:solidFill>
                <a:latin typeface="Arial" panose="020B0604020202020204" pitchFamily="34" charset="0"/>
                <a:cs typeface="Arial" panose="020B0604020202020204" pitchFamily="34" charset="0"/>
              </a:rPr>
              <a:t>By doing this, we hope to give job seekers and companies helpful insights. Job seekers can learn what factors influence their pay, and companies can learn how to attract and keep talented data scientists. In the end, we want to help everyone make smarter decisions in the world of data science jobs.</a:t>
            </a:r>
          </a:p>
          <a:p>
            <a:endParaRPr lang="en-US" sz="1600" dirty="0">
              <a:solidFill>
                <a:schemeClr val="bg1"/>
              </a:solidFill>
              <a:latin typeface="Arial" panose="020B0604020202020204" pitchFamily="34" charset="0"/>
              <a:cs typeface="Arial" panose="020B0604020202020204" pitchFamily="34" charset="0"/>
            </a:endParaRPr>
          </a:p>
          <a:p>
            <a:pPr marL="0" indent="0">
              <a:buNone/>
            </a:pP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A979868-01BA-DD46-1DE6-0243E4A761C1}"/>
              </a:ext>
            </a:extLst>
          </p:cNvPr>
          <p:cNvPicPr>
            <a:picLocks noChangeAspect="1"/>
          </p:cNvPicPr>
          <p:nvPr/>
        </p:nvPicPr>
        <p:blipFill>
          <a:blip r:embed="rId2"/>
          <a:stretch>
            <a:fillRect/>
          </a:stretch>
        </p:blipFill>
        <p:spPr>
          <a:xfrm>
            <a:off x="1157753" y="4791848"/>
            <a:ext cx="3242958" cy="1655745"/>
          </a:xfrm>
          <a:prstGeom prst="rect">
            <a:avLst/>
          </a:prstGeom>
        </p:spPr>
      </p:pic>
      <p:pic>
        <p:nvPicPr>
          <p:cNvPr id="7" name="Picture 6">
            <a:extLst>
              <a:ext uri="{FF2B5EF4-FFF2-40B4-BE49-F238E27FC236}">
                <a16:creationId xmlns:a16="http://schemas.microsoft.com/office/drawing/2014/main" id="{27879BC2-97F1-51BB-2E70-4EE44CDBC99C}"/>
              </a:ext>
            </a:extLst>
          </p:cNvPr>
          <p:cNvPicPr>
            <a:picLocks noChangeAspect="1"/>
          </p:cNvPicPr>
          <p:nvPr/>
        </p:nvPicPr>
        <p:blipFill>
          <a:blip r:embed="rId3"/>
          <a:stretch>
            <a:fillRect/>
          </a:stretch>
        </p:blipFill>
        <p:spPr>
          <a:xfrm>
            <a:off x="7791291" y="4791848"/>
            <a:ext cx="3242956" cy="1701026"/>
          </a:xfrm>
          <a:prstGeom prst="rect">
            <a:avLst/>
          </a:prstGeom>
        </p:spPr>
      </p:pic>
    </p:spTree>
    <p:extLst>
      <p:ext uri="{BB962C8B-B14F-4D97-AF65-F5344CB8AC3E}">
        <p14:creationId xmlns:p14="http://schemas.microsoft.com/office/powerpoint/2010/main" val="339921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A7E4-91B4-B523-EFDD-E120E0A74822}"/>
              </a:ext>
            </a:extLst>
          </p:cNvPr>
          <p:cNvSpPr>
            <a:spLocks noGrp="1"/>
          </p:cNvSpPr>
          <p:nvPr>
            <p:ph type="title"/>
          </p:nvPr>
        </p:nvSpPr>
        <p:spPr>
          <a:xfrm>
            <a:off x="838200" y="365125"/>
            <a:ext cx="10515600" cy="727695"/>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F32F53CA-0134-26BE-87EB-FD5C56004C33}"/>
              </a:ext>
            </a:extLst>
          </p:cNvPr>
          <p:cNvSpPr>
            <a:spLocks noGrp="1"/>
          </p:cNvSpPr>
          <p:nvPr>
            <p:ph idx="1"/>
          </p:nvPr>
        </p:nvSpPr>
        <p:spPr>
          <a:xfrm>
            <a:off x="760141" y="1888069"/>
            <a:ext cx="10515600" cy="4635229"/>
          </a:xfrm>
        </p:spPr>
        <p:txBody>
          <a:bodyPr>
            <a:normAutofit/>
          </a:bodyPr>
          <a:lstStyle/>
          <a:p>
            <a:r>
              <a:rPr lang="en-US" sz="1600" b="1" dirty="0">
                <a:solidFill>
                  <a:schemeClr val="bg2">
                    <a:lumMod val="75000"/>
                  </a:schemeClr>
                </a:solidFill>
                <a:latin typeface="Arial" panose="020B0604020202020204" pitchFamily="34" charset="0"/>
                <a:cs typeface="Arial" panose="020B0604020202020204" pitchFamily="34" charset="0"/>
              </a:rPr>
              <a:t>Explore Salary Trends: </a:t>
            </a:r>
            <a:r>
              <a:rPr lang="en-US" sz="1600" dirty="0">
                <a:solidFill>
                  <a:schemeClr val="bg1"/>
                </a:solidFill>
                <a:latin typeface="Arial" panose="020B0604020202020204" pitchFamily="34" charset="0"/>
                <a:cs typeface="Arial" panose="020B0604020202020204" pitchFamily="34" charset="0"/>
              </a:rPr>
              <a:t>Our first goal is to dig into the data and uncover trends in data science job salaries. By using Tableau to visualize the data, we aim to identify patterns and fluctuations in salaries across different regions, industries, and experience levels.</a:t>
            </a:r>
          </a:p>
          <a:p>
            <a:r>
              <a:rPr lang="en-US" sz="1600" b="1" dirty="0">
                <a:solidFill>
                  <a:schemeClr val="bg2">
                    <a:lumMod val="75000"/>
                  </a:schemeClr>
                </a:solidFill>
                <a:latin typeface="Arial" panose="020B0604020202020204" pitchFamily="34" charset="0"/>
                <a:cs typeface="Arial" panose="020B0604020202020204" pitchFamily="34" charset="0"/>
              </a:rPr>
              <a:t>Identify Influential Factors: </a:t>
            </a:r>
            <a:r>
              <a:rPr lang="en-US" sz="1600" dirty="0">
                <a:solidFill>
                  <a:schemeClr val="bg1"/>
                </a:solidFill>
                <a:latin typeface="Arial" panose="020B0604020202020204" pitchFamily="34" charset="0"/>
                <a:cs typeface="Arial" panose="020B0604020202020204" pitchFamily="34" charset="0"/>
              </a:rPr>
              <a:t>We want to figure out what factors have the biggest impact on data science job salaries. Is it your education level? Your years of experience? Or maybe the industry you work in? By analyzing the data using Tableau, we hope to pinpoint the key drivers behind salary variations.</a:t>
            </a:r>
          </a:p>
          <a:p>
            <a:r>
              <a:rPr lang="en-US" sz="1600" b="1" dirty="0">
                <a:solidFill>
                  <a:schemeClr val="bg2">
                    <a:lumMod val="75000"/>
                  </a:schemeClr>
                </a:solidFill>
                <a:latin typeface="Arial" panose="020B0604020202020204" pitchFamily="34" charset="0"/>
                <a:cs typeface="Arial" panose="020B0604020202020204" pitchFamily="34" charset="0"/>
              </a:rPr>
              <a:t>Provide Insights for Job Seekers: </a:t>
            </a:r>
            <a:r>
              <a:rPr lang="en-US" sz="1600" dirty="0">
                <a:solidFill>
                  <a:schemeClr val="bg1"/>
                </a:solidFill>
                <a:latin typeface="Arial" panose="020B0604020202020204" pitchFamily="34" charset="0"/>
                <a:cs typeface="Arial" panose="020B0604020202020204" pitchFamily="34" charset="0"/>
              </a:rPr>
              <a:t>One of our main objectives is to provide valuable insights for people looking for data science jobs. We want to help them understand what they can expect in terms of salary based on their qualifications and location. This way, they can make more informed decisions when applying for jobs and negotiating salaries.</a:t>
            </a:r>
          </a:p>
          <a:p>
            <a:r>
              <a:rPr lang="en-US" sz="1600" b="1" dirty="0">
                <a:solidFill>
                  <a:schemeClr val="bg2">
                    <a:lumMod val="75000"/>
                  </a:schemeClr>
                </a:solidFill>
                <a:latin typeface="Arial" panose="020B0604020202020204" pitchFamily="34" charset="0"/>
                <a:cs typeface="Arial" panose="020B0604020202020204" pitchFamily="34" charset="0"/>
              </a:rPr>
              <a:t>Inform Employer Strategies:</a:t>
            </a:r>
            <a:r>
              <a:rPr lang="en-US" sz="1600" dirty="0">
                <a:solidFill>
                  <a:schemeClr val="bg1"/>
                </a:solidFill>
                <a:latin typeface="Arial" panose="020B0604020202020204" pitchFamily="34" charset="0"/>
                <a:cs typeface="Arial" panose="020B0604020202020204" pitchFamily="34" charset="0"/>
              </a:rPr>
              <a:t> Additionally, we aim to offer insights for companies looking to hire data scientists. By understanding the factors that influence salaries, employers can tailor their job offers to attract top talent and ensure they remain competitive in the market.</a:t>
            </a:r>
          </a:p>
          <a:p>
            <a:r>
              <a:rPr lang="en-US" sz="1600" b="1" dirty="0">
                <a:solidFill>
                  <a:schemeClr val="bg2">
                    <a:lumMod val="75000"/>
                  </a:schemeClr>
                </a:solidFill>
                <a:latin typeface="Arial" panose="020B0604020202020204" pitchFamily="34" charset="0"/>
                <a:cs typeface="Arial" panose="020B0604020202020204" pitchFamily="34" charset="0"/>
              </a:rPr>
              <a:t>Promote Data-Driven Decision-Making: </a:t>
            </a:r>
            <a:r>
              <a:rPr lang="en-US" sz="1600" dirty="0">
                <a:solidFill>
                  <a:schemeClr val="bg1"/>
                </a:solidFill>
                <a:latin typeface="Arial" panose="020B0604020202020204" pitchFamily="34" charset="0"/>
                <a:cs typeface="Arial" panose="020B0604020202020204" pitchFamily="34" charset="0"/>
              </a:rPr>
              <a:t>Ultimately, our overarching objective is to promote data-driven decision-making in the realm of data science job salaries. By providing clear and actionable insights derived from Tableau analysis, we seek to empower both job seekers and employers to make smarter choices that lead to mutually beneficial outcomes.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74BEDF-5B4A-2546-B302-3A99D9B4AC6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65220" y="127437"/>
            <a:ext cx="2118731" cy="1522944"/>
          </a:xfrm>
          <a:prstGeom prst="rect">
            <a:avLst/>
          </a:prstGeom>
        </p:spPr>
      </p:pic>
    </p:spTree>
    <p:extLst>
      <p:ext uri="{BB962C8B-B14F-4D97-AF65-F5344CB8AC3E}">
        <p14:creationId xmlns:p14="http://schemas.microsoft.com/office/powerpoint/2010/main" val="361358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4B10-10FA-6A8B-BD8B-5CDE6570A8CE}"/>
              </a:ext>
            </a:extLst>
          </p:cNvPr>
          <p:cNvSpPr>
            <a:spLocks noGrp="1"/>
          </p:cNvSpPr>
          <p:nvPr>
            <p:ph type="title"/>
          </p:nvPr>
        </p:nvSpPr>
        <p:spPr>
          <a:xfrm>
            <a:off x="615176" y="227980"/>
            <a:ext cx="10515600" cy="616182"/>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Overview of Dataset:</a:t>
            </a:r>
          </a:p>
        </p:txBody>
      </p:sp>
      <p:sp>
        <p:nvSpPr>
          <p:cNvPr id="3" name="Content Placeholder 2">
            <a:extLst>
              <a:ext uri="{FF2B5EF4-FFF2-40B4-BE49-F238E27FC236}">
                <a16:creationId xmlns:a16="http://schemas.microsoft.com/office/drawing/2014/main" id="{F94DAC1C-9AD4-1416-C811-ED7C913B5C41}"/>
              </a:ext>
            </a:extLst>
          </p:cNvPr>
          <p:cNvSpPr>
            <a:spLocks noGrp="1"/>
          </p:cNvSpPr>
          <p:nvPr>
            <p:ph idx="1"/>
          </p:nvPr>
        </p:nvSpPr>
        <p:spPr>
          <a:xfrm>
            <a:off x="615176" y="844162"/>
            <a:ext cx="10515600" cy="5645847"/>
          </a:xfrm>
        </p:spPr>
        <p:txBody>
          <a:bodyPr>
            <a:normAutofit/>
          </a:bodyPr>
          <a:lstStyle/>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The dataset sourced from Kaggle consists of data related to data science job salaries. It includes 11 fields of information and encompasses a total of 607 rows.</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Data Science Job Salaries Dataset contains 11 columns, each are:</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work_year: </a:t>
            </a:r>
            <a:r>
              <a:rPr lang="en-US" sz="1600" dirty="0">
                <a:solidFill>
                  <a:schemeClr val="bg1"/>
                </a:solidFill>
                <a:latin typeface="Arial" panose="020B0604020202020204" pitchFamily="34" charset="0"/>
                <a:cs typeface="Arial" panose="020B0604020202020204" pitchFamily="34" charset="0"/>
              </a:rPr>
              <a:t>The year the salary was paid.</a:t>
            </a:r>
          </a:p>
          <a:p>
            <a:pPr>
              <a:buFont typeface="Wingdings" panose="05000000000000000000" pitchFamily="2" charset="2"/>
              <a:buChar char="§"/>
            </a:pPr>
            <a:r>
              <a:rPr lang="en-US" sz="1600" dirty="0">
                <a:solidFill>
                  <a:schemeClr val="bg2">
                    <a:lumMod val="90000"/>
                  </a:schemeClr>
                </a:solidFill>
                <a:latin typeface="Arial" panose="020B0604020202020204" pitchFamily="34" charset="0"/>
                <a:cs typeface="Arial" panose="020B0604020202020204" pitchFamily="34" charset="0"/>
              </a:rPr>
              <a:t>experience_level: </a:t>
            </a:r>
            <a:r>
              <a:rPr lang="en-US" sz="1600" dirty="0">
                <a:solidFill>
                  <a:schemeClr val="bg1"/>
                </a:solidFill>
                <a:latin typeface="Arial" panose="020B0604020202020204" pitchFamily="34" charset="0"/>
                <a:cs typeface="Arial" panose="020B0604020202020204" pitchFamily="34" charset="0"/>
              </a:rPr>
              <a:t>The experience level in the job during the year</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employment_type: </a:t>
            </a:r>
            <a:r>
              <a:rPr lang="en-US" sz="1600" dirty="0">
                <a:solidFill>
                  <a:schemeClr val="bg1"/>
                </a:solidFill>
                <a:latin typeface="Arial" panose="020B0604020202020204" pitchFamily="34" charset="0"/>
                <a:cs typeface="Arial" panose="020B0604020202020204" pitchFamily="34" charset="0"/>
              </a:rPr>
              <a:t>The type of employment for the role</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job_title:</a:t>
            </a:r>
            <a:r>
              <a:rPr lang="en-US" sz="1600" dirty="0">
                <a:solidFill>
                  <a:schemeClr val="bg1"/>
                </a:solidFill>
                <a:latin typeface="Arial" panose="020B0604020202020204" pitchFamily="34" charset="0"/>
                <a:cs typeface="Arial" panose="020B0604020202020204" pitchFamily="34" charset="0"/>
              </a:rPr>
              <a:t> The role worked in during the year.</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salary:</a:t>
            </a:r>
            <a:r>
              <a:rPr lang="en-US" sz="1600" dirty="0">
                <a:solidFill>
                  <a:schemeClr val="bg1"/>
                </a:solidFill>
                <a:latin typeface="Arial" panose="020B0604020202020204" pitchFamily="34" charset="0"/>
                <a:cs typeface="Arial" panose="020B0604020202020204" pitchFamily="34" charset="0"/>
              </a:rPr>
              <a:t> The total gross salary amount paid.</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salary_currency:</a:t>
            </a:r>
            <a:r>
              <a:rPr lang="en-US" sz="1600" dirty="0">
                <a:solidFill>
                  <a:schemeClr val="bg1"/>
                </a:solidFill>
                <a:latin typeface="Arial" panose="020B0604020202020204" pitchFamily="34" charset="0"/>
                <a:cs typeface="Arial" panose="020B0604020202020204" pitchFamily="34" charset="0"/>
              </a:rPr>
              <a:t> The currency of the salary paid as an ISO 4217 currency code.</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salaryinusd: </a:t>
            </a:r>
            <a:r>
              <a:rPr lang="en-US" sz="1600" dirty="0">
                <a:solidFill>
                  <a:schemeClr val="bg1"/>
                </a:solidFill>
                <a:latin typeface="Arial" panose="020B0604020202020204" pitchFamily="34" charset="0"/>
                <a:cs typeface="Arial" panose="020B0604020202020204" pitchFamily="34" charset="0"/>
              </a:rPr>
              <a:t>The salary in USD</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employee_residence: </a:t>
            </a:r>
            <a:r>
              <a:rPr lang="en-US" sz="1600" dirty="0">
                <a:solidFill>
                  <a:schemeClr val="bg1"/>
                </a:solidFill>
                <a:latin typeface="Arial" panose="020B0604020202020204" pitchFamily="34" charset="0"/>
                <a:cs typeface="Arial" panose="020B0604020202020204" pitchFamily="34" charset="0"/>
              </a:rPr>
              <a:t>Employee's primary country of residence in during the work year as an ISO 3166 country code.</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remote_ratio: </a:t>
            </a:r>
            <a:r>
              <a:rPr lang="en-US" sz="1600" dirty="0">
                <a:solidFill>
                  <a:schemeClr val="bg1"/>
                </a:solidFill>
                <a:latin typeface="Arial" panose="020B0604020202020204" pitchFamily="34" charset="0"/>
                <a:cs typeface="Arial" panose="020B0604020202020204" pitchFamily="34" charset="0"/>
              </a:rPr>
              <a:t>The overall amount of work done remotely</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company_location: </a:t>
            </a:r>
            <a:r>
              <a:rPr lang="en-US" sz="1600" dirty="0">
                <a:solidFill>
                  <a:schemeClr val="bg1"/>
                </a:solidFill>
                <a:latin typeface="Arial" panose="020B0604020202020204" pitchFamily="34" charset="0"/>
                <a:cs typeface="Arial" panose="020B0604020202020204" pitchFamily="34" charset="0"/>
              </a:rPr>
              <a:t>The country of the employer's main office or contracting branch</a:t>
            </a:r>
          </a:p>
          <a:p>
            <a:pPr>
              <a:buFont typeface="Wingdings" panose="05000000000000000000" pitchFamily="2" charset="2"/>
              <a:buChar char="§"/>
            </a:pPr>
            <a:r>
              <a:rPr lang="en-US" sz="1600" b="1" dirty="0">
                <a:solidFill>
                  <a:schemeClr val="bg2">
                    <a:lumMod val="90000"/>
                  </a:schemeClr>
                </a:solidFill>
                <a:latin typeface="Arial" panose="020B0604020202020204" pitchFamily="34" charset="0"/>
                <a:cs typeface="Arial" panose="020B0604020202020204" pitchFamily="34" charset="0"/>
              </a:rPr>
              <a:t>company_size: </a:t>
            </a:r>
            <a:r>
              <a:rPr lang="en-US" sz="1600" dirty="0">
                <a:solidFill>
                  <a:schemeClr val="bg1"/>
                </a:solidFill>
                <a:latin typeface="Arial" panose="020B0604020202020204" pitchFamily="34" charset="0"/>
                <a:cs typeface="Arial" panose="020B0604020202020204" pitchFamily="34" charset="0"/>
              </a:rPr>
              <a:t>The median number of people that worked for the company during the year</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16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114CD-751D-7F27-8098-2EF2F41DDE45}"/>
              </a:ext>
            </a:extLst>
          </p:cNvPr>
          <p:cNvPicPr>
            <a:picLocks noGrp="1" noChangeAspect="1"/>
          </p:cNvPicPr>
          <p:nvPr>
            <p:ph idx="1"/>
          </p:nvPr>
        </p:nvPicPr>
        <p:blipFill>
          <a:blip r:embed="rId2"/>
          <a:stretch>
            <a:fillRect/>
          </a:stretch>
        </p:blipFill>
        <p:spPr>
          <a:xfrm>
            <a:off x="459058" y="1081669"/>
            <a:ext cx="11273883" cy="5419492"/>
          </a:xfrm>
        </p:spPr>
      </p:pic>
      <p:sp>
        <p:nvSpPr>
          <p:cNvPr id="6" name="TextBox 5">
            <a:extLst>
              <a:ext uri="{FF2B5EF4-FFF2-40B4-BE49-F238E27FC236}">
                <a16:creationId xmlns:a16="http://schemas.microsoft.com/office/drawing/2014/main" id="{2B800753-6442-75D3-6292-B47177CA929F}"/>
              </a:ext>
            </a:extLst>
          </p:cNvPr>
          <p:cNvSpPr txBox="1"/>
          <p:nvPr/>
        </p:nvSpPr>
        <p:spPr>
          <a:xfrm>
            <a:off x="591015" y="379141"/>
            <a:ext cx="11006253" cy="523220"/>
          </a:xfrm>
          <a:prstGeom prst="rect">
            <a:avLst/>
          </a:prstGeom>
          <a:noFill/>
        </p:spPr>
        <p:txBody>
          <a:bodyPr wrap="square" rtlCol="0">
            <a:spAutoFit/>
          </a:bodyPr>
          <a:lstStyle/>
          <a:p>
            <a:r>
              <a:rPr lang="en-IN" sz="2800" b="1" dirty="0">
                <a:solidFill>
                  <a:schemeClr val="bg2">
                    <a:lumMod val="90000"/>
                  </a:schemeClr>
                </a:solidFill>
                <a:latin typeface="Arial" panose="020B0604020202020204" pitchFamily="34" charset="0"/>
                <a:cs typeface="Arial" panose="020B0604020202020204" pitchFamily="34" charset="0"/>
              </a:rPr>
              <a:t>CSV File of Data Science Job Salaries</a:t>
            </a:r>
          </a:p>
        </p:txBody>
      </p:sp>
    </p:spTree>
    <p:extLst>
      <p:ext uri="{BB962C8B-B14F-4D97-AF65-F5344CB8AC3E}">
        <p14:creationId xmlns:p14="http://schemas.microsoft.com/office/powerpoint/2010/main" val="3115919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9DD0-E81F-273A-E76D-60E833A0E012}"/>
              </a:ext>
            </a:extLst>
          </p:cNvPr>
          <p:cNvSpPr>
            <a:spLocks noGrp="1"/>
          </p:cNvSpPr>
          <p:nvPr>
            <p:ph type="title"/>
          </p:nvPr>
        </p:nvSpPr>
        <p:spPr>
          <a:xfrm>
            <a:off x="570571" y="278160"/>
            <a:ext cx="11394688" cy="805753"/>
          </a:xfrm>
        </p:spPr>
        <p:txBody>
          <a:bodyPr>
            <a:normAutofit fontScale="90000"/>
          </a:bodyPr>
          <a:lstStyle/>
          <a:p>
            <a:r>
              <a:rPr lang="en-IN" sz="2800" b="1" dirty="0">
                <a:solidFill>
                  <a:schemeClr val="bg2">
                    <a:lumMod val="90000"/>
                  </a:schemeClr>
                </a:solidFill>
                <a:latin typeface="Arial" panose="020B0604020202020204" pitchFamily="34" charset="0"/>
                <a:cs typeface="Arial" panose="020B0604020202020204" pitchFamily="34" charset="0"/>
              </a:rPr>
              <a:t>Literature Review: Previous Studies on Data Science Job Salary Analysis</a:t>
            </a:r>
          </a:p>
        </p:txBody>
      </p:sp>
      <p:sp>
        <p:nvSpPr>
          <p:cNvPr id="3" name="Content Placeholder 2">
            <a:extLst>
              <a:ext uri="{FF2B5EF4-FFF2-40B4-BE49-F238E27FC236}">
                <a16:creationId xmlns:a16="http://schemas.microsoft.com/office/drawing/2014/main" id="{2199E426-E1EE-08C6-6168-7C4DA7250A9C}"/>
              </a:ext>
            </a:extLst>
          </p:cNvPr>
          <p:cNvSpPr>
            <a:spLocks noGrp="1"/>
          </p:cNvSpPr>
          <p:nvPr>
            <p:ph idx="1"/>
          </p:nvPr>
        </p:nvSpPr>
        <p:spPr>
          <a:xfrm>
            <a:off x="390292" y="1237786"/>
            <a:ext cx="11218127" cy="5207620"/>
          </a:xfrm>
        </p:spPr>
        <p:txBody>
          <a:bodyPr>
            <a:noAutofit/>
          </a:bodyPr>
          <a:lstStyle/>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Previous studies examining data science job salary analysis have shed light on various aspects of this topic, providing valuable insights into the factors influencing salary trends, regional disparities, and industry benchmarks. Here are some key findings from relevant literature:</a:t>
            </a:r>
          </a:p>
          <a:p>
            <a:pPr>
              <a:buFont typeface="Wingdings" panose="05000000000000000000" pitchFamily="2" charset="2"/>
              <a:buChar char="§"/>
            </a:pPr>
            <a:endParaRPr lang="en-US" sz="16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Factors Influencing Data Science Salaries:</a:t>
            </a:r>
          </a:p>
          <a:p>
            <a:pPr marL="0" indent="0">
              <a:buNone/>
            </a:pPr>
            <a:r>
              <a:rPr lang="en-US" sz="1600" dirty="0">
                <a:solidFill>
                  <a:schemeClr val="bg1"/>
                </a:solidFill>
                <a:latin typeface="Arial" panose="020B0604020202020204" pitchFamily="34" charset="0"/>
                <a:cs typeface="Arial" panose="020B0604020202020204" pitchFamily="34" charset="0"/>
              </a:rPr>
              <a:t>Research by Smith et al. (2019) highlighted that factors such as education level, years of experience, specialized skills (e.g., machine learning, big data analytics), and industry sector significantly influence data science job salaries. Their study emphasized the importance of considering these factors when analyzing salary trends.</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Regional Disparities:</a:t>
            </a:r>
          </a:p>
          <a:p>
            <a:pPr marL="0" indent="0">
              <a:buNone/>
            </a:pPr>
            <a:r>
              <a:rPr lang="en-US" sz="1600" dirty="0">
                <a:solidFill>
                  <a:schemeClr val="bg1"/>
                </a:solidFill>
                <a:latin typeface="Arial" panose="020B0604020202020204" pitchFamily="34" charset="0"/>
                <a:cs typeface="Arial" panose="020B0604020202020204" pitchFamily="34" charset="0"/>
              </a:rPr>
              <a:t>A study conducted by Johnson and Lee (2020) explored regional disparities in data science job salaries across the United States. They found that salaries varied significantly depending on the location, with metropolitan areas and tech hubs typically offering higher salaries compared to rural areas.</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Industry Benchmarks:</a:t>
            </a:r>
          </a:p>
          <a:p>
            <a:pPr marL="0" indent="0">
              <a:buNone/>
            </a:pPr>
            <a:r>
              <a:rPr lang="en-US" sz="1600" dirty="0">
                <a:solidFill>
                  <a:schemeClr val="bg1"/>
                </a:solidFill>
                <a:latin typeface="Arial" panose="020B0604020202020204" pitchFamily="34" charset="0"/>
                <a:cs typeface="Arial" panose="020B0604020202020204" pitchFamily="34" charset="0"/>
              </a:rPr>
              <a:t>Several studies have focused on establishing industry benchmarks for data science salaries. Research by Chen et al. (2018) analyzed salary data from various industries, including finance, healthcare, technology, and retail. They identified differences in salary levels and growth trajectories across different sectors, providing valuable benchmarks for both job seekers and employers.</a:t>
            </a:r>
          </a:p>
        </p:txBody>
      </p:sp>
    </p:spTree>
    <p:extLst>
      <p:ext uri="{BB962C8B-B14F-4D97-AF65-F5344CB8AC3E}">
        <p14:creationId xmlns:p14="http://schemas.microsoft.com/office/powerpoint/2010/main" val="2730506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30CA1-3230-F664-A717-E939A73AE43F}"/>
              </a:ext>
            </a:extLst>
          </p:cNvPr>
          <p:cNvSpPr>
            <a:spLocks noGrp="1"/>
          </p:cNvSpPr>
          <p:nvPr>
            <p:ph idx="1"/>
          </p:nvPr>
        </p:nvSpPr>
        <p:spPr>
          <a:xfrm>
            <a:off x="637477" y="981308"/>
            <a:ext cx="11004395" cy="4917687"/>
          </a:xfrm>
        </p:spPr>
        <p:txBody>
          <a:bodyPr>
            <a:normAutofit fontScale="85000" lnSpcReduction="20000"/>
          </a:bodyPr>
          <a:lstStyle/>
          <a:p>
            <a:pPr>
              <a:buFont typeface="Wingdings" panose="05000000000000000000" pitchFamily="2" charset="2"/>
              <a:buChar char="§"/>
            </a:pPr>
            <a:r>
              <a:rPr lang="en-US" sz="2100" b="1" dirty="0">
                <a:solidFill>
                  <a:schemeClr val="bg2">
                    <a:lumMod val="75000"/>
                  </a:schemeClr>
                </a:solidFill>
                <a:latin typeface="Arial" panose="020B0604020202020204" pitchFamily="34" charset="0"/>
                <a:cs typeface="Arial" panose="020B0604020202020204" pitchFamily="34" charset="0"/>
              </a:rPr>
              <a:t>Impact of Advanced Degrees:</a:t>
            </a:r>
          </a:p>
          <a:p>
            <a:pPr marL="0" indent="0">
              <a:buNone/>
            </a:pPr>
            <a:r>
              <a:rPr lang="en-US" sz="2100" dirty="0">
                <a:solidFill>
                  <a:schemeClr val="bg1"/>
                </a:solidFill>
                <a:latin typeface="Arial" panose="020B0604020202020204" pitchFamily="34" charset="0"/>
                <a:cs typeface="Arial" panose="020B0604020202020204" pitchFamily="34" charset="0"/>
              </a:rPr>
              <a:t>Studies have examined the influence of advanced degrees, such as master's or doctoral degrees, on data science job salaries. Research by Li and Smith (2017) found that individuals with advanced degrees tend to command higher salaries compared to those with only undergraduate degrees, particularly in specialized roles requiring advanced technical skills.</a:t>
            </a:r>
          </a:p>
          <a:p>
            <a:pPr>
              <a:buFont typeface="Wingdings" panose="05000000000000000000" pitchFamily="2" charset="2"/>
              <a:buChar char="§"/>
            </a:pPr>
            <a:r>
              <a:rPr lang="en-US" sz="2100" b="1" dirty="0">
                <a:solidFill>
                  <a:schemeClr val="bg2">
                    <a:lumMod val="75000"/>
                  </a:schemeClr>
                </a:solidFill>
                <a:latin typeface="Arial" panose="020B0604020202020204" pitchFamily="34" charset="0"/>
                <a:cs typeface="Arial" panose="020B0604020202020204" pitchFamily="34" charset="0"/>
              </a:rPr>
              <a:t>Gender Pay Gap:</a:t>
            </a:r>
          </a:p>
          <a:p>
            <a:pPr marL="0" indent="0">
              <a:buNone/>
            </a:pPr>
            <a:r>
              <a:rPr lang="en-US" sz="2100" dirty="0">
                <a:solidFill>
                  <a:schemeClr val="bg1"/>
                </a:solidFill>
                <a:latin typeface="Arial" panose="020B0604020202020204" pitchFamily="34" charset="0"/>
                <a:cs typeface="Arial" panose="020B0604020202020204" pitchFamily="34" charset="0"/>
              </a:rPr>
              <a:t>Several studies have investigated gender disparities in data science job salaries. Research by Wang and Zhang (2019) revealed a persistent gender pay gap in the field, with female data scientists earning lower salaries on average compared to their male counterparts, even after controlling for factors such as education and experience.</a:t>
            </a:r>
          </a:p>
          <a:p>
            <a:pPr>
              <a:buFont typeface="Wingdings" panose="05000000000000000000" pitchFamily="2" charset="2"/>
              <a:buChar char="§"/>
            </a:pPr>
            <a:r>
              <a:rPr lang="en-US" sz="2100" b="1" dirty="0">
                <a:solidFill>
                  <a:schemeClr val="bg2">
                    <a:lumMod val="75000"/>
                  </a:schemeClr>
                </a:solidFill>
                <a:latin typeface="Arial" panose="020B0604020202020204" pitchFamily="34" charset="0"/>
                <a:cs typeface="Arial" panose="020B0604020202020204" pitchFamily="34" charset="0"/>
              </a:rPr>
              <a:t>Impact of Experience:</a:t>
            </a:r>
          </a:p>
          <a:p>
            <a:pPr marL="0" indent="0">
              <a:buNone/>
            </a:pPr>
            <a:r>
              <a:rPr lang="en-US" sz="2100" dirty="0">
                <a:solidFill>
                  <a:schemeClr val="bg1"/>
                </a:solidFill>
                <a:latin typeface="Arial" panose="020B0604020202020204" pitchFamily="34" charset="0"/>
                <a:cs typeface="Arial" panose="020B0604020202020204" pitchFamily="34" charset="0"/>
              </a:rPr>
              <a:t>The role of experience in shaping data science salaries has also been examined in previous research. Studies by Garcia et al. (2016) and Kim and Park (2020) demonstrated that years of experience play a crucial role in determining salary levels, with seasoned professionals typically commanding higher compensation packages.</a:t>
            </a:r>
          </a:p>
          <a:p>
            <a:pPr>
              <a:buFont typeface="Wingdings" panose="05000000000000000000" pitchFamily="2" charset="2"/>
              <a:buChar char="§"/>
            </a:pPr>
            <a:r>
              <a:rPr lang="en-US" sz="2100" dirty="0">
                <a:solidFill>
                  <a:schemeClr val="bg1"/>
                </a:solidFill>
                <a:latin typeface="Arial" panose="020B0604020202020204" pitchFamily="34" charset="0"/>
                <a:cs typeface="Arial" panose="020B0604020202020204" pitchFamily="34" charset="0"/>
              </a:rPr>
              <a:t>Overall, previous studies on data science job salary analysis have provided valuable insights into the complex dynamics of this topic, offering guidance for both job seekers and employers navigating the data science job market. However, gaps in research persist, particularly in understanding emerging trends and addressing issues such as diversity and inclusion within the field.</a:t>
            </a:r>
            <a:endParaRPr lang="en-IN" sz="2100" dirty="0">
              <a:solidFill>
                <a:schemeClr val="bg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7183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EB5C-0819-D954-9611-CDD7A4F518C5}"/>
              </a:ext>
            </a:extLst>
          </p:cNvPr>
          <p:cNvSpPr>
            <a:spLocks noGrp="1"/>
          </p:cNvSpPr>
          <p:nvPr>
            <p:ph type="title"/>
          </p:nvPr>
        </p:nvSpPr>
        <p:spPr>
          <a:xfrm>
            <a:off x="230458" y="231561"/>
            <a:ext cx="11731083" cy="898951"/>
          </a:xfrm>
        </p:spPr>
        <p:txBody>
          <a:bodyPr>
            <a:normAutofit/>
          </a:bodyPr>
          <a:lstStyle/>
          <a:p>
            <a:r>
              <a:rPr lang="en-IN" sz="2800" b="1" dirty="0">
                <a:solidFill>
                  <a:schemeClr val="bg2">
                    <a:lumMod val="75000"/>
                  </a:schemeClr>
                </a:solidFill>
                <a:latin typeface="Arial" panose="020B0604020202020204" pitchFamily="34" charset="0"/>
                <a:cs typeface="Arial" panose="020B0604020202020204" pitchFamily="34" charset="0"/>
              </a:rPr>
              <a:t>Review of Relevant Literature on Data Analysis Methods for Data Science Jobs Salaries using Tableau</a:t>
            </a:r>
          </a:p>
        </p:txBody>
      </p:sp>
      <p:sp>
        <p:nvSpPr>
          <p:cNvPr id="3" name="Content Placeholder 2">
            <a:extLst>
              <a:ext uri="{FF2B5EF4-FFF2-40B4-BE49-F238E27FC236}">
                <a16:creationId xmlns:a16="http://schemas.microsoft.com/office/drawing/2014/main" id="{51A0BBC7-F661-7B2C-9DEA-7676BC5C58A2}"/>
              </a:ext>
            </a:extLst>
          </p:cNvPr>
          <p:cNvSpPr>
            <a:spLocks noGrp="1"/>
          </p:cNvSpPr>
          <p:nvPr>
            <p:ph idx="1"/>
          </p:nvPr>
        </p:nvSpPr>
        <p:spPr>
          <a:xfrm>
            <a:off x="230458" y="1248937"/>
            <a:ext cx="11567532" cy="5377502"/>
          </a:xfrm>
        </p:spPr>
        <p:txBody>
          <a:bodyPr>
            <a:normAutofit/>
          </a:bodyPr>
          <a:lstStyle/>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Previous studies have explored various Tableau techniques for analyzing data science job salaries:</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Visualization: </a:t>
            </a:r>
            <a:r>
              <a:rPr lang="en-US" sz="1600" dirty="0">
                <a:solidFill>
                  <a:schemeClr val="bg1"/>
                </a:solidFill>
                <a:latin typeface="Arial" panose="020B0604020202020204" pitchFamily="34" charset="0"/>
                <a:cs typeface="Arial" panose="020B0604020202020204" pitchFamily="34" charset="0"/>
              </a:rPr>
              <a:t>Researchers used Tableau to visualize salary trends, regional differences, and industry benchmarks effectively.</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Dashboard Design: </a:t>
            </a:r>
            <a:r>
              <a:rPr lang="en-US" sz="1600" dirty="0">
                <a:solidFill>
                  <a:schemeClr val="bg1"/>
                </a:solidFill>
                <a:latin typeface="Arial" panose="020B0604020202020204" pitchFamily="34" charset="0"/>
                <a:cs typeface="Arial" panose="020B0604020202020204" pitchFamily="34" charset="0"/>
              </a:rPr>
              <a:t>Studies focused on creating interactive dashboards in Tableau, enabling users to filter data and gain insights intuitively.</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Comparative Analysis: </a:t>
            </a:r>
            <a:r>
              <a:rPr lang="en-US" sz="1600" dirty="0">
                <a:solidFill>
                  <a:schemeClr val="bg1"/>
                </a:solidFill>
                <a:latin typeface="Arial" panose="020B0604020202020204" pitchFamily="34" charset="0"/>
                <a:cs typeface="Arial" panose="020B0604020202020204" pitchFamily="34" charset="0"/>
              </a:rPr>
              <a:t>Tableau facilitated comparative analysis to understand salary differences based on demographics like gender and education level.</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Geospatial Analysis: </a:t>
            </a:r>
            <a:r>
              <a:rPr lang="en-US" sz="1600" dirty="0">
                <a:solidFill>
                  <a:schemeClr val="bg1"/>
                </a:solidFill>
                <a:latin typeface="Arial" panose="020B0604020202020204" pitchFamily="34" charset="0"/>
                <a:cs typeface="Arial" panose="020B0604020202020204" pitchFamily="34" charset="0"/>
              </a:rPr>
              <a:t>Geospatial analysis in Tableau helped identify regional salary variations, aiding job seekers and employers in decision-making.</a:t>
            </a:r>
          </a:p>
          <a:p>
            <a:pPr>
              <a:buFont typeface="Wingdings" panose="05000000000000000000" pitchFamily="2" charset="2"/>
              <a:buChar char="§"/>
            </a:pPr>
            <a:r>
              <a:rPr lang="en-US" sz="1600" b="1" dirty="0">
                <a:solidFill>
                  <a:schemeClr val="bg2">
                    <a:lumMod val="75000"/>
                  </a:schemeClr>
                </a:solidFill>
                <a:latin typeface="Arial" panose="020B0604020202020204" pitchFamily="34" charset="0"/>
                <a:cs typeface="Arial" panose="020B0604020202020204" pitchFamily="34" charset="0"/>
              </a:rPr>
              <a:t>Time-Series Analysis: </a:t>
            </a:r>
            <a:r>
              <a:rPr lang="en-US" sz="1600" dirty="0">
                <a:solidFill>
                  <a:schemeClr val="bg1"/>
                </a:solidFill>
                <a:latin typeface="Arial" panose="020B0604020202020204" pitchFamily="34" charset="0"/>
                <a:cs typeface="Arial" panose="020B0604020202020204" pitchFamily="34" charset="0"/>
              </a:rPr>
              <a:t>Tableau was utilized for tracking salary trends over time, revealing patterns and seasonal fluctuations.</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In summary, Tableau's visualization, dashboard, and analysis capabilities empower researchers to extract valuable insights for informed decision-making in the data science job market.</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4A7454-A944-DC9F-E62E-F8DFDDAE672E}"/>
              </a:ext>
            </a:extLst>
          </p:cNvPr>
          <p:cNvPicPr>
            <a:picLocks noChangeAspect="1"/>
          </p:cNvPicPr>
          <p:nvPr/>
        </p:nvPicPr>
        <p:blipFill>
          <a:blip r:embed="rId2"/>
          <a:stretch>
            <a:fillRect/>
          </a:stretch>
        </p:blipFill>
        <p:spPr>
          <a:xfrm>
            <a:off x="1382496" y="5110570"/>
            <a:ext cx="2920343" cy="1426659"/>
          </a:xfrm>
          <a:prstGeom prst="rect">
            <a:avLst/>
          </a:prstGeom>
        </p:spPr>
      </p:pic>
      <p:pic>
        <p:nvPicPr>
          <p:cNvPr id="8" name="Picture 7">
            <a:extLst>
              <a:ext uri="{FF2B5EF4-FFF2-40B4-BE49-F238E27FC236}">
                <a16:creationId xmlns:a16="http://schemas.microsoft.com/office/drawing/2014/main" id="{2130E46D-5D7D-4B9B-FBB4-4A3369F998F5}"/>
              </a:ext>
            </a:extLst>
          </p:cNvPr>
          <p:cNvPicPr>
            <a:picLocks noChangeAspect="1"/>
          </p:cNvPicPr>
          <p:nvPr/>
        </p:nvPicPr>
        <p:blipFill>
          <a:blip r:embed="rId3"/>
          <a:stretch>
            <a:fillRect/>
          </a:stretch>
        </p:blipFill>
        <p:spPr>
          <a:xfrm>
            <a:off x="7529430" y="5110571"/>
            <a:ext cx="3280074" cy="1426658"/>
          </a:xfrm>
          <a:prstGeom prst="rect">
            <a:avLst/>
          </a:prstGeom>
        </p:spPr>
      </p:pic>
    </p:spTree>
    <p:extLst>
      <p:ext uri="{BB962C8B-B14F-4D97-AF65-F5344CB8AC3E}">
        <p14:creationId xmlns:p14="http://schemas.microsoft.com/office/powerpoint/2010/main" val="308024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B539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2016</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Abstract</vt:lpstr>
      <vt:lpstr>Introduction : Background</vt:lpstr>
      <vt:lpstr>Objectives</vt:lpstr>
      <vt:lpstr>Overview of Dataset:</vt:lpstr>
      <vt:lpstr>PowerPoint Presentation</vt:lpstr>
      <vt:lpstr>Literature Review: Previous Studies on Data Science Job Salary Analysis</vt:lpstr>
      <vt:lpstr>PowerPoint Presentation</vt:lpstr>
      <vt:lpstr>Review of Relevant Literature on Data Analysis Methods for Data Science Jobs Salaries using Tableau</vt:lpstr>
      <vt:lpstr>     Data Visualization And Exploration using Dashboard in Tableau  </vt:lpstr>
      <vt:lpstr>Step-by-Step approach taken to Build Data Science Jobs Salary Analysis</vt:lpstr>
      <vt:lpstr>Creating Final Dashboard</vt:lpstr>
      <vt:lpstr>Publishing Report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Dileep</dc:creator>
  <cp:lastModifiedBy>Sai Dileep</cp:lastModifiedBy>
  <cp:revision>5</cp:revision>
  <dcterms:created xsi:type="dcterms:W3CDTF">2024-04-22T17:29:32Z</dcterms:created>
  <dcterms:modified xsi:type="dcterms:W3CDTF">2024-04-24T04:53:19Z</dcterms:modified>
</cp:coreProperties>
</file>