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3" r:id="rId17"/>
    <p:sldId id="274" r:id="rId18"/>
    <p:sldId id="276"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726A94CC-24F3-465D-8A39-AEA7F2E95B6E}" type="datetimeFigureOut">
              <a:rPr lang="en-IN" smtClean="0"/>
              <a:t>24-04-2024</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1D88FF04-193A-4FBD-B399-D7C45887D783}"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946525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A94CC-24F3-465D-8A39-AEA7F2E95B6E}"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8FF04-193A-4FBD-B399-D7C45887D783}" type="slidenum">
              <a:rPr lang="en-IN" smtClean="0"/>
              <a:t>‹#›</a:t>
            </a:fld>
            <a:endParaRPr lang="en-IN"/>
          </a:p>
        </p:txBody>
      </p:sp>
    </p:spTree>
    <p:extLst>
      <p:ext uri="{BB962C8B-B14F-4D97-AF65-F5344CB8AC3E}">
        <p14:creationId xmlns:p14="http://schemas.microsoft.com/office/powerpoint/2010/main" val="10243270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A94CC-24F3-465D-8A39-AEA7F2E95B6E}"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8FF04-193A-4FBD-B399-D7C45887D783}" type="slidenum">
              <a:rPr lang="en-IN" smtClean="0"/>
              <a:t>‹#›</a:t>
            </a:fld>
            <a:endParaRPr lang="en-IN"/>
          </a:p>
        </p:txBody>
      </p:sp>
    </p:spTree>
    <p:extLst>
      <p:ext uri="{BB962C8B-B14F-4D97-AF65-F5344CB8AC3E}">
        <p14:creationId xmlns:p14="http://schemas.microsoft.com/office/powerpoint/2010/main" val="17572241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A94CC-24F3-465D-8A39-AEA7F2E95B6E}"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8FF04-193A-4FBD-B399-D7C45887D783}"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330133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A94CC-24F3-465D-8A39-AEA7F2E95B6E}"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8FF04-193A-4FBD-B399-D7C45887D783}" type="slidenum">
              <a:rPr lang="en-IN" smtClean="0"/>
              <a:t>‹#›</a:t>
            </a:fld>
            <a:endParaRPr lang="en-IN"/>
          </a:p>
        </p:txBody>
      </p:sp>
    </p:spTree>
    <p:extLst>
      <p:ext uri="{BB962C8B-B14F-4D97-AF65-F5344CB8AC3E}">
        <p14:creationId xmlns:p14="http://schemas.microsoft.com/office/powerpoint/2010/main" val="23525264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6A94CC-24F3-465D-8A39-AEA7F2E95B6E}" type="datetimeFigureOut">
              <a:rPr lang="en-IN" smtClean="0"/>
              <a:t>24-04-2024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88FF04-193A-4FBD-B399-D7C45887D783}" type="slidenum">
              <a:rPr lang="en-IN" smtClean="0"/>
              <a:t>‹#›</a:t>
            </a:fld>
            <a:endParaRPr lang="en-IN"/>
          </a:p>
        </p:txBody>
      </p:sp>
    </p:spTree>
    <p:extLst>
      <p:ext uri="{BB962C8B-B14F-4D97-AF65-F5344CB8AC3E}">
        <p14:creationId xmlns:p14="http://schemas.microsoft.com/office/powerpoint/2010/main" val="21125651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6A94CC-24F3-465D-8A39-AEA7F2E95B6E}" type="datetimeFigureOut">
              <a:rPr lang="en-IN" smtClean="0"/>
              <a:t>24-04-2024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88FF04-193A-4FBD-B399-D7C45887D783}" type="slidenum">
              <a:rPr lang="en-IN" smtClean="0"/>
              <a:t>‹#›</a:t>
            </a:fld>
            <a:endParaRPr lang="en-IN"/>
          </a:p>
        </p:txBody>
      </p:sp>
    </p:spTree>
    <p:extLst>
      <p:ext uri="{BB962C8B-B14F-4D97-AF65-F5344CB8AC3E}">
        <p14:creationId xmlns:p14="http://schemas.microsoft.com/office/powerpoint/2010/main" val="2677187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A94CC-24F3-465D-8A39-AEA7F2E95B6E}"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88FF04-193A-4FBD-B399-D7C45887D783}" type="slidenum">
              <a:rPr lang="en-IN" smtClean="0"/>
              <a:t>‹#›</a:t>
            </a:fld>
            <a:endParaRPr lang="en-IN"/>
          </a:p>
        </p:txBody>
      </p:sp>
    </p:spTree>
    <p:extLst>
      <p:ext uri="{BB962C8B-B14F-4D97-AF65-F5344CB8AC3E}">
        <p14:creationId xmlns:p14="http://schemas.microsoft.com/office/powerpoint/2010/main" val="29677367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A94CC-24F3-465D-8A39-AEA7F2E95B6E}"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88FF04-193A-4FBD-B399-D7C45887D783}" type="slidenum">
              <a:rPr lang="en-IN" smtClean="0"/>
              <a:t>‹#›</a:t>
            </a:fld>
            <a:endParaRPr lang="en-IN"/>
          </a:p>
        </p:txBody>
      </p:sp>
    </p:spTree>
    <p:extLst>
      <p:ext uri="{BB962C8B-B14F-4D97-AF65-F5344CB8AC3E}">
        <p14:creationId xmlns:p14="http://schemas.microsoft.com/office/powerpoint/2010/main" val="33189052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03E7-DD70-3726-7057-4A806BF8FE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CB61A8-0C93-E8D5-AC4D-EBC5EBCE48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B54C9E-8B6A-D814-1C4B-8E962ABA487D}"/>
              </a:ext>
            </a:extLst>
          </p:cNvPr>
          <p:cNvSpPr>
            <a:spLocks noGrp="1"/>
          </p:cNvSpPr>
          <p:nvPr>
            <p:ph type="dt" sz="half" idx="10"/>
          </p:nvPr>
        </p:nvSpPr>
        <p:spPr/>
        <p:txBody>
          <a:bodyPr/>
          <a:lstStyle/>
          <a:p>
            <a:fld id="{726A94CC-24F3-465D-8A39-AEA7F2E95B6E}" type="datetimeFigureOut">
              <a:rPr lang="en-IN" smtClean="0"/>
              <a:t>24-04-2024</a:t>
            </a:fld>
            <a:endParaRPr lang="en-IN"/>
          </a:p>
        </p:txBody>
      </p:sp>
      <p:sp>
        <p:nvSpPr>
          <p:cNvPr id="5" name="Footer Placeholder 4">
            <a:extLst>
              <a:ext uri="{FF2B5EF4-FFF2-40B4-BE49-F238E27FC236}">
                <a16:creationId xmlns:a16="http://schemas.microsoft.com/office/drawing/2014/main" id="{CF1C73CD-B169-604E-D89C-3555471076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A67667-39FF-2ECE-7DE8-8BF24635C9DD}"/>
              </a:ext>
            </a:extLst>
          </p:cNvPr>
          <p:cNvSpPr>
            <a:spLocks noGrp="1"/>
          </p:cNvSpPr>
          <p:nvPr>
            <p:ph type="sldNum" sz="quarter" idx="12"/>
          </p:nvPr>
        </p:nvSpPr>
        <p:spPr/>
        <p:txBody>
          <a:bodyPr/>
          <a:lstStyle/>
          <a:p>
            <a:fld id="{1D88FF04-193A-4FBD-B399-D7C45887D783}" type="slidenum">
              <a:rPr lang="en-IN" smtClean="0"/>
              <a:t>‹#›</a:t>
            </a:fld>
            <a:endParaRPr lang="en-IN"/>
          </a:p>
        </p:txBody>
      </p:sp>
    </p:spTree>
    <p:extLst>
      <p:ext uri="{BB962C8B-B14F-4D97-AF65-F5344CB8AC3E}">
        <p14:creationId xmlns:p14="http://schemas.microsoft.com/office/powerpoint/2010/main" val="20127954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A94CC-24F3-465D-8A39-AEA7F2E95B6E}"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88FF04-193A-4FBD-B399-D7C45887D783}" type="slidenum">
              <a:rPr lang="en-IN" smtClean="0"/>
              <a:t>‹#›</a:t>
            </a:fld>
            <a:endParaRPr lang="en-IN"/>
          </a:p>
        </p:txBody>
      </p:sp>
    </p:spTree>
    <p:extLst>
      <p:ext uri="{BB962C8B-B14F-4D97-AF65-F5344CB8AC3E}">
        <p14:creationId xmlns:p14="http://schemas.microsoft.com/office/powerpoint/2010/main" val="22276028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6A94CC-24F3-465D-8A39-AEA7F2E95B6E}"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88FF04-193A-4FBD-B399-D7C45887D783}" type="slidenum">
              <a:rPr lang="en-IN" smtClean="0"/>
              <a:t>‹#›</a:t>
            </a:fld>
            <a:endParaRPr lang="en-IN"/>
          </a:p>
        </p:txBody>
      </p:sp>
    </p:spTree>
    <p:extLst>
      <p:ext uri="{BB962C8B-B14F-4D97-AF65-F5344CB8AC3E}">
        <p14:creationId xmlns:p14="http://schemas.microsoft.com/office/powerpoint/2010/main" val="15597422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6A94CC-24F3-465D-8A39-AEA7F2E95B6E}"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8FF04-193A-4FBD-B399-D7C45887D783}" type="slidenum">
              <a:rPr lang="en-IN" smtClean="0"/>
              <a:t>‹#›</a:t>
            </a:fld>
            <a:endParaRPr lang="en-IN"/>
          </a:p>
        </p:txBody>
      </p:sp>
    </p:spTree>
    <p:extLst>
      <p:ext uri="{BB962C8B-B14F-4D97-AF65-F5344CB8AC3E}">
        <p14:creationId xmlns:p14="http://schemas.microsoft.com/office/powerpoint/2010/main" val="41186534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6A94CC-24F3-465D-8A39-AEA7F2E95B6E}" type="datetimeFigureOut">
              <a:rPr lang="en-IN" smtClean="0"/>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88FF04-193A-4FBD-B399-D7C45887D783}" type="slidenum">
              <a:rPr lang="en-IN" smtClean="0"/>
              <a:t>‹#›</a:t>
            </a:fld>
            <a:endParaRPr lang="en-IN"/>
          </a:p>
        </p:txBody>
      </p:sp>
    </p:spTree>
    <p:extLst>
      <p:ext uri="{BB962C8B-B14F-4D97-AF65-F5344CB8AC3E}">
        <p14:creationId xmlns:p14="http://schemas.microsoft.com/office/powerpoint/2010/main" val="27205054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6A94CC-24F3-465D-8A39-AEA7F2E95B6E}" type="datetimeFigureOut">
              <a:rPr lang="en-IN" smtClean="0"/>
              <a:t>24-04-2024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88FF04-193A-4FBD-B399-D7C45887D783}" type="slidenum">
              <a:rPr lang="en-IN" smtClean="0"/>
              <a:t>‹#›</a:t>
            </a:fld>
            <a:endParaRPr lang="en-IN"/>
          </a:p>
        </p:txBody>
      </p:sp>
    </p:spTree>
    <p:extLst>
      <p:ext uri="{BB962C8B-B14F-4D97-AF65-F5344CB8AC3E}">
        <p14:creationId xmlns:p14="http://schemas.microsoft.com/office/powerpoint/2010/main" val="9711437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A94CC-24F3-465D-8A39-AEA7F2E95B6E}" type="datetimeFigureOut">
              <a:rPr lang="en-IN" smtClean="0"/>
              <a:t>24-04-2024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88FF04-193A-4FBD-B399-D7C45887D783}" type="slidenum">
              <a:rPr lang="en-IN" smtClean="0"/>
              <a:t>‹#›</a:t>
            </a:fld>
            <a:endParaRPr lang="en-IN"/>
          </a:p>
        </p:txBody>
      </p:sp>
    </p:spTree>
    <p:extLst>
      <p:ext uri="{BB962C8B-B14F-4D97-AF65-F5344CB8AC3E}">
        <p14:creationId xmlns:p14="http://schemas.microsoft.com/office/powerpoint/2010/main" val="2453881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A94CC-24F3-465D-8A39-AEA7F2E95B6E}"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8FF04-193A-4FBD-B399-D7C45887D783}" type="slidenum">
              <a:rPr lang="en-IN" smtClean="0"/>
              <a:t>‹#›</a:t>
            </a:fld>
            <a:endParaRPr lang="en-IN"/>
          </a:p>
        </p:txBody>
      </p:sp>
    </p:spTree>
    <p:extLst>
      <p:ext uri="{BB962C8B-B14F-4D97-AF65-F5344CB8AC3E}">
        <p14:creationId xmlns:p14="http://schemas.microsoft.com/office/powerpoint/2010/main" val="19001731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A94CC-24F3-465D-8A39-AEA7F2E95B6E}"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8FF04-193A-4FBD-B399-D7C45887D783}" type="slidenum">
              <a:rPr lang="en-IN" smtClean="0"/>
              <a:t>‹#›</a:t>
            </a:fld>
            <a:endParaRPr lang="en-IN"/>
          </a:p>
        </p:txBody>
      </p:sp>
    </p:spTree>
    <p:extLst>
      <p:ext uri="{BB962C8B-B14F-4D97-AF65-F5344CB8AC3E}">
        <p14:creationId xmlns:p14="http://schemas.microsoft.com/office/powerpoint/2010/main" val="15170601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726A94CC-24F3-465D-8A39-AEA7F2E95B6E}" type="datetimeFigureOut">
              <a:rPr lang="en-IN" smtClean="0"/>
              <a:t>24-04-2024</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1D88FF04-193A-4FBD-B399-D7C45887D783}" type="slidenum">
              <a:rPr lang="en-IN" smtClean="0"/>
              <a:t>‹#›</a:t>
            </a:fld>
            <a:endParaRPr lang="en-IN"/>
          </a:p>
        </p:txBody>
      </p:sp>
    </p:spTree>
    <p:extLst>
      <p:ext uri="{BB962C8B-B14F-4D97-AF65-F5344CB8AC3E}">
        <p14:creationId xmlns:p14="http://schemas.microsoft.com/office/powerpoint/2010/main" val="50833503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imitreschaudreviews.blogspot.com/2016/01/"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www.pexels.com/vi-vn/anh/dia-th-c-an-941869/" TargetMode="External"/><Relationship Id="rId7" Type="http://schemas.openxmlformats.org/officeDocument/2006/relationships/hyperlink" Target="https://www.pngall.com/analysis-png/download/2273" TargetMode="External"/><Relationship Id="rId2" Type="http://schemas.openxmlformats.org/officeDocument/2006/relationships/image" Target="../media/image5.jpe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hyperlink" Target="https://www.nagpurtoday.in/zomato-ipo-subscribed-36-in-early-hours/07141455" TargetMode="Externa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hyperlink" Target="https://www.tayfuncatechnology.com/zomatoya-50-milyon-dolar-yatirim-daha-media-1-2/" TargetMode="External"/><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target-dart-aim-success-goal-1414775/" TargetMode="External"/><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books-education-school-literature-683897/" TargetMode="External"/><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blog.csdn.net/csharp25/article/details/79302661" TargetMode="External"/><Relationship Id="rId2" Type="http://schemas.openxmlformats.org/officeDocument/2006/relationships/image" Target="../media/image1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F44D-4B98-92A9-FE37-E7AB7708324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540A04D-BE5D-AF18-FBFF-35106A747087}"/>
              </a:ext>
            </a:extLst>
          </p:cNvPr>
          <p:cNvSpPr>
            <a:spLocks noGrp="1"/>
          </p:cNvSpPr>
          <p:nvPr>
            <p:ph type="subTitle" idx="1"/>
          </p:nvPr>
        </p:nvSpPr>
        <p:spPr/>
        <p:txBody>
          <a:bodyPr/>
          <a:lstStyle/>
          <a:p>
            <a:endParaRPr lang="en-IN"/>
          </a:p>
        </p:txBody>
      </p:sp>
      <p:sp>
        <p:nvSpPr>
          <p:cNvPr id="7" name="TextBox 6">
            <a:extLst>
              <a:ext uri="{FF2B5EF4-FFF2-40B4-BE49-F238E27FC236}">
                <a16:creationId xmlns:a16="http://schemas.microsoft.com/office/drawing/2014/main" id="{DC2F6CE4-D6BE-27FD-E74B-B0909B861955}"/>
              </a:ext>
            </a:extLst>
          </p:cNvPr>
          <p:cNvSpPr txBox="1"/>
          <p:nvPr/>
        </p:nvSpPr>
        <p:spPr>
          <a:xfrm>
            <a:off x="3455581" y="5257800"/>
            <a:ext cx="4869712" cy="1015663"/>
          </a:xfrm>
          <a:prstGeom prst="rect">
            <a:avLst/>
          </a:prstGeom>
          <a:noFill/>
        </p:spPr>
        <p:txBody>
          <a:bodyPr wrap="square" rtlCol="0">
            <a:spAutoFit/>
          </a:bodyPr>
          <a:lstStyle/>
          <a:p>
            <a:pPr algn="ctr"/>
            <a:r>
              <a:rPr lang="en-IN" sz="6000" b="1" dirty="0">
                <a:solidFill>
                  <a:schemeClr val="bg1"/>
                </a:solidFill>
                <a:latin typeface="Arial" panose="020B0604020202020204" pitchFamily="34" charset="0"/>
                <a:cs typeface="Arial" panose="020B0604020202020204" pitchFamily="34" charset="0"/>
              </a:rPr>
              <a:t> Dashboard</a:t>
            </a:r>
          </a:p>
        </p:txBody>
      </p:sp>
      <p:pic>
        <p:nvPicPr>
          <p:cNvPr id="9" name="Picture 8">
            <a:extLst>
              <a:ext uri="{FF2B5EF4-FFF2-40B4-BE49-F238E27FC236}">
                <a16:creationId xmlns:a16="http://schemas.microsoft.com/office/drawing/2014/main" id="{E0B946E1-DC16-A624-EE6B-D3274EF3BD2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
            <a:ext cx="12192000" cy="6857999"/>
          </a:xfrm>
          <a:prstGeom prst="rect">
            <a:avLst/>
          </a:prstGeom>
        </p:spPr>
      </p:pic>
      <p:sp>
        <p:nvSpPr>
          <p:cNvPr id="10" name="TextBox 9">
            <a:extLst>
              <a:ext uri="{FF2B5EF4-FFF2-40B4-BE49-F238E27FC236}">
                <a16:creationId xmlns:a16="http://schemas.microsoft.com/office/drawing/2014/main" id="{3733C228-3288-6138-9B07-37A58A9E36BC}"/>
              </a:ext>
            </a:extLst>
          </p:cNvPr>
          <p:cNvSpPr txBox="1"/>
          <p:nvPr/>
        </p:nvSpPr>
        <p:spPr>
          <a:xfrm>
            <a:off x="2796362" y="5319940"/>
            <a:ext cx="6826103" cy="791542"/>
          </a:xfrm>
          <a:prstGeom prst="rect">
            <a:avLst/>
          </a:prstGeom>
          <a:noFill/>
        </p:spPr>
        <p:txBody>
          <a:bodyPr wrap="square" rtlCol="0">
            <a:spAutoFit/>
          </a:bodyPr>
          <a:lstStyle/>
          <a:p>
            <a:pPr algn="ctr"/>
            <a:r>
              <a:rPr lang="en-IN" sz="4400" b="1" dirty="0">
                <a:solidFill>
                  <a:schemeClr val="bg1"/>
                </a:solidFill>
                <a:highlight>
                  <a:srgbClr val="800000"/>
                </a:highlight>
                <a:latin typeface="Arial" panose="020B0604020202020204" pitchFamily="34" charset="0"/>
                <a:cs typeface="Arial" panose="020B0604020202020204" pitchFamily="34" charset="0"/>
              </a:rPr>
              <a:t>Dashboard</a:t>
            </a:r>
            <a:r>
              <a:rPr lang="en-IN" sz="4400" b="1" dirty="0">
                <a:solidFill>
                  <a:schemeClr val="bg2"/>
                </a:solidFill>
                <a:highlight>
                  <a:srgbClr val="800000"/>
                </a:highlight>
                <a:latin typeface="Arial" panose="020B0604020202020204" pitchFamily="34" charset="0"/>
                <a:cs typeface="Arial" panose="020B0604020202020204" pitchFamily="34" charset="0"/>
              </a:rPr>
              <a:t> </a:t>
            </a:r>
            <a:r>
              <a:rPr lang="en-IN" sz="4400" b="1" dirty="0">
                <a:solidFill>
                  <a:schemeClr val="bg1"/>
                </a:solidFill>
                <a:highlight>
                  <a:srgbClr val="800000"/>
                </a:highlight>
                <a:latin typeface="Arial" panose="020B0604020202020204" pitchFamily="34" charset="0"/>
                <a:cs typeface="Arial" panose="020B0604020202020204" pitchFamily="34" charset="0"/>
              </a:rPr>
              <a:t>Development </a:t>
            </a:r>
          </a:p>
        </p:txBody>
      </p:sp>
      <p:sp>
        <p:nvSpPr>
          <p:cNvPr id="11" name="TextBox 10">
            <a:extLst>
              <a:ext uri="{FF2B5EF4-FFF2-40B4-BE49-F238E27FC236}">
                <a16:creationId xmlns:a16="http://schemas.microsoft.com/office/drawing/2014/main" id="{0A5DC9B8-C330-F588-2698-D69E08A77458}"/>
              </a:ext>
            </a:extLst>
          </p:cNvPr>
          <p:cNvSpPr txBox="1"/>
          <p:nvPr/>
        </p:nvSpPr>
        <p:spPr>
          <a:xfrm>
            <a:off x="825491" y="633564"/>
            <a:ext cx="11025963" cy="830997"/>
          </a:xfrm>
          <a:prstGeom prst="rect">
            <a:avLst/>
          </a:prstGeom>
          <a:noFill/>
        </p:spPr>
        <p:txBody>
          <a:bodyPr wrap="square" rtlCol="0">
            <a:spAutoFit/>
          </a:bodyPr>
          <a:lstStyle/>
          <a:p>
            <a:pPr algn="ctr"/>
            <a:r>
              <a:rPr lang="en-IN" sz="4800" b="1" dirty="0">
                <a:solidFill>
                  <a:schemeClr val="bg1"/>
                </a:solidFill>
                <a:highlight>
                  <a:srgbClr val="800000"/>
                </a:highlight>
                <a:latin typeface="Arial" panose="020B0604020202020204" pitchFamily="34" charset="0"/>
                <a:cs typeface="Arial" panose="020B0604020202020204" pitchFamily="34" charset="0"/>
              </a:rPr>
              <a:t>A  Step-by-Step Power BI Analysis of</a:t>
            </a:r>
          </a:p>
        </p:txBody>
      </p:sp>
    </p:spTree>
    <p:extLst>
      <p:ext uri="{BB962C8B-B14F-4D97-AF65-F5344CB8AC3E}">
        <p14:creationId xmlns:p14="http://schemas.microsoft.com/office/powerpoint/2010/main" val="20723017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3C59665-EDEA-8C72-5986-4F9DF5DCE595}"/>
              </a:ext>
            </a:extLst>
          </p:cNvPr>
          <p:cNvSpPr txBox="1"/>
          <p:nvPr/>
        </p:nvSpPr>
        <p:spPr>
          <a:xfrm>
            <a:off x="685799" y="106014"/>
            <a:ext cx="10159409" cy="480901"/>
          </a:xfrm>
          <a:prstGeom prst="rect">
            <a:avLst/>
          </a:prstGeom>
          <a:noFill/>
        </p:spPr>
        <p:txBody>
          <a:bodyPr wrap="square">
            <a:spAutoFit/>
          </a:bodyPr>
          <a:lstStyle/>
          <a:p>
            <a:pPr>
              <a:lnSpc>
                <a:spcPct val="115000"/>
              </a:lnSpc>
              <a:spcBef>
                <a:spcPts val="2000"/>
              </a:spcBef>
              <a:spcAft>
                <a:spcPts val="600"/>
              </a:spcAft>
            </a:pPr>
            <a:r>
              <a:rPr lang="en-IN" sz="2400" b="1" kern="0" dirty="0">
                <a:solidFill>
                  <a:srgbClr val="C00000"/>
                </a:solidFill>
                <a:effectLst/>
                <a:latin typeface="Arial" panose="020B0604020202020204" pitchFamily="34" charset="0"/>
              </a:rPr>
              <a:t>Data Visualization and Exploration using Dashboards in Power BI:</a:t>
            </a:r>
          </a:p>
        </p:txBody>
      </p:sp>
      <p:pic>
        <p:nvPicPr>
          <p:cNvPr id="9" name="Picture 8">
            <a:extLst>
              <a:ext uri="{FF2B5EF4-FFF2-40B4-BE49-F238E27FC236}">
                <a16:creationId xmlns:a16="http://schemas.microsoft.com/office/drawing/2014/main" id="{264AFE94-B281-8AB5-4332-A3CB4DA01FE7}"/>
              </a:ext>
            </a:extLst>
          </p:cNvPr>
          <p:cNvPicPr>
            <a:picLocks noChangeAspect="1"/>
          </p:cNvPicPr>
          <p:nvPr/>
        </p:nvPicPr>
        <p:blipFill>
          <a:blip r:embed="rId2"/>
          <a:stretch>
            <a:fillRect/>
          </a:stretch>
        </p:blipFill>
        <p:spPr>
          <a:xfrm>
            <a:off x="574817" y="680484"/>
            <a:ext cx="10429881" cy="4657060"/>
          </a:xfrm>
          <a:prstGeom prst="rect">
            <a:avLst/>
          </a:prstGeom>
        </p:spPr>
      </p:pic>
    </p:spTree>
    <p:extLst>
      <p:ext uri="{BB962C8B-B14F-4D97-AF65-F5344CB8AC3E}">
        <p14:creationId xmlns:p14="http://schemas.microsoft.com/office/powerpoint/2010/main" val="10824795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A7ECAB-4FB8-68C2-F395-3EF74A071F23}"/>
              </a:ext>
            </a:extLst>
          </p:cNvPr>
          <p:cNvPicPr>
            <a:picLocks noChangeAspect="1"/>
          </p:cNvPicPr>
          <p:nvPr/>
        </p:nvPicPr>
        <p:blipFill>
          <a:blip r:embed="rId2"/>
          <a:stretch>
            <a:fillRect/>
          </a:stretch>
        </p:blipFill>
        <p:spPr>
          <a:xfrm>
            <a:off x="818707" y="180753"/>
            <a:ext cx="9941442" cy="5346645"/>
          </a:xfrm>
          <a:prstGeom prst="rect">
            <a:avLst/>
          </a:prstGeom>
        </p:spPr>
      </p:pic>
    </p:spTree>
    <p:extLst>
      <p:ext uri="{BB962C8B-B14F-4D97-AF65-F5344CB8AC3E}">
        <p14:creationId xmlns:p14="http://schemas.microsoft.com/office/powerpoint/2010/main" val="31890315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9D39C1-8DD9-4D0B-5D2A-1BE9AE91AC81}"/>
              </a:ext>
            </a:extLst>
          </p:cNvPr>
          <p:cNvPicPr>
            <a:picLocks noChangeAspect="1"/>
          </p:cNvPicPr>
          <p:nvPr/>
        </p:nvPicPr>
        <p:blipFill>
          <a:blip r:embed="rId2"/>
          <a:stretch>
            <a:fillRect/>
          </a:stretch>
        </p:blipFill>
        <p:spPr>
          <a:xfrm>
            <a:off x="1161248" y="206828"/>
            <a:ext cx="9354998" cy="5203372"/>
          </a:xfrm>
          <a:prstGeom prst="rect">
            <a:avLst/>
          </a:prstGeom>
        </p:spPr>
      </p:pic>
    </p:spTree>
    <p:extLst>
      <p:ext uri="{BB962C8B-B14F-4D97-AF65-F5344CB8AC3E}">
        <p14:creationId xmlns:p14="http://schemas.microsoft.com/office/powerpoint/2010/main" val="2891295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433B7-BDBE-43E6-1E76-023A80063C08}"/>
              </a:ext>
            </a:extLst>
          </p:cNvPr>
          <p:cNvSpPr txBox="1"/>
          <p:nvPr/>
        </p:nvSpPr>
        <p:spPr>
          <a:xfrm>
            <a:off x="116959" y="244238"/>
            <a:ext cx="9295515" cy="480901"/>
          </a:xfrm>
          <a:prstGeom prst="rect">
            <a:avLst/>
          </a:prstGeom>
          <a:noFill/>
        </p:spPr>
        <p:txBody>
          <a:bodyPr wrap="square">
            <a:spAutoFit/>
          </a:bodyPr>
          <a:lstStyle/>
          <a:p>
            <a:pPr algn="just">
              <a:lnSpc>
                <a:spcPct val="115000"/>
              </a:lnSpc>
            </a:pPr>
            <a:r>
              <a:rPr lang="en-IN" sz="2400" b="1" dirty="0">
                <a:solidFill>
                  <a:srgbClr val="C00000"/>
                </a:solidFill>
                <a:effectLst/>
                <a:latin typeface="Arial" panose="020B0604020202020204" pitchFamily="34" charset="0"/>
                <a:ea typeface="Arial" panose="020B0604020202020204" pitchFamily="34" charset="0"/>
              </a:rPr>
              <a:t>Step-by-Step approach taken to Build Zomato Dashboard: </a:t>
            </a:r>
            <a:endParaRPr lang="en-IN" sz="2400" dirty="0">
              <a:solidFill>
                <a:srgbClr val="C00000"/>
              </a:solidFill>
              <a:effectLst/>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B007D00A-6023-B11D-8486-322394081BCB}"/>
              </a:ext>
            </a:extLst>
          </p:cNvPr>
          <p:cNvSpPr txBox="1"/>
          <p:nvPr/>
        </p:nvSpPr>
        <p:spPr>
          <a:xfrm>
            <a:off x="192717" y="935667"/>
            <a:ext cx="11281143" cy="4385560"/>
          </a:xfrm>
          <a:prstGeom prst="rect">
            <a:avLst/>
          </a:prstGeom>
          <a:noFill/>
        </p:spPr>
        <p:txBody>
          <a:bodyPr wrap="square" rtlCol="0">
            <a:spAutoFit/>
          </a:bodyPr>
          <a:lstStyle/>
          <a:p>
            <a:pPr marL="342900" indent="-342900" algn="just">
              <a:lnSpc>
                <a:spcPct val="115000"/>
              </a:lnSpc>
              <a:buClr>
                <a:srgbClr val="C00000"/>
              </a:buClr>
              <a:buFont typeface="Wingdings" panose="05000000000000000000" pitchFamily="2" charset="2"/>
              <a:buChar char="Ø"/>
            </a:pPr>
            <a:r>
              <a:rPr lang="en-IN" sz="2000" b="1" dirty="0">
                <a:solidFill>
                  <a:srgbClr val="C00000"/>
                </a:solidFill>
                <a:effectLst/>
                <a:latin typeface="Arial" panose="020B0604020202020204" pitchFamily="34" charset="0"/>
                <a:ea typeface="Arial" panose="020B0604020202020204" pitchFamily="34" charset="0"/>
              </a:rPr>
              <a:t>Importing Data and Data cleaning:</a:t>
            </a:r>
            <a:endParaRPr lang="en-IN" sz="2000" dirty="0">
              <a:solidFill>
                <a:srgbClr val="C00000"/>
              </a:solidFill>
              <a:effectLst/>
              <a:latin typeface="Arial" panose="020B0604020202020204" pitchFamily="34" charset="0"/>
              <a:ea typeface="Arial" panose="020B0604020202020204" pitchFamily="34" charset="0"/>
            </a:endParaRPr>
          </a:p>
          <a:p>
            <a:pPr algn="just">
              <a:lnSpc>
                <a:spcPct val="115000"/>
              </a:lnSpc>
            </a:pPr>
            <a:r>
              <a:rPr lang="en-IN" sz="1600" dirty="0">
                <a:effectLst/>
                <a:latin typeface="Arial" panose="020B0604020202020204" pitchFamily="34" charset="0"/>
                <a:ea typeface="Arial" panose="020B0604020202020204" pitchFamily="34" charset="0"/>
              </a:rPr>
              <a:t>In the Power BI platform, data sourced from Excel files from web platforms have been imported. Following this, data cleaning procedures have been implemented on the food, menu, orders, restaurant, and user datasets to ensure they are suitable for creating visualizations and extracting insights.</a:t>
            </a:r>
          </a:p>
          <a:p>
            <a:pPr algn="just">
              <a:lnSpc>
                <a:spcPct val="115000"/>
              </a:lnSpc>
            </a:pPr>
            <a:endParaRPr lang="en-IN" sz="1600" dirty="0">
              <a:effectLst/>
              <a:latin typeface="Arial" panose="020B0604020202020204" pitchFamily="34" charset="0"/>
              <a:ea typeface="Arial" panose="020B0604020202020204" pitchFamily="34" charset="0"/>
            </a:endParaRPr>
          </a:p>
          <a:p>
            <a:pPr marL="285750" lvl="0" indent="-285750" algn="just">
              <a:lnSpc>
                <a:spcPct val="115000"/>
              </a:lnSpc>
              <a:buClr>
                <a:srgbClr val="C00000"/>
              </a:buClr>
              <a:buFont typeface="Wingdings" panose="05000000000000000000" pitchFamily="2" charset="2"/>
              <a:buChar char="Ø"/>
            </a:pPr>
            <a:r>
              <a:rPr lang="en-IN" sz="1600" b="1" dirty="0">
                <a:solidFill>
                  <a:srgbClr val="C00000"/>
                </a:solidFill>
                <a:effectLst/>
                <a:latin typeface="Arial" panose="020B0604020202020204" pitchFamily="34" charset="0"/>
                <a:ea typeface="Arial" panose="020B0604020202020204" pitchFamily="34" charset="0"/>
              </a:rPr>
              <a:t>Importing Data from Excel:</a:t>
            </a:r>
            <a:endParaRPr lang="en-IN" sz="1600" b="1" dirty="0">
              <a:solidFill>
                <a:srgbClr val="C00000"/>
              </a:solidFill>
              <a:latin typeface="Arial" panose="020B0604020202020204" pitchFamily="34" charset="0"/>
              <a:ea typeface="Arial" panose="020B0604020202020204" pitchFamily="34" charset="0"/>
            </a:endParaRPr>
          </a:p>
          <a:p>
            <a:pPr marL="285750" lvl="0" indent="-285750" algn="just">
              <a:lnSpc>
                <a:spcPct val="115000"/>
              </a:lnSpc>
              <a:buClr>
                <a:srgbClr val="C00000"/>
              </a:buClr>
              <a:buFont typeface="Wingdings" panose="05000000000000000000" pitchFamily="2" charset="2"/>
              <a:buChar char="§"/>
            </a:pPr>
            <a:r>
              <a:rPr lang="en-IN" sz="1600" dirty="0">
                <a:effectLst/>
                <a:latin typeface="Arial" panose="020B0604020202020204" pitchFamily="34" charset="0"/>
                <a:ea typeface="Arial" panose="020B0604020202020204" pitchFamily="34" charset="0"/>
              </a:rPr>
              <a:t>When accessing the Power BI dashboard space, you'll find the "Get Data" icon in the toolbar. This feature allows you to import data from various sources. Since our files for analysis are in Excel format, we select "Excel" as our data source and proceed to import all five mentioned files accordingly.</a:t>
            </a:r>
          </a:p>
          <a:p>
            <a:pPr lvl="0" algn="just">
              <a:lnSpc>
                <a:spcPct val="115000"/>
              </a:lnSpc>
              <a:buClr>
                <a:srgbClr val="C00000"/>
              </a:buClr>
            </a:pPr>
            <a:endParaRPr lang="en-IN" sz="1600" dirty="0">
              <a:effectLst/>
              <a:latin typeface="Arial" panose="020B0604020202020204" pitchFamily="34" charset="0"/>
              <a:ea typeface="Arial" panose="020B0604020202020204" pitchFamily="34" charset="0"/>
            </a:endParaRPr>
          </a:p>
          <a:p>
            <a:pPr marL="285750" lvl="0" indent="-285750" algn="just">
              <a:lnSpc>
                <a:spcPct val="115000"/>
              </a:lnSpc>
              <a:buClr>
                <a:srgbClr val="C00000"/>
              </a:buClr>
              <a:buFont typeface="Wingdings" panose="05000000000000000000" pitchFamily="2" charset="2"/>
              <a:buChar char="Ø"/>
            </a:pPr>
            <a:r>
              <a:rPr lang="en-IN" sz="1600" b="1" dirty="0">
                <a:solidFill>
                  <a:srgbClr val="C00000"/>
                </a:solidFill>
                <a:effectLst/>
                <a:latin typeface="Arial" panose="020B0604020202020204" pitchFamily="34" charset="0"/>
                <a:ea typeface="Arial" panose="020B0604020202020204" pitchFamily="34" charset="0"/>
              </a:rPr>
              <a:t>Transforming Data:</a:t>
            </a:r>
            <a:endParaRPr lang="en-IN" sz="1600" dirty="0">
              <a:solidFill>
                <a:srgbClr val="C00000"/>
              </a:solidFill>
              <a:effectLst/>
              <a:latin typeface="Arial" panose="020B0604020202020204" pitchFamily="34" charset="0"/>
              <a:ea typeface="Arial" panose="020B0604020202020204" pitchFamily="34" charset="0"/>
            </a:endParaRPr>
          </a:p>
          <a:p>
            <a:pPr marL="285750" lvl="0" indent="-285750" algn="just">
              <a:lnSpc>
                <a:spcPct val="115000"/>
              </a:lnSpc>
              <a:buClr>
                <a:srgbClr val="C00000"/>
              </a:buClr>
              <a:buFont typeface="Wingdings" panose="05000000000000000000" pitchFamily="2" charset="2"/>
              <a:buChar char="§"/>
            </a:pPr>
            <a:r>
              <a:rPr lang="en-IN" sz="1600" dirty="0">
                <a:effectLst/>
                <a:latin typeface="Arial" panose="020B0604020202020204" pitchFamily="34" charset="0"/>
                <a:ea typeface="Arial" panose="020B0604020202020204" pitchFamily="34" charset="0"/>
              </a:rPr>
              <a:t>When importing data into Power BI, a pop-up appears prompting us to choose between loading or transforming the data. If no changes are required before loading the data into the Power BI platform, we can directly click on "Load." </a:t>
            </a:r>
          </a:p>
          <a:p>
            <a:pPr marL="285750" lvl="0" indent="-285750" algn="just">
              <a:lnSpc>
                <a:spcPct val="115000"/>
              </a:lnSpc>
              <a:buClr>
                <a:srgbClr val="C00000"/>
              </a:buClr>
              <a:buFont typeface="Wingdings" panose="05000000000000000000" pitchFamily="2" charset="2"/>
              <a:buChar char="§"/>
            </a:pPr>
            <a:r>
              <a:rPr lang="en-IN" sz="1600" dirty="0">
                <a:effectLst/>
                <a:latin typeface="Arial" panose="020B0604020202020204" pitchFamily="34" charset="0"/>
                <a:ea typeface="Arial" panose="020B0604020202020204" pitchFamily="34" charset="0"/>
              </a:rPr>
              <a:t>However, if any data cleaning steps are needed, we can click on "Transform" to perform these actions. In our case, we will import files individually by first transforming each file before importing</a:t>
            </a:r>
            <a:endParaRPr lang="en-IN" sz="1600" dirty="0"/>
          </a:p>
        </p:txBody>
      </p:sp>
    </p:spTree>
    <p:extLst>
      <p:ext uri="{BB962C8B-B14F-4D97-AF65-F5344CB8AC3E}">
        <p14:creationId xmlns:p14="http://schemas.microsoft.com/office/powerpoint/2010/main" val="28647767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B85247-BC3E-C627-F99D-23DBC36DF8B3}"/>
              </a:ext>
            </a:extLst>
          </p:cNvPr>
          <p:cNvSpPr txBox="1"/>
          <p:nvPr/>
        </p:nvSpPr>
        <p:spPr>
          <a:xfrm>
            <a:off x="358849" y="180229"/>
            <a:ext cx="6140302" cy="480901"/>
          </a:xfrm>
          <a:prstGeom prst="rect">
            <a:avLst/>
          </a:prstGeom>
          <a:noFill/>
        </p:spPr>
        <p:txBody>
          <a:bodyPr wrap="square">
            <a:spAutoFit/>
          </a:bodyPr>
          <a:lstStyle/>
          <a:p>
            <a:pPr lvl="0" algn="just">
              <a:lnSpc>
                <a:spcPct val="115000"/>
              </a:lnSpc>
            </a:pPr>
            <a:r>
              <a:rPr lang="en-IN" sz="2400" b="1" dirty="0">
                <a:solidFill>
                  <a:srgbClr val="C00000"/>
                </a:solidFill>
                <a:effectLst/>
                <a:latin typeface="Arial" panose="020B0604020202020204" pitchFamily="34" charset="0"/>
                <a:ea typeface="Arial" panose="020B0604020202020204" pitchFamily="34" charset="0"/>
              </a:rPr>
              <a:t>Step-by-Step approach of cleaning data:</a:t>
            </a:r>
            <a:endParaRPr lang="en-IN" sz="2400" dirty="0">
              <a:solidFill>
                <a:srgbClr val="C00000"/>
              </a:solidFill>
              <a:effectLst/>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FC259F72-BC67-B3BE-C417-AED9A655A5D9}"/>
              </a:ext>
            </a:extLst>
          </p:cNvPr>
          <p:cNvSpPr txBox="1"/>
          <p:nvPr/>
        </p:nvSpPr>
        <p:spPr>
          <a:xfrm>
            <a:off x="241891" y="661130"/>
            <a:ext cx="10954193" cy="4801314"/>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en-IN" sz="1800" dirty="0">
                <a:effectLst/>
                <a:latin typeface="Arial" panose="020B0604020202020204" pitchFamily="34" charset="0"/>
                <a:ea typeface="Arial" panose="020B0604020202020204" pitchFamily="34" charset="0"/>
              </a:rPr>
              <a:t>Encountering an issue with one of the files where headers were included as a row, we utilized the "Use First Row as Headers" option available in the toolbar of the Transform window in Power BI. This action addressed the problem and ensured that the first row was correctly designated as the header for the affected file.</a:t>
            </a:r>
          </a:p>
          <a:p>
            <a:pPr marL="285750" indent="-285750">
              <a:buClr>
                <a:srgbClr val="C00000"/>
              </a:buClr>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To link the "Orders" and "Restaurants" tables in Power BI:</a:t>
            </a:r>
          </a:p>
          <a:p>
            <a:pPr>
              <a:buClr>
                <a:srgbClr val="C00000"/>
              </a:buClr>
            </a:pPr>
            <a:r>
              <a:rPr lang="en-US" sz="1800" dirty="0">
                <a:effectLst/>
                <a:latin typeface="Arial" panose="020B0604020202020204" pitchFamily="34" charset="0"/>
                <a:ea typeface="Arial" panose="020B0604020202020204" pitchFamily="34" charset="0"/>
              </a:rPr>
              <a:t>        1.Import both tables.</a:t>
            </a:r>
          </a:p>
          <a:p>
            <a:pPr>
              <a:buClr>
                <a:srgbClr val="C00000"/>
              </a:buClr>
            </a:pPr>
            <a:r>
              <a:rPr lang="en-US" sz="1800" dirty="0">
                <a:effectLst/>
                <a:latin typeface="Arial" panose="020B0604020202020204" pitchFamily="34" charset="0"/>
                <a:ea typeface="Arial" panose="020B0604020202020204" pitchFamily="34" charset="0"/>
              </a:rPr>
              <a:t>        2.Go to the "Model" view.</a:t>
            </a:r>
          </a:p>
          <a:p>
            <a:pPr>
              <a:buClr>
                <a:srgbClr val="C00000"/>
              </a:buClr>
            </a:pPr>
            <a:r>
              <a:rPr lang="en-US" sz="1800" dirty="0">
                <a:effectLst/>
                <a:latin typeface="Arial" panose="020B0604020202020204" pitchFamily="34" charset="0"/>
                <a:ea typeface="Arial" panose="020B0604020202020204" pitchFamily="34" charset="0"/>
              </a:rPr>
              <a:t>        3.Drag the unique ID column from "Orders" to the matching column in "Restaurants."</a:t>
            </a:r>
          </a:p>
          <a:p>
            <a:pPr>
              <a:buClr>
                <a:srgbClr val="C00000"/>
              </a:buClr>
            </a:pPr>
            <a:r>
              <a:rPr lang="en-US" sz="1800" dirty="0">
                <a:effectLst/>
                <a:latin typeface="Arial" panose="020B0604020202020204" pitchFamily="34" charset="0"/>
                <a:ea typeface="Arial" panose="020B0604020202020204" pitchFamily="34" charset="0"/>
              </a:rPr>
              <a:t>        4.Confirm and test the connection.</a:t>
            </a:r>
          </a:p>
          <a:p>
            <a:pPr>
              <a:buClr>
                <a:srgbClr val="C00000"/>
              </a:buClr>
            </a:pPr>
            <a:r>
              <a:rPr lang="en-US" sz="1800" dirty="0">
                <a:effectLst/>
                <a:latin typeface="Arial" panose="020B0604020202020204" pitchFamily="34" charset="0"/>
                <a:ea typeface="Arial" panose="020B0604020202020204" pitchFamily="34" charset="0"/>
              </a:rPr>
              <a:t>        5.Adjust if necessary and save.</a:t>
            </a:r>
          </a:p>
          <a:p>
            <a:pPr marL="285750" indent="-285750">
              <a:buClr>
                <a:srgbClr val="C00000"/>
              </a:buClr>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To create bar charts for city sales and quantities, we merged tables using the ID column, mapped all cities with the orders table, and removed null values.</a:t>
            </a:r>
          </a:p>
          <a:p>
            <a:pPr marL="285750" indent="-285750">
              <a:buClr>
                <a:srgbClr val="C00000"/>
              </a:buClr>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To enable an interactive slicer, we've transformed the </a:t>
            </a:r>
            <a:r>
              <a:rPr lang="en-US" sz="1800" dirty="0" err="1">
                <a:effectLst/>
                <a:latin typeface="Arial" panose="020B0604020202020204" pitchFamily="34" charset="0"/>
                <a:ea typeface="Arial" panose="020B0604020202020204" pitchFamily="34" charset="0"/>
              </a:rPr>
              <a:t>sale_amount</a:t>
            </a:r>
            <a:r>
              <a:rPr lang="en-US" sz="1800" dirty="0">
                <a:effectLst/>
                <a:latin typeface="Arial" panose="020B0604020202020204" pitchFamily="34" charset="0"/>
                <a:ea typeface="Arial" panose="020B0604020202020204" pitchFamily="34" charset="0"/>
              </a:rPr>
              <a:t> and </a:t>
            </a:r>
            <a:r>
              <a:rPr lang="en-US" sz="1800" dirty="0" err="1">
                <a:effectLst/>
                <a:latin typeface="Arial" panose="020B0604020202020204" pitchFamily="34" charset="0"/>
                <a:ea typeface="Arial" panose="020B0604020202020204" pitchFamily="34" charset="0"/>
              </a:rPr>
              <a:t>sale_quantity</a:t>
            </a:r>
            <a:r>
              <a:rPr lang="en-US" sz="1800" dirty="0">
                <a:effectLst/>
                <a:latin typeface="Arial" panose="020B0604020202020204" pitchFamily="34" charset="0"/>
                <a:ea typeface="Arial" panose="020B0604020202020204" pitchFamily="34" charset="0"/>
              </a:rPr>
              <a:t> columns into rows by selecting them and clicking "unpivot </a:t>
            </a:r>
            <a:r>
              <a:rPr lang="en-US" sz="1800" dirty="0" err="1">
                <a:effectLst/>
                <a:latin typeface="Arial" panose="020B0604020202020204" pitchFamily="34" charset="0"/>
                <a:ea typeface="Arial" panose="020B0604020202020204" pitchFamily="34" charset="0"/>
              </a:rPr>
              <a:t>columns.This</a:t>
            </a:r>
            <a:r>
              <a:rPr lang="en-US" sz="1800" dirty="0">
                <a:effectLst/>
                <a:latin typeface="Arial" panose="020B0604020202020204" pitchFamily="34" charset="0"/>
                <a:ea typeface="Arial" panose="020B0604020202020204" pitchFamily="34" charset="0"/>
              </a:rPr>
              <a:t> action generates two new columns: "attribute" (renamed to "type") and "value." </a:t>
            </a:r>
          </a:p>
          <a:p>
            <a:pPr marL="285750" indent="-285750">
              <a:buClr>
                <a:srgbClr val="C00000"/>
              </a:buClr>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We've renamed the type column values to "amount" for </a:t>
            </a:r>
            <a:r>
              <a:rPr lang="en-US" sz="1800" dirty="0" err="1">
                <a:effectLst/>
                <a:latin typeface="Arial" panose="020B0604020202020204" pitchFamily="34" charset="0"/>
                <a:ea typeface="Arial" panose="020B0604020202020204" pitchFamily="34" charset="0"/>
              </a:rPr>
              <a:t>sale_amount</a:t>
            </a:r>
            <a:r>
              <a:rPr lang="en-US" sz="1800" dirty="0">
                <a:effectLst/>
                <a:latin typeface="Arial" panose="020B0604020202020204" pitchFamily="34" charset="0"/>
                <a:ea typeface="Arial" panose="020B0604020202020204" pitchFamily="34" charset="0"/>
              </a:rPr>
              <a:t> and "quantity" for </a:t>
            </a:r>
            <a:r>
              <a:rPr lang="en-US" sz="1800" dirty="0" err="1">
                <a:effectLst/>
                <a:latin typeface="Arial" panose="020B0604020202020204" pitchFamily="34" charset="0"/>
                <a:ea typeface="Arial" panose="020B0604020202020204" pitchFamily="34" charset="0"/>
              </a:rPr>
              <a:t>sale_quantity</a:t>
            </a:r>
            <a:r>
              <a:rPr lang="en-US" sz="1800" dirty="0">
                <a:effectLst/>
                <a:latin typeface="Arial" panose="020B0604020202020204" pitchFamily="34" charset="0"/>
                <a:ea typeface="Arial" panose="020B0604020202020204" pitchFamily="34" charset="0"/>
              </a:rPr>
              <a:t>, facilitating a clearer distinction between the two.</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869977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187968-5938-36D1-A05F-917876F65DC7}"/>
              </a:ext>
            </a:extLst>
          </p:cNvPr>
          <p:cNvSpPr txBox="1"/>
          <p:nvPr/>
        </p:nvSpPr>
        <p:spPr>
          <a:xfrm>
            <a:off x="276447" y="233916"/>
            <a:ext cx="11057860" cy="7602081"/>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And we've merged the food table with the menu table, utilizing the restaurant ID present in both tables. By mapping the food categories from the food table with the menu table, we've established connections. This linking enables us to connect the menu table with the orders table, allowing us to display sale value cards and ratings cards for food categories.</a:t>
            </a:r>
          </a:p>
          <a:p>
            <a:pPr>
              <a:buClr>
                <a:srgbClr val="C00000"/>
              </a:buClr>
            </a:pPr>
            <a:r>
              <a:rPr lang="en-US" sz="2000" b="1" dirty="0">
                <a:solidFill>
                  <a:srgbClr val="C00000"/>
                </a:solidFill>
                <a:latin typeface="Arial" panose="020B0604020202020204" pitchFamily="34" charset="0"/>
                <a:cs typeface="Arial" panose="020B0604020202020204" pitchFamily="34" charset="0"/>
              </a:rPr>
              <a:t>Crafting DAX functions to enhance dashboard clarity and provide insightful analytics:</a:t>
            </a:r>
          </a:p>
          <a:p>
            <a:pPr marL="342900" indent="-342900">
              <a:buClr>
                <a:srgbClr val="C0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We made a "Measure Table" to keep all measurements together and avoid confusion</a:t>
            </a:r>
            <a:endParaRPr lang="en-US" sz="2000" b="1" dirty="0">
              <a:solidFill>
                <a:srgbClr val="C00000"/>
              </a:solidFill>
              <a:latin typeface="Arial" panose="020B0604020202020204" pitchFamily="34" charset="0"/>
              <a:cs typeface="Arial" panose="020B0604020202020204" pitchFamily="34" charset="0"/>
            </a:endParaRPr>
          </a:p>
          <a:p>
            <a:pPr marL="342900" indent="-342900">
              <a:buClr>
                <a:srgbClr val="C0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We Created a Dax formulas for:</a:t>
            </a:r>
          </a:p>
          <a:p>
            <a:pPr marL="342900" indent="-342900">
              <a:buClr>
                <a:srgbClr val="C0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for creating cards for sale_value and Quantity_value:  ‘Sale_Value = SUM(orders[Value])’</a:t>
            </a:r>
          </a:p>
          <a:p>
            <a:pPr marL="342900" indent="-342900">
              <a:buClr>
                <a:srgbClr val="C0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creating card for Total_Ratings: ’ Rating_Count = COUNT(restaurant[rating])’</a:t>
            </a:r>
          </a:p>
          <a:p>
            <a:pPr marL="342900" indent="-342900">
              <a:buClr>
                <a:srgbClr val="C0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creating card for Total_Orders: ‘Order_Count = COUNT(orders[order_date])’</a:t>
            </a:r>
          </a:p>
          <a:p>
            <a:pPr marL="342900" indent="-342900">
              <a:buClr>
                <a:srgbClr val="C0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This DAX function creates an interactive slicer for selecting top cities based on quantity or amount. It ranks cities by sales value, allowing users to choose top 5, 10, 20, 50, or 100 cities. The function filters the cities based on the selected rank </a:t>
            </a:r>
          </a:p>
          <a:p>
            <a:pPr marL="342900" indent="-342900">
              <a:buClr>
                <a:srgbClr val="C0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The "TopN_Sale" function calculates the rank of cities based on sales value, then filters them according to the user-selected rank from the slicer. The "RankTable" provides options for selecting different top city ranks.</a:t>
            </a:r>
          </a:p>
          <a:p>
            <a:pPr marL="342900" indent="-342900">
              <a:buClr>
                <a:srgbClr val="C0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We've formulated some DAX expressions for our user analysis dashboard:</a:t>
            </a:r>
          </a:p>
          <a:p>
            <a:pPr marL="342900" indent="-342900">
              <a:buClr>
                <a:srgbClr val="C0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To generate a bar chart visualizing user count by age, we require the total user count. We've crafted a DAX expression named "usercount" to fulfill this requirement.</a:t>
            </a:r>
          </a:p>
          <a:p>
            <a:pPr marL="342900" indent="-342900">
              <a:buClr>
                <a:srgbClr val="C0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Usercount = DISTINCTCOUNT(users[user_id])</a:t>
            </a:r>
          </a:p>
          <a:p>
            <a:pPr marL="342900" indent="-342900">
              <a:buClr>
                <a:srgbClr val="C0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To create a card visual for active users created a DAX expression named “ActiveUser”</a:t>
            </a:r>
          </a:p>
          <a:p>
            <a:pPr marL="342900" indent="-342900">
              <a:buClr>
                <a:srgbClr val="C00000"/>
              </a:buClr>
              <a:buFont typeface="Wingdings" panose="05000000000000000000" pitchFamily="2" charset="2"/>
              <a:buChar char="§"/>
            </a:pPr>
            <a:r>
              <a:rPr lang="en-US" sz="1600" dirty="0">
                <a:latin typeface="Arial" panose="020B0604020202020204" pitchFamily="34" charset="0"/>
                <a:cs typeface="Arial" panose="020B0604020202020204" pitchFamily="34" charset="0"/>
              </a:rPr>
              <a:t>ActiveUser = DISTINCTCOUNT(orders[user_id])</a:t>
            </a:r>
          </a:p>
          <a:p>
            <a:pPr marL="342900" indent="-342900">
              <a:buClr>
                <a:srgbClr val="C00000"/>
              </a:buClr>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342900" indent="-342900">
              <a:buClr>
                <a:srgbClr val="C00000"/>
              </a:buClr>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342900" indent="-342900">
              <a:buClr>
                <a:srgbClr val="C00000"/>
              </a:buClr>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a:buClr>
                <a:srgbClr val="C00000"/>
              </a:buClr>
            </a:pPr>
            <a:endParaRPr lang="en-US" sz="1600" dirty="0">
              <a:latin typeface="Arial" panose="020B0604020202020204" pitchFamily="34" charset="0"/>
              <a:cs typeface="Arial" panose="020B0604020202020204" pitchFamily="34" charset="0"/>
            </a:endParaRPr>
          </a:p>
          <a:p>
            <a:pPr marL="342900" indent="-342900">
              <a:buClr>
                <a:srgbClr val="C00000"/>
              </a:buClr>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342900" indent="-342900">
              <a:buClr>
                <a:srgbClr val="C00000"/>
              </a:buClr>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342900" indent="-342900">
              <a:buClr>
                <a:srgbClr val="C00000"/>
              </a:buClr>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342900" indent="-342900">
              <a:buClr>
                <a:srgbClr val="C00000"/>
              </a:buClr>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342900" indent="-342900">
              <a:buClr>
                <a:srgbClr val="C00000"/>
              </a:buClr>
              <a:buFont typeface="Wingdings" panose="05000000000000000000" pitchFamily="2" charset="2"/>
              <a:buChar char="§"/>
            </a:pP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34032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7E2322-AC85-5CF2-F65D-64244629256E}"/>
              </a:ext>
            </a:extLst>
          </p:cNvPr>
          <p:cNvSpPr txBox="1"/>
          <p:nvPr/>
        </p:nvSpPr>
        <p:spPr>
          <a:xfrm>
            <a:off x="542260" y="467833"/>
            <a:ext cx="10664456" cy="461665"/>
          </a:xfrm>
          <a:prstGeom prst="rect">
            <a:avLst/>
          </a:prstGeom>
          <a:noFill/>
        </p:spPr>
        <p:txBody>
          <a:bodyPr wrap="square" rtlCol="0">
            <a:spAutoFit/>
          </a:bodyPr>
          <a:lstStyle/>
          <a:p>
            <a:r>
              <a:rPr lang="en-IN" sz="2400" b="1" dirty="0">
                <a:solidFill>
                  <a:srgbClr val="C00000"/>
                </a:solidFill>
                <a:latin typeface="Arial" panose="020B0604020202020204" pitchFamily="34" charset="0"/>
                <a:cs typeface="Arial" panose="020B0604020202020204" pitchFamily="34" charset="0"/>
              </a:rPr>
              <a:t>Visuals Created for City &amp; User Performance Dashboard </a:t>
            </a:r>
          </a:p>
        </p:txBody>
      </p:sp>
      <p:sp>
        <p:nvSpPr>
          <p:cNvPr id="5" name="TextBox 4">
            <a:extLst>
              <a:ext uri="{FF2B5EF4-FFF2-40B4-BE49-F238E27FC236}">
                <a16:creationId xmlns:a16="http://schemas.microsoft.com/office/drawing/2014/main" id="{BC0B8315-203C-F4D3-4B59-E978CA2369ED}"/>
              </a:ext>
            </a:extLst>
          </p:cNvPr>
          <p:cNvSpPr txBox="1"/>
          <p:nvPr/>
        </p:nvSpPr>
        <p:spPr>
          <a:xfrm>
            <a:off x="542260" y="1190847"/>
            <a:ext cx="10483702" cy="3170099"/>
          </a:xfrm>
          <a:prstGeom prst="rect">
            <a:avLst/>
          </a:prstGeom>
          <a:noFill/>
        </p:spPr>
        <p:txBody>
          <a:bodyPr wrap="square" rtlCol="0">
            <a:spAutoFit/>
          </a:bodyPr>
          <a:lstStyle/>
          <a:p>
            <a:pPr marL="342900" indent="-342900">
              <a:buClr>
                <a:srgbClr val="C00000"/>
              </a:buClr>
              <a:buFont typeface="Wingdings" panose="05000000000000000000" pitchFamily="2" charset="2"/>
              <a:buChar char="§"/>
            </a:pPr>
            <a:r>
              <a:rPr lang="en-US" sz="2000" dirty="0">
                <a:latin typeface="Arial" panose="020B0604020202020204" pitchFamily="34" charset="0"/>
                <a:cs typeface="Arial" panose="020B0604020202020204" pitchFamily="34" charset="0"/>
              </a:rPr>
              <a:t>In this dashboard, we've constructed a table showcasing city-wise sales orders, gained users, and lost users.</a:t>
            </a:r>
          </a:p>
          <a:p>
            <a:pPr marL="342900" indent="-342900">
              <a:buClr>
                <a:srgbClr val="C00000"/>
              </a:buClr>
              <a:buFont typeface="Wingdings" panose="05000000000000000000" pitchFamily="2" charset="2"/>
              <a:buChar char="§"/>
            </a:pPr>
            <a:r>
              <a:rPr lang="en-US" sz="2000" dirty="0">
                <a:latin typeface="Arial" panose="020B0604020202020204" pitchFamily="34" charset="0"/>
                <a:cs typeface="Arial" panose="020B0604020202020204" pitchFamily="34" charset="0"/>
              </a:rPr>
              <a:t> Additionally, card visuals have been incorporated to display the total sale amount, total sale quantity, total ratings, and total orders. </a:t>
            </a:r>
          </a:p>
          <a:p>
            <a:pPr marL="342900" indent="-342900">
              <a:buClr>
                <a:srgbClr val="C00000"/>
              </a:buClr>
              <a:buFont typeface="Wingdings" panose="05000000000000000000" pitchFamily="2" charset="2"/>
              <a:buChar char="§"/>
            </a:pPr>
            <a:r>
              <a:rPr lang="en-US" sz="2000" dirty="0">
                <a:latin typeface="Arial" panose="020B0604020202020204" pitchFamily="34" charset="0"/>
                <a:cs typeface="Arial" panose="020B0604020202020204" pitchFamily="34" charset="0"/>
              </a:rPr>
              <a:t>We've also included bar charts for sales amount/quantity by city, which dynamically adjusts based on the selection of either amount or quantity. </a:t>
            </a:r>
          </a:p>
          <a:p>
            <a:pPr marL="342900" indent="-342900">
              <a:buClr>
                <a:srgbClr val="C00000"/>
              </a:buClr>
              <a:buFont typeface="Wingdings" panose="05000000000000000000" pitchFamily="2" charset="2"/>
              <a:buChar char="§"/>
            </a:pPr>
            <a:r>
              <a:rPr lang="en-US" sz="2000" dirty="0">
                <a:latin typeface="Arial" panose="020B0604020202020204" pitchFamily="34" charset="0"/>
                <a:cs typeface="Arial" panose="020B0604020202020204" pitchFamily="34" charset="0"/>
              </a:rPr>
              <a:t>Similarly, there are bar charts for ratings and users by city, offering comprehensive insights into various aspects of the data.</a:t>
            </a:r>
          </a:p>
          <a:p>
            <a:pPr marL="342900" indent="-342900">
              <a:buClr>
                <a:srgbClr val="C00000"/>
              </a:buClr>
              <a:buFont typeface="Wingdings" panose="05000000000000000000" pitchFamily="2" charset="2"/>
              <a:buChar char="§"/>
            </a:pPr>
            <a:r>
              <a:rPr lang="en-US" sz="2000" dirty="0">
                <a:latin typeface="Arial" panose="020B0604020202020204" pitchFamily="34" charset="0"/>
                <a:cs typeface="Arial" panose="020B0604020202020204" pitchFamily="34" charset="0"/>
              </a:rPr>
              <a:t>We've enhanced interactivity and navigation throughout the dashboards by incorporating button icons for seamless user experience.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86630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DC0A23-E50B-BFD3-E540-B51CE38E4FA3}"/>
              </a:ext>
            </a:extLst>
          </p:cNvPr>
          <p:cNvSpPr txBox="1"/>
          <p:nvPr/>
        </p:nvSpPr>
        <p:spPr>
          <a:xfrm>
            <a:off x="595423" y="340242"/>
            <a:ext cx="9813851" cy="461665"/>
          </a:xfrm>
          <a:prstGeom prst="rect">
            <a:avLst/>
          </a:prstGeom>
          <a:noFill/>
        </p:spPr>
        <p:txBody>
          <a:bodyPr wrap="square" rtlCol="0">
            <a:spAutoFit/>
          </a:bodyPr>
          <a:lstStyle/>
          <a:p>
            <a:r>
              <a:rPr lang="en-IN" sz="2400" b="1" dirty="0">
                <a:solidFill>
                  <a:srgbClr val="C00000"/>
                </a:solidFill>
                <a:latin typeface="Arial" panose="020B0604020202020204" pitchFamily="34" charset="0"/>
                <a:cs typeface="Arial" panose="020B0604020202020204" pitchFamily="34" charset="0"/>
              </a:rPr>
              <a:t>Creating Actions for Button Icons:</a:t>
            </a:r>
          </a:p>
        </p:txBody>
      </p:sp>
      <p:sp>
        <p:nvSpPr>
          <p:cNvPr id="5" name="TextBox 4">
            <a:extLst>
              <a:ext uri="{FF2B5EF4-FFF2-40B4-BE49-F238E27FC236}">
                <a16:creationId xmlns:a16="http://schemas.microsoft.com/office/drawing/2014/main" id="{F3B9FFB9-2592-5EDD-5081-D1FF0F4BC514}"/>
              </a:ext>
            </a:extLst>
          </p:cNvPr>
          <p:cNvSpPr txBox="1"/>
          <p:nvPr/>
        </p:nvSpPr>
        <p:spPr>
          <a:xfrm>
            <a:off x="510363" y="1010093"/>
            <a:ext cx="10643190" cy="2092881"/>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We've implemented various buttons to facilitate navigation within the dashboards:</a:t>
            </a:r>
          </a:p>
          <a:p>
            <a:pPr marL="285750" indent="-285750">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A home page button for returning to the main page from any location within the dashboard.</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Specific detail page icons, such as for the user analysis dashboard and the city performance dashboard, to directly access detailed analyses.</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An index page button labeled "Dashboard" to navigate back to the overview analysis page.</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These buttons are configured with actions in Power BI, enabling seamless navigation across multiple dashboards</a:t>
            </a:r>
            <a:r>
              <a:rPr lang="en-US" dirty="0"/>
              <a:t>.</a:t>
            </a:r>
            <a:endParaRPr lang="en-IN" dirty="0"/>
          </a:p>
        </p:txBody>
      </p:sp>
      <p:pic>
        <p:nvPicPr>
          <p:cNvPr id="7" name="Picture 6">
            <a:extLst>
              <a:ext uri="{FF2B5EF4-FFF2-40B4-BE49-F238E27FC236}">
                <a16:creationId xmlns:a16="http://schemas.microsoft.com/office/drawing/2014/main" id="{9EFCAE6A-2C51-F5EE-BD1B-56C4A8331F49}"/>
              </a:ext>
            </a:extLst>
          </p:cNvPr>
          <p:cNvPicPr>
            <a:picLocks noChangeAspect="1"/>
          </p:cNvPicPr>
          <p:nvPr/>
        </p:nvPicPr>
        <p:blipFill>
          <a:blip r:embed="rId2"/>
          <a:stretch>
            <a:fillRect/>
          </a:stretch>
        </p:blipFill>
        <p:spPr>
          <a:xfrm>
            <a:off x="482329" y="3571555"/>
            <a:ext cx="1166037" cy="1016260"/>
          </a:xfrm>
          <a:prstGeom prst="rect">
            <a:avLst/>
          </a:prstGeom>
        </p:spPr>
      </p:pic>
      <p:pic>
        <p:nvPicPr>
          <p:cNvPr id="11" name="Picture 10">
            <a:extLst>
              <a:ext uri="{FF2B5EF4-FFF2-40B4-BE49-F238E27FC236}">
                <a16:creationId xmlns:a16="http://schemas.microsoft.com/office/drawing/2014/main" id="{BA48F85F-0EA9-3833-E324-B3A1AFA13758}"/>
              </a:ext>
            </a:extLst>
          </p:cNvPr>
          <p:cNvPicPr>
            <a:picLocks noChangeAspect="1"/>
          </p:cNvPicPr>
          <p:nvPr/>
        </p:nvPicPr>
        <p:blipFill>
          <a:blip r:embed="rId3"/>
          <a:stretch>
            <a:fillRect/>
          </a:stretch>
        </p:blipFill>
        <p:spPr>
          <a:xfrm>
            <a:off x="7313731" y="3569581"/>
            <a:ext cx="1166037" cy="1014288"/>
          </a:xfrm>
          <a:prstGeom prst="rect">
            <a:avLst/>
          </a:prstGeom>
        </p:spPr>
      </p:pic>
      <p:pic>
        <p:nvPicPr>
          <p:cNvPr id="13" name="Picture 12">
            <a:extLst>
              <a:ext uri="{FF2B5EF4-FFF2-40B4-BE49-F238E27FC236}">
                <a16:creationId xmlns:a16="http://schemas.microsoft.com/office/drawing/2014/main" id="{A2A38B03-9759-E14E-F01D-ACEE77DF7B94}"/>
              </a:ext>
            </a:extLst>
          </p:cNvPr>
          <p:cNvPicPr>
            <a:picLocks noChangeAspect="1"/>
          </p:cNvPicPr>
          <p:nvPr/>
        </p:nvPicPr>
        <p:blipFill>
          <a:blip r:embed="rId4"/>
          <a:stretch>
            <a:fillRect/>
          </a:stretch>
        </p:blipFill>
        <p:spPr>
          <a:xfrm>
            <a:off x="10183461" y="3569581"/>
            <a:ext cx="1166035" cy="1016259"/>
          </a:xfrm>
          <a:prstGeom prst="rect">
            <a:avLst/>
          </a:prstGeom>
        </p:spPr>
      </p:pic>
      <p:pic>
        <p:nvPicPr>
          <p:cNvPr id="15" name="Picture 14">
            <a:extLst>
              <a:ext uri="{FF2B5EF4-FFF2-40B4-BE49-F238E27FC236}">
                <a16:creationId xmlns:a16="http://schemas.microsoft.com/office/drawing/2014/main" id="{2F253A91-20F4-3685-A996-49E03F6D0A23}"/>
              </a:ext>
            </a:extLst>
          </p:cNvPr>
          <p:cNvPicPr>
            <a:picLocks noChangeAspect="1"/>
          </p:cNvPicPr>
          <p:nvPr/>
        </p:nvPicPr>
        <p:blipFill>
          <a:blip r:embed="rId5"/>
          <a:stretch>
            <a:fillRect/>
          </a:stretch>
        </p:blipFill>
        <p:spPr>
          <a:xfrm>
            <a:off x="3222320" y="3755027"/>
            <a:ext cx="2517456" cy="646477"/>
          </a:xfrm>
          <a:prstGeom prst="rect">
            <a:avLst/>
          </a:prstGeom>
        </p:spPr>
      </p:pic>
      <p:sp>
        <p:nvSpPr>
          <p:cNvPr id="2" name="TextBox 1">
            <a:extLst>
              <a:ext uri="{FF2B5EF4-FFF2-40B4-BE49-F238E27FC236}">
                <a16:creationId xmlns:a16="http://schemas.microsoft.com/office/drawing/2014/main" id="{5FFC2448-3040-BBC4-180C-7305C9BE3395}"/>
              </a:ext>
            </a:extLst>
          </p:cNvPr>
          <p:cNvSpPr txBox="1"/>
          <p:nvPr/>
        </p:nvSpPr>
        <p:spPr>
          <a:xfrm>
            <a:off x="381000" y="4735286"/>
            <a:ext cx="1426029" cy="369332"/>
          </a:xfrm>
          <a:prstGeom prst="rect">
            <a:avLst/>
          </a:prstGeom>
          <a:noFill/>
        </p:spPr>
        <p:txBody>
          <a:bodyPr wrap="square" rtlCol="0">
            <a:spAutoFit/>
          </a:bodyPr>
          <a:lstStyle/>
          <a:p>
            <a:r>
              <a:rPr lang="en-IN" dirty="0"/>
              <a:t>Home Button</a:t>
            </a:r>
          </a:p>
        </p:txBody>
      </p:sp>
      <p:sp>
        <p:nvSpPr>
          <p:cNvPr id="3" name="TextBox 2">
            <a:extLst>
              <a:ext uri="{FF2B5EF4-FFF2-40B4-BE49-F238E27FC236}">
                <a16:creationId xmlns:a16="http://schemas.microsoft.com/office/drawing/2014/main" id="{58A32921-CCE5-C8BF-095B-EB3457DDE02E}"/>
              </a:ext>
            </a:extLst>
          </p:cNvPr>
          <p:cNvSpPr txBox="1"/>
          <p:nvPr/>
        </p:nvSpPr>
        <p:spPr>
          <a:xfrm>
            <a:off x="3530605" y="4735286"/>
            <a:ext cx="1971743" cy="369332"/>
          </a:xfrm>
          <a:prstGeom prst="rect">
            <a:avLst/>
          </a:prstGeom>
          <a:noFill/>
        </p:spPr>
        <p:txBody>
          <a:bodyPr wrap="square" rtlCol="0">
            <a:spAutoFit/>
          </a:bodyPr>
          <a:lstStyle/>
          <a:p>
            <a:r>
              <a:rPr lang="en-IN" dirty="0"/>
              <a:t>Dashboard Button</a:t>
            </a:r>
          </a:p>
        </p:txBody>
      </p:sp>
      <p:sp>
        <p:nvSpPr>
          <p:cNvPr id="6" name="TextBox 5">
            <a:extLst>
              <a:ext uri="{FF2B5EF4-FFF2-40B4-BE49-F238E27FC236}">
                <a16:creationId xmlns:a16="http://schemas.microsoft.com/office/drawing/2014/main" id="{1C7E6975-235A-394B-0C8A-564DF3ECE574}"/>
              </a:ext>
            </a:extLst>
          </p:cNvPr>
          <p:cNvSpPr txBox="1"/>
          <p:nvPr/>
        </p:nvSpPr>
        <p:spPr>
          <a:xfrm>
            <a:off x="6986439" y="4735286"/>
            <a:ext cx="2277305" cy="646331"/>
          </a:xfrm>
          <a:prstGeom prst="rect">
            <a:avLst/>
          </a:prstGeom>
          <a:noFill/>
        </p:spPr>
        <p:txBody>
          <a:bodyPr wrap="square" rtlCol="0">
            <a:spAutoFit/>
          </a:bodyPr>
          <a:lstStyle/>
          <a:p>
            <a:r>
              <a:rPr lang="en-IN" dirty="0"/>
              <a:t>Dashboard Navigation  Button</a:t>
            </a:r>
          </a:p>
        </p:txBody>
      </p:sp>
      <p:sp>
        <p:nvSpPr>
          <p:cNvPr id="8" name="TextBox 7">
            <a:extLst>
              <a:ext uri="{FF2B5EF4-FFF2-40B4-BE49-F238E27FC236}">
                <a16:creationId xmlns:a16="http://schemas.microsoft.com/office/drawing/2014/main" id="{D959B144-1620-FD19-D2F8-40806905ADB5}"/>
              </a:ext>
            </a:extLst>
          </p:cNvPr>
          <p:cNvSpPr txBox="1"/>
          <p:nvPr/>
        </p:nvSpPr>
        <p:spPr>
          <a:xfrm>
            <a:off x="10053463" y="4735286"/>
            <a:ext cx="1426029" cy="369332"/>
          </a:xfrm>
          <a:prstGeom prst="rect">
            <a:avLst/>
          </a:prstGeom>
          <a:noFill/>
        </p:spPr>
        <p:txBody>
          <a:bodyPr wrap="square" rtlCol="0">
            <a:spAutoFit/>
          </a:bodyPr>
          <a:lstStyle/>
          <a:p>
            <a:r>
              <a:rPr lang="en-IN" dirty="0"/>
              <a:t>Back Button</a:t>
            </a:r>
          </a:p>
        </p:txBody>
      </p:sp>
    </p:spTree>
    <p:extLst>
      <p:ext uri="{BB962C8B-B14F-4D97-AF65-F5344CB8AC3E}">
        <p14:creationId xmlns:p14="http://schemas.microsoft.com/office/powerpoint/2010/main" val="36080034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C717-9B5D-79E1-EF67-19540A4B8572}"/>
              </a:ext>
            </a:extLst>
          </p:cNvPr>
          <p:cNvSpPr>
            <a:spLocks noGrp="1"/>
          </p:cNvSpPr>
          <p:nvPr>
            <p:ph type="title"/>
          </p:nvPr>
        </p:nvSpPr>
        <p:spPr>
          <a:xfrm>
            <a:off x="685801" y="300209"/>
            <a:ext cx="10396882" cy="669275"/>
          </a:xfrm>
        </p:spPr>
        <p:txBody>
          <a:bodyPr>
            <a:normAutofit/>
          </a:bodyPr>
          <a:lstStyle/>
          <a:p>
            <a:r>
              <a:rPr lang="en-IN" sz="3200" b="1" dirty="0">
                <a:latin typeface="Arial" panose="020B0604020202020204" pitchFamily="34" charset="0"/>
                <a:cs typeface="Arial" panose="020B0604020202020204" pitchFamily="34" charset="0"/>
              </a:rPr>
              <a:t>Conclusion</a:t>
            </a:r>
          </a:p>
        </p:txBody>
      </p:sp>
      <p:sp>
        <p:nvSpPr>
          <p:cNvPr id="4" name="TextBox 3">
            <a:extLst>
              <a:ext uri="{FF2B5EF4-FFF2-40B4-BE49-F238E27FC236}">
                <a16:creationId xmlns:a16="http://schemas.microsoft.com/office/drawing/2014/main" id="{D2B05E3D-1CDD-6C25-C6FA-0B6BD6AF08CA}"/>
              </a:ext>
            </a:extLst>
          </p:cNvPr>
          <p:cNvSpPr txBox="1"/>
          <p:nvPr/>
        </p:nvSpPr>
        <p:spPr>
          <a:xfrm>
            <a:off x="685801" y="1837765"/>
            <a:ext cx="10507336" cy="2308324"/>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en-US" dirty="0">
                <a:latin typeface="Arial" panose="020B0604020202020204" pitchFamily="34" charset="0"/>
                <a:cs typeface="Arial" panose="020B0604020202020204" pitchFamily="34" charset="0"/>
              </a:rPr>
              <a:t>After analyzing the data in Power BI, we found that user engagement remains consistent over time, with a steady influx of new users balanced by a relatively low rate of user churn. </a:t>
            </a:r>
          </a:p>
          <a:p>
            <a:pPr marL="285750" indent="-285750">
              <a:buClr>
                <a:srgbClr val="C00000"/>
              </a:buClr>
              <a:buFont typeface="Wingdings" panose="05000000000000000000" pitchFamily="2" charset="2"/>
              <a:buChar char="§"/>
            </a:pPr>
            <a:r>
              <a:rPr lang="en-US" dirty="0">
                <a:latin typeface="Arial" panose="020B0604020202020204" pitchFamily="34" charset="0"/>
                <a:cs typeface="Arial" panose="020B0604020202020204" pitchFamily="34" charset="0"/>
              </a:rPr>
              <a:t>Our geographical analysis revealed that certain cities exhibit higher user activity and restaurant engagement, suggesting potential areas for targeted marketing efforts. </a:t>
            </a:r>
          </a:p>
          <a:p>
            <a:pPr marL="285750" indent="-285750">
              <a:buClr>
                <a:srgbClr val="C00000"/>
              </a:buClr>
              <a:buFont typeface="Wingdings" panose="05000000000000000000" pitchFamily="2" charset="2"/>
              <a:buChar char="§"/>
            </a:pPr>
            <a:r>
              <a:rPr lang="en-US" dirty="0">
                <a:latin typeface="Arial" panose="020B0604020202020204" pitchFamily="34" charset="0"/>
                <a:cs typeface="Arial" panose="020B0604020202020204" pitchFamily="34" charset="0"/>
              </a:rPr>
              <a:t>Additionally, our analysis of restaurant performance highlights opportunities for improving partnerships and recommendations to enhance user experience. </a:t>
            </a:r>
          </a:p>
          <a:p>
            <a:pPr marL="285750" indent="-285750">
              <a:buClr>
                <a:srgbClr val="C00000"/>
              </a:buClr>
              <a:buFont typeface="Wingdings" panose="05000000000000000000" pitchFamily="2" charset="2"/>
              <a:buChar char="§"/>
            </a:pPr>
            <a:r>
              <a:rPr lang="en-US" dirty="0">
                <a:latin typeface="Arial" panose="020B0604020202020204" pitchFamily="34" charset="0"/>
                <a:cs typeface="Arial" panose="020B0604020202020204" pitchFamily="34" charset="0"/>
              </a:rPr>
              <a:t>Overall, the insights gained from this project provide valuable guidance for optimizing strategies to drive user growth and satisfaction on the Zomato platform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39534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F7D03B-6EB5-31CA-E6DD-E87716095FEC}"/>
              </a:ext>
            </a:extLst>
          </p:cNvPr>
          <p:cNvSpPr txBox="1"/>
          <p:nvPr/>
        </p:nvSpPr>
        <p:spPr>
          <a:xfrm>
            <a:off x="170120" y="701750"/>
            <a:ext cx="11164186" cy="1323439"/>
          </a:xfrm>
          <a:prstGeom prst="rect">
            <a:avLst/>
          </a:prstGeom>
          <a:noFill/>
        </p:spPr>
        <p:txBody>
          <a:bodyPr wrap="square" rtlCol="0">
            <a:spAutoFit/>
          </a:bodyPr>
          <a:lstStyle/>
          <a:p>
            <a:pPr algn="ctr"/>
            <a:r>
              <a:rPr lang="en-IN" sz="8000" b="1" dirty="0">
                <a:solidFill>
                  <a:schemeClr val="bg1"/>
                </a:solidFill>
                <a:highlight>
                  <a:srgbClr val="800000"/>
                </a:highlight>
                <a:latin typeface="Arial" panose="020B0604020202020204" pitchFamily="34" charset="0"/>
                <a:cs typeface="Arial" panose="020B0604020202020204" pitchFamily="34" charset="0"/>
              </a:rPr>
              <a:t>THANK YOU</a:t>
            </a:r>
          </a:p>
        </p:txBody>
      </p:sp>
      <p:sp>
        <p:nvSpPr>
          <p:cNvPr id="5" name="TextBox 4">
            <a:extLst>
              <a:ext uri="{FF2B5EF4-FFF2-40B4-BE49-F238E27FC236}">
                <a16:creationId xmlns:a16="http://schemas.microsoft.com/office/drawing/2014/main" id="{C3F4E6BD-F5D8-761D-0A8F-C1EC10A7D099}"/>
              </a:ext>
            </a:extLst>
          </p:cNvPr>
          <p:cNvSpPr txBox="1"/>
          <p:nvPr/>
        </p:nvSpPr>
        <p:spPr>
          <a:xfrm>
            <a:off x="712382" y="2894686"/>
            <a:ext cx="2009554" cy="646331"/>
          </a:xfrm>
          <a:prstGeom prst="rect">
            <a:avLst/>
          </a:prstGeom>
          <a:noFill/>
        </p:spPr>
        <p:txBody>
          <a:bodyPr wrap="square" rtlCol="0">
            <a:spAutoFit/>
          </a:bodyPr>
          <a:lstStyle/>
          <a:p>
            <a:r>
              <a:rPr lang="en-IN" dirty="0"/>
              <a:t>Under Guidance of:</a:t>
            </a:r>
            <a:br>
              <a:rPr lang="en-IN" dirty="0"/>
            </a:br>
            <a:r>
              <a:rPr lang="en-IN" dirty="0"/>
              <a:t>   Arun Upadhyay</a:t>
            </a:r>
          </a:p>
        </p:txBody>
      </p:sp>
      <p:sp>
        <p:nvSpPr>
          <p:cNvPr id="8" name="TextBox 7">
            <a:extLst>
              <a:ext uri="{FF2B5EF4-FFF2-40B4-BE49-F238E27FC236}">
                <a16:creationId xmlns:a16="http://schemas.microsoft.com/office/drawing/2014/main" id="{A279525C-5866-E1F7-C21D-DFE55ECEA23A}"/>
              </a:ext>
            </a:extLst>
          </p:cNvPr>
          <p:cNvSpPr txBox="1"/>
          <p:nvPr/>
        </p:nvSpPr>
        <p:spPr>
          <a:xfrm>
            <a:off x="608714" y="4605185"/>
            <a:ext cx="2216890" cy="646331"/>
          </a:xfrm>
          <a:prstGeom prst="rect">
            <a:avLst/>
          </a:prstGeom>
          <a:noFill/>
        </p:spPr>
        <p:txBody>
          <a:bodyPr wrap="square" rtlCol="0">
            <a:spAutoFit/>
          </a:bodyPr>
          <a:lstStyle/>
          <a:p>
            <a:r>
              <a:rPr lang="en-IN" dirty="0"/>
              <a:t>        Submitted By:</a:t>
            </a:r>
            <a:br>
              <a:rPr lang="en-IN" dirty="0"/>
            </a:br>
            <a:r>
              <a:rPr lang="en-IN" dirty="0"/>
              <a:t>  Rayapati Sai Nikitha</a:t>
            </a:r>
          </a:p>
        </p:txBody>
      </p:sp>
      <p:sp>
        <p:nvSpPr>
          <p:cNvPr id="9" name="TextBox 8">
            <a:extLst>
              <a:ext uri="{FF2B5EF4-FFF2-40B4-BE49-F238E27FC236}">
                <a16:creationId xmlns:a16="http://schemas.microsoft.com/office/drawing/2014/main" id="{788CF0AD-8B7B-6E89-4001-F3B47EB3B0A9}"/>
              </a:ext>
            </a:extLst>
          </p:cNvPr>
          <p:cNvSpPr txBox="1"/>
          <p:nvPr/>
        </p:nvSpPr>
        <p:spPr>
          <a:xfrm>
            <a:off x="9120962" y="4605186"/>
            <a:ext cx="2009554" cy="646331"/>
          </a:xfrm>
          <a:prstGeom prst="rect">
            <a:avLst/>
          </a:prstGeom>
          <a:noFill/>
        </p:spPr>
        <p:txBody>
          <a:bodyPr wrap="square" rtlCol="0">
            <a:spAutoFit/>
          </a:bodyPr>
          <a:lstStyle/>
          <a:p>
            <a:r>
              <a:rPr lang="en-IN" dirty="0"/>
              <a:t>                  Date:</a:t>
            </a:r>
            <a:br>
              <a:rPr lang="en-IN" dirty="0"/>
            </a:br>
            <a:r>
              <a:rPr lang="en-IN" dirty="0"/>
              <a:t>           24-04-2024</a:t>
            </a:r>
          </a:p>
        </p:txBody>
      </p:sp>
      <p:pic>
        <p:nvPicPr>
          <p:cNvPr id="10" name="Picture 9">
            <a:extLst>
              <a:ext uri="{FF2B5EF4-FFF2-40B4-BE49-F238E27FC236}">
                <a16:creationId xmlns:a16="http://schemas.microsoft.com/office/drawing/2014/main" id="{088388B6-D957-BBA7-F38A-A02623B48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664" y="3095942"/>
            <a:ext cx="2216150" cy="666115"/>
          </a:xfrm>
          <a:prstGeom prst="rect">
            <a:avLst/>
          </a:prstGeom>
        </p:spPr>
      </p:pic>
      <p:sp>
        <p:nvSpPr>
          <p:cNvPr id="11" name="TextBox 10">
            <a:extLst>
              <a:ext uri="{FF2B5EF4-FFF2-40B4-BE49-F238E27FC236}">
                <a16:creationId xmlns:a16="http://schemas.microsoft.com/office/drawing/2014/main" id="{6FB98750-3278-6649-3674-9F3C0552D7D6}"/>
              </a:ext>
            </a:extLst>
          </p:cNvPr>
          <p:cNvSpPr txBox="1"/>
          <p:nvPr/>
        </p:nvSpPr>
        <p:spPr>
          <a:xfrm>
            <a:off x="9684487" y="2726610"/>
            <a:ext cx="2009554" cy="369332"/>
          </a:xfrm>
          <a:prstGeom prst="rect">
            <a:avLst/>
          </a:prstGeom>
          <a:noFill/>
        </p:spPr>
        <p:txBody>
          <a:bodyPr wrap="square" rtlCol="0">
            <a:spAutoFit/>
          </a:bodyPr>
          <a:lstStyle/>
          <a:p>
            <a:r>
              <a:rPr lang="en-IN" dirty="0"/>
              <a:t>PGA-20</a:t>
            </a:r>
          </a:p>
        </p:txBody>
      </p:sp>
    </p:spTree>
    <p:extLst>
      <p:ext uri="{BB962C8B-B14F-4D97-AF65-F5344CB8AC3E}">
        <p14:creationId xmlns:p14="http://schemas.microsoft.com/office/powerpoint/2010/main" val="1048428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AB2E-943B-0DA0-DEFF-3CE7454849CC}"/>
              </a:ext>
            </a:extLst>
          </p:cNvPr>
          <p:cNvSpPr>
            <a:spLocks noGrp="1"/>
          </p:cNvSpPr>
          <p:nvPr>
            <p:ph type="title"/>
          </p:nvPr>
        </p:nvSpPr>
        <p:spPr>
          <a:xfrm>
            <a:off x="579475" y="175438"/>
            <a:ext cx="10396882" cy="345557"/>
          </a:xfrm>
        </p:spPr>
        <p:txBody>
          <a:bodyPr>
            <a:noAutofit/>
          </a:bodyPr>
          <a:lstStyle/>
          <a:p>
            <a:r>
              <a:rPr lang="en-IN" sz="2400" b="1" dirty="0">
                <a:latin typeface="Arial" panose="020B0604020202020204" pitchFamily="34" charset="0"/>
                <a:cs typeface="Arial" panose="020B0604020202020204" pitchFamily="34" charset="0"/>
              </a:rPr>
              <a:t>Abstract</a:t>
            </a:r>
          </a:p>
        </p:txBody>
      </p:sp>
      <p:sp>
        <p:nvSpPr>
          <p:cNvPr id="11" name="TextBox 10">
            <a:extLst>
              <a:ext uri="{FF2B5EF4-FFF2-40B4-BE49-F238E27FC236}">
                <a16:creationId xmlns:a16="http://schemas.microsoft.com/office/drawing/2014/main" id="{91387A72-96DC-5278-4361-DC410F8239D7}"/>
              </a:ext>
            </a:extLst>
          </p:cNvPr>
          <p:cNvSpPr txBox="1"/>
          <p:nvPr/>
        </p:nvSpPr>
        <p:spPr>
          <a:xfrm>
            <a:off x="382772" y="797442"/>
            <a:ext cx="10855842" cy="2308324"/>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en-IN" sz="1800" dirty="0">
                <a:effectLst/>
                <a:latin typeface="Proxima Nova"/>
                <a:ea typeface="Proxima Nova"/>
                <a:cs typeface="Proxima Nova"/>
              </a:rPr>
              <a:t>This project delves into the creation of a comprehensive Power BI dashboard for Zomato analysis, focusing on user behaviour, city-wise trends, and an overview of sales performance. </a:t>
            </a:r>
          </a:p>
          <a:p>
            <a:pPr marL="285750" indent="-285750">
              <a:buClr>
                <a:srgbClr val="C00000"/>
              </a:buClr>
              <a:buFont typeface="Wingdings" panose="05000000000000000000" pitchFamily="2" charset="2"/>
              <a:buChar char="§"/>
            </a:pPr>
            <a:r>
              <a:rPr lang="en-IN" sz="1800" dirty="0">
                <a:effectLst/>
                <a:latin typeface="Proxima Nova"/>
                <a:ea typeface="Proxima Nova"/>
                <a:cs typeface="Proxima Nova"/>
              </a:rPr>
              <a:t>The dashboard offers insights into user preferences, city-specific dining habits, and key metrics such as sales amounts, quantities, and top-rated items. </a:t>
            </a:r>
          </a:p>
          <a:p>
            <a:pPr marL="285750" indent="-285750">
              <a:buClr>
                <a:srgbClr val="C00000"/>
              </a:buClr>
              <a:buFont typeface="Wingdings" panose="05000000000000000000" pitchFamily="2" charset="2"/>
              <a:buChar char="§"/>
            </a:pPr>
            <a:r>
              <a:rPr lang="en-IN" sz="1800" dirty="0">
                <a:effectLst/>
                <a:latin typeface="Proxima Nova"/>
                <a:ea typeface="Proxima Nova"/>
                <a:cs typeface="Proxima Nova"/>
              </a:rPr>
              <a:t>Through three distinct dashboards, this analysis provides a simplified yet detailed exploration of Zomato's data landscape, aiding in informed decision-making and strategic planning for stakeholders in the food industry.</a:t>
            </a:r>
            <a:endParaRPr lang="en-IN" sz="1800" dirty="0">
              <a:effectLst/>
              <a:latin typeface="Arial" panose="020B0604020202020204" pitchFamily="34" charset="0"/>
              <a:ea typeface="Arial" panose="020B0604020202020204" pitchFamily="34" charset="0"/>
            </a:endParaRPr>
          </a:p>
          <a:p>
            <a:endParaRPr lang="en-IN" dirty="0"/>
          </a:p>
        </p:txBody>
      </p:sp>
      <p:pic>
        <p:nvPicPr>
          <p:cNvPr id="13" name="Picture 12">
            <a:extLst>
              <a:ext uri="{FF2B5EF4-FFF2-40B4-BE49-F238E27FC236}">
                <a16:creationId xmlns:a16="http://schemas.microsoft.com/office/drawing/2014/main" id="{51B37E3C-3D1D-8097-1B24-2D96DE06E61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28540" y="3652285"/>
            <a:ext cx="2814255" cy="1470448"/>
          </a:xfrm>
          <a:prstGeom prst="rect">
            <a:avLst/>
          </a:prstGeom>
        </p:spPr>
      </p:pic>
      <p:pic>
        <p:nvPicPr>
          <p:cNvPr id="15" name="Picture 14">
            <a:extLst>
              <a:ext uri="{FF2B5EF4-FFF2-40B4-BE49-F238E27FC236}">
                <a16:creationId xmlns:a16="http://schemas.microsoft.com/office/drawing/2014/main" id="{F502CE22-A94D-76C3-2DFA-49D818F5D9B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79475" y="3639360"/>
            <a:ext cx="2814255" cy="1483373"/>
          </a:xfrm>
          <a:prstGeom prst="rect">
            <a:avLst/>
          </a:prstGeom>
        </p:spPr>
      </p:pic>
      <p:pic>
        <p:nvPicPr>
          <p:cNvPr id="18" name="Picture 17">
            <a:extLst>
              <a:ext uri="{FF2B5EF4-FFF2-40B4-BE49-F238E27FC236}">
                <a16:creationId xmlns:a16="http://schemas.microsoft.com/office/drawing/2014/main" id="{7DA101B6-E5FE-7291-5573-270F8C24DBA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681313" y="3382213"/>
            <a:ext cx="2119105" cy="1952833"/>
          </a:xfrm>
          <a:prstGeom prst="rect">
            <a:avLst/>
          </a:prstGeom>
        </p:spPr>
      </p:pic>
    </p:spTree>
    <p:extLst>
      <p:ext uri="{BB962C8B-B14F-4D97-AF65-F5344CB8AC3E}">
        <p14:creationId xmlns:p14="http://schemas.microsoft.com/office/powerpoint/2010/main" val="7134652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3847F-C366-61E6-AF1B-A562C289654E}"/>
              </a:ext>
            </a:extLst>
          </p:cNvPr>
          <p:cNvSpPr>
            <a:spLocks noGrp="1"/>
          </p:cNvSpPr>
          <p:nvPr>
            <p:ph type="title"/>
          </p:nvPr>
        </p:nvSpPr>
        <p:spPr>
          <a:xfrm>
            <a:off x="685800" y="122276"/>
            <a:ext cx="10396882" cy="441250"/>
          </a:xfrm>
        </p:spPr>
        <p:txBody>
          <a:bodyPr>
            <a:normAutofit/>
          </a:bodyPr>
          <a:lstStyle/>
          <a:p>
            <a:r>
              <a:rPr lang="en-IN" sz="2400" b="1" kern="0" dirty="0">
                <a:effectLst/>
                <a:latin typeface="Arial" panose="020B0604020202020204" pitchFamily="34" charset="0"/>
              </a:rPr>
              <a:t>Introduction</a:t>
            </a:r>
            <a:endParaRPr lang="en-IN" dirty="0"/>
          </a:p>
        </p:txBody>
      </p:sp>
      <p:sp>
        <p:nvSpPr>
          <p:cNvPr id="4" name="TextBox 3">
            <a:extLst>
              <a:ext uri="{FF2B5EF4-FFF2-40B4-BE49-F238E27FC236}">
                <a16:creationId xmlns:a16="http://schemas.microsoft.com/office/drawing/2014/main" id="{9687109B-6C30-1A5C-E5A7-F0C1AE55BBBE}"/>
              </a:ext>
            </a:extLst>
          </p:cNvPr>
          <p:cNvSpPr txBox="1"/>
          <p:nvPr/>
        </p:nvSpPr>
        <p:spPr>
          <a:xfrm>
            <a:off x="510363" y="765544"/>
            <a:ext cx="10855842" cy="4427366"/>
          </a:xfrm>
          <a:prstGeom prst="rect">
            <a:avLst/>
          </a:prstGeom>
          <a:noFill/>
        </p:spPr>
        <p:txBody>
          <a:bodyPr wrap="square" rtlCol="0">
            <a:spAutoFit/>
          </a:bodyPr>
          <a:lstStyle/>
          <a:p>
            <a:r>
              <a:rPr lang="en-IN" sz="2000" b="1" dirty="0">
                <a:solidFill>
                  <a:srgbClr val="C00000"/>
                </a:solidFill>
                <a:latin typeface="Arial" panose="020B0604020202020204" pitchFamily="34" charset="0"/>
                <a:cs typeface="Arial" panose="020B0604020202020204" pitchFamily="34" charset="0"/>
              </a:rPr>
              <a:t>Background:</a:t>
            </a:r>
          </a:p>
          <a:p>
            <a:endParaRPr lang="en-IN" b="1" dirty="0">
              <a:latin typeface="Arial" panose="020B0604020202020204" pitchFamily="34" charset="0"/>
              <a:cs typeface="Arial" panose="020B0604020202020204" pitchFamily="34" charset="0"/>
            </a:endParaRPr>
          </a:p>
          <a:p>
            <a:pPr marL="285750" indent="-285750" algn="just">
              <a:lnSpc>
                <a:spcPct val="115000"/>
              </a:lnSpc>
              <a:buClr>
                <a:srgbClr val="C00000"/>
              </a:buClr>
              <a:buFont typeface="Wingdings" panose="05000000000000000000" pitchFamily="2" charset="2"/>
              <a:buChar char="§"/>
            </a:pPr>
            <a:r>
              <a:rPr lang="en-IN" sz="1800" dirty="0">
                <a:effectLst/>
                <a:latin typeface="Proxima Nova"/>
                <a:ea typeface="Proxima Nova"/>
                <a:cs typeface="Proxima Nova"/>
              </a:rPr>
              <a:t>Zomato, a key player in the food industry, relies on understanding customer behaviour and market dynamics to thrive in the competitive food delivery market. </a:t>
            </a:r>
          </a:p>
          <a:p>
            <a:pPr marL="285750" indent="-285750" algn="just">
              <a:lnSpc>
                <a:spcPct val="115000"/>
              </a:lnSpc>
              <a:buClr>
                <a:srgbClr val="C00000"/>
              </a:buClr>
              <a:buFont typeface="Wingdings" panose="05000000000000000000" pitchFamily="2" charset="2"/>
              <a:buChar char="§"/>
            </a:pPr>
            <a:r>
              <a:rPr lang="en-IN" sz="1800" dirty="0">
                <a:effectLst/>
                <a:latin typeface="Proxima Nova"/>
                <a:ea typeface="Proxima Nova"/>
                <a:cs typeface="Proxima Nova"/>
              </a:rPr>
              <a:t>With the aim of addressing challenges such as user engagement and sales optimization, the Zomato Dashboard Analysis project employs data-driven insights to inform decision-making processes.</a:t>
            </a:r>
          </a:p>
          <a:p>
            <a:pPr marL="285750" indent="-285750" algn="just">
              <a:lnSpc>
                <a:spcPct val="115000"/>
              </a:lnSpc>
              <a:buClr>
                <a:srgbClr val="C00000"/>
              </a:buClr>
              <a:buFont typeface="Wingdings" panose="05000000000000000000" pitchFamily="2" charset="2"/>
              <a:buChar char="§"/>
            </a:pPr>
            <a:r>
              <a:rPr lang="en-IN" sz="1800" dirty="0">
                <a:effectLst/>
                <a:latin typeface="Proxima Nova"/>
                <a:ea typeface="Proxima Nova"/>
                <a:cs typeface="Proxima Nova"/>
              </a:rPr>
              <a:t>Using Power BI, the project converts data into actionable insights showcased in visually appealing dashboards, emphasizing crucial metrics such as user behaviour and city-wise sales performance.</a:t>
            </a:r>
          </a:p>
          <a:p>
            <a:pPr marL="285750" indent="-285750" algn="just">
              <a:lnSpc>
                <a:spcPct val="115000"/>
              </a:lnSpc>
              <a:buClr>
                <a:srgbClr val="C00000"/>
              </a:buClr>
              <a:buFont typeface="Wingdings" panose="05000000000000000000" pitchFamily="2" charset="2"/>
              <a:buChar char="§"/>
            </a:pPr>
            <a:r>
              <a:rPr lang="en-IN" sz="1800" dirty="0">
                <a:effectLst/>
                <a:latin typeface="Proxima Nova"/>
                <a:ea typeface="Proxima Nova"/>
                <a:cs typeface="Proxima Nova"/>
              </a:rPr>
              <a:t> Through user segmentation and city trend analysis, Zomato gains tools for strategic interventions to improve user satisfaction, service delivery, and long-term profitability. </a:t>
            </a:r>
          </a:p>
          <a:p>
            <a:pPr marL="285750" indent="-285750" algn="just">
              <a:lnSpc>
                <a:spcPct val="115000"/>
              </a:lnSpc>
              <a:buClr>
                <a:srgbClr val="C00000"/>
              </a:buClr>
              <a:buFont typeface="Wingdings" panose="05000000000000000000" pitchFamily="2" charset="2"/>
              <a:buChar char="§"/>
            </a:pPr>
            <a:r>
              <a:rPr lang="en-IN" sz="1800" dirty="0">
                <a:effectLst/>
                <a:latin typeface="Proxima Nova"/>
                <a:ea typeface="Proxima Nova"/>
                <a:cs typeface="Proxima Nova"/>
              </a:rPr>
              <a:t>Ultimately, the project's objective is to empower Zomato with actionable insights for customer retention, sales growth, and sustained competitiveness in the food delivery market, driven by a comprehensive understanding of customer behaviour and market dynamics.</a:t>
            </a:r>
            <a:endParaRPr lang="en-IN" sz="1800" dirty="0">
              <a:effectLst/>
              <a:latin typeface="Arial" panose="020B0604020202020204" pitchFamily="34" charset="0"/>
              <a:ea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A2B25E5-8E53-02D4-6AFC-4F446957461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45895" y="148858"/>
            <a:ext cx="1722757" cy="947516"/>
          </a:xfrm>
          <a:prstGeom prst="rect">
            <a:avLst/>
          </a:prstGeom>
        </p:spPr>
      </p:pic>
    </p:spTree>
    <p:extLst>
      <p:ext uri="{BB962C8B-B14F-4D97-AF65-F5344CB8AC3E}">
        <p14:creationId xmlns:p14="http://schemas.microsoft.com/office/powerpoint/2010/main" val="27850117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60B0-3038-A471-8E92-CB067A01607E}"/>
              </a:ext>
            </a:extLst>
          </p:cNvPr>
          <p:cNvSpPr>
            <a:spLocks noGrp="1"/>
          </p:cNvSpPr>
          <p:nvPr>
            <p:ph type="title"/>
          </p:nvPr>
        </p:nvSpPr>
        <p:spPr>
          <a:xfrm>
            <a:off x="685800" y="239233"/>
            <a:ext cx="10396882" cy="377456"/>
          </a:xfrm>
        </p:spPr>
        <p:txBody>
          <a:bodyPr>
            <a:normAutofit fontScale="90000"/>
          </a:bodyPr>
          <a:lstStyle/>
          <a:p>
            <a:br>
              <a:rPr lang="en-IN" sz="1800" b="1" dirty="0">
                <a:solidFill>
                  <a:srgbClr val="243845"/>
                </a:solidFill>
                <a:effectLst/>
                <a:latin typeface="Proxima Nova"/>
                <a:ea typeface="Proxima Nova"/>
                <a:cs typeface="Proxima Nova"/>
              </a:rPr>
            </a:br>
            <a:br>
              <a:rPr lang="en-IN" sz="1800" b="1" dirty="0">
                <a:solidFill>
                  <a:srgbClr val="243845"/>
                </a:solidFill>
                <a:effectLst/>
                <a:latin typeface="Proxima Nova"/>
                <a:ea typeface="Proxima Nova"/>
                <a:cs typeface="Proxima Nova"/>
              </a:rPr>
            </a:br>
            <a:br>
              <a:rPr lang="en-IN" sz="1800" b="1" dirty="0">
                <a:solidFill>
                  <a:srgbClr val="243845"/>
                </a:solidFill>
                <a:effectLst/>
                <a:latin typeface="Proxima Nova"/>
                <a:ea typeface="Proxima Nova"/>
                <a:cs typeface="Proxima Nova"/>
              </a:rPr>
            </a:br>
            <a:r>
              <a:rPr lang="en-IN" sz="2700" b="1" dirty="0">
                <a:solidFill>
                  <a:srgbClr val="C00000"/>
                </a:solidFill>
                <a:effectLst/>
                <a:latin typeface="Arial" panose="020B0604020202020204" pitchFamily="34" charset="0"/>
                <a:ea typeface="Proxima Nova"/>
                <a:cs typeface="Arial" panose="020B0604020202020204" pitchFamily="34" charset="0"/>
              </a:rPr>
              <a:t>Objectives</a:t>
            </a:r>
            <a:br>
              <a:rPr lang="en-IN" sz="1800" dirty="0">
                <a:effectLst/>
                <a:latin typeface="Arial" panose="020B0604020202020204" pitchFamily="34" charset="0"/>
                <a:ea typeface="Arial" panose="020B0604020202020204" pitchFamily="34" charset="0"/>
              </a:rPr>
            </a:br>
            <a:endParaRPr lang="en-IN" dirty="0"/>
          </a:p>
        </p:txBody>
      </p:sp>
      <p:sp>
        <p:nvSpPr>
          <p:cNvPr id="4" name="TextBox 3">
            <a:extLst>
              <a:ext uri="{FF2B5EF4-FFF2-40B4-BE49-F238E27FC236}">
                <a16:creationId xmlns:a16="http://schemas.microsoft.com/office/drawing/2014/main" id="{1D2DBD76-0006-456B-5E3D-8AB58B30CBE1}"/>
              </a:ext>
            </a:extLst>
          </p:cNvPr>
          <p:cNvSpPr txBox="1"/>
          <p:nvPr/>
        </p:nvSpPr>
        <p:spPr>
          <a:xfrm>
            <a:off x="296831" y="850605"/>
            <a:ext cx="11174819" cy="4829014"/>
          </a:xfrm>
          <a:prstGeom prst="rect">
            <a:avLst/>
          </a:prstGeom>
          <a:noFill/>
        </p:spPr>
        <p:txBody>
          <a:bodyPr wrap="square" rtlCol="0">
            <a:spAutoFit/>
          </a:bodyPr>
          <a:lstStyle/>
          <a:p>
            <a:pPr algn="just">
              <a:lnSpc>
                <a:spcPct val="115000"/>
              </a:lnSpc>
            </a:pPr>
            <a:r>
              <a:rPr lang="en-IN" sz="1800" dirty="0">
                <a:effectLst/>
                <a:latin typeface="Proxima Nova"/>
                <a:ea typeface="Proxima Nova"/>
                <a:cs typeface="Proxima Nova"/>
              </a:rPr>
              <a:t>The objectives of the Zomato Dashboard Analysis project are clear and focused:</a:t>
            </a:r>
            <a:endParaRPr lang="en-IN" sz="1800" dirty="0">
              <a:effectLst/>
              <a:latin typeface="Arial" panose="020B0604020202020204" pitchFamily="34" charset="0"/>
              <a:ea typeface="Arial" panose="020B0604020202020204" pitchFamily="34" charset="0"/>
            </a:endParaRPr>
          </a:p>
          <a:p>
            <a:pPr marL="285750" lvl="0" indent="-285750" algn="just">
              <a:lnSpc>
                <a:spcPct val="115000"/>
              </a:lnSpc>
              <a:buClr>
                <a:srgbClr val="C00000"/>
              </a:buClr>
              <a:buFont typeface="Wingdings" panose="05000000000000000000" pitchFamily="2" charset="2"/>
              <a:buChar char="§"/>
            </a:pPr>
            <a:r>
              <a:rPr lang="en-IN" sz="1800" dirty="0">
                <a:solidFill>
                  <a:srgbClr val="C00000"/>
                </a:solidFill>
                <a:effectLst/>
                <a:latin typeface="Proxima Nova"/>
                <a:ea typeface="Proxima Nova"/>
                <a:cs typeface="Proxima Nova"/>
              </a:rPr>
              <a:t>Comparison: </a:t>
            </a:r>
          </a:p>
          <a:p>
            <a:pPr lvl="0" algn="just">
              <a:lnSpc>
                <a:spcPct val="115000"/>
              </a:lnSpc>
              <a:buClr>
                <a:srgbClr val="C00000"/>
              </a:buClr>
            </a:pPr>
            <a:r>
              <a:rPr lang="en-IN" sz="1800" dirty="0">
                <a:effectLst/>
                <a:latin typeface="Proxima Nova"/>
                <a:ea typeface="Proxima Nova"/>
                <a:cs typeface="Proxima Nova"/>
              </a:rPr>
              <a:t>Compare user behaviours between those who regularly use Zomato services and those who disengage prematurely.</a:t>
            </a:r>
            <a:endParaRPr lang="en-IN" sz="1800" dirty="0">
              <a:effectLst/>
              <a:latin typeface="Arial" panose="020B0604020202020204" pitchFamily="34" charset="0"/>
              <a:ea typeface="Arial" panose="020B0604020202020204" pitchFamily="34" charset="0"/>
            </a:endParaRPr>
          </a:p>
          <a:p>
            <a:pPr marL="285750" lvl="0" indent="-285750" algn="just">
              <a:lnSpc>
                <a:spcPct val="115000"/>
              </a:lnSpc>
              <a:buClr>
                <a:srgbClr val="C00000"/>
              </a:buClr>
              <a:buFont typeface="Wingdings" panose="05000000000000000000" pitchFamily="2" charset="2"/>
              <a:buChar char="§"/>
            </a:pPr>
            <a:r>
              <a:rPr lang="en-IN" sz="1800" dirty="0">
                <a:solidFill>
                  <a:srgbClr val="C00000"/>
                </a:solidFill>
                <a:effectLst/>
                <a:latin typeface="Proxima Nova"/>
                <a:ea typeface="Proxima Nova"/>
                <a:cs typeface="Proxima Nova"/>
              </a:rPr>
              <a:t>Understanding:</a:t>
            </a:r>
          </a:p>
          <a:p>
            <a:pPr lvl="0" algn="just">
              <a:lnSpc>
                <a:spcPct val="115000"/>
              </a:lnSpc>
              <a:buClr>
                <a:srgbClr val="C00000"/>
              </a:buClr>
            </a:pPr>
            <a:r>
              <a:rPr lang="en-IN" sz="1800" dirty="0">
                <a:effectLst/>
                <a:latin typeface="Proxima Nova"/>
                <a:ea typeface="Proxima Nova"/>
                <a:cs typeface="Proxima Nova"/>
              </a:rPr>
              <a:t> Gain insights into why certain users withdraw from Zomato prematurely, including their demographic characteristics, usage patterns, and interactions with the platform.</a:t>
            </a:r>
            <a:endParaRPr lang="en-IN" sz="1800" dirty="0">
              <a:effectLst/>
              <a:latin typeface="Arial" panose="020B0604020202020204" pitchFamily="34" charset="0"/>
              <a:ea typeface="Arial" panose="020B0604020202020204" pitchFamily="34" charset="0"/>
            </a:endParaRPr>
          </a:p>
          <a:p>
            <a:pPr marL="285750" lvl="0" indent="-285750" algn="just">
              <a:lnSpc>
                <a:spcPct val="115000"/>
              </a:lnSpc>
              <a:buClr>
                <a:srgbClr val="C00000"/>
              </a:buClr>
              <a:buFont typeface="Wingdings" panose="05000000000000000000" pitchFamily="2" charset="2"/>
              <a:buChar char="§"/>
            </a:pPr>
            <a:r>
              <a:rPr lang="en-IN" sz="1800" dirty="0">
                <a:solidFill>
                  <a:srgbClr val="C00000"/>
                </a:solidFill>
                <a:effectLst/>
                <a:latin typeface="Proxima Nova"/>
                <a:ea typeface="Proxima Nova"/>
                <a:cs typeface="Proxima Nova"/>
              </a:rPr>
              <a:t>Retention Strategies: </a:t>
            </a:r>
          </a:p>
          <a:p>
            <a:pPr lvl="0" algn="just">
              <a:lnSpc>
                <a:spcPct val="115000"/>
              </a:lnSpc>
              <a:buClr>
                <a:srgbClr val="C00000"/>
              </a:buClr>
            </a:pPr>
            <a:r>
              <a:rPr lang="en-IN" sz="1800" dirty="0">
                <a:effectLst/>
                <a:latin typeface="Proxima Nova"/>
                <a:ea typeface="Proxima Nova"/>
                <a:cs typeface="Proxima Nova"/>
              </a:rPr>
              <a:t>Develop strategies to enhance user satisfaction and loyalty, aiming to prevent premature disengagement and encourage long-term usage of Zomato services.</a:t>
            </a:r>
          </a:p>
          <a:p>
            <a:pPr lvl="0" algn="just">
              <a:lnSpc>
                <a:spcPct val="115000"/>
              </a:lnSpc>
              <a:buClr>
                <a:srgbClr val="C00000"/>
              </a:buClr>
            </a:pPr>
            <a:endParaRPr lang="en-IN" sz="1800" dirty="0">
              <a:effectLst/>
              <a:latin typeface="Arial" panose="020B0604020202020204" pitchFamily="34" charset="0"/>
              <a:ea typeface="Arial" panose="020B0604020202020204" pitchFamily="34" charset="0"/>
            </a:endParaRPr>
          </a:p>
          <a:p>
            <a:pPr marL="285750" lvl="0" indent="-285750" algn="just">
              <a:lnSpc>
                <a:spcPct val="115000"/>
              </a:lnSpc>
              <a:buClr>
                <a:srgbClr val="C00000"/>
              </a:buClr>
              <a:buFont typeface="Wingdings" panose="05000000000000000000" pitchFamily="2" charset="2"/>
              <a:buChar char="§"/>
            </a:pPr>
            <a:r>
              <a:rPr lang="en-IN" sz="1800" dirty="0">
                <a:effectLst/>
                <a:latin typeface="Proxima Nova"/>
                <a:ea typeface="Proxima Nova"/>
                <a:cs typeface="Proxima Nova"/>
              </a:rPr>
              <a:t>By achieving these objectives, the project aims to equip Zomato with actionable insights to improve user retention and overall platform performance.</a:t>
            </a:r>
            <a:endParaRPr lang="en-IN" sz="1800" dirty="0">
              <a:effectLst/>
              <a:latin typeface="Arial" panose="020B0604020202020204" pitchFamily="34" charset="0"/>
              <a:ea typeface="Arial" panose="020B0604020202020204" pitchFamily="34" charset="0"/>
            </a:endParaRPr>
          </a:p>
          <a:p>
            <a:pPr algn="just">
              <a:lnSpc>
                <a:spcPct val="115000"/>
              </a:lnSpc>
              <a:buClr>
                <a:srgbClr val="C00000"/>
              </a:buClr>
            </a:pPr>
            <a:endParaRPr lang="en-IN" sz="1800" dirty="0">
              <a:effectLst/>
              <a:latin typeface="Arial" panose="020B0604020202020204" pitchFamily="34" charset="0"/>
              <a:ea typeface="Arial" panose="020B0604020202020204" pitchFamily="34" charset="0"/>
            </a:endParaRPr>
          </a:p>
          <a:p>
            <a:endParaRPr lang="en-IN" dirty="0"/>
          </a:p>
        </p:txBody>
      </p:sp>
      <p:pic>
        <p:nvPicPr>
          <p:cNvPr id="6" name="Picture 5">
            <a:extLst>
              <a:ext uri="{FF2B5EF4-FFF2-40B4-BE49-F238E27FC236}">
                <a16:creationId xmlns:a16="http://schemas.microsoft.com/office/drawing/2014/main" id="{AE6DDD3B-5E6D-ADD1-0875-CCCD9439A7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9514367" y="123986"/>
            <a:ext cx="1086293" cy="1086293"/>
          </a:xfrm>
          <a:prstGeom prst="rect">
            <a:avLst/>
          </a:prstGeom>
        </p:spPr>
      </p:pic>
    </p:spTree>
    <p:extLst>
      <p:ext uri="{BB962C8B-B14F-4D97-AF65-F5344CB8AC3E}">
        <p14:creationId xmlns:p14="http://schemas.microsoft.com/office/powerpoint/2010/main" val="38329262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93F56B5-F3F5-329F-FCB7-BC9990480660}"/>
              </a:ext>
            </a:extLst>
          </p:cNvPr>
          <p:cNvSpPr txBox="1"/>
          <p:nvPr/>
        </p:nvSpPr>
        <p:spPr>
          <a:xfrm>
            <a:off x="582133" y="233871"/>
            <a:ext cx="6140302" cy="480901"/>
          </a:xfrm>
          <a:prstGeom prst="rect">
            <a:avLst/>
          </a:prstGeom>
          <a:noFill/>
        </p:spPr>
        <p:txBody>
          <a:bodyPr wrap="square">
            <a:spAutoFit/>
          </a:bodyPr>
          <a:lstStyle/>
          <a:p>
            <a:pPr algn="just">
              <a:lnSpc>
                <a:spcPct val="115000"/>
              </a:lnSpc>
            </a:pPr>
            <a:r>
              <a:rPr lang="en-IN" sz="2400" b="1" dirty="0">
                <a:solidFill>
                  <a:srgbClr val="C00000"/>
                </a:solidFill>
                <a:effectLst/>
                <a:latin typeface="Arial" panose="020B0604020202020204" pitchFamily="34" charset="0"/>
                <a:ea typeface="Proxima Nova"/>
                <a:cs typeface="Arial" panose="020B0604020202020204" pitchFamily="34" charset="0"/>
              </a:rPr>
              <a:t>Overview of the Datasets:</a:t>
            </a:r>
            <a:endParaRPr lang="en-IN" sz="240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493E4B98-64BE-EE58-4EDD-9D5CA2ABB1C6}"/>
              </a:ext>
            </a:extLst>
          </p:cNvPr>
          <p:cNvPicPr>
            <a:picLocks noChangeAspect="1"/>
          </p:cNvPicPr>
          <p:nvPr/>
        </p:nvPicPr>
        <p:blipFill>
          <a:blip r:embed="rId2"/>
          <a:stretch>
            <a:fillRect/>
          </a:stretch>
        </p:blipFill>
        <p:spPr>
          <a:xfrm>
            <a:off x="1356041" y="2626242"/>
            <a:ext cx="8840582" cy="2498651"/>
          </a:xfrm>
          <a:prstGeom prst="rect">
            <a:avLst/>
          </a:prstGeom>
        </p:spPr>
      </p:pic>
      <p:sp>
        <p:nvSpPr>
          <p:cNvPr id="10" name="TextBox 9">
            <a:extLst>
              <a:ext uri="{FF2B5EF4-FFF2-40B4-BE49-F238E27FC236}">
                <a16:creationId xmlns:a16="http://schemas.microsoft.com/office/drawing/2014/main" id="{758C5544-BAE3-833B-AA8C-80AF9D21377B}"/>
              </a:ext>
            </a:extLst>
          </p:cNvPr>
          <p:cNvSpPr txBox="1"/>
          <p:nvPr/>
        </p:nvSpPr>
        <p:spPr>
          <a:xfrm>
            <a:off x="848141" y="1205998"/>
            <a:ext cx="9856382" cy="1643527"/>
          </a:xfrm>
          <a:prstGeom prst="rect">
            <a:avLst/>
          </a:prstGeom>
          <a:noFill/>
        </p:spPr>
        <p:txBody>
          <a:bodyPr wrap="square" rtlCol="0">
            <a:spAutoFit/>
          </a:bodyPr>
          <a:lstStyle/>
          <a:p>
            <a:pPr algn="just">
              <a:lnSpc>
                <a:spcPct val="115000"/>
              </a:lnSpc>
            </a:pPr>
            <a:r>
              <a:rPr lang="en-IN" sz="1800" dirty="0">
                <a:solidFill>
                  <a:srgbClr val="243845"/>
                </a:solidFill>
                <a:effectLst/>
                <a:latin typeface="Arial" panose="020B0604020202020204" pitchFamily="34" charset="0"/>
                <a:ea typeface="Proxima Nova"/>
                <a:cs typeface="Arial" panose="020B0604020202020204" pitchFamily="34" charset="0"/>
              </a:rPr>
              <a:t>Food, menu, orders, restaurant, and users tables were used to construct Zomato's Power BI dashboard. This involved managing relationships between tables, creating DAX expressions, and preprocessing steps to clean data before building the project.</a:t>
            </a:r>
            <a:endParaRPr lang="en-IN" sz="1800" dirty="0">
              <a:effectLst/>
              <a:latin typeface="Arial" panose="020B0604020202020204" pitchFamily="34" charset="0"/>
              <a:ea typeface="Arial" panose="020B0604020202020204" pitchFamily="34" charset="0"/>
              <a:cs typeface="Arial" panose="020B0604020202020204" pitchFamily="34" charset="0"/>
            </a:endParaRPr>
          </a:p>
          <a:p>
            <a:pPr algn="just">
              <a:lnSpc>
                <a:spcPct val="115000"/>
              </a:lnSpc>
            </a:pPr>
            <a:r>
              <a:rPr lang="en-IN" sz="1800" dirty="0">
                <a:solidFill>
                  <a:srgbClr val="243845"/>
                </a:solidFill>
                <a:effectLst/>
                <a:latin typeface="Proxima Nova"/>
                <a:ea typeface="Proxima Nova"/>
                <a:cs typeface="Proxima Nova"/>
              </a:rPr>
              <a:t> </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0172923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7ED5A7-BA69-1FF8-203D-5669A3236EAB}"/>
              </a:ext>
            </a:extLst>
          </p:cNvPr>
          <p:cNvPicPr>
            <a:picLocks noGrp="1" noChangeAspect="1"/>
          </p:cNvPicPr>
          <p:nvPr>
            <p:ph idx="1"/>
          </p:nvPr>
        </p:nvPicPr>
        <p:blipFill>
          <a:blip r:embed="rId2"/>
          <a:stretch>
            <a:fillRect/>
          </a:stretch>
        </p:blipFill>
        <p:spPr>
          <a:xfrm>
            <a:off x="1158948" y="381023"/>
            <a:ext cx="9654363" cy="4860828"/>
          </a:xfrm>
        </p:spPr>
      </p:pic>
    </p:spTree>
    <p:extLst>
      <p:ext uri="{BB962C8B-B14F-4D97-AF65-F5344CB8AC3E}">
        <p14:creationId xmlns:p14="http://schemas.microsoft.com/office/powerpoint/2010/main" val="1919231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C53CEB4-587F-7D88-782D-12482570DAF4}"/>
              </a:ext>
            </a:extLst>
          </p:cNvPr>
          <p:cNvSpPr txBox="1"/>
          <p:nvPr/>
        </p:nvSpPr>
        <p:spPr>
          <a:xfrm>
            <a:off x="244549" y="208738"/>
            <a:ext cx="11174817" cy="830997"/>
          </a:xfrm>
          <a:prstGeom prst="rect">
            <a:avLst/>
          </a:prstGeom>
          <a:noFill/>
        </p:spPr>
        <p:txBody>
          <a:bodyPr wrap="square">
            <a:spAutoFit/>
          </a:bodyPr>
          <a:lstStyle/>
          <a:p>
            <a:r>
              <a:rPr lang="en-IN" sz="2400" b="1" kern="0" dirty="0">
                <a:solidFill>
                  <a:srgbClr val="C00000"/>
                </a:solidFill>
                <a:effectLst/>
                <a:latin typeface="Arial" panose="020B0604020202020204" pitchFamily="34" charset="0"/>
              </a:rPr>
              <a:t>Literature Review: Previous Studies on Customer Behaviour Analysis For Zomato</a:t>
            </a:r>
            <a:endParaRPr lang="en-IN" sz="2400" b="1" dirty="0">
              <a:solidFill>
                <a:srgbClr val="C00000"/>
              </a:solidFill>
            </a:endParaRPr>
          </a:p>
        </p:txBody>
      </p:sp>
      <p:sp>
        <p:nvSpPr>
          <p:cNvPr id="10" name="TextBox 9">
            <a:extLst>
              <a:ext uri="{FF2B5EF4-FFF2-40B4-BE49-F238E27FC236}">
                <a16:creationId xmlns:a16="http://schemas.microsoft.com/office/drawing/2014/main" id="{A8BD5E87-B6FC-2D3D-69E0-C000DDBA7E8C}"/>
              </a:ext>
            </a:extLst>
          </p:cNvPr>
          <p:cNvSpPr txBox="1"/>
          <p:nvPr/>
        </p:nvSpPr>
        <p:spPr>
          <a:xfrm>
            <a:off x="244549" y="1316181"/>
            <a:ext cx="10962168" cy="4191917"/>
          </a:xfrm>
          <a:prstGeom prst="rect">
            <a:avLst/>
          </a:prstGeom>
          <a:noFill/>
        </p:spPr>
        <p:txBody>
          <a:bodyPr wrap="square" rtlCol="0">
            <a:spAutoFit/>
          </a:bodyPr>
          <a:lstStyle/>
          <a:p>
            <a:pPr algn="just">
              <a:lnSpc>
                <a:spcPct val="115000"/>
              </a:lnSpc>
            </a:pPr>
            <a:r>
              <a:rPr lang="en-IN" sz="1800" dirty="0">
                <a:effectLst/>
                <a:latin typeface="Proxima Nova"/>
                <a:ea typeface="Proxima Nova"/>
                <a:cs typeface="Proxima Nova"/>
              </a:rPr>
              <a:t>Understanding why customers behave the way they do on Zomato is crucial for improving the platform's performance. Previous research has revealed several key factors that influence customer behaviour:</a:t>
            </a:r>
          </a:p>
          <a:p>
            <a:pPr algn="just">
              <a:lnSpc>
                <a:spcPct val="115000"/>
              </a:lnSpc>
            </a:pP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b="1" dirty="0">
                <a:solidFill>
                  <a:srgbClr val="C00000"/>
                </a:solidFill>
                <a:effectLst/>
                <a:latin typeface="Proxima Nova"/>
                <a:ea typeface="Proxima Nova"/>
                <a:cs typeface="Proxima Nova"/>
              </a:rPr>
              <a:t>Demographics:</a:t>
            </a:r>
            <a:endParaRPr lang="en-IN" sz="1800" dirty="0">
              <a:solidFill>
                <a:srgbClr val="C00000"/>
              </a:solidFill>
              <a:effectLst/>
              <a:latin typeface="Arial" panose="020B0604020202020204" pitchFamily="34" charset="0"/>
              <a:ea typeface="Arial" panose="020B0604020202020204" pitchFamily="34" charset="0"/>
            </a:endParaRPr>
          </a:p>
          <a:p>
            <a:pPr algn="just">
              <a:lnSpc>
                <a:spcPct val="115000"/>
              </a:lnSpc>
            </a:pPr>
            <a:r>
              <a:rPr lang="en-IN" sz="1800" b="1" dirty="0">
                <a:solidFill>
                  <a:srgbClr val="C00000"/>
                </a:solidFill>
                <a:effectLst/>
                <a:latin typeface="Proxima Nova"/>
                <a:ea typeface="Proxima Nova"/>
                <a:cs typeface="Proxima Nova"/>
              </a:rPr>
              <a:t>Age and Income:</a:t>
            </a:r>
            <a:r>
              <a:rPr lang="en-IN" sz="1800" dirty="0">
                <a:solidFill>
                  <a:srgbClr val="C00000"/>
                </a:solidFill>
                <a:effectLst/>
                <a:latin typeface="Proxima Nova"/>
                <a:ea typeface="Proxima Nova"/>
                <a:cs typeface="Proxima Nova"/>
              </a:rPr>
              <a:t> </a:t>
            </a:r>
            <a:r>
              <a:rPr lang="en-IN" sz="1800" dirty="0">
                <a:effectLst/>
                <a:latin typeface="Proxima Nova"/>
                <a:ea typeface="Proxima Nova"/>
                <a:cs typeface="Proxima Nova"/>
              </a:rPr>
              <a:t>Younger customers and those with unstable incomes tend to show unpredictable ordering patterns.</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b="1" dirty="0">
                <a:solidFill>
                  <a:srgbClr val="C00000"/>
                </a:solidFill>
                <a:effectLst/>
                <a:latin typeface="Proxima Nova"/>
                <a:ea typeface="Proxima Nova"/>
                <a:cs typeface="Proxima Nova"/>
              </a:rPr>
              <a:t>Location:</a:t>
            </a:r>
            <a:r>
              <a:rPr lang="en-IN" sz="1800" dirty="0">
                <a:solidFill>
                  <a:srgbClr val="C00000"/>
                </a:solidFill>
                <a:effectLst/>
                <a:latin typeface="Proxima Nova"/>
                <a:ea typeface="Proxima Nova"/>
                <a:cs typeface="Proxima Nova"/>
              </a:rPr>
              <a:t> </a:t>
            </a:r>
            <a:r>
              <a:rPr lang="en-IN" sz="1800" dirty="0">
                <a:effectLst/>
                <a:latin typeface="Proxima Nova"/>
                <a:ea typeface="Proxima Nova"/>
                <a:cs typeface="Proxima Nova"/>
              </a:rPr>
              <a:t>Urban, suburban, and rural customers may have different preferences and habits based on their geographic location.</a:t>
            </a:r>
          </a:p>
          <a:p>
            <a:pPr algn="just">
              <a:lnSpc>
                <a:spcPct val="115000"/>
              </a:lnSpc>
            </a:pP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b="1" dirty="0">
                <a:solidFill>
                  <a:srgbClr val="C00000"/>
                </a:solidFill>
                <a:effectLst/>
                <a:latin typeface="Proxima Nova"/>
                <a:ea typeface="Proxima Nova"/>
                <a:cs typeface="Proxima Nova"/>
              </a:rPr>
              <a:t>Ordering Behaviour:</a:t>
            </a:r>
            <a:endParaRPr lang="en-IN" sz="1800" dirty="0">
              <a:solidFill>
                <a:srgbClr val="C00000"/>
              </a:solidFill>
              <a:effectLst/>
              <a:latin typeface="Arial" panose="020B0604020202020204" pitchFamily="34" charset="0"/>
              <a:ea typeface="Arial" panose="020B0604020202020204" pitchFamily="34" charset="0"/>
            </a:endParaRPr>
          </a:p>
          <a:p>
            <a:pPr algn="just">
              <a:lnSpc>
                <a:spcPct val="115000"/>
              </a:lnSpc>
            </a:pPr>
            <a:r>
              <a:rPr lang="en-IN" sz="1800" b="1" dirty="0">
                <a:solidFill>
                  <a:srgbClr val="C00000"/>
                </a:solidFill>
                <a:effectLst/>
                <a:latin typeface="Proxima Nova"/>
                <a:ea typeface="Proxima Nova"/>
                <a:cs typeface="Proxima Nova"/>
              </a:rPr>
              <a:t>Frequency and Size:</a:t>
            </a:r>
            <a:r>
              <a:rPr lang="en-IN" sz="1800" dirty="0">
                <a:solidFill>
                  <a:srgbClr val="C00000"/>
                </a:solidFill>
                <a:effectLst/>
                <a:latin typeface="Proxima Nova"/>
                <a:ea typeface="Proxima Nova"/>
                <a:cs typeface="Proxima Nova"/>
              </a:rPr>
              <a:t> </a:t>
            </a:r>
            <a:r>
              <a:rPr lang="en-IN" sz="1800" dirty="0">
                <a:effectLst/>
                <a:latin typeface="Proxima Nova"/>
                <a:ea typeface="Proxima Nova"/>
                <a:cs typeface="Proxima Nova"/>
              </a:rPr>
              <a:t>Customers who order small amounts frequently might have different needs than those who order large amounts infrequently.</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6139562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AA66FC-27E0-3F50-43F0-7B0D580A7423}"/>
              </a:ext>
            </a:extLst>
          </p:cNvPr>
          <p:cNvSpPr txBox="1"/>
          <p:nvPr/>
        </p:nvSpPr>
        <p:spPr>
          <a:xfrm>
            <a:off x="425302" y="372140"/>
            <a:ext cx="10972800" cy="4510466"/>
          </a:xfrm>
          <a:prstGeom prst="rect">
            <a:avLst/>
          </a:prstGeom>
          <a:noFill/>
        </p:spPr>
        <p:txBody>
          <a:bodyPr wrap="square" rtlCol="0">
            <a:spAutoFit/>
          </a:bodyPr>
          <a:lstStyle/>
          <a:p>
            <a:pPr algn="just">
              <a:lnSpc>
                <a:spcPct val="115000"/>
              </a:lnSpc>
            </a:pPr>
            <a:r>
              <a:rPr lang="en-IN" sz="1800" b="1" dirty="0">
                <a:solidFill>
                  <a:srgbClr val="C00000"/>
                </a:solidFill>
                <a:effectLst/>
                <a:latin typeface="Proxima Nova"/>
                <a:ea typeface="Proxima Nova"/>
                <a:cs typeface="Proxima Nova"/>
              </a:rPr>
              <a:t>Cuisine Preferences:</a:t>
            </a:r>
            <a:r>
              <a:rPr lang="en-IN" sz="1800" dirty="0">
                <a:solidFill>
                  <a:srgbClr val="C00000"/>
                </a:solidFill>
                <a:effectLst/>
                <a:latin typeface="Proxima Nova"/>
                <a:ea typeface="Proxima Nova"/>
                <a:cs typeface="Proxima Nova"/>
              </a:rPr>
              <a:t> </a:t>
            </a:r>
            <a:r>
              <a:rPr lang="en-IN" sz="1800" dirty="0">
                <a:effectLst/>
                <a:latin typeface="Proxima Nova"/>
                <a:ea typeface="Proxima Nova"/>
                <a:cs typeface="Proxima Nova"/>
              </a:rPr>
              <a:t>Customers often have distinct preferences for certain types of cuisine.</a:t>
            </a:r>
          </a:p>
          <a:p>
            <a:pPr algn="just">
              <a:lnSpc>
                <a:spcPct val="115000"/>
              </a:lnSpc>
            </a:pP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b="1" dirty="0">
                <a:solidFill>
                  <a:srgbClr val="C00000"/>
                </a:solidFill>
                <a:effectLst/>
                <a:latin typeface="Proxima Nova"/>
                <a:ea typeface="Proxima Nova"/>
                <a:cs typeface="Proxima Nova"/>
              </a:rPr>
              <a:t>User Experience:</a:t>
            </a:r>
            <a:endParaRPr lang="en-IN" sz="1800" dirty="0">
              <a:solidFill>
                <a:srgbClr val="C00000"/>
              </a:solidFill>
              <a:effectLst/>
              <a:latin typeface="Arial" panose="020B0604020202020204" pitchFamily="34" charset="0"/>
              <a:ea typeface="Arial" panose="020B0604020202020204" pitchFamily="34" charset="0"/>
            </a:endParaRPr>
          </a:p>
          <a:p>
            <a:pPr algn="just">
              <a:lnSpc>
                <a:spcPct val="115000"/>
              </a:lnSpc>
            </a:pPr>
            <a:r>
              <a:rPr lang="en-IN" sz="1800" b="1" dirty="0">
                <a:solidFill>
                  <a:srgbClr val="C00000"/>
                </a:solidFill>
                <a:effectLst/>
                <a:latin typeface="Proxima Nova"/>
                <a:ea typeface="Proxima Nova"/>
                <a:cs typeface="Proxima Nova"/>
              </a:rPr>
              <a:t>App Interaction:</a:t>
            </a:r>
            <a:r>
              <a:rPr lang="en-IN" sz="1800" dirty="0">
                <a:solidFill>
                  <a:srgbClr val="C00000"/>
                </a:solidFill>
                <a:effectLst/>
                <a:latin typeface="Proxima Nova"/>
                <a:ea typeface="Proxima Nova"/>
                <a:cs typeface="Proxima Nova"/>
              </a:rPr>
              <a:t> </a:t>
            </a:r>
            <a:r>
              <a:rPr lang="en-IN" sz="1800" dirty="0">
                <a:effectLst/>
                <a:latin typeface="Proxima Nova"/>
                <a:ea typeface="Proxima Nova"/>
                <a:cs typeface="Proxima Nova"/>
              </a:rPr>
              <a:t>How customers engage with the Zomato app can provide insights into their satisfaction and loyalty.</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b="1" dirty="0">
                <a:solidFill>
                  <a:srgbClr val="C00000"/>
                </a:solidFill>
                <a:effectLst/>
                <a:latin typeface="Proxima Nova"/>
                <a:ea typeface="Proxima Nova"/>
                <a:cs typeface="Proxima Nova"/>
              </a:rPr>
              <a:t>Customer Support:</a:t>
            </a:r>
            <a:r>
              <a:rPr lang="en-IN" sz="1800" dirty="0">
                <a:solidFill>
                  <a:srgbClr val="C00000"/>
                </a:solidFill>
                <a:effectLst/>
                <a:latin typeface="Proxima Nova"/>
                <a:ea typeface="Proxima Nova"/>
                <a:cs typeface="Proxima Nova"/>
              </a:rPr>
              <a:t> </a:t>
            </a:r>
            <a:r>
              <a:rPr lang="en-IN" sz="1800" dirty="0">
                <a:effectLst/>
                <a:latin typeface="Proxima Nova"/>
                <a:ea typeface="Proxima Nova"/>
                <a:cs typeface="Proxima Nova"/>
              </a:rPr>
              <a:t>Positive experiences with customer support can enhance customer satisfaction.</a:t>
            </a:r>
          </a:p>
          <a:p>
            <a:pPr algn="just">
              <a:lnSpc>
                <a:spcPct val="115000"/>
              </a:lnSpc>
            </a:pP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b="1" dirty="0">
                <a:solidFill>
                  <a:srgbClr val="C00000"/>
                </a:solidFill>
                <a:effectLst/>
                <a:latin typeface="Proxima Nova"/>
                <a:ea typeface="Proxima Nova"/>
                <a:cs typeface="Proxima Nova"/>
              </a:rPr>
              <a:t>Promotional Strategies:</a:t>
            </a:r>
            <a:endParaRPr lang="en-IN" sz="1800" dirty="0">
              <a:solidFill>
                <a:srgbClr val="C00000"/>
              </a:solidFill>
              <a:effectLst/>
              <a:latin typeface="Arial" panose="020B0604020202020204" pitchFamily="34" charset="0"/>
              <a:ea typeface="Arial" panose="020B0604020202020204" pitchFamily="34" charset="0"/>
            </a:endParaRPr>
          </a:p>
          <a:p>
            <a:pPr algn="just">
              <a:lnSpc>
                <a:spcPct val="115000"/>
              </a:lnSpc>
            </a:pPr>
            <a:r>
              <a:rPr lang="en-IN" sz="1800" b="1" dirty="0">
                <a:solidFill>
                  <a:srgbClr val="C00000"/>
                </a:solidFill>
                <a:effectLst/>
                <a:latin typeface="Proxima Nova"/>
                <a:ea typeface="Proxima Nova"/>
                <a:cs typeface="Proxima Nova"/>
              </a:rPr>
              <a:t>Personalized Offers:</a:t>
            </a:r>
            <a:r>
              <a:rPr lang="en-IN" sz="1800" dirty="0">
                <a:solidFill>
                  <a:srgbClr val="C00000"/>
                </a:solidFill>
                <a:effectLst/>
                <a:latin typeface="Proxima Nova"/>
                <a:ea typeface="Proxima Nova"/>
                <a:cs typeface="Proxima Nova"/>
              </a:rPr>
              <a:t> </a:t>
            </a:r>
            <a:r>
              <a:rPr lang="en-IN" sz="1800" dirty="0">
                <a:effectLst/>
                <a:latin typeface="Proxima Nova"/>
                <a:ea typeface="Proxima Nova"/>
                <a:cs typeface="Proxima Nova"/>
              </a:rPr>
              <a:t>Tailoring promotions based on past </a:t>
            </a:r>
            <a:r>
              <a:rPr lang="en-IN" sz="1800" dirty="0" err="1">
                <a:effectLst/>
                <a:latin typeface="Proxima Nova"/>
                <a:ea typeface="Proxima Nova"/>
                <a:cs typeface="Proxima Nova"/>
              </a:rPr>
              <a:t>behavior</a:t>
            </a:r>
            <a:r>
              <a:rPr lang="en-IN" sz="1800" dirty="0">
                <a:effectLst/>
                <a:latin typeface="Proxima Nova"/>
                <a:ea typeface="Proxima Nova"/>
                <a:cs typeface="Proxima Nova"/>
              </a:rPr>
              <a:t> can encourage repeat orders.</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b="1" dirty="0">
                <a:solidFill>
                  <a:srgbClr val="C00000"/>
                </a:solidFill>
                <a:effectLst/>
                <a:latin typeface="Proxima Nova"/>
                <a:ea typeface="Proxima Nova"/>
                <a:cs typeface="Proxima Nova"/>
              </a:rPr>
              <a:t>Loyalty Incentives:</a:t>
            </a:r>
            <a:r>
              <a:rPr lang="en-IN" sz="1800" dirty="0">
                <a:solidFill>
                  <a:srgbClr val="C00000"/>
                </a:solidFill>
                <a:effectLst/>
                <a:latin typeface="Proxima Nova"/>
                <a:ea typeface="Proxima Nova"/>
                <a:cs typeface="Proxima Nova"/>
              </a:rPr>
              <a:t> </a:t>
            </a:r>
            <a:r>
              <a:rPr lang="en-IN" sz="1800" dirty="0">
                <a:effectLst/>
                <a:latin typeface="Proxima Nova"/>
                <a:ea typeface="Proxima Nova"/>
                <a:cs typeface="Proxima Nova"/>
              </a:rPr>
              <a:t>Loyalty programs can help retain valuable customers.</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dirty="0">
                <a:effectLst/>
                <a:latin typeface="Proxima Nova"/>
                <a:ea typeface="Proxima Nova"/>
                <a:cs typeface="Proxima Nova"/>
              </a:rPr>
              <a:t>Understanding these factors can help Zomato improve its services and retain its customer base effectively.</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dirty="0">
                <a:effectLst/>
                <a:latin typeface="Proxima Nova"/>
                <a:ea typeface="Proxima Nova"/>
                <a:cs typeface="Proxima Nova"/>
              </a:rPr>
              <a:t> </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dirty="0">
                <a:effectLst/>
                <a:latin typeface="Proxima Nova"/>
                <a:ea typeface="Proxima Nova"/>
                <a:cs typeface="Proxima Nova"/>
              </a:rPr>
              <a:t> </a:t>
            </a:r>
            <a:endParaRPr lang="en-IN" sz="1800" dirty="0">
              <a:effectLst/>
              <a:latin typeface="Arial" panose="020B0604020202020204" pitchFamily="34" charset="0"/>
              <a:ea typeface="Arial" panose="020B0604020202020204" pitchFamily="34" charset="0"/>
            </a:endParaRPr>
          </a:p>
          <a:p>
            <a:endParaRPr lang="en-IN" dirty="0"/>
          </a:p>
        </p:txBody>
      </p:sp>
      <p:pic>
        <p:nvPicPr>
          <p:cNvPr id="6" name="Picture 5">
            <a:extLst>
              <a:ext uri="{FF2B5EF4-FFF2-40B4-BE49-F238E27FC236}">
                <a16:creationId xmlns:a16="http://schemas.microsoft.com/office/drawing/2014/main" id="{AA5CE2EF-9DF2-14A1-B0B2-20A315AC2EC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57192" y="4179676"/>
            <a:ext cx="2661682" cy="1405859"/>
          </a:xfrm>
          <a:prstGeom prst="rect">
            <a:avLst/>
          </a:prstGeom>
        </p:spPr>
      </p:pic>
    </p:spTree>
    <p:extLst>
      <p:ext uri="{BB962C8B-B14F-4D97-AF65-F5344CB8AC3E}">
        <p14:creationId xmlns:p14="http://schemas.microsoft.com/office/powerpoint/2010/main" val="13800281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831DBD-C451-E359-6699-FDB72E9927FB}"/>
              </a:ext>
            </a:extLst>
          </p:cNvPr>
          <p:cNvSpPr txBox="1"/>
          <p:nvPr/>
        </p:nvSpPr>
        <p:spPr>
          <a:xfrm>
            <a:off x="465174" y="244718"/>
            <a:ext cx="10805337" cy="904350"/>
          </a:xfrm>
          <a:prstGeom prst="rect">
            <a:avLst/>
          </a:prstGeom>
          <a:noFill/>
        </p:spPr>
        <p:txBody>
          <a:bodyPr wrap="square">
            <a:spAutoFit/>
          </a:bodyPr>
          <a:lstStyle/>
          <a:p>
            <a:pPr lvl="0" algn="just">
              <a:lnSpc>
                <a:spcPct val="115000"/>
              </a:lnSpc>
            </a:pPr>
            <a:r>
              <a:rPr lang="en-IN" sz="2400" b="1" dirty="0">
                <a:solidFill>
                  <a:srgbClr val="C00000"/>
                </a:solidFill>
                <a:effectLst/>
                <a:latin typeface="Arial" panose="020B0604020202020204" pitchFamily="34" charset="0"/>
                <a:ea typeface="Proxima Nova"/>
                <a:cs typeface="Arial" panose="020B0604020202020204" pitchFamily="34" charset="0"/>
              </a:rPr>
              <a:t>Review of Relevant Literature on Data Analysis Methods For Zomato Using Power BI:</a:t>
            </a:r>
            <a:endParaRPr lang="en-IN" sz="240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854D4FE-B27F-EB5B-1266-2B60A741A489}"/>
              </a:ext>
            </a:extLst>
          </p:cNvPr>
          <p:cNvSpPr txBox="1"/>
          <p:nvPr/>
        </p:nvSpPr>
        <p:spPr>
          <a:xfrm>
            <a:off x="574158" y="1392865"/>
            <a:ext cx="10515600" cy="2917722"/>
          </a:xfrm>
          <a:prstGeom prst="rect">
            <a:avLst/>
          </a:prstGeom>
          <a:noFill/>
        </p:spPr>
        <p:txBody>
          <a:bodyPr wrap="square" rtlCol="0">
            <a:spAutoFit/>
          </a:bodyPr>
          <a:lstStyle/>
          <a:p>
            <a:pPr algn="just">
              <a:lnSpc>
                <a:spcPct val="115000"/>
              </a:lnSpc>
            </a:pPr>
            <a:r>
              <a:rPr lang="en-IN" sz="1800" dirty="0">
                <a:effectLst/>
                <a:latin typeface="Proxima Nova"/>
                <a:ea typeface="Proxima Nova"/>
                <a:cs typeface="Proxima Nova"/>
              </a:rPr>
              <a:t>In the realm of Zomato analysis through Power BI, researchers delve into various data analysis methods to extract insights into customer </a:t>
            </a:r>
            <a:r>
              <a:rPr lang="en-IN" sz="1800" dirty="0" err="1">
                <a:effectLst/>
                <a:latin typeface="Proxima Nova"/>
                <a:ea typeface="Proxima Nova"/>
                <a:cs typeface="Proxima Nova"/>
              </a:rPr>
              <a:t>behavior</a:t>
            </a:r>
            <a:r>
              <a:rPr lang="en-IN" sz="1800" dirty="0">
                <a:effectLst/>
                <a:latin typeface="Proxima Nova"/>
                <a:ea typeface="Proxima Nova"/>
                <a:cs typeface="Proxima Nova"/>
              </a:rPr>
              <a:t> and platform dynamics. Here's a concise overview of pertinent literature:</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dirty="0">
                <a:effectLst/>
                <a:latin typeface="Proxima Nova"/>
                <a:ea typeface="Proxima Nova"/>
                <a:cs typeface="Proxima Nova"/>
              </a:rPr>
              <a:t> </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b="1" dirty="0">
                <a:solidFill>
                  <a:srgbClr val="C00000"/>
                </a:solidFill>
                <a:effectLst/>
                <a:latin typeface="Proxima Nova"/>
                <a:ea typeface="Proxima Nova"/>
                <a:cs typeface="Proxima Nova"/>
              </a:rPr>
              <a:t>Power BI for Zomato Analysis:</a:t>
            </a:r>
            <a:endParaRPr lang="en-IN" sz="1800" dirty="0">
              <a:solidFill>
                <a:srgbClr val="C00000"/>
              </a:solidFill>
              <a:effectLst/>
              <a:latin typeface="Arial" panose="020B0604020202020204" pitchFamily="34" charset="0"/>
              <a:ea typeface="Arial" panose="020B0604020202020204" pitchFamily="34" charset="0"/>
            </a:endParaRPr>
          </a:p>
          <a:p>
            <a:pPr algn="just">
              <a:lnSpc>
                <a:spcPct val="115000"/>
              </a:lnSpc>
            </a:pPr>
            <a:r>
              <a:rPr lang="en-IN" sz="1800" dirty="0">
                <a:effectLst/>
                <a:latin typeface="Proxima Nova"/>
                <a:ea typeface="Proxima Nova"/>
                <a:cs typeface="Proxima Nova"/>
              </a:rPr>
              <a:t>Power BI serves as a pivotal tool for visualizing and analysing Zomato data. Leveraging its robust features, researchers gain insights into customer preferences, ordering patterns, and restaurant performance through interactive dashboards and data visualizations. </a:t>
            </a:r>
            <a:endParaRPr lang="en-IN" sz="1800" dirty="0">
              <a:effectLst/>
              <a:latin typeface="Arial" panose="020B0604020202020204" pitchFamily="34" charset="0"/>
              <a:ea typeface="Arial" panose="020B0604020202020204" pitchFamily="34" charset="0"/>
            </a:endParaRPr>
          </a:p>
          <a:p>
            <a:endParaRPr lang="en-IN" dirty="0"/>
          </a:p>
        </p:txBody>
      </p:sp>
      <p:pic>
        <p:nvPicPr>
          <p:cNvPr id="8" name="Picture 7">
            <a:extLst>
              <a:ext uri="{FF2B5EF4-FFF2-40B4-BE49-F238E27FC236}">
                <a16:creationId xmlns:a16="http://schemas.microsoft.com/office/drawing/2014/main" id="{44F7307B-261B-7500-3E3C-970712D0188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44094" y="3937193"/>
            <a:ext cx="3045664" cy="1527942"/>
          </a:xfrm>
          <a:prstGeom prst="rect">
            <a:avLst/>
          </a:prstGeom>
        </p:spPr>
      </p:pic>
    </p:spTree>
    <p:extLst>
      <p:ext uri="{BB962C8B-B14F-4D97-AF65-F5344CB8AC3E}">
        <p14:creationId xmlns:p14="http://schemas.microsoft.com/office/powerpoint/2010/main" val="2608475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Char"/>
      </p:transition>
    </mc:Choice>
    <mc:Fallback>
      <p:transition>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493</TotalTime>
  <Words>1866</Words>
  <Application>Microsoft Office PowerPoint</Application>
  <PresentationFormat>Widescreen</PresentationFormat>
  <Paragraphs>124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Impact</vt:lpstr>
      <vt:lpstr>Proxima Nova</vt:lpstr>
      <vt:lpstr>Wingdings</vt:lpstr>
      <vt:lpstr>Main Event</vt:lpstr>
      <vt:lpstr>PowerPoint Presentation</vt:lpstr>
      <vt:lpstr>Abstract</vt:lpstr>
      <vt:lpstr>Introduction</vt:lpstr>
      <vt:lpstr>   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Dileep</dc:creator>
  <cp:lastModifiedBy>Sai Dileep</cp:lastModifiedBy>
  <cp:revision>5</cp:revision>
  <dcterms:created xsi:type="dcterms:W3CDTF">2024-04-22T04:38:15Z</dcterms:created>
  <dcterms:modified xsi:type="dcterms:W3CDTF">2024-04-24T08:33:19Z</dcterms:modified>
</cp:coreProperties>
</file>