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5" r:id="rId5"/>
    <p:sldId id="296" r:id="rId6"/>
    <p:sldId id="297" r:id="rId7"/>
    <p:sldId id="298" r:id="rId8"/>
    <p:sldId id="299" r:id="rId9"/>
    <p:sldId id="300" r:id="rId10"/>
  </p:sldIdLst>
  <p:sldSz cx="9144000" cy="5143500"/>
  <p:notesSz cx="6858000" cy="9144000"/>
  <p:embeddedFontLst>
    <p:embeddedFont>
      <p:font typeface="Golos Text Medium" panose="020B0503020202020204"/>
      <p:regular r:id="rId14"/>
    </p:embeddedFont>
    <p:embeddedFont>
      <p:font typeface="Golos Text" panose="020B0503020202020204"/>
      <p:regular r:id="rId15"/>
    </p:embeddedFont>
    <p:embeddedFont>
      <p:font typeface="Bebas Neue" panose="020B0606020202050201"/>
      <p:regular r:id="rId16"/>
    </p:embeddedFont>
    <p:embeddedFont>
      <p:font typeface="Gantari"/>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2a8e28482d_0_6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panose="020B0503020202020204"/>
                <a:ea typeface="Golos Text Medium" panose="020B0503020202020204"/>
                <a:cs typeface="Golos Text Medium" panose="020B0503020202020204"/>
                <a:sym typeface="Golos Text Medium" panose="020B0503020202020204"/>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3" name="Shape 43"/>
        <p:cNvGrpSpPr/>
        <p:nvPr/>
      </p:nvGrpSpPr>
      <p:grpSpPr>
        <a:xfrm>
          <a:off x="0" y="0"/>
          <a:ext cx="0" cy="0"/>
          <a:chOff x="0" y="0"/>
          <a:chExt cx="0" cy="0"/>
        </a:xfrm>
      </p:grpSpPr>
      <p:pic>
        <p:nvPicPr>
          <p:cNvPr id="44" name="Google Shape;44;p11"/>
          <p:cNvPicPr preferRelativeResize="0"/>
          <p:nvPr/>
        </p:nvPicPr>
        <p:blipFill>
          <a:blip r:embed="rId2"/>
          <a:stretch>
            <a:fillRect/>
          </a:stretch>
        </p:blipFill>
        <p:spPr>
          <a:xfrm>
            <a:off x="0" y="0"/>
            <a:ext cx="9144000" cy="5143500"/>
          </a:xfrm>
          <a:prstGeom prst="rect">
            <a:avLst/>
          </a:prstGeom>
          <a:noFill/>
          <a:ln>
            <a:noFill/>
          </a:ln>
        </p:spPr>
      </p:pic>
      <p:sp>
        <p:nvSpPr>
          <p:cNvPr id="45" name="Google Shape;45;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48" name="Shape 48"/>
        <p:cNvGrpSpPr/>
        <p:nvPr/>
      </p:nvGrpSpPr>
      <p:grpSpPr>
        <a:xfrm>
          <a:off x="0" y="0"/>
          <a:ext cx="0" cy="0"/>
          <a:chOff x="0" y="0"/>
          <a:chExt cx="0" cy="0"/>
        </a:xfrm>
      </p:grpSpPr>
      <p:pic>
        <p:nvPicPr>
          <p:cNvPr id="49" name="Google Shape;49;p13"/>
          <p:cNvPicPr preferRelativeResize="0"/>
          <p:nvPr/>
        </p:nvPicPr>
        <p:blipFill>
          <a:blip r:embed="rId2"/>
          <a:stretch>
            <a:fillRect/>
          </a:stretch>
        </p:blipFill>
        <p:spPr>
          <a:xfrm rot="10800000">
            <a:off x="0" y="0"/>
            <a:ext cx="9144000" cy="5143500"/>
          </a:xfrm>
          <a:prstGeom prst="rect">
            <a:avLst/>
          </a:prstGeom>
          <a:noFill/>
          <a:ln>
            <a:noFill/>
          </a:ln>
        </p:spPr>
      </p:pic>
      <p:sp>
        <p:nvSpPr>
          <p:cNvPr id="50" name="Google Shape;50;p13"/>
          <p:cNvSpPr txBox="1"/>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2" name="Google Shape;52;p13"/>
          <p:cNvSpPr txBox="1"/>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panose="020B0503020202020204"/>
              <a:buNone/>
              <a:defRPr sz="3000" b="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2pPr>
            <a:lvl3pPr lvl="2"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3pPr>
            <a:lvl4pPr lvl="3"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4pPr>
            <a:lvl5pPr lvl="4"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5pPr>
            <a:lvl6pPr lvl="5"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6pPr>
            <a:lvl7pPr lvl="6"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7pPr>
            <a:lvl8pPr lvl="7"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8pPr>
            <a:lvl9pPr lvl="8" rtl="0">
              <a:lnSpc>
                <a:spcPct val="115000"/>
              </a:lnSpc>
              <a:spcBef>
                <a:spcPts val="0"/>
              </a:spcBef>
              <a:spcAft>
                <a:spcPts val="0"/>
              </a:spcAft>
              <a:buClr>
                <a:schemeClr val="dk1"/>
              </a:buClr>
              <a:buSzPts val="3200"/>
              <a:buFont typeface="Golos Text" panose="020B0503020202020204"/>
              <a:buNone/>
              <a:defRPr sz="3200" b="1">
                <a:solidFill>
                  <a:schemeClr val="dk1"/>
                </a:solidFill>
                <a:latin typeface="Golos Text" panose="020B0503020202020204"/>
                <a:ea typeface="Golos Text" panose="020B0503020202020204"/>
                <a:cs typeface="Golos Text" panose="020B0503020202020204"/>
                <a:sym typeface="Golos Text" panose="020B0503020202020204"/>
              </a:defRPr>
            </a:lvl9pPr>
          </a:lstStyle>
          <a:p/>
        </p:txBody>
      </p:sp>
      <p:sp>
        <p:nvSpPr>
          <p:cNvPr id="53" name="Google Shape;53;p13"/>
          <p:cNvSpPr txBox="1"/>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5" name="Google Shape;55;p13"/>
          <p:cNvSpPr txBox="1"/>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7" name="Google Shape;57;p13"/>
          <p:cNvSpPr txBox="1"/>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59" name="Shape 59"/>
        <p:cNvGrpSpPr/>
        <p:nvPr/>
      </p:nvGrpSpPr>
      <p:grpSpPr>
        <a:xfrm>
          <a:off x="0" y="0"/>
          <a:ext cx="0" cy="0"/>
          <a:chOff x="0" y="0"/>
          <a:chExt cx="0" cy="0"/>
        </a:xfrm>
      </p:grpSpPr>
      <p:pic>
        <p:nvPicPr>
          <p:cNvPr id="60" name="Google Shape;60;p14"/>
          <p:cNvPicPr preferRelativeResize="0"/>
          <p:nvPr/>
        </p:nvPicPr>
        <p:blipFill>
          <a:blip r:embed="rId2"/>
          <a:stretch>
            <a:fillRect/>
          </a:stretch>
        </p:blipFill>
        <p:spPr>
          <a:xfrm rot="10800000">
            <a:off x="0" y="0"/>
            <a:ext cx="9144000" cy="5143500"/>
          </a:xfrm>
          <a:prstGeom prst="rect">
            <a:avLst/>
          </a:prstGeom>
          <a:noFill/>
          <a:ln>
            <a:noFill/>
          </a:ln>
        </p:spPr>
      </p:pic>
      <p:sp>
        <p:nvSpPr>
          <p:cNvPr id="61" name="Google Shape;61;p14"/>
          <p:cNvSpPr txBox="1"/>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
        <p:nvSpPr>
          <p:cNvPr id="62" name="Google Shape;62;p14"/>
          <p:cNvSpPr txBox="1"/>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1pPr>
            <a:lvl2pPr marL="914400" lvl="1" indent="-317500" rtl="0">
              <a:lnSpc>
                <a:spcPct val="115000"/>
              </a:lnSpc>
              <a:spcBef>
                <a:spcPts val="100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2pPr>
            <a:lvl3pPr marL="1371600" lvl="2"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3pPr>
            <a:lvl4pPr marL="1828800" lvl="3"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4pPr>
            <a:lvl5pPr marL="2286000" lvl="4"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5pPr>
            <a:lvl6pPr marL="2743200" lvl="5"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6pPr>
            <a:lvl7pPr marL="3200400" lvl="6"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7pPr>
            <a:lvl8pPr marL="3657600" lvl="7"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8pPr>
            <a:lvl9pPr marL="4114800" lvl="8"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63" name="Shape 63"/>
        <p:cNvGrpSpPr/>
        <p:nvPr/>
      </p:nvGrpSpPr>
      <p:grpSpPr>
        <a:xfrm>
          <a:off x="0" y="0"/>
          <a:ext cx="0" cy="0"/>
          <a:chOff x="0" y="0"/>
          <a:chExt cx="0" cy="0"/>
        </a:xfrm>
      </p:grpSpPr>
      <p:pic>
        <p:nvPicPr>
          <p:cNvPr id="64" name="Google Shape;64;p15"/>
          <p:cNvPicPr preferRelativeResize="0"/>
          <p:nvPr/>
        </p:nvPicPr>
        <p:blipFill>
          <a:blip r:embed="rId2"/>
          <a:stretch>
            <a:fillRect/>
          </a:stretch>
        </p:blipFill>
        <p:spPr>
          <a:xfrm rot="10800000">
            <a:off x="0" y="0"/>
            <a:ext cx="9144000" cy="5143500"/>
          </a:xfrm>
          <a:prstGeom prst="rect">
            <a:avLst/>
          </a:prstGeom>
          <a:noFill/>
          <a:ln>
            <a:noFill/>
          </a:ln>
        </p:spPr>
      </p:pic>
      <p:sp>
        <p:nvSpPr>
          <p:cNvPr id="65" name="Google Shape;65;p15"/>
          <p:cNvSpPr txBox="1"/>
          <p:nvPr>
            <p:ph type="ctrTitle"/>
          </p:nvPr>
        </p:nvSpPr>
        <p:spPr>
          <a:xfrm>
            <a:off x="715100" y="641725"/>
            <a:ext cx="3856800" cy="1059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66" name="Google Shape;66;p15"/>
          <p:cNvSpPr txBox="1"/>
          <p:nvPr>
            <p:ph type="subTitle" idx="1"/>
          </p:nvPr>
        </p:nvSpPr>
        <p:spPr>
          <a:xfrm>
            <a:off x="715100" y="1548250"/>
            <a:ext cx="3856800" cy="14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67" name="Google Shape;67;p15"/>
          <p:cNvSpPr txBox="1"/>
          <p:nvPr/>
        </p:nvSpPr>
        <p:spPr>
          <a:xfrm>
            <a:off x="715100" y="3449850"/>
            <a:ext cx="3856800" cy="56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b="1">
                <a:solidFill>
                  <a:schemeClr val="dk1"/>
                </a:solidFill>
                <a:latin typeface="Gantari"/>
                <a:ea typeface="Gantari"/>
                <a:cs typeface="Gantari"/>
                <a:sym typeface="Gantari"/>
              </a:rPr>
              <a:t>CREDITS:</a:t>
            </a:r>
            <a:r>
              <a:rPr lang="en-GB" sz="1000">
                <a:solidFill>
                  <a:schemeClr val="dk1"/>
                </a:solidFill>
                <a:latin typeface="Gantari"/>
                <a:ea typeface="Gantari"/>
                <a:cs typeface="Gantari"/>
                <a:sym typeface="Gantari"/>
              </a:rPr>
              <a:t> This presentation template was created by </a:t>
            </a:r>
            <a:r>
              <a:rPr lang="en-GB" sz="1000" b="1">
                <a:solidFill>
                  <a:schemeClr val="dk1"/>
                </a:solidFill>
                <a:latin typeface="Gantari"/>
                <a:ea typeface="Gantari"/>
                <a:cs typeface="Gantari"/>
                <a:sym typeface="Gantari"/>
              </a:rPr>
              <a:t>Slidesgo</a:t>
            </a:r>
            <a:r>
              <a:rPr lang="en-GB" sz="1000">
                <a:solidFill>
                  <a:schemeClr val="dk1"/>
                </a:solidFill>
                <a:latin typeface="Gantari"/>
                <a:ea typeface="Gantari"/>
                <a:cs typeface="Gantari"/>
                <a:sym typeface="Gantari"/>
              </a:rPr>
              <a:t> and includes icons by </a:t>
            </a:r>
            <a:r>
              <a:rPr lang="en-GB" sz="1000" b="1">
                <a:solidFill>
                  <a:schemeClr val="dk1"/>
                </a:solidFill>
                <a:latin typeface="Gantari"/>
                <a:ea typeface="Gantari"/>
                <a:cs typeface="Gantari"/>
                <a:sym typeface="Gantari"/>
              </a:rPr>
              <a:t>Flaticon</a:t>
            </a:r>
            <a:r>
              <a:rPr lang="en-GB" sz="1000">
                <a:solidFill>
                  <a:schemeClr val="dk1"/>
                </a:solidFill>
                <a:latin typeface="Gantari"/>
                <a:ea typeface="Gantari"/>
                <a:cs typeface="Gantari"/>
                <a:sym typeface="Gantari"/>
              </a:rPr>
              <a:t>, infographics &amp; images by </a:t>
            </a:r>
            <a:r>
              <a:rPr lang="en-GB" sz="1000" b="1">
                <a:solidFill>
                  <a:schemeClr val="dk1"/>
                </a:solidFill>
                <a:latin typeface="Gantari"/>
                <a:ea typeface="Gantari"/>
                <a:cs typeface="Gantari"/>
                <a:sym typeface="Gantari"/>
              </a:rPr>
              <a:t>Freepik</a:t>
            </a:r>
            <a:r>
              <a:rPr lang="en-GB" sz="1000">
                <a:solidFill>
                  <a:schemeClr val="dk1"/>
                </a:solidFill>
                <a:latin typeface="Gantari"/>
                <a:ea typeface="Gantari"/>
                <a:cs typeface="Gantari"/>
                <a:sym typeface="Gantari"/>
              </a:rPr>
              <a:t> and content by</a:t>
            </a:r>
            <a:r>
              <a:rPr lang="en-GB" sz="1000">
                <a:solidFill>
                  <a:schemeClr val="dk1"/>
                </a:solidFill>
                <a:latin typeface="Gantari"/>
                <a:ea typeface="Gantari"/>
                <a:cs typeface="Gantari"/>
                <a:sym typeface="Gantari"/>
              </a:rPr>
              <a:t> </a:t>
            </a:r>
            <a:r>
              <a:rPr lang="en-GB" sz="1000" b="1">
                <a:solidFill>
                  <a:schemeClr val="dk1"/>
                </a:solidFill>
                <a:latin typeface="Gantari"/>
                <a:ea typeface="Gantari"/>
                <a:cs typeface="Gantari"/>
                <a:sym typeface="Gantari"/>
              </a:rPr>
              <a:t>Eliana Delacour</a:t>
            </a:r>
            <a:endParaRPr sz="1000" b="1">
              <a:solidFill>
                <a:schemeClr val="dk1"/>
              </a:solidFill>
              <a:latin typeface="Gantari"/>
              <a:ea typeface="Gantari"/>
              <a:cs typeface="Gantari"/>
              <a:sym typeface="Ganta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68"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70"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pic>
        <p:nvPicPr>
          <p:cNvPr id="12" name="Google Shape;12;p3"/>
          <p:cNvPicPr preferRelativeResize="0"/>
          <p:nvPr/>
        </p:nvPicPr>
        <p:blipFill>
          <a:blip r:embed="rId2"/>
          <a:stretch>
            <a:fillRect/>
          </a:stretch>
        </p:blipFill>
        <p:spPr>
          <a:xfrm>
            <a:off x="0" y="0"/>
            <a:ext cx="9144000" cy="5143500"/>
          </a:xfrm>
          <a:prstGeom prst="rect">
            <a:avLst/>
          </a:prstGeom>
          <a:noFill/>
          <a:ln>
            <a:noFill/>
          </a:ln>
        </p:spPr>
      </p:pic>
      <p:sp>
        <p:nvSpPr>
          <p:cNvPr id="13" name="Google Shape;13;p3"/>
          <p:cNvSpPr txBox="1"/>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panose="020B0503020202020204"/>
                <a:ea typeface="Golos Text Medium" panose="020B0503020202020204"/>
                <a:cs typeface="Golos Text Medium" panose="020B0503020202020204"/>
                <a:sym typeface="Golos Text Medium" panose="020B0503020202020204"/>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panose="020B0503020202020204"/>
                <a:ea typeface="Golos Text Medium" panose="020B0503020202020204"/>
                <a:cs typeface="Golos Text Medium" panose="020B0503020202020204"/>
                <a:sym typeface="Golos Text Medium" panose="020B05030202020202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a:blip r:embed="rId2"/>
          <a:stretch>
            <a:fillRect/>
          </a:stretch>
        </p:blipFill>
        <p:spPr>
          <a:xfrm rot="10800000">
            <a:off x="0" y="0"/>
            <a:ext cx="9144000" cy="5143500"/>
          </a:xfrm>
          <a:prstGeom prst="rect">
            <a:avLst/>
          </a:prstGeom>
          <a:noFill/>
          <a:ln>
            <a:noFill/>
          </a:ln>
        </p:spPr>
      </p:pic>
      <p:sp>
        <p:nvSpPr>
          <p:cNvPr id="17" name="Google Shape;17;p4"/>
          <p:cNvSpPr txBox="1"/>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
        <p:nvSpPr>
          <p:cNvPr id="18" name="Google Shape;18;p4"/>
          <p:cNvSpPr txBox="1"/>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marL="1371600" lvl="2"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marL="1828800" lvl="3"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marL="2286000" lvl="4"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marL="2743200" lvl="5"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marL="3200400" lvl="6"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marL="3657600" lvl="7"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marL="4114800" lvl="8" indent="-317500" rtl="0">
              <a:lnSpc>
                <a:spcPct val="115000"/>
              </a:lnSpc>
              <a:spcBef>
                <a:spcPts val="0"/>
              </a:spcBef>
              <a:spcAft>
                <a:spcPts val="0"/>
              </a:spcAft>
              <a:buClr>
                <a:schemeClr val="dk1"/>
              </a:buClr>
              <a:buSzPts val="1400"/>
              <a:buFont typeface="Golos Text Medium" panose="020B0503020202020204"/>
              <a:buChar char="■"/>
              <a:defRPr>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9" name="Shape 19"/>
        <p:cNvGrpSpPr/>
        <p:nvPr/>
      </p:nvGrpSpPr>
      <p:grpSpPr>
        <a:xfrm>
          <a:off x="0" y="0"/>
          <a:ext cx="0" cy="0"/>
          <a:chOff x="0" y="0"/>
          <a:chExt cx="0" cy="0"/>
        </a:xfrm>
      </p:grpSpPr>
      <p:pic>
        <p:nvPicPr>
          <p:cNvPr id="20" name="Google Shape;20;p5"/>
          <p:cNvPicPr preferRelativeResize="0"/>
          <p:nvPr/>
        </p:nvPicPr>
        <p:blipFill>
          <a:blip r:embed="rId2"/>
          <a:stretch>
            <a:fillRect/>
          </a:stretch>
        </p:blipFill>
        <p:spPr>
          <a:xfrm>
            <a:off x="0" y="0"/>
            <a:ext cx="9144000" cy="5143500"/>
          </a:xfrm>
          <a:prstGeom prst="rect">
            <a:avLst/>
          </a:prstGeom>
          <a:noFill/>
          <a:ln>
            <a:noFill/>
          </a:ln>
        </p:spPr>
      </p:pic>
      <p:sp>
        <p:nvSpPr>
          <p:cNvPr id="21" name="Google Shape;21;p5"/>
          <p:cNvSpPr txBox="1"/>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 name="Google Shape;22;p5"/>
          <p:cNvSpPr txBox="1"/>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
        <p:nvSpPr>
          <p:cNvPr id="23" name="Google Shape;23;p5"/>
          <p:cNvSpPr txBox="1"/>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4" name="Google Shape;24;p5"/>
          <p:cNvSpPr txBox="1"/>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panose="020B0606020202050201"/>
              <a:buNone/>
              <a:defRPr sz="2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a:blip r:embed="rId2"/>
          <a:stretch>
            <a:fillRect/>
          </a:stretch>
        </p:blipFill>
        <p:spPr>
          <a:xfrm>
            <a:off x="0" y="0"/>
            <a:ext cx="9144000" cy="5143500"/>
          </a:xfrm>
          <a:prstGeom prst="rect">
            <a:avLst/>
          </a:prstGeom>
          <a:noFill/>
          <a:ln>
            <a:noFill/>
          </a:ln>
        </p:spPr>
      </p:pic>
      <p:sp>
        <p:nvSpPr>
          <p:cNvPr id="28" name="Google Shape;28;p6"/>
          <p:cNvSpPr txBox="1"/>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pic>
        <p:nvPicPr>
          <p:cNvPr id="30" name="Google Shape;30;p7"/>
          <p:cNvPicPr preferRelativeResize="0"/>
          <p:nvPr/>
        </p:nvPicPr>
        <p:blipFill>
          <a:blip r:embed="rId2"/>
          <a:stretch>
            <a:fillRect/>
          </a:stretch>
        </p:blipFill>
        <p:spPr>
          <a:xfrm rot="10800000">
            <a:off x="0" y="0"/>
            <a:ext cx="9144000" cy="5143500"/>
          </a:xfrm>
          <a:prstGeom prst="rect">
            <a:avLst/>
          </a:prstGeom>
          <a:noFill/>
          <a:ln>
            <a:noFill/>
          </a:ln>
        </p:spPr>
      </p:pic>
      <p:sp>
        <p:nvSpPr>
          <p:cNvPr id="31" name="Google Shape;31;p7"/>
          <p:cNvSpPr txBox="1"/>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
        <p:nvSpPr>
          <p:cNvPr id="32" name="Google Shape;32;p7"/>
          <p:cNvSpPr txBox="1"/>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1pPr>
            <a:lvl2pPr marL="914400" lvl="1" indent="-317500" rtl="0">
              <a:lnSpc>
                <a:spcPct val="115000"/>
              </a:lnSpc>
              <a:spcBef>
                <a:spcPts val="100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2pPr>
            <a:lvl3pPr marL="1371600" lvl="2"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3pPr>
            <a:lvl4pPr marL="1828800" lvl="3"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4pPr>
            <a:lvl5pPr marL="2286000" lvl="4"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5pPr>
            <a:lvl6pPr marL="2743200" lvl="5"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6pPr>
            <a:lvl7pPr marL="3200400" lvl="6"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7pPr>
            <a:lvl8pPr marL="3657600" lvl="7"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8pPr>
            <a:lvl9pPr marL="4114800" lvl="8"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pic>
        <p:nvPicPr>
          <p:cNvPr id="34" name="Google Shape;34;p8"/>
          <p:cNvPicPr preferRelativeResize="0"/>
          <p:nvPr/>
        </p:nvPicPr>
        <p:blipFill>
          <a:blip r:embed="rId2"/>
          <a:stretch>
            <a:fillRect/>
          </a:stretch>
        </p:blipFill>
        <p:spPr>
          <a:xfrm rot="10800000">
            <a:off x="0" y="0"/>
            <a:ext cx="9144000" cy="5143500"/>
          </a:xfrm>
          <a:prstGeom prst="rect">
            <a:avLst/>
          </a:prstGeom>
          <a:noFill/>
          <a:ln>
            <a:noFill/>
          </a:ln>
        </p:spPr>
      </p:pic>
      <p:sp>
        <p:nvSpPr>
          <p:cNvPr id="35" name="Google Shape;35;p8"/>
          <p:cNvSpPr txBox="1"/>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pic>
        <p:nvPicPr>
          <p:cNvPr id="37" name="Google Shape;37;p9"/>
          <p:cNvPicPr preferRelativeResize="0"/>
          <p:nvPr/>
        </p:nvPicPr>
        <p:blipFill>
          <a:blip r:embed="rId2"/>
          <a:stretch>
            <a:fillRect/>
          </a:stretch>
        </p:blipFill>
        <p:spPr>
          <a:xfrm>
            <a:off x="0" y="0"/>
            <a:ext cx="9144000" cy="5143500"/>
          </a:xfrm>
          <a:prstGeom prst="rect">
            <a:avLst/>
          </a:prstGeom>
          <a:noFill/>
          <a:ln>
            <a:noFill/>
          </a:ln>
        </p:spPr>
      </p:pic>
      <p:sp>
        <p:nvSpPr>
          <p:cNvPr id="38" name="Google Shape;38;p9"/>
          <p:cNvSpPr txBox="1"/>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9" name="Google Shape;39;p9"/>
          <p:cNvSpPr txBox="1"/>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0" name="Shape 40"/>
        <p:cNvGrpSpPr/>
        <p:nvPr/>
      </p:nvGrpSpPr>
      <p:grpSpPr>
        <a:xfrm>
          <a:off x="0" y="0"/>
          <a:ext cx="0" cy="0"/>
          <a:chOff x="0" y="0"/>
          <a:chExt cx="0" cy="0"/>
        </a:xfrm>
      </p:grpSpPr>
      <p:pic>
        <p:nvPicPr>
          <p:cNvPr id="41" name="Google Shape;41;p10"/>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10"/>
          <p:cNvSpPr txBox="1"/>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panose="020B0503020202020204"/>
              <a:buNone/>
              <a:defRPr sz="30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1pPr>
            <a:lvl2pPr lvl="1"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2pPr>
            <a:lvl3pPr lvl="2"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3pPr>
            <a:lvl4pPr lvl="3"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4pPr>
            <a:lvl5pPr lvl="4"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5pPr>
            <a:lvl6pPr lvl="5"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6pPr>
            <a:lvl7pPr lvl="6"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7pPr>
            <a:lvl8pPr lvl="7"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8pPr>
            <a:lvl9pPr lvl="8" rtl="0">
              <a:lnSpc>
                <a:spcPct val="115000"/>
              </a:lnSpc>
              <a:spcBef>
                <a:spcPts val="0"/>
              </a:spcBef>
              <a:spcAft>
                <a:spcPts val="0"/>
              </a:spcAft>
              <a:buClr>
                <a:schemeClr val="dk1"/>
              </a:buClr>
              <a:buSzPts val="3200"/>
              <a:buFont typeface="Golos Text Medium" panose="020B0503020202020204"/>
              <a:buNone/>
              <a:defRPr sz="3200">
                <a:solidFill>
                  <a:schemeClr val="dk1"/>
                </a:solidFill>
                <a:latin typeface="Golos Text Medium" panose="020B0503020202020204"/>
                <a:ea typeface="Golos Text Medium" panose="020B0503020202020204"/>
                <a:cs typeface="Golos Text Medium" panose="020B0503020202020204"/>
                <a:sym typeface="Golos Text Medium" panose="020B0503020202020204"/>
              </a:defRPr>
            </a:lvl9pPr>
          </a:lstStyle>
          <a:p/>
        </p:txBody>
      </p:sp>
      <p:sp>
        <p:nvSpPr>
          <p:cNvPr id="7" name="Google Shape;7;p1"/>
          <p:cNvSpPr txBox="1"/>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1pPr>
            <a:lvl2pPr marL="914400" lvl="1"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2pPr>
            <a:lvl3pPr marL="1371600" lvl="2"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3pPr>
            <a:lvl4pPr marL="1828800" lvl="3"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4pPr>
            <a:lvl5pPr marL="2286000" lvl="4"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5pPr>
            <a:lvl6pPr marL="2743200" lvl="5"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6pPr>
            <a:lvl7pPr marL="3200400" lvl="6"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7pPr>
            <a:lvl8pPr marL="3657600" lvl="7"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8pPr>
            <a:lvl9pPr marL="4114800" lvl="8" indent="-31750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21"/>
          <p:cNvSpPr txBox="1"/>
          <p:nvPr>
            <p:ph type="ctrTitle"/>
          </p:nvPr>
        </p:nvSpPr>
        <p:spPr>
          <a:xfrm>
            <a:off x="715010" y="298450"/>
            <a:ext cx="4652645" cy="2789555"/>
          </a:xfrm>
          <a:prstGeom prst="rect">
            <a:avLst/>
          </a:prstGeom>
        </p:spPr>
        <p:txBody>
          <a:bodyPr spcFirstLastPara="1" wrap="square" lIns="91425" tIns="91425" rIns="91425" bIns="91425" anchor="ctr" anchorCtr="0">
            <a:noAutofit/>
            <a:scene3d>
              <a:camera prst="orthographicFront"/>
              <a:lightRig rig="threePt" dir="t"/>
            </a:scene3d>
          </a:bodyPr>
          <a:lstStyle/>
          <a:p>
            <a:pPr marL="0" lvl="0" indent="0" algn="l" rtl="0">
              <a:spcBef>
                <a:spcPts val="0"/>
              </a:spcBef>
              <a:spcAft>
                <a:spcPts val="0"/>
              </a:spcAft>
              <a:buNone/>
            </a:pPr>
            <a:r>
              <a:rPr lang="en-IN" altLang="en-US" sz="3600">
                <a:solidFill>
                  <a:schemeClr val="tx1"/>
                </a:solidFill>
              </a:rPr>
              <a:t>	</a:t>
            </a:r>
            <a:r>
              <a:rPr lang="en-US" altLang="en-US" sz="3600">
                <a:solidFill>
                  <a:schemeClr val="tx1"/>
                </a:solidFill>
                <a:effectLst>
                  <a:outerShdw blurRad="38100" dist="19050" dir="2700000" algn="tl" rotWithShape="0">
                    <a:schemeClr val="dk1">
                      <a:alpha val="40000"/>
                    </a:schemeClr>
                  </a:outerShdw>
                </a:effectLst>
              </a:rPr>
              <a:t>AI News </a:t>
            </a:r>
            <a:r>
              <a:rPr lang="en-IN" altLang="en-US" sz="3600">
                <a:solidFill>
                  <a:schemeClr val="tx1"/>
                </a:solidFill>
                <a:effectLst>
                  <a:outerShdw blurRad="38100" dist="19050" dir="2700000" algn="tl" rotWithShape="0">
                    <a:schemeClr val="dk1">
                      <a:alpha val="40000"/>
                    </a:schemeClr>
                  </a:outerShdw>
                </a:effectLst>
              </a:rPr>
              <a:t>                         </a:t>
            </a:r>
            <a:r>
              <a:rPr lang="en-US" altLang="en-US" sz="3600">
                <a:solidFill>
                  <a:schemeClr val="tx1"/>
                </a:solidFill>
                <a:effectLst>
                  <a:outerShdw blurRad="38100" dist="19050" dir="2700000" algn="tl" rotWithShape="0">
                    <a:schemeClr val="dk1">
                      <a:alpha val="40000"/>
                    </a:schemeClr>
                  </a:outerShdw>
                </a:effectLst>
              </a:rPr>
              <a:t>Summarizer with </a:t>
            </a:r>
            <a:r>
              <a:rPr lang="en-IN" altLang="en-US" sz="3600">
                <a:solidFill>
                  <a:schemeClr val="tx1"/>
                </a:solidFill>
                <a:effectLst>
                  <a:outerShdw blurRad="38100" dist="19050" dir="2700000" algn="tl" rotWithShape="0">
                    <a:schemeClr val="dk1">
                      <a:alpha val="40000"/>
                    </a:schemeClr>
                  </a:outerShdw>
                </a:effectLst>
              </a:rPr>
              <a:t>     	</a:t>
            </a:r>
            <a:r>
              <a:rPr lang="en-US" altLang="en-US" sz="3600">
                <a:solidFill>
                  <a:schemeClr val="tx1"/>
                </a:solidFill>
                <a:effectLst>
                  <a:outerShdw blurRad="38100" dist="19050" dir="2700000" algn="tl" rotWithShape="0">
                    <a:schemeClr val="dk1">
                      <a:alpha val="40000"/>
                    </a:schemeClr>
                  </a:outerShdw>
                </a:effectLst>
              </a:rPr>
              <a:t>Guardrails &amp; </a:t>
            </a:r>
            <a:r>
              <a:rPr lang="en-IN" altLang="en-US" sz="3600">
                <a:solidFill>
                  <a:schemeClr val="tx1"/>
                </a:solidFill>
                <a:effectLst>
                  <a:outerShdw blurRad="38100" dist="19050" dir="2700000" algn="tl" rotWithShape="0">
                    <a:schemeClr val="dk1">
                      <a:alpha val="40000"/>
                    </a:schemeClr>
                  </a:outerShdw>
                </a:effectLst>
              </a:rPr>
              <a:t>	</a:t>
            </a:r>
            <a:r>
              <a:rPr lang="en-US" altLang="en-US" sz="3600">
                <a:solidFill>
                  <a:schemeClr val="tx1"/>
                </a:solidFill>
                <a:effectLst>
                  <a:outerShdw blurRad="38100" dist="19050" dir="2700000" algn="tl" rotWithShape="0">
                    <a:schemeClr val="dk1">
                      <a:alpha val="40000"/>
                    </a:schemeClr>
                  </a:outerShdw>
                </a:effectLst>
              </a:rPr>
              <a:t>Automation</a:t>
            </a:r>
            <a:endParaRPr lang="en-US" altLang="en-US" sz="3600">
              <a:solidFill>
                <a:schemeClr val="tx1"/>
              </a:solidFill>
              <a:effectLst>
                <a:outerShdw blurRad="38100" dist="19050" dir="2700000" algn="tl" rotWithShape="0">
                  <a:schemeClr val="dk1">
                    <a:alpha val="40000"/>
                  </a:schemeClr>
                </a:outerShdw>
              </a:effectLst>
            </a:endParaRPr>
          </a:p>
        </p:txBody>
      </p:sp>
      <p:cxnSp>
        <p:nvCxnSpPr>
          <p:cNvPr id="83" name="Google Shape;83;p21"/>
          <p:cNvCxnSpPr/>
          <p:nvPr/>
        </p:nvCxnSpPr>
        <p:spPr>
          <a:xfrm>
            <a:off x="4466175" y="2069550"/>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21"/>
          <p:cNvGrpSpPr/>
          <p:nvPr/>
        </p:nvGrpSpPr>
        <p:grpSpPr>
          <a:xfrm>
            <a:off x="5784113" y="230313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 name="Google Shape;179;p21"/>
          <p:cNvSpPr/>
          <p:nvPr/>
        </p:nvSpPr>
        <p:spPr>
          <a:xfrm>
            <a:off x="7151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accent4"/>
                </a:solidFill>
              </a:rPr>
              <a:t>(AI)</a:t>
            </a:r>
            <a:endParaRPr sz="1200" b="1">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676275" y="483870"/>
            <a:ext cx="3767455" cy="525145"/>
          </a:xfrm>
        </p:spPr>
        <p:txBody>
          <a:bodyPr/>
          <a:p>
            <a:r>
              <a:rPr lang="en-IN" altLang="en-US">
                <a:solidFill>
                  <a:srgbClr val="FF0000"/>
                </a:solidFill>
              </a:rPr>
              <a:t>AUTOMATION USE CASE:</a:t>
            </a:r>
            <a:endParaRPr lang="en-IN" altLang="en-US">
              <a:solidFill>
                <a:srgbClr val="FF0000"/>
              </a:solidFill>
            </a:endParaRPr>
          </a:p>
        </p:txBody>
      </p:sp>
      <p:sp>
        <p:nvSpPr>
          <p:cNvPr id="12" name="Title 11"/>
          <p:cNvSpPr/>
          <p:nvPr>
            <p:ph type="title" idx="7"/>
          </p:nvPr>
        </p:nvSpPr>
        <p:spPr>
          <a:xfrm>
            <a:off x="408940" y="1068070"/>
            <a:ext cx="7528560" cy="3622675"/>
          </a:xfrm>
        </p:spPr>
        <p:txBody>
          <a:bodyPr/>
          <a:p>
            <a:r>
              <a:rPr lang="en-IN" altLang="en-US" sz="1600">
                <a:gradFill>
                  <a:gsLst>
                    <a:gs pos="50000">
                      <a:schemeClr val="tx1"/>
                    </a:gs>
                    <a:gs pos="0">
                      <a:schemeClr val="tx1">
                        <a:lumMod val="25000"/>
                        <a:lumOff val="75000"/>
                      </a:schemeClr>
                    </a:gs>
                    <a:gs pos="100000">
                      <a:schemeClr val="tx1">
                        <a:lumMod val="85000"/>
                      </a:schemeClr>
                    </a:gs>
                  </a:gsLst>
                  <a:lin ang="5400000" scaled="1"/>
                </a:gradFill>
              </a:rPr>
              <a:t>1.</a:t>
            </a:r>
            <a:r>
              <a:rPr lang="en-US" altLang="en-US" sz="1600">
                <a:gradFill>
                  <a:gsLst>
                    <a:gs pos="50000">
                      <a:schemeClr val="tx1"/>
                    </a:gs>
                    <a:gs pos="0">
                      <a:schemeClr val="tx1">
                        <a:lumMod val="25000"/>
                        <a:lumOff val="75000"/>
                      </a:schemeClr>
                    </a:gs>
                    <a:gs pos="100000">
                      <a:schemeClr val="tx1">
                        <a:lumMod val="85000"/>
                      </a:schemeClr>
                    </a:gs>
                  </a:gsLst>
                  <a:lin ang="5400000" scaled="1"/>
                </a:gradFill>
              </a:rPr>
              <a:t>“In today’s digital era, people are overwhelmed by the volume of news.”</a:t>
            </a: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r>
              <a:rPr lang="en-IN" altLang="en-US" sz="1600">
                <a:gradFill>
                  <a:gsLst>
                    <a:gs pos="50000">
                      <a:schemeClr val="tx1"/>
                    </a:gs>
                    <a:gs pos="0">
                      <a:schemeClr val="tx1">
                        <a:lumMod val="25000"/>
                        <a:lumOff val="75000"/>
                      </a:schemeClr>
                    </a:gs>
                    <a:gs pos="100000">
                      <a:schemeClr val="tx1">
                        <a:lumMod val="85000"/>
                      </a:schemeClr>
                    </a:gs>
                  </a:gsLst>
                  <a:lin ang="5400000" scaled="1"/>
                </a:gradFill>
              </a:rPr>
              <a:t>2.</a:t>
            </a:r>
            <a:r>
              <a:rPr lang="en-US" altLang="en-US" sz="1600">
                <a:gradFill>
                  <a:gsLst>
                    <a:gs pos="50000">
                      <a:schemeClr val="tx1"/>
                    </a:gs>
                    <a:gs pos="0">
                      <a:schemeClr val="tx1">
                        <a:lumMod val="25000"/>
                        <a:lumOff val="75000"/>
                      </a:schemeClr>
                    </a:gs>
                    <a:gs pos="100000">
                      <a:schemeClr val="tx1">
                        <a:lumMod val="85000"/>
                      </a:schemeClr>
                    </a:gs>
                  </a:gsLst>
                  <a:lin ang="5400000" scaled="1"/>
                </a:gradFill>
              </a:rPr>
              <a:t>Global users encounter information overload across multiple news sources.</a:t>
            </a: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r>
              <a:rPr lang="en-IN" altLang="en-US" sz="1600">
                <a:gradFill>
                  <a:gsLst>
                    <a:gs pos="50000">
                      <a:schemeClr val="tx1"/>
                    </a:gs>
                    <a:gs pos="0">
                      <a:schemeClr val="tx1">
                        <a:lumMod val="25000"/>
                        <a:lumOff val="75000"/>
                      </a:schemeClr>
                    </a:gs>
                    <a:gs pos="100000">
                      <a:schemeClr val="tx1">
                        <a:lumMod val="85000"/>
                      </a:schemeClr>
                    </a:gs>
                  </a:gsLst>
                  <a:lin ang="5400000" scaled="1"/>
                </a:gradFill>
              </a:rPr>
              <a:t>3.</a:t>
            </a:r>
            <a:r>
              <a:rPr lang="en-US" altLang="en-US" sz="1600">
                <a:gradFill>
                  <a:gsLst>
                    <a:gs pos="50000">
                      <a:schemeClr val="tx1"/>
                    </a:gs>
                    <a:gs pos="0">
                      <a:schemeClr val="tx1">
                        <a:lumMod val="25000"/>
                        <a:lumOff val="75000"/>
                      </a:schemeClr>
                    </a:gs>
                    <a:gs pos="100000">
                      <a:schemeClr val="tx1">
                        <a:lumMod val="85000"/>
                      </a:schemeClr>
                    </a:gs>
                  </a:gsLst>
                  <a:lin ang="5400000" scaled="1"/>
                </a:gradFill>
              </a:rPr>
              <a:t>Articles are often lengthy, repetitive, or biased.</a:t>
            </a: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r>
              <a:rPr lang="en-IN" altLang="en-US" sz="1600">
                <a:gradFill>
                  <a:gsLst>
                    <a:gs pos="50000">
                      <a:schemeClr val="tx1"/>
                    </a:gs>
                    <a:gs pos="0">
                      <a:schemeClr val="tx1">
                        <a:lumMod val="25000"/>
                        <a:lumOff val="75000"/>
                      </a:schemeClr>
                    </a:gs>
                    <a:gs pos="100000">
                      <a:schemeClr val="tx1">
                        <a:lumMod val="85000"/>
                      </a:schemeClr>
                    </a:gs>
                  </a:gsLst>
                  <a:lin ang="5400000" scaled="1"/>
                </a:gradFill>
              </a:rPr>
              <a:t>4.</a:t>
            </a:r>
            <a:r>
              <a:rPr lang="en-US" altLang="en-US" sz="1600">
                <a:gradFill>
                  <a:gsLst>
                    <a:gs pos="50000">
                      <a:schemeClr val="tx1"/>
                    </a:gs>
                    <a:gs pos="0">
                      <a:schemeClr val="tx1">
                        <a:lumMod val="25000"/>
                        <a:lumOff val="75000"/>
                      </a:schemeClr>
                    </a:gs>
                    <a:gs pos="100000">
                      <a:schemeClr val="tx1">
                        <a:lumMod val="85000"/>
                      </a:schemeClr>
                    </a:gs>
                  </a:gsLst>
                  <a:lin ang="5400000" scaled="1"/>
                </a:gradFill>
              </a:rPr>
              <a:t>Manual browsing consumes time and effort.</a:t>
            </a: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br>
              <a:rPr lang="en-US" altLang="en-US" sz="1600">
                <a:gradFill>
                  <a:gsLst>
                    <a:gs pos="50000">
                      <a:schemeClr val="tx1"/>
                    </a:gs>
                    <a:gs pos="0">
                      <a:schemeClr val="tx1">
                        <a:lumMod val="25000"/>
                        <a:lumOff val="75000"/>
                      </a:schemeClr>
                    </a:gs>
                    <a:gs pos="100000">
                      <a:schemeClr val="tx1">
                        <a:lumMod val="85000"/>
                      </a:schemeClr>
                    </a:gs>
                  </a:gsLst>
                  <a:lin ang="5400000" scaled="1"/>
                </a:gradFill>
              </a:rPr>
            </a:br>
            <a:r>
              <a:rPr lang="en-IN" altLang="en-US" sz="1600">
                <a:gradFill>
                  <a:gsLst>
                    <a:gs pos="50000">
                      <a:schemeClr val="tx1"/>
                    </a:gs>
                    <a:gs pos="0">
                      <a:schemeClr val="tx1">
                        <a:lumMod val="25000"/>
                        <a:lumOff val="75000"/>
                      </a:schemeClr>
                    </a:gs>
                    <a:gs pos="100000">
                      <a:schemeClr val="tx1">
                        <a:lumMod val="85000"/>
                      </a:schemeClr>
                    </a:gs>
                  </a:gsLst>
                  <a:lin ang="5400000" scaled="1"/>
                </a:gradFill>
              </a:rPr>
              <a:t>5.</a:t>
            </a:r>
            <a:r>
              <a:rPr lang="en-US" altLang="en-US" sz="1600">
                <a:gradFill>
                  <a:gsLst>
                    <a:gs pos="50000">
                      <a:schemeClr val="tx1"/>
                    </a:gs>
                    <a:gs pos="0">
                      <a:schemeClr val="tx1">
                        <a:lumMod val="25000"/>
                        <a:lumOff val="75000"/>
                      </a:schemeClr>
                    </a:gs>
                    <a:gs pos="100000">
                      <a:schemeClr val="tx1">
                        <a:lumMod val="85000"/>
                      </a:schemeClr>
                    </a:gs>
                  </a:gsLst>
                  <a:lin ang="5400000" scaled="1"/>
                </a:gradFill>
              </a:rPr>
              <a:t>There is a strong need for an AI-driven automation system that summarizes and filters news accurately and ethically.</a:t>
            </a:r>
            <a:endParaRPr lang="en-US" altLang="en-US" sz="1600">
              <a:gradFill>
                <a:gsLst>
                  <a:gs pos="50000">
                    <a:schemeClr val="tx1"/>
                  </a:gs>
                  <a:gs pos="0">
                    <a:schemeClr val="tx1">
                      <a:lumMod val="25000"/>
                      <a:lumOff val="75000"/>
                    </a:schemeClr>
                  </a:gs>
                  <a:gs pos="100000">
                    <a:schemeClr val="tx1">
                      <a:lumMod val="85000"/>
                    </a:schemeClr>
                  </a:gs>
                </a:gsLst>
                <a:lin ang="5400000" scaled="1"/>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ubtitle 7"/>
          <p:cNvSpPr/>
          <p:nvPr>
            <p:ph type="subTitle" idx="6"/>
          </p:nvPr>
        </p:nvSpPr>
        <p:spPr>
          <a:xfrm>
            <a:off x="621030" y="195580"/>
            <a:ext cx="6513195" cy="525145"/>
          </a:xfrm>
        </p:spPr>
        <p:txBody>
          <a:bodyPr/>
          <a:p>
            <a:r>
              <a:rPr lang="en-US" altLang="en-US" sz="2400">
                <a:solidFill>
                  <a:srgbClr val="00B050"/>
                </a:solidFill>
              </a:rPr>
              <a:t>Motivation</a:t>
            </a:r>
            <a:endParaRPr lang="en-US" altLang="en-US" sz="2400">
              <a:solidFill>
                <a:srgbClr val="00B050"/>
              </a:solidFill>
            </a:endParaRPr>
          </a:p>
        </p:txBody>
      </p:sp>
      <p:sp>
        <p:nvSpPr>
          <p:cNvPr id="10" name="Subtitle 9"/>
          <p:cNvSpPr/>
          <p:nvPr>
            <p:ph type="subTitle" idx="8"/>
          </p:nvPr>
        </p:nvSpPr>
        <p:spPr>
          <a:xfrm>
            <a:off x="268605" y="645160"/>
            <a:ext cx="7912735" cy="3961130"/>
          </a:xfrm>
        </p:spPr>
        <p:txBody>
          <a:bodyPr/>
          <a:p>
            <a:pPr marL="139700" indent="0">
              <a:buFont typeface="Arial" panose="020B0604020202020204" pitchFamily="34" charset="0"/>
            </a:pPr>
            <a:r>
              <a:rPr lang="en-US" altLang="en-US" sz="1200"/>
              <a:t>My interest lies at the intersection of AI, Automation, and Real-World Applications.</a:t>
            </a:r>
            <a:endParaRPr lang="en-US" altLang="en-US" sz="1200"/>
          </a:p>
          <a:p>
            <a:pPr>
              <a:buFont typeface="Arial" panose="020B0604020202020204" pitchFamily="34" charset="0"/>
              <a:buChar char="•"/>
            </a:pPr>
            <a:endParaRPr lang="en-US" altLang="en-US" sz="1200"/>
          </a:p>
          <a:p>
            <a:pPr>
              <a:buFont typeface="Arial" panose="020B0604020202020204" pitchFamily="34" charset="0"/>
              <a:buChar char="•"/>
            </a:pPr>
            <a:r>
              <a:rPr lang="en-US" altLang="en-US" sz="1200"/>
              <a:t>This use case showcases how LLMs can act as intelligent agents</a:t>
            </a:r>
            <a:endParaRPr lang="en-US" altLang="en-US" sz="1200"/>
          </a:p>
          <a:p>
            <a:pPr marL="139700" indent="0">
              <a:buFont typeface="Arial" panose="020B0604020202020204" pitchFamily="34" charset="0"/>
            </a:pPr>
            <a:r>
              <a:rPr lang="en-IN" altLang="en-US" sz="1200"/>
              <a:t>                                                              </a:t>
            </a:r>
            <a:r>
              <a:rPr lang="en-US" altLang="en-US" sz="1200"/>
              <a:t> — not just text</a:t>
            </a:r>
            <a:r>
              <a:rPr lang="en-IN" altLang="en-US" sz="1200"/>
              <a:t> </a:t>
            </a:r>
            <a:r>
              <a:rPr lang="en-US" altLang="en-US" sz="1200"/>
              <a:t>generators.</a:t>
            </a:r>
            <a:endParaRPr lang="en-US" altLang="en-US" sz="1200"/>
          </a:p>
          <a:p>
            <a:pPr>
              <a:buFont typeface="Arial" panose="020B0604020202020204" pitchFamily="34" charset="0"/>
              <a:buChar char="•"/>
            </a:pPr>
            <a:endParaRPr lang="en-US" altLang="en-US" sz="1200"/>
          </a:p>
          <a:p>
            <a:pPr>
              <a:buFont typeface="Arial" panose="020B0604020202020204" pitchFamily="34" charset="0"/>
              <a:buChar char="•"/>
            </a:pPr>
            <a:r>
              <a:rPr lang="en-US" altLang="en-US" sz="1200"/>
              <a:t>Building this project helped me explore:</a:t>
            </a:r>
            <a:endParaRPr lang="en-US" altLang="en-US" sz="1200"/>
          </a:p>
          <a:p>
            <a:pPr>
              <a:buFont typeface="Arial" panose="020B0604020202020204" pitchFamily="34" charset="0"/>
              <a:buChar char="•"/>
            </a:pPr>
            <a:endParaRPr lang="en-US" altLang="en-US" sz="1200"/>
          </a:p>
          <a:p>
            <a:pPr lvl="1">
              <a:buFont typeface="Arial" panose="020B0604020202020204" pitchFamily="34" charset="0"/>
              <a:buChar char="•"/>
            </a:pPr>
            <a:r>
              <a:rPr lang="en-US" altLang="en-US" sz="1440"/>
              <a:t>API integration</a:t>
            </a:r>
            <a:endParaRPr lang="en-US" altLang="en-US" sz="1440"/>
          </a:p>
          <a:p>
            <a:pPr>
              <a:buFont typeface="Arial" panose="020B0604020202020204" pitchFamily="34" charset="0"/>
              <a:buChar char="•"/>
            </a:pPr>
            <a:endParaRPr lang="en-US" altLang="en-US" sz="1200"/>
          </a:p>
          <a:p>
            <a:pPr lvl="1">
              <a:buFont typeface="Arial" panose="020B0604020202020204" pitchFamily="34" charset="0"/>
              <a:buChar char="•"/>
            </a:pPr>
            <a:r>
              <a:rPr lang="en-US" altLang="en-US" sz="1440"/>
              <a:t>Prompt engineering</a:t>
            </a:r>
            <a:endParaRPr lang="en-US" altLang="en-US" sz="1440"/>
          </a:p>
          <a:p>
            <a:pPr>
              <a:buFont typeface="Arial" panose="020B0604020202020204" pitchFamily="34" charset="0"/>
              <a:buChar char="•"/>
            </a:pPr>
            <a:endParaRPr lang="en-US" altLang="en-US" sz="1200"/>
          </a:p>
          <a:p>
            <a:pPr lvl="1">
              <a:buFont typeface="Arial" panose="020B0604020202020204" pitchFamily="34" charset="0"/>
              <a:buChar char="•"/>
            </a:pPr>
            <a:r>
              <a:rPr lang="en-US" altLang="en-US" sz="1440"/>
              <a:t>Guardrail-based reasoning</a:t>
            </a:r>
            <a:endParaRPr lang="en-US" altLang="en-US" sz="1440"/>
          </a:p>
          <a:p>
            <a:pPr>
              <a:buFont typeface="Arial" panose="020B0604020202020204" pitchFamily="34" charset="0"/>
              <a:buChar char="•"/>
            </a:pPr>
            <a:endParaRPr lang="en-US" altLang="en-US" sz="1200"/>
          </a:p>
          <a:p>
            <a:pPr lvl="1">
              <a:buFont typeface="Arial" panose="020B0604020202020204" pitchFamily="34" charset="0"/>
              <a:buChar char="•"/>
            </a:pPr>
            <a:r>
              <a:rPr lang="en-US" altLang="en-US" sz="1440"/>
              <a:t>Error-resilient automation</a:t>
            </a:r>
            <a:endParaRPr lang="en-US" altLang="en-US" sz="1440"/>
          </a:p>
          <a:p>
            <a:pPr>
              <a:buFont typeface="Arial" panose="020B0604020202020204" pitchFamily="34" charset="0"/>
              <a:buChar char="•"/>
            </a:pPr>
            <a:endParaRPr lang="en-US" altLang="en-US" sz="1200"/>
          </a:p>
          <a:p>
            <a:pPr>
              <a:buFont typeface="Arial" panose="020B0604020202020204" pitchFamily="34" charset="0"/>
              <a:buChar char="•"/>
            </a:pPr>
            <a:r>
              <a:rPr lang="en-US" altLang="en-US" sz="1200"/>
              <a:t>The system makes daily information consumption smarter, faster, and safer.</a:t>
            </a:r>
            <a:endParaRPr lang="en-US" altLang="en-US" sz="1200"/>
          </a:p>
        </p:txBody>
      </p:sp>
      <p:grpSp>
        <p:nvGrpSpPr>
          <p:cNvPr id="283" name="Google Shape;283;p25"/>
          <p:cNvGrpSpPr/>
          <p:nvPr/>
        </p:nvGrpSpPr>
        <p:grpSpPr>
          <a:xfrm>
            <a:off x="6464935" y="729615"/>
            <a:ext cx="2433955" cy="3879215"/>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ubtitle 7"/>
          <p:cNvSpPr/>
          <p:nvPr>
            <p:ph type="subTitle" idx="6"/>
          </p:nvPr>
        </p:nvSpPr>
        <p:spPr>
          <a:xfrm>
            <a:off x="781050" y="419735"/>
            <a:ext cx="6497320" cy="752475"/>
          </a:xfrm>
        </p:spPr>
        <p:txBody>
          <a:bodyPr/>
          <a:p>
            <a:r>
              <a:rPr lang="en-US" altLang="en-US" sz="2400">
                <a:solidFill>
                  <a:srgbClr val="0070C0"/>
                </a:solidFill>
              </a:rPr>
              <a:t>Project Objective</a:t>
            </a:r>
            <a:endParaRPr lang="en-US" altLang="en-US" sz="2400">
              <a:solidFill>
                <a:srgbClr val="0070C0"/>
              </a:solidFill>
            </a:endParaRPr>
          </a:p>
        </p:txBody>
      </p:sp>
      <p:sp>
        <p:nvSpPr>
          <p:cNvPr id="10" name="Subtitle 9"/>
          <p:cNvSpPr/>
          <p:nvPr>
            <p:ph type="subTitle" idx="8"/>
          </p:nvPr>
        </p:nvSpPr>
        <p:spPr>
          <a:xfrm>
            <a:off x="462280" y="720725"/>
            <a:ext cx="7967345" cy="4260215"/>
          </a:xfrm>
        </p:spPr>
        <p:txBody>
          <a:bodyPr/>
          <a:p>
            <a:pPr>
              <a:buFont typeface="Wingdings" panose="05000000000000000000" charset="0"/>
              <a:buChar char="Ø"/>
            </a:pPr>
            <a:r>
              <a:rPr lang="en-US" altLang="en-US" sz="1600"/>
              <a:t>To design and implement an Agentic AI-based automation system that:</a:t>
            </a:r>
            <a:endParaRPr lang="en-US" altLang="en-US" sz="1600"/>
          </a:p>
          <a:p>
            <a:pPr>
              <a:buFont typeface="Wingdings" panose="05000000000000000000" charset="0"/>
              <a:buChar char="Ø"/>
            </a:pPr>
            <a:endParaRPr lang="en-US" altLang="en-US" sz="1600"/>
          </a:p>
          <a:p>
            <a:pPr>
              <a:buFont typeface="Wingdings" panose="05000000000000000000" charset="0"/>
              <a:buChar char="Ø"/>
            </a:pPr>
            <a:r>
              <a:rPr lang="en-US" altLang="en-US" sz="1600"/>
              <a:t>Collects and validates real-time news from multiple categories and regions.</a:t>
            </a:r>
            <a:endParaRPr lang="en-US" altLang="en-US" sz="1600"/>
          </a:p>
          <a:p>
            <a:pPr>
              <a:buFont typeface="Wingdings" panose="05000000000000000000" charset="0"/>
              <a:buChar char="Ø"/>
            </a:pPr>
            <a:endParaRPr lang="en-US" altLang="en-US" sz="1600"/>
          </a:p>
          <a:p>
            <a:pPr>
              <a:buFont typeface="Wingdings" panose="05000000000000000000" charset="0"/>
              <a:buChar char="Ø"/>
            </a:pPr>
            <a:r>
              <a:rPr lang="en-US" altLang="en-US" sz="1600"/>
              <a:t>Summarizes and analyzes news using Google Gemini.</a:t>
            </a:r>
            <a:endParaRPr lang="en-US" altLang="en-US" sz="1600"/>
          </a:p>
          <a:p>
            <a:pPr>
              <a:buFont typeface="Wingdings" panose="05000000000000000000" charset="0"/>
              <a:buChar char="Ø"/>
            </a:pPr>
            <a:endParaRPr lang="en-US" altLang="en-US" sz="1600"/>
          </a:p>
          <a:p>
            <a:pPr>
              <a:buFont typeface="Wingdings" panose="05000000000000000000" charset="0"/>
              <a:buChar char="Ø"/>
            </a:pPr>
            <a:r>
              <a:rPr lang="en-US" altLang="en-US" sz="1600"/>
              <a:t>Applies guardrails to ensure safe and unbiased content generation.</a:t>
            </a:r>
            <a:endParaRPr lang="en-US" altLang="en-US" sz="1600"/>
          </a:p>
          <a:p>
            <a:pPr>
              <a:buFont typeface="Wingdings" panose="05000000000000000000" charset="0"/>
              <a:buChar char="Ø"/>
            </a:pPr>
            <a:endParaRPr lang="en-US" altLang="en-US" sz="1600"/>
          </a:p>
          <a:p>
            <a:pPr>
              <a:buFont typeface="Wingdings" panose="05000000000000000000" charset="0"/>
              <a:buChar char="Ø"/>
            </a:pPr>
            <a:r>
              <a:rPr lang="en-US" altLang="en-US" sz="1600"/>
              <a:t>Provides an interactive, automated web interface for users.</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ubtitle 7"/>
          <p:cNvSpPr/>
          <p:nvPr>
            <p:ph type="subTitle" idx="6"/>
          </p:nvPr>
        </p:nvSpPr>
        <p:spPr>
          <a:xfrm>
            <a:off x="415925" y="147955"/>
            <a:ext cx="8013700" cy="677545"/>
          </a:xfrm>
        </p:spPr>
        <p:txBody>
          <a:bodyPr/>
          <a:p>
            <a:r>
              <a:rPr lang="en-US" altLang="en-US"/>
              <a:t>Solution Overview</a:t>
            </a:r>
            <a:endParaRPr lang="en-US" altLang="en-US"/>
          </a:p>
        </p:txBody>
      </p:sp>
      <p:graphicFrame>
        <p:nvGraphicFramePr>
          <p:cNvPr id="11" name="Table 10"/>
          <p:cNvGraphicFramePr/>
          <p:nvPr>
            <p:custDataLst>
              <p:tags r:id="rId1"/>
            </p:custDataLst>
          </p:nvPr>
        </p:nvGraphicFramePr>
        <p:xfrm>
          <a:off x="415925" y="913765"/>
          <a:ext cx="8412480" cy="3830320"/>
        </p:xfrm>
        <a:graphic>
          <a:graphicData uri="http://schemas.openxmlformats.org/drawingml/2006/table">
            <a:tbl>
              <a:tblPr firstRow="1" bandRow="1">
                <a:tableStyleId>{5C22544A-7EE6-4342-B048-85BDC9FD1C3A}</a:tableStyleId>
              </a:tblPr>
              <a:tblGrid>
                <a:gridCol w="2082800"/>
                <a:gridCol w="3733165"/>
                <a:gridCol w="2596515"/>
              </a:tblGrid>
              <a:tr h="651510">
                <a:tc>
                  <a:txBody>
                    <a:bodyPr/>
                    <a:p>
                      <a:pPr algn="ctr"/>
                      <a:endParaRPr lang="en-US" altLang="zh-CN" sz="1200"/>
                    </a:p>
                    <a:p>
                      <a:pPr algn="ctr">
                        <a:buSzTx/>
                      </a:pPr>
                      <a:r>
                        <a:rPr lang="en-US" altLang="en-US" sz="1600"/>
                        <a:t>Step</a:t>
                      </a:r>
                      <a:endParaRPr lang="en-US" altLang="en-US" sz="1600"/>
                    </a:p>
                  </a:txBody>
                  <a:tcPr marL="0" marR="0" marT="0" marB="0" anchor="ctr" anchorCtr="0">
                    <a:solidFill>
                      <a:schemeClr val="accent6"/>
                    </a:solidFill>
                  </a:tcPr>
                </a:tc>
                <a:tc>
                  <a:txBody>
                    <a:bodyPr/>
                    <a:p>
                      <a:pPr algn="ctr">
                        <a:buNone/>
                      </a:pPr>
                      <a:endParaRPr lang="en-US" altLang="en-US" sz="1600"/>
                    </a:p>
                    <a:p>
                      <a:pPr algn="ctr">
                        <a:buNone/>
                      </a:pPr>
                      <a:r>
                        <a:rPr lang="en-US" altLang="en-US" sz="1600"/>
                        <a:t>Function</a:t>
                      </a:r>
                      <a:endParaRPr lang="en-US" altLang="en-US" sz="1600"/>
                    </a:p>
                  </a:txBody>
                  <a:tcPr>
                    <a:solidFill>
                      <a:schemeClr val="accent6"/>
                    </a:solidFill>
                  </a:tcPr>
                </a:tc>
                <a:tc>
                  <a:txBody>
                    <a:bodyPr/>
                    <a:p>
                      <a:pPr algn="ctr">
                        <a:buNone/>
                      </a:pPr>
                      <a:endParaRPr lang="en-US" altLang="en-US" sz="1600"/>
                    </a:p>
                    <a:p>
                      <a:pPr algn="ctr">
                        <a:buNone/>
                      </a:pPr>
                      <a:r>
                        <a:rPr lang="en-US" altLang="en-US" sz="1600"/>
                        <a:t>Technology</a:t>
                      </a:r>
                      <a:endParaRPr lang="en-US" altLang="en-US" sz="1600"/>
                    </a:p>
                  </a:txBody>
                  <a:tcPr>
                    <a:solidFill>
                      <a:schemeClr val="accent6"/>
                    </a:solidFill>
                  </a:tcPr>
                </a:tc>
              </a:tr>
              <a:tr h="635635">
                <a:tc>
                  <a:txBody>
                    <a:bodyPr/>
                    <a:p>
                      <a:pPr algn="ctr"/>
                      <a:r>
                        <a:rPr lang="en-IN" altLang="en-US" sz="1400"/>
                        <a:t> </a:t>
                      </a:r>
                      <a:r>
                        <a:rPr lang="en-US" altLang="zh-CN" sz="1400"/>
                        <a:t>1</a:t>
                      </a:r>
                      <a:endParaRPr lang="en-US" altLang="zh-CN" sz="1400"/>
                    </a:p>
                  </a:txBody>
                  <a:tcPr marL="0" marR="0" marT="0" marB="0" anchor="ctr" anchorCtr="0">
                    <a:solidFill>
                      <a:schemeClr val="accent6"/>
                    </a:solidFill>
                  </a:tcPr>
                </a:tc>
                <a:tc>
                  <a:txBody>
                    <a:bodyPr/>
                    <a:p>
                      <a:pPr algn="ctr"/>
                      <a:r>
                        <a:rPr lang="en-US" altLang="zh-CN" sz="1400"/>
                        <a:t>Fetch headlines from trusted APIs</a:t>
                      </a:r>
                      <a:endParaRPr lang="en-US" altLang="zh-CN" sz="1400"/>
                    </a:p>
                  </a:txBody>
                  <a:tcPr marL="0" marR="0" marT="0" marB="0" anchor="ctr" anchorCtr="0">
                    <a:solidFill>
                      <a:schemeClr val="accent6"/>
                    </a:solidFill>
                  </a:tcPr>
                </a:tc>
                <a:tc>
                  <a:txBody>
                    <a:bodyPr/>
                    <a:p>
                      <a:pPr algn="ctr"/>
                      <a:r>
                        <a:rPr lang="en-US" altLang="zh-CN" sz="1400"/>
                        <a:t>NewsAPI</a:t>
                      </a:r>
                      <a:endParaRPr lang="en-US" altLang="zh-CN" sz="1400"/>
                    </a:p>
                  </a:txBody>
                  <a:tcPr marL="0" marR="0" marT="0" marB="0" anchor="ctr" anchorCtr="0">
                    <a:solidFill>
                      <a:schemeClr val="accent6"/>
                    </a:solidFill>
                  </a:tcPr>
                </a:tc>
              </a:tr>
              <a:tr h="636270">
                <a:tc>
                  <a:txBody>
                    <a:bodyPr/>
                    <a:p>
                      <a:pPr algn="ctr"/>
                      <a:r>
                        <a:rPr lang="en-US" altLang="zh-CN" sz="1400"/>
                        <a:t>2</a:t>
                      </a:r>
                      <a:endParaRPr lang="en-US" altLang="zh-CN" sz="1400"/>
                    </a:p>
                  </a:txBody>
                  <a:tcPr marL="0" marR="0" marT="0" marB="0" anchor="ctr" anchorCtr="0">
                    <a:solidFill>
                      <a:schemeClr val="accent6"/>
                    </a:solidFill>
                  </a:tcPr>
                </a:tc>
                <a:tc>
                  <a:txBody>
                    <a:bodyPr/>
                    <a:p>
                      <a:pPr algn="ctr"/>
                      <a:r>
                        <a:rPr lang="en-US" altLang="zh-CN" sz="1400"/>
                        <a:t>Validate &amp; sanitize inputs</a:t>
                      </a:r>
                      <a:endParaRPr lang="en-US" altLang="zh-CN" sz="1400"/>
                    </a:p>
                  </a:txBody>
                  <a:tcPr marL="0" marR="0" marT="0" marB="0" anchor="ctr" anchorCtr="0">
                    <a:solidFill>
                      <a:schemeClr val="accent6"/>
                    </a:solidFill>
                  </a:tcPr>
                </a:tc>
                <a:tc>
                  <a:txBody>
                    <a:bodyPr/>
                    <a:p>
                      <a:pPr algn="ctr"/>
                      <a:r>
                        <a:rPr lang="en-US" altLang="zh-CN" sz="1400"/>
                        <a:t>Regex Guardrails</a:t>
                      </a:r>
                      <a:endParaRPr lang="en-US" altLang="zh-CN" sz="1400"/>
                    </a:p>
                  </a:txBody>
                  <a:tcPr marL="0" marR="0" marT="0" marB="0" anchor="ctr" anchorCtr="0">
                    <a:solidFill>
                      <a:schemeClr val="accent6"/>
                    </a:solidFill>
                  </a:tcPr>
                </a:tc>
              </a:tr>
              <a:tr h="635000">
                <a:tc>
                  <a:txBody>
                    <a:bodyPr/>
                    <a:p>
                      <a:pPr algn="ctr"/>
                      <a:r>
                        <a:rPr lang="en-US" altLang="zh-CN" sz="1400"/>
                        <a:t>3</a:t>
                      </a:r>
                      <a:endParaRPr lang="en-US" altLang="zh-CN" sz="1400"/>
                    </a:p>
                  </a:txBody>
                  <a:tcPr marL="0" marR="0" marT="0" marB="0" anchor="ctr" anchorCtr="0">
                    <a:solidFill>
                      <a:schemeClr val="accent6"/>
                    </a:solidFill>
                  </a:tcPr>
                </a:tc>
                <a:tc>
                  <a:txBody>
                    <a:bodyPr/>
                    <a:p>
                      <a:pPr algn="ctr"/>
                      <a:r>
                        <a:rPr lang="en-US" altLang="zh-CN" sz="1400"/>
                        <a:t>Generate AI summaries &amp; sentiment</a:t>
                      </a:r>
                      <a:endParaRPr lang="en-US" altLang="zh-CN" sz="1400"/>
                    </a:p>
                  </a:txBody>
                  <a:tcPr marL="0" marR="0" marT="0" marB="0" anchor="ctr" anchorCtr="0">
                    <a:solidFill>
                      <a:schemeClr val="accent6"/>
                    </a:solidFill>
                  </a:tcPr>
                </a:tc>
                <a:tc>
                  <a:txBody>
                    <a:bodyPr/>
                    <a:p>
                      <a:pPr algn="ctr"/>
                      <a:r>
                        <a:rPr lang="en-US" altLang="zh-CN" sz="1400"/>
                        <a:t>Gemini 2.5 Flash</a:t>
                      </a:r>
                      <a:endParaRPr lang="en-US" altLang="zh-CN" sz="1400"/>
                    </a:p>
                  </a:txBody>
                  <a:tcPr marL="0" marR="0" marT="0" marB="0" anchor="ctr" anchorCtr="0">
                    <a:solidFill>
                      <a:schemeClr val="accent6"/>
                    </a:solidFill>
                  </a:tcPr>
                </a:tc>
              </a:tr>
              <a:tr h="636270">
                <a:tc>
                  <a:txBody>
                    <a:bodyPr/>
                    <a:p>
                      <a:pPr algn="ctr"/>
                      <a:r>
                        <a:rPr lang="en-US" altLang="zh-CN" sz="1400"/>
                        <a:t>4</a:t>
                      </a:r>
                      <a:endParaRPr lang="en-US" altLang="zh-CN" sz="1400"/>
                    </a:p>
                  </a:txBody>
                  <a:tcPr marL="0" marR="0" marT="0" marB="0" anchor="ctr" anchorCtr="0">
                    <a:solidFill>
                      <a:schemeClr val="accent6"/>
                    </a:solidFill>
                  </a:tcPr>
                </a:tc>
                <a:tc>
                  <a:txBody>
                    <a:bodyPr/>
                    <a:p>
                      <a:pPr algn="ctr"/>
                      <a:r>
                        <a:rPr lang="en-US" altLang="zh-CN" sz="1400"/>
                        <a:t>Handle errors &amp; fallbacks</a:t>
                      </a:r>
                      <a:endParaRPr lang="en-US" altLang="zh-CN" sz="1400"/>
                    </a:p>
                  </a:txBody>
                  <a:tcPr marL="0" marR="0" marT="0" marB="0" anchor="ctr" anchorCtr="0">
                    <a:solidFill>
                      <a:schemeClr val="accent6"/>
                    </a:solidFill>
                  </a:tcPr>
                </a:tc>
                <a:tc>
                  <a:txBody>
                    <a:bodyPr/>
                    <a:p>
                      <a:pPr algn="ctr"/>
                      <a:r>
                        <a:rPr lang="en-US" altLang="zh-CN" sz="1400"/>
                        <a:t>Python logic</a:t>
                      </a:r>
                      <a:endParaRPr lang="en-US" altLang="zh-CN" sz="1400"/>
                    </a:p>
                  </a:txBody>
                  <a:tcPr marL="0" marR="0" marT="0" marB="0" anchor="ctr" anchorCtr="0">
                    <a:solidFill>
                      <a:schemeClr val="accent6"/>
                    </a:solidFill>
                  </a:tcPr>
                </a:tc>
              </a:tr>
              <a:tr h="635635">
                <a:tc>
                  <a:txBody>
                    <a:bodyPr/>
                    <a:p>
                      <a:pPr algn="ctr"/>
                      <a:r>
                        <a:rPr lang="en-US" altLang="zh-CN" sz="1400"/>
                        <a:t>5</a:t>
                      </a:r>
                      <a:endParaRPr lang="en-US" altLang="zh-CN" sz="1400"/>
                    </a:p>
                  </a:txBody>
                  <a:tcPr marL="0" marR="0" marT="0" marB="0" anchor="ctr" anchorCtr="0">
                    <a:solidFill>
                      <a:schemeClr val="accent6"/>
                    </a:solidFill>
                  </a:tcPr>
                </a:tc>
                <a:tc>
                  <a:txBody>
                    <a:bodyPr/>
                    <a:p>
                      <a:pPr algn="ctr"/>
                      <a:r>
                        <a:rPr lang="en-US" altLang="zh-CN" sz="1400"/>
                        <a:t>Present interactive dashboard</a:t>
                      </a:r>
                      <a:endParaRPr lang="en-US" altLang="zh-CN" sz="1400"/>
                    </a:p>
                  </a:txBody>
                  <a:tcPr marL="0" marR="0" marT="0" marB="0" anchor="ctr" anchorCtr="0">
                    <a:solidFill>
                      <a:schemeClr val="accent6"/>
                    </a:solidFill>
                  </a:tcPr>
                </a:tc>
                <a:tc>
                  <a:txBody>
                    <a:bodyPr/>
                    <a:p>
                      <a:pPr algn="ctr">
                        <a:buSzTx/>
                        <a:buNone/>
                      </a:pPr>
                      <a:r>
                        <a:rPr lang="en-US" altLang="zh-CN" sz="1400"/>
                        <a:t>Streamlit</a:t>
                      </a:r>
                      <a:endParaRPr lang="en-US" altLang="zh-CN" sz="1400"/>
                    </a:p>
                  </a:txBody>
                  <a:tcPr>
                    <a:solidFill>
                      <a:schemeClr val="accent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Subtitle 9"/>
          <p:cNvSpPr/>
          <p:nvPr>
            <p:ph type="subTitle" idx="8"/>
          </p:nvPr>
        </p:nvSpPr>
        <p:spPr>
          <a:xfrm>
            <a:off x="427355" y="629920"/>
            <a:ext cx="6595745" cy="4033520"/>
          </a:xfrm>
        </p:spPr>
        <p:txBody>
          <a:bodyPr/>
          <a:p>
            <a:r>
              <a:rPr lang="en-US" altLang="en-US" sz="1600">
                <a:solidFill>
                  <a:schemeClr val="accent1"/>
                </a:solidFill>
                <a:effectLst>
                  <a:outerShdw blurRad="38100" dist="25400" dir="5400000" algn="ctr" rotWithShape="0">
                    <a:srgbClr val="6E747A">
                      <a:alpha val="43000"/>
                    </a:srgbClr>
                  </a:outerShdw>
                </a:effectLst>
              </a:rPr>
              <a:t>Agentic Components Implemented:</a:t>
            </a:r>
            <a:endParaRPr lang="en-US" altLang="en-US" sz="1600">
              <a:solidFill>
                <a:schemeClr val="accent1"/>
              </a:solidFill>
              <a:effectLst>
                <a:outerShdw blurRad="38100" dist="25400" dir="5400000" algn="ctr" rotWithShape="0">
                  <a:srgbClr val="6E747A">
                    <a:alpha val="43000"/>
                  </a:srgbClr>
                </a:outerShdw>
              </a:effectLst>
            </a:endParaRPr>
          </a:p>
          <a:p>
            <a:endParaRPr lang="en-US" altLang="en-US" sz="1600"/>
          </a:p>
          <a:p>
            <a:r>
              <a:rPr lang="zh-CN" altLang="en-US" sz="1600"/>
              <a:t>🧠</a:t>
            </a:r>
            <a:r>
              <a:rPr lang="en-US" altLang="en-US" sz="1600"/>
              <a:t> Reasoning: Model interprets news context and </a:t>
            </a:r>
            <a:endParaRPr lang="en-US" altLang="en-US" sz="1600"/>
          </a:p>
          <a:p>
            <a:r>
              <a:rPr lang="en-US" altLang="en-US" sz="1600"/>
              <a:t>summarizes insights.</a:t>
            </a:r>
            <a:endParaRPr lang="en-US" altLang="en-US" sz="1600"/>
          </a:p>
          <a:p>
            <a:endParaRPr lang="en-US" altLang="en-US" sz="1600"/>
          </a:p>
          <a:p>
            <a:r>
              <a:rPr lang="zh-CN" altLang="en-US" sz="1600"/>
              <a:t>🛡</a:t>
            </a:r>
            <a:r>
              <a:rPr lang="en-US" altLang="en-US" sz="1600"/>
              <a:t>️</a:t>
            </a:r>
            <a:r>
              <a:rPr lang="en-US" altLang="en-US" sz="1600"/>
              <a:t> Guardrails: Regex validation + bias filtering.</a:t>
            </a:r>
            <a:endParaRPr lang="en-US" altLang="en-US" sz="1600"/>
          </a:p>
          <a:p>
            <a:endParaRPr lang="en-US" altLang="en-US" sz="1600"/>
          </a:p>
          <a:p>
            <a:r>
              <a:rPr lang="zh-CN" altLang="en-US" sz="1600"/>
              <a:t>🔁</a:t>
            </a:r>
            <a:r>
              <a:rPr lang="en-US" altLang="en-US" sz="1600"/>
              <a:t> Handoff Mechanism: Switches automatically to extractive summary when LLM fails.</a:t>
            </a:r>
            <a:endParaRPr lang="en-US" altLang="en-US" sz="1600"/>
          </a:p>
          <a:p>
            <a:endParaRPr lang="en-US" altLang="en-US" sz="1600"/>
          </a:p>
          <a:p>
            <a:r>
              <a:rPr lang="zh-CN" altLang="en-US" sz="1600"/>
              <a:t>⚙</a:t>
            </a:r>
            <a:r>
              <a:rPr lang="en-US" altLang="en-US" sz="1600"/>
              <a:t>️</a:t>
            </a:r>
            <a:r>
              <a:rPr lang="en-US" altLang="en-US" sz="1600"/>
              <a:t> Autonomy: System operates end-to-end with minimal user input.</a:t>
            </a:r>
            <a:endParaRPr lang="en-US" altLang="en-US" sz="1600"/>
          </a:p>
          <a:p>
            <a:endParaRPr lang="en-US" altLang="en-US" sz="1600"/>
          </a:p>
          <a:p>
            <a:r>
              <a:rPr lang="zh-CN" altLang="en-US" sz="1600"/>
              <a:t>📊</a:t>
            </a:r>
            <a:r>
              <a:rPr lang="en-US" altLang="en-US" sz="1600"/>
              <a:t> Feedback Loop: Interactive interface guides users through results and alerts.</a:t>
            </a:r>
            <a:endParaRPr lang="en-US" altLang="en-US" sz="1600"/>
          </a:p>
        </p:txBody>
      </p:sp>
      <p:grpSp>
        <p:nvGrpSpPr>
          <p:cNvPr id="210" name="Google Shape;210;p24"/>
          <p:cNvGrpSpPr/>
          <p:nvPr/>
        </p:nvGrpSpPr>
        <p:grpSpPr>
          <a:xfrm flipH="1">
            <a:off x="5932613" y="914389"/>
            <a:ext cx="3706695" cy="2550084"/>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ubtitle 7"/>
          <p:cNvSpPr/>
          <p:nvPr>
            <p:ph type="subTitle" idx="6"/>
          </p:nvPr>
        </p:nvSpPr>
        <p:spPr>
          <a:xfrm>
            <a:off x="168275" y="628015"/>
            <a:ext cx="8674100" cy="4226560"/>
          </a:xfrm>
        </p:spPr>
        <p:txBody>
          <a:bodyPr/>
          <a:p>
            <a:r>
              <a:rPr lang="en-US" altLang="en-US" sz="1200" b="1">
                <a:solidFill>
                  <a:schemeClr val="accent2">
                    <a:lumMod val="75000"/>
                  </a:schemeClr>
                </a:solidFill>
              </a:rPr>
              <a:t>Automated Processes:</a:t>
            </a:r>
            <a:endParaRPr lang="en-US" altLang="en-US" sz="1200" b="1">
              <a:solidFill>
                <a:schemeClr val="accent2">
                  <a:lumMod val="75000"/>
                </a:schemeClr>
              </a:solidFill>
            </a:endParaRPr>
          </a:p>
          <a:p>
            <a:endParaRPr lang="en-US" altLang="en-US" sz="900"/>
          </a:p>
          <a:p>
            <a:pPr lvl="1">
              <a:buFont typeface="Arial" panose="020B0604020202020204" pitchFamily="34" charset="0"/>
              <a:buChar char="•"/>
            </a:pPr>
            <a:r>
              <a:rPr lang="en-US" altLang="en-US" sz="1080"/>
              <a:t>Real-time API data fetching.</a:t>
            </a:r>
            <a:endParaRPr lang="en-US" altLang="en-US" sz="1080"/>
          </a:p>
          <a:p>
            <a:pPr>
              <a:buFont typeface="Arial" panose="020B0604020202020204" pitchFamily="34" charset="0"/>
              <a:buChar char="•"/>
            </a:pPr>
            <a:endParaRPr lang="en-US" altLang="en-US" sz="900"/>
          </a:p>
          <a:p>
            <a:pPr lvl="1">
              <a:buFont typeface="Arial" panose="020B0604020202020204" pitchFamily="34" charset="0"/>
              <a:buChar char="•"/>
            </a:pPr>
            <a:r>
              <a:rPr lang="en-US" altLang="en-US" sz="1080"/>
              <a:t>Summarization pipeline triggered on user input.</a:t>
            </a:r>
            <a:r>
              <a:rPr lang="en-IN" altLang="en-US" sz="1080"/>
              <a:t>       </a:t>
            </a:r>
            <a:endParaRPr lang="en-US" altLang="en-US" sz="1080"/>
          </a:p>
          <a:p>
            <a:pPr>
              <a:buFont typeface="Arial" panose="020B0604020202020204" pitchFamily="34" charset="0"/>
              <a:buChar char="•"/>
            </a:pPr>
            <a:endParaRPr lang="en-US" altLang="en-US" sz="900"/>
          </a:p>
          <a:p>
            <a:pPr lvl="1">
              <a:buFont typeface="Arial" panose="020B0604020202020204" pitchFamily="34" charset="0"/>
              <a:buChar char="•"/>
            </a:pPr>
            <a:r>
              <a:rPr lang="en-US" altLang="en-US" sz="1080"/>
              <a:t>Automatic handling of empty or invalid responses.</a:t>
            </a:r>
            <a:endParaRPr lang="en-US" altLang="en-US" sz="1080"/>
          </a:p>
          <a:p>
            <a:pPr>
              <a:buFont typeface="Arial" panose="020B0604020202020204" pitchFamily="34" charset="0"/>
              <a:buChar char="•"/>
            </a:pPr>
            <a:endParaRPr lang="en-US" altLang="en-US" sz="900"/>
          </a:p>
          <a:p>
            <a:pPr lvl="1">
              <a:buFont typeface="Arial" panose="020B0604020202020204" pitchFamily="34" charset="0"/>
              <a:buChar char="•"/>
            </a:pPr>
            <a:r>
              <a:rPr lang="en-US" altLang="en-US" sz="1080"/>
              <a:t>Smart fallbacks ensuring continuous operation.</a:t>
            </a:r>
            <a:endParaRPr lang="en-US" altLang="en-US" sz="1080"/>
          </a:p>
          <a:p>
            <a:pPr>
              <a:buFont typeface="Arial" panose="020B0604020202020204" pitchFamily="34" charset="0"/>
              <a:buChar char="•"/>
            </a:pPr>
            <a:endParaRPr lang="en-US" altLang="en-US" sz="900"/>
          </a:p>
          <a:p>
            <a:r>
              <a:rPr lang="en-US" altLang="en-US" sz="1200" b="1">
                <a:solidFill>
                  <a:schemeClr val="accent2">
                    <a:lumMod val="75000"/>
                  </a:schemeClr>
                </a:solidFill>
              </a:rPr>
              <a:t>Intelligent Additions:</a:t>
            </a:r>
            <a:endParaRPr lang="en-US" altLang="en-US" sz="1200" b="1">
              <a:solidFill>
                <a:schemeClr val="accent2">
                  <a:lumMod val="75000"/>
                </a:schemeClr>
              </a:solidFill>
            </a:endParaRPr>
          </a:p>
          <a:p>
            <a:endParaRPr lang="en-US" altLang="en-US" sz="1200" b="1">
              <a:solidFill>
                <a:schemeClr val="accent2">
                  <a:lumMod val="75000"/>
                </a:schemeClr>
              </a:solidFill>
            </a:endParaRPr>
          </a:p>
          <a:p>
            <a:r>
              <a:rPr lang="en-US" altLang="en-US" sz="1000"/>
              <a:t>Gemini used for context-aware summarization.</a:t>
            </a:r>
            <a:endParaRPr lang="en-US" altLang="en-US" sz="1000"/>
          </a:p>
          <a:p>
            <a:endParaRPr lang="en-US" altLang="en-US" sz="1000"/>
          </a:p>
          <a:p>
            <a:pPr marL="139700" indent="0">
              <a:buFont typeface="Arial" panose="020B0604020202020204" pitchFamily="34" charset="0"/>
            </a:pPr>
            <a:r>
              <a:rPr lang="en-US" altLang="en-US" sz="1000"/>
              <a:t>Sentiment tagging provides deeper insight into overall tone.</a:t>
            </a:r>
            <a:endParaRPr lang="en-US" altLang="en-US" sz="1000"/>
          </a:p>
          <a:p>
            <a:pPr marL="139700" indent="0">
              <a:buFont typeface="Arial" panose="020B0604020202020204" pitchFamily="34" charset="0"/>
            </a:pPr>
            <a:endParaRPr lang="en-US" altLang="en-US" sz="1000">
              <a:solidFill>
                <a:schemeClr val="accent2">
                  <a:lumMod val="75000"/>
                </a:schemeClr>
              </a:solidFill>
            </a:endParaRPr>
          </a:p>
          <a:p>
            <a:r>
              <a:rPr lang="en-US" altLang="en-US" sz="1200" b="1">
                <a:solidFill>
                  <a:schemeClr val="accent2">
                    <a:lumMod val="75000"/>
                  </a:schemeClr>
                </a:solidFill>
              </a:rPr>
              <a:t>Key UI Elements:</a:t>
            </a:r>
            <a:endParaRPr lang="en-US" altLang="en-US" sz="1200" b="1">
              <a:solidFill>
                <a:schemeClr val="accent2">
                  <a:lumMod val="75000"/>
                </a:schemeClr>
              </a:solidFill>
            </a:endParaRPr>
          </a:p>
          <a:p>
            <a:endParaRPr lang="en-US" altLang="en-US" sz="1200" b="1">
              <a:solidFill>
                <a:schemeClr val="accent2">
                  <a:lumMod val="75000"/>
                </a:schemeClr>
              </a:solidFill>
            </a:endParaRPr>
          </a:p>
          <a:p>
            <a:pPr>
              <a:buFont typeface="Arial" panose="020B0604020202020204" pitchFamily="34" charset="0"/>
              <a:buChar char="•"/>
            </a:pPr>
            <a:r>
              <a:rPr lang="en-US" altLang="en-US" sz="900"/>
              <a:t>Category and region selectors.</a:t>
            </a:r>
            <a:endParaRPr lang="en-US" altLang="en-US" sz="900"/>
          </a:p>
          <a:p>
            <a:pPr>
              <a:buFont typeface="Arial" panose="020B0604020202020204" pitchFamily="34" charset="0"/>
              <a:buChar char="•"/>
            </a:pPr>
            <a:endParaRPr lang="en-US" altLang="en-US" sz="900"/>
          </a:p>
          <a:p>
            <a:pPr>
              <a:buFont typeface="Arial" panose="020B0604020202020204" pitchFamily="34" charset="0"/>
              <a:buChar char="•"/>
            </a:pPr>
            <a:r>
              <a:rPr lang="en-US" altLang="en-US" sz="900"/>
              <a:t>Real-time fetch button.</a:t>
            </a:r>
            <a:endParaRPr lang="en-US" altLang="en-US" sz="900"/>
          </a:p>
          <a:p>
            <a:pPr>
              <a:buFont typeface="Arial" panose="020B0604020202020204" pitchFamily="34" charset="0"/>
              <a:buChar char="•"/>
            </a:pPr>
            <a:endParaRPr lang="en-US" altLang="en-US" sz="900"/>
          </a:p>
          <a:p>
            <a:pPr>
              <a:buFont typeface="Arial" panose="020B0604020202020204" pitchFamily="34" charset="0"/>
              <a:buChar char="•"/>
            </a:pPr>
            <a:r>
              <a:rPr lang="en-US" altLang="en-US" sz="900"/>
              <a:t>Gemini summary and sentiment analysis display.</a:t>
            </a:r>
            <a:endParaRPr lang="en-US" altLang="en-US" sz="900"/>
          </a:p>
          <a:p>
            <a:pPr>
              <a:buFont typeface="Arial" panose="020B0604020202020204" pitchFamily="34" charset="0"/>
              <a:buChar char="•"/>
            </a:pPr>
            <a:endParaRPr lang="en-US" altLang="en-US" sz="900"/>
          </a:p>
          <a:p>
            <a:pPr>
              <a:buFont typeface="Arial" panose="020B0604020202020204" pitchFamily="34" charset="0"/>
              <a:buChar char="•"/>
            </a:pPr>
            <a:r>
              <a:rPr lang="en-US" altLang="en-US" sz="900"/>
              <a:t>Clean layout with images, sources, and timestamps.</a:t>
            </a:r>
            <a:endParaRPr lang="en-US" altLang="en-US" sz="900"/>
          </a:p>
          <a:p>
            <a:endParaRPr lang="en-US" altLang="en-US" sz="900"/>
          </a:p>
        </p:txBody>
      </p:sp>
      <p:sp>
        <p:nvSpPr>
          <p:cNvPr id="11" name="Text Box 10"/>
          <p:cNvSpPr txBox="1"/>
          <p:nvPr/>
        </p:nvSpPr>
        <p:spPr>
          <a:xfrm>
            <a:off x="614045" y="259715"/>
            <a:ext cx="6046470" cy="333375"/>
          </a:xfrm>
          <a:prstGeom prst="rect">
            <a:avLst/>
          </a:prstGeom>
          <a:noFill/>
        </p:spPr>
        <p:txBody>
          <a:bodyPr wrap="square" rtlCol="0">
            <a:noAutofit/>
          </a:bodyPr>
          <a:p>
            <a:r>
              <a:rPr lang="en-US" altLang="en-US" b="1">
                <a:sym typeface="+mn-ea"/>
              </a:rPr>
              <a:t>Automation &amp; Intelligence</a:t>
            </a:r>
            <a:endParaRPr lang="en-US" altLang="en-US" b="1"/>
          </a:p>
          <a:p>
            <a:endParaRPr lang="en-US"/>
          </a:p>
        </p:txBody>
      </p:sp>
      <p:pic>
        <p:nvPicPr>
          <p:cNvPr id="12" name="Picture 11"/>
          <p:cNvPicPr>
            <a:picLocks noChangeAspect="1"/>
          </p:cNvPicPr>
          <p:nvPr/>
        </p:nvPicPr>
        <p:blipFill>
          <a:blip r:embed="rId1"/>
          <a:stretch>
            <a:fillRect/>
          </a:stretch>
        </p:blipFill>
        <p:spPr>
          <a:xfrm>
            <a:off x="4373245" y="915670"/>
            <a:ext cx="4617720" cy="3137535"/>
          </a:xfrm>
          <a:prstGeom prst="rect">
            <a:avLst/>
          </a:prstGeom>
        </p:spPr>
      </p:pic>
    </p:spTree>
  </p:cSld>
  <p:clrMapOvr>
    <a:masterClrMapping/>
  </p:clrMapOvr>
</p:sld>
</file>

<file path=ppt/tags/tag1.xml><?xml version="1.0" encoding="utf-8"?>
<p:tagLst xmlns:p="http://schemas.openxmlformats.org/presentationml/2006/main">
  <p:tag name="TABLE_ENDDRAG_ORIGIN_RECT" val="662*301"/>
  <p:tag name="TABLE_ENDDRAG_RECT" val="32*71*662*301"/>
</p:tagLst>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2392</Words>
  <Application>WPS Presentation</Application>
  <PresentationFormat/>
  <Paragraphs>120</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Golos Text Medium</vt:lpstr>
      <vt:lpstr>Golos Text</vt:lpstr>
      <vt:lpstr>Bebas Neue</vt:lpstr>
      <vt:lpstr>Gantari</vt:lpstr>
      <vt:lpstr>Wingdings</vt:lpstr>
      <vt:lpstr>Microsoft YaHei</vt:lpstr>
      <vt:lpstr>Arial Unicode MS</vt:lpstr>
      <vt:lpstr>Artificial Intelligence by Slidesgo</vt:lpstr>
      <vt:lpstr>	AI News                          Summarizer with      	Guardrails &amp; 	Automation</vt:lpstr>
      <vt:lpstr>1.“In today’s digital era, people are overwhelmed by the volume of news.”  2.Global users encounter information overload across multiple news sources.  3.Articles are often lengthy, repetitive, or biased.  4.Manual browsing consumes time and effort.  5.There is a strong need for an AI-driven automation system that summarizes and filters news accurately and ethically.</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AGENTIC-AI   TRAINING &amp;OUTCOMES</dc:title>
  <dc:creator/>
  <cp:lastModifiedBy>nihar gunda</cp:lastModifiedBy>
  <cp:revision>6</cp:revision>
  <dcterms:created xsi:type="dcterms:W3CDTF">2025-10-29T19:22:00Z</dcterms:created>
  <dcterms:modified xsi:type="dcterms:W3CDTF">2025-10-31T18:26:55Z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17F86485D25840BF9986043AA5C35865_13</vt:lpwstr>
  </property>
  <property fmtid="{D5CDD505-2E9C-101B-9397-08002B2CF9AE}" pid="3" name="KSOProductBuildVer">
    <vt:lpwstr>1033-12.2.0.23131</vt:lpwstr>
  </property>
</Properties>
</file>