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108"/>
      </p:cViewPr>
      <p:guideLst>
        <p:guide orient="horz" pos="792"/>
        <p:guide orient="horz" pos="1080"/>
        <p:guide pos="192"/>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xmlns=""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xmlns=""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xmlns=""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D5067E9C-C7B9-4476-9708-CBB3F66FD892}"/>
              </a:ext>
            </a:extLst>
          </p:cNvPr>
          <p:cNvSpPr txBox="1"/>
          <p:nvPr/>
        </p:nvSpPr>
        <p:spPr>
          <a:xfrm>
            <a:off x="2951018" y="2493818"/>
            <a:ext cx="8617527" cy="1200329"/>
          </a:xfrm>
          <a:prstGeom prst="rect">
            <a:avLst/>
          </a:prstGeom>
          <a:noFill/>
        </p:spPr>
        <p:txBody>
          <a:bodyPr wrap="square" rtlCol="0">
            <a:spAutoFit/>
          </a:bodyPr>
          <a:lstStyle/>
          <a:p>
            <a:pPr algn="r"/>
            <a:r>
              <a:rPr lang="en-US" sz="3600" b="1" dirty="0" err="1" smtClean="0">
                <a:solidFill>
                  <a:schemeClr val="bg1"/>
                </a:solidFill>
                <a:latin typeface="Calibri" panose="020F0502020204030204" pitchFamily="34" charset="0"/>
                <a:cs typeface="Times New Roman" panose="02020603050405020304" pitchFamily="18" charset="0"/>
              </a:rPr>
              <a:t>AgriShield</a:t>
            </a:r>
            <a:r>
              <a:rPr lang="en-US" sz="3600" b="1" dirty="0" smtClean="0">
                <a:solidFill>
                  <a:schemeClr val="bg1"/>
                </a:solidFill>
                <a:latin typeface="Calibri" panose="020F0502020204030204" pitchFamily="34" charset="0"/>
                <a:cs typeface="Times New Roman" panose="02020603050405020304" pitchFamily="18" charset="0"/>
              </a:rPr>
              <a:t>: AI-Powered Plant Disease Detection </a:t>
            </a:r>
            <a:r>
              <a:rPr lang="en-IN" sz="3600" b="1" dirty="0" smtClean="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xmlns="" id="{D7224A59-2417-428A-A991-E468431BB817}"/>
              </a:ext>
            </a:extLst>
          </p:cNvPr>
          <p:cNvGrpSpPr/>
          <p:nvPr/>
        </p:nvGrpSpPr>
        <p:grpSpPr>
          <a:xfrm>
            <a:off x="6096000" y="653632"/>
            <a:ext cx="4229100" cy="839037"/>
            <a:chOff x="393700" y="1003144"/>
            <a:chExt cx="5274472" cy="1046435"/>
          </a:xfrm>
        </p:grpSpPr>
        <p:pic>
          <p:nvPicPr>
            <p:cNvPr id="7" name="Picture 6" descr="A close up of a logo&#10;&#10;Description automatically generated">
              <a:extLst>
                <a:ext uri="{FF2B5EF4-FFF2-40B4-BE49-F238E27FC236}">
                  <a16:creationId xmlns:a16="http://schemas.microsoft.com/office/drawing/2014/main" xmlns="" id="{BD3530AF-9771-470E-A9BF-F28AA227533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xmlns=""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pic>
          <p:nvPicPr>
            <p:cNvPr id="9" name="Picture 8" descr="A logo of a company&#10;&#10;Description automatically generated">
              <a:extLst>
                <a:ext uri="{FF2B5EF4-FFF2-40B4-BE49-F238E27FC236}">
                  <a16:creationId xmlns:a16="http://schemas.microsoft.com/office/drawing/2014/main" xmlns="" id="{D1A40D65-4427-44E7-BD14-8E22D6091580}"/>
                </a:ext>
              </a:extLst>
            </p:cNvPr>
            <p:cNvPicPr>
              <a:picLocks noChangeAspect="1"/>
            </p:cNvPicPr>
            <p:nvPr/>
          </p:nvPicPr>
          <p:blipFill rotWithShape="1">
            <a:blip r:embed="rId5"/>
            <a:srcRect l="7187" t="14341" r="7348" b="14115"/>
            <a:stretch/>
          </p:blipFill>
          <p:spPr>
            <a:xfrm>
              <a:off x="393700" y="1003144"/>
              <a:ext cx="1250066" cy="1046435"/>
            </a:xfrm>
            <a:prstGeom prst="rect">
              <a:avLst/>
            </a:prstGeom>
          </p:spPr>
        </p:pic>
      </p:grpSp>
    </p:spTree>
    <p:extLst>
      <p:ext uri="{BB962C8B-B14F-4D97-AF65-F5344CB8AC3E}">
        <p14:creationId xmlns:p14="http://schemas.microsoft.com/office/powerpoint/2010/main" xmlns=""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94E319-C77C-49E2-964C-6E125D716194}"/>
              </a:ext>
            </a:extLst>
          </p:cNvPr>
          <p:cNvSpPr txBox="1"/>
          <p:nvPr/>
        </p:nvSpPr>
        <p:spPr>
          <a:xfrm>
            <a:off x="0" y="720434"/>
            <a:ext cx="7855527" cy="6137565"/>
          </a:xfrm>
          <a:prstGeom prst="rect">
            <a:avLst/>
          </a:prstGeom>
          <a:noFill/>
        </p:spPr>
        <p:txBody>
          <a:bodyPr wrap="square">
            <a:spAutoFit/>
          </a:bodyPr>
          <a:lstStyle/>
          <a:p>
            <a:pPr marL="342900" indent="-342900" algn="just"/>
            <a:r>
              <a:rPr lang="en-US" sz="2000" b="1" dirty="0" smtClean="0">
                <a:latin typeface="Times New Roman" pitchFamily="18" charset="0"/>
                <a:cs typeface="Times New Roman" pitchFamily="18" charset="0"/>
              </a:rPr>
              <a:t>Learning Objectives:</a:t>
            </a:r>
          </a:p>
          <a:p>
            <a:pPr marL="342900" indent="-342900" algn="just">
              <a:buFont typeface="+mj-lt"/>
              <a:buAutoNum type="arabicPeriod"/>
            </a:pPr>
            <a:r>
              <a:rPr lang="en-US" sz="1800" b="1" dirty="0" smtClean="0">
                <a:latin typeface="Times New Roman" pitchFamily="18" charset="0"/>
                <a:cs typeface="Times New Roman" pitchFamily="18" charset="0"/>
              </a:rPr>
              <a:t>Analyze </a:t>
            </a:r>
            <a:r>
              <a:rPr lang="en-US" sz="1800" b="1" dirty="0" smtClean="0">
                <a:latin typeface="Times New Roman" pitchFamily="18" charset="0"/>
                <a:cs typeface="Times New Roman" pitchFamily="18" charset="0"/>
              </a:rPr>
              <a:t>the Impact of Plant Diseases</a:t>
            </a:r>
            <a:r>
              <a:rPr lang="en-US" sz="1800" dirty="0" smtClean="0">
                <a:latin typeface="Times New Roman" pitchFamily="18" charset="0"/>
                <a:cs typeface="Times New Roman" pitchFamily="18" charset="0"/>
              </a:rPr>
              <a:t>: Investigate the economic and agricultural challenges caused by plant diseases and understand the potential benefits of early detection.</a:t>
            </a:r>
          </a:p>
          <a:p>
            <a:pPr marL="342900" indent="-342900" algn="just">
              <a:buFont typeface="+mj-lt"/>
              <a:buAutoNum type="arabicPeriod"/>
            </a:pPr>
            <a:endParaRPr lang="en-US" sz="1800" dirty="0" smtClean="0">
              <a:latin typeface="Times New Roman" pitchFamily="18" charset="0"/>
              <a:cs typeface="Times New Roman" pitchFamily="18" charset="0"/>
            </a:endParaRPr>
          </a:p>
          <a:p>
            <a:pPr marL="342900" indent="-342900" algn="just">
              <a:buFont typeface="+mj-lt"/>
              <a:buAutoNum type="arabicPeriod"/>
            </a:pPr>
            <a:r>
              <a:rPr lang="en-US" sz="1800" b="1" dirty="0" smtClean="0">
                <a:latin typeface="Times New Roman" pitchFamily="18" charset="0"/>
                <a:cs typeface="Times New Roman" pitchFamily="18" charset="0"/>
              </a:rPr>
              <a:t>Explore Deep Learning in Agriculture</a:t>
            </a:r>
            <a:r>
              <a:rPr lang="en-US" sz="1800" dirty="0" smtClean="0">
                <a:latin typeface="Times New Roman" pitchFamily="18" charset="0"/>
                <a:cs typeface="Times New Roman" pitchFamily="18" charset="0"/>
              </a:rPr>
              <a:t>: Learn the applications of </a:t>
            </a:r>
            <a:r>
              <a:rPr lang="en-US" sz="1800" dirty="0" err="1" smtClean="0">
                <a:latin typeface="Times New Roman" pitchFamily="18" charset="0"/>
                <a:cs typeface="Times New Roman" pitchFamily="18" charset="0"/>
              </a:rPr>
              <a:t>convolutional</a:t>
            </a:r>
            <a:r>
              <a:rPr lang="en-US" sz="1800" dirty="0" smtClean="0">
                <a:latin typeface="Times New Roman" pitchFamily="18" charset="0"/>
                <a:cs typeface="Times New Roman" pitchFamily="18" charset="0"/>
              </a:rPr>
              <a:t> neural networks (CNNs) and transfer learning techniques in detecting and classifying plant diseases.</a:t>
            </a:r>
          </a:p>
          <a:p>
            <a:pPr marL="342900" indent="-342900" algn="just">
              <a:buFont typeface="+mj-lt"/>
              <a:buAutoNum type="arabicPeriod"/>
            </a:pPr>
            <a:endParaRPr lang="en-US" sz="1800" dirty="0" smtClean="0">
              <a:latin typeface="Times New Roman" pitchFamily="18" charset="0"/>
              <a:cs typeface="Times New Roman" pitchFamily="18" charset="0"/>
            </a:endParaRPr>
          </a:p>
          <a:p>
            <a:pPr marL="342900" indent="-342900" algn="just">
              <a:buFont typeface="+mj-lt"/>
              <a:buAutoNum type="arabicPeriod"/>
            </a:pPr>
            <a:r>
              <a:rPr lang="en-US" sz="1800" b="1" dirty="0" smtClean="0">
                <a:latin typeface="Times New Roman" pitchFamily="18" charset="0"/>
                <a:cs typeface="Times New Roman" pitchFamily="18" charset="0"/>
              </a:rPr>
              <a:t>Develop Image Preprocessing Skills</a:t>
            </a:r>
            <a:r>
              <a:rPr lang="en-US" sz="1800" dirty="0" smtClean="0">
                <a:latin typeface="Times New Roman" pitchFamily="18" charset="0"/>
                <a:cs typeface="Times New Roman" pitchFamily="18" charset="0"/>
              </a:rPr>
              <a:t>: Master the techniques for handling image data, including resizing, normalization, and augmentation, to prepare datasets for model training.</a:t>
            </a:r>
          </a:p>
          <a:p>
            <a:pPr marL="342900" indent="-342900" algn="just">
              <a:buFont typeface="+mj-lt"/>
              <a:buAutoNum type="arabicPeriod"/>
            </a:pPr>
            <a:endParaRPr lang="en-US" sz="1800" dirty="0" smtClean="0">
              <a:latin typeface="Times New Roman" pitchFamily="18" charset="0"/>
              <a:cs typeface="Times New Roman" pitchFamily="18" charset="0"/>
            </a:endParaRPr>
          </a:p>
          <a:p>
            <a:pPr marL="342900" indent="-342900" algn="just">
              <a:buFont typeface="+mj-lt"/>
              <a:buAutoNum type="arabicPeriod"/>
            </a:pPr>
            <a:r>
              <a:rPr lang="en-US" sz="1800" b="1" dirty="0" smtClean="0">
                <a:latin typeface="Times New Roman" pitchFamily="18" charset="0"/>
                <a:cs typeface="Times New Roman" pitchFamily="18" charset="0"/>
              </a:rPr>
              <a:t>Design and Evaluate AI Models</a:t>
            </a:r>
            <a:r>
              <a:rPr lang="en-US" sz="1800" dirty="0" smtClean="0">
                <a:latin typeface="Times New Roman" pitchFamily="18" charset="0"/>
                <a:cs typeface="Times New Roman" pitchFamily="18" charset="0"/>
              </a:rPr>
              <a:t>: Build deep learning models and evaluate their performance using metrics such as accuracy, precision, and recall to ensure reliability.</a:t>
            </a:r>
          </a:p>
          <a:p>
            <a:pPr marL="342900" indent="-342900" algn="just">
              <a:buFont typeface="+mj-lt"/>
              <a:buAutoNum type="arabicPeriod"/>
            </a:pPr>
            <a:endParaRPr lang="en-US" sz="1800" dirty="0" smtClean="0">
              <a:latin typeface="Times New Roman" pitchFamily="18" charset="0"/>
              <a:cs typeface="Times New Roman" pitchFamily="18" charset="0"/>
            </a:endParaRPr>
          </a:p>
          <a:p>
            <a:pPr marL="342900" indent="-342900" algn="just">
              <a:buFont typeface="+mj-lt"/>
              <a:buAutoNum type="arabicPeriod"/>
            </a:pPr>
            <a:r>
              <a:rPr lang="en-US" sz="1800" b="1" dirty="0" smtClean="0">
                <a:latin typeface="Times New Roman" pitchFamily="18" charset="0"/>
                <a:cs typeface="Times New Roman" pitchFamily="18" charset="0"/>
              </a:rPr>
              <a:t>Create Practical Agricultural Tools</a:t>
            </a:r>
            <a:r>
              <a:rPr lang="en-US" sz="1800" dirty="0" smtClean="0">
                <a:latin typeface="Times New Roman" pitchFamily="18" charset="0"/>
                <a:cs typeface="Times New Roman" pitchFamily="18" charset="0"/>
              </a:rPr>
              <a:t>: Translate technical knowledge into a functional system that provides real-time disease diagnostics and actionable insights for farmers.</a:t>
            </a:r>
          </a:p>
          <a:p>
            <a:pPr marL="342900" indent="-342900" algn="just">
              <a:buFont typeface="+mj-lt"/>
              <a:buAutoNum type="arabicPeriod"/>
            </a:pPr>
            <a:endParaRPr lang="en-IN" sz="1800" dirty="0">
              <a:solidFill>
                <a:srgbClr val="213163"/>
              </a:solidFill>
              <a:latin typeface="Times New Roman" pitchFamily="18" charset="0"/>
              <a:cs typeface="Times New Roman" pitchFamily="18" charset="0"/>
            </a:endParaRPr>
          </a:p>
        </p:txBody>
      </p:sp>
      <p:cxnSp>
        <p:nvCxnSpPr>
          <p:cNvPr id="5" name="Straight Connector 4">
            <a:extLst>
              <a:ext uri="{FF2B5EF4-FFF2-40B4-BE49-F238E27FC236}">
                <a16:creationId xmlns:a16="http://schemas.microsoft.com/office/drawing/2014/main" xmlns="" id="{CA22F707-7F22-48A3-97EC-98EFB1023A55}"/>
              </a:ext>
            </a:extLst>
          </p:cNvPr>
          <p:cNvCxnSpPr/>
          <p:nvPr/>
        </p:nvCxnSpPr>
        <p:spPr>
          <a:xfrm>
            <a:off x="0" y="685800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xmlns="" id="{E2920B14-B344-4926-9729-BC7EBD91FF9A}"/>
              </a:ext>
            </a:extLst>
          </p:cNvPr>
          <p:cNvPicPr>
            <a:picLocks noChangeAspect="1"/>
          </p:cNvPicPr>
          <p:nvPr/>
        </p:nvPicPr>
        <p:blipFill rotWithShape="1">
          <a:blip r:embed="rId2">
            <a:alphaModFix amt="85000"/>
          </a:blip>
          <a:srcRect l="13763" t="6135" r="13650"/>
          <a:stretch/>
        </p:blipFill>
        <p:spPr>
          <a:xfrm>
            <a:off x="7855526" y="1124065"/>
            <a:ext cx="4336474" cy="4632960"/>
          </a:xfrm>
          <a:prstGeom prst="rect">
            <a:avLst/>
          </a:prstGeom>
        </p:spPr>
      </p:pic>
      <p:sp>
        <p:nvSpPr>
          <p:cNvPr id="7" name="TextBox 6">
            <a:extLst>
              <a:ext uri="{FF2B5EF4-FFF2-40B4-BE49-F238E27FC236}">
                <a16:creationId xmlns:a16="http://schemas.microsoft.com/office/drawing/2014/main" xmlns=""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xmlns=""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35834" y="775856"/>
            <a:ext cx="11501984" cy="4862870"/>
          </a:xfrm>
          <a:prstGeom prst="rect">
            <a:avLst/>
          </a:prstGeom>
          <a:noFill/>
        </p:spPr>
        <p:txBody>
          <a:bodyPr wrap="square">
            <a:spAutoFit/>
          </a:bodyPr>
          <a:lstStyle/>
          <a:p>
            <a:pPr algn="just"/>
            <a:r>
              <a:rPr lang="en-US" sz="2000" b="1" u="sng" dirty="0" smtClean="0">
                <a:latin typeface="Times New Roman" pitchFamily="18" charset="0"/>
                <a:cs typeface="Times New Roman" pitchFamily="18" charset="0"/>
              </a:rPr>
              <a:t>Tools and Technologies Used:</a:t>
            </a:r>
          </a:p>
          <a:p>
            <a:pPr algn="just"/>
            <a:endParaRPr lang="en-US" sz="2000" b="1" dirty="0" smtClean="0">
              <a:latin typeface="Times New Roman" pitchFamily="18" charset="0"/>
              <a:cs typeface="Times New Roman" pitchFamily="18" charset="0"/>
            </a:endParaRPr>
          </a:p>
          <a:p>
            <a:pPr marL="342900" indent="-342900" algn="just">
              <a:buFont typeface="+mj-lt"/>
              <a:buAutoNum type="arabicPeriod"/>
            </a:pPr>
            <a:r>
              <a:rPr lang="en-US" sz="1800" b="1" dirty="0" smtClean="0">
                <a:latin typeface="Times New Roman" pitchFamily="18" charset="0"/>
                <a:cs typeface="Times New Roman" pitchFamily="18" charset="0"/>
              </a:rPr>
              <a:t>Python: </a:t>
            </a:r>
            <a:r>
              <a:rPr lang="en-US" sz="1800" dirty="0" smtClean="0">
                <a:latin typeface="Times New Roman" pitchFamily="18" charset="0"/>
                <a:cs typeface="Times New Roman" pitchFamily="18" charset="0"/>
              </a:rPr>
              <a:t>A </a:t>
            </a:r>
            <a:r>
              <a:rPr lang="en-US" sz="1800" dirty="0" smtClean="0">
                <a:latin typeface="Times New Roman" pitchFamily="18" charset="0"/>
                <a:cs typeface="Times New Roman" pitchFamily="18" charset="0"/>
              </a:rPr>
              <a:t>versatile programming language used for developing the deep learning model and preprocessing datasets due to its rich ecosystem of libraries.</a:t>
            </a:r>
          </a:p>
          <a:p>
            <a:pPr marL="342900" indent="-342900" algn="just">
              <a:buFont typeface="+mj-lt"/>
              <a:buAutoNum type="arabicPeriod"/>
            </a:pPr>
            <a:endParaRPr lang="en-US" sz="1800" dirty="0" smtClean="0">
              <a:latin typeface="Times New Roman" pitchFamily="18" charset="0"/>
              <a:cs typeface="Times New Roman" pitchFamily="18" charset="0"/>
            </a:endParaRPr>
          </a:p>
          <a:p>
            <a:pPr marL="342900" indent="-342900" algn="just">
              <a:buFont typeface="+mj-lt"/>
              <a:buAutoNum type="arabicPeriod"/>
            </a:pPr>
            <a:r>
              <a:rPr lang="en-US" sz="1800" b="1" dirty="0" err="1" smtClean="0">
                <a:latin typeface="Times New Roman" pitchFamily="18" charset="0"/>
                <a:cs typeface="Times New Roman" pitchFamily="18" charset="0"/>
              </a:rPr>
              <a:t>TensorFlow</a:t>
            </a:r>
            <a:r>
              <a:rPr lang="en-US" sz="1800" b="1" dirty="0" smtClean="0">
                <a:latin typeface="Times New Roman" pitchFamily="18" charset="0"/>
                <a:cs typeface="Times New Roman" pitchFamily="18" charset="0"/>
              </a:rPr>
              <a:t> and </a:t>
            </a:r>
            <a:r>
              <a:rPr lang="en-US" sz="1800" b="1" dirty="0" err="1" smtClean="0">
                <a:latin typeface="Times New Roman" pitchFamily="18" charset="0"/>
                <a:cs typeface="Times New Roman" pitchFamily="18" charset="0"/>
              </a:rPr>
              <a:t>Keras</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Deep </a:t>
            </a:r>
            <a:r>
              <a:rPr lang="en-US" sz="1800" dirty="0" smtClean="0">
                <a:latin typeface="Times New Roman" pitchFamily="18" charset="0"/>
                <a:cs typeface="Times New Roman" pitchFamily="18" charset="0"/>
              </a:rPr>
              <a:t>learning frameworks that simplify the creation, training, and deployment of neural network models, enabling efficient implementation of </a:t>
            </a:r>
            <a:r>
              <a:rPr lang="en-US" sz="1800" dirty="0" err="1" smtClean="0">
                <a:latin typeface="Times New Roman" pitchFamily="18" charset="0"/>
                <a:cs typeface="Times New Roman" pitchFamily="18" charset="0"/>
              </a:rPr>
              <a:t>convolutional</a:t>
            </a:r>
            <a:r>
              <a:rPr lang="en-US" sz="1800" dirty="0" smtClean="0">
                <a:latin typeface="Times New Roman" pitchFamily="18" charset="0"/>
                <a:cs typeface="Times New Roman" pitchFamily="18" charset="0"/>
              </a:rPr>
              <a:t> neural networks (CNNs).</a:t>
            </a:r>
          </a:p>
          <a:p>
            <a:pPr marL="342900" indent="-342900" algn="just">
              <a:buFont typeface="+mj-lt"/>
              <a:buAutoNum type="arabicPeriod"/>
            </a:pPr>
            <a:endParaRPr lang="en-US" sz="1800" dirty="0" smtClean="0">
              <a:latin typeface="Times New Roman" pitchFamily="18" charset="0"/>
              <a:cs typeface="Times New Roman" pitchFamily="18" charset="0"/>
            </a:endParaRPr>
          </a:p>
          <a:p>
            <a:pPr marL="342900" indent="-342900" algn="just">
              <a:buFont typeface="+mj-lt"/>
              <a:buAutoNum type="arabicPeriod"/>
            </a:pPr>
            <a:r>
              <a:rPr lang="en-US" sz="1800" b="1" dirty="0" err="1" smtClean="0">
                <a:latin typeface="Times New Roman" pitchFamily="18" charset="0"/>
                <a:cs typeface="Times New Roman" pitchFamily="18" charset="0"/>
              </a:rPr>
              <a:t>OpenCV</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 </a:t>
            </a:r>
            <a:r>
              <a:rPr lang="en-US" sz="1800" dirty="0" smtClean="0">
                <a:latin typeface="Times New Roman" pitchFamily="18" charset="0"/>
                <a:cs typeface="Times New Roman" pitchFamily="18" charset="0"/>
              </a:rPr>
              <a:t>computer vision library used for image preprocessing tasks such as resizing, augmentation, and feature extraction, ensuring the dataset is optimized for model training.</a:t>
            </a:r>
          </a:p>
          <a:p>
            <a:pPr marL="342900" indent="-342900" algn="just">
              <a:buFont typeface="+mj-lt"/>
              <a:buAutoNum type="arabicPeriod"/>
            </a:pPr>
            <a:endParaRPr lang="en-US" sz="1800" dirty="0" smtClean="0">
              <a:latin typeface="Times New Roman" pitchFamily="18" charset="0"/>
              <a:cs typeface="Times New Roman" pitchFamily="18" charset="0"/>
            </a:endParaRPr>
          </a:p>
          <a:p>
            <a:pPr marL="342900" indent="-342900" algn="just">
              <a:buFont typeface="+mj-lt"/>
              <a:buAutoNum type="arabicPeriod"/>
            </a:pPr>
            <a:r>
              <a:rPr lang="en-US" sz="1800" b="1" dirty="0" smtClean="0">
                <a:latin typeface="Times New Roman" pitchFamily="18" charset="0"/>
                <a:cs typeface="Times New Roman" pitchFamily="18" charset="0"/>
              </a:rPr>
              <a:t>Google </a:t>
            </a:r>
            <a:r>
              <a:rPr lang="en-US" sz="1800" b="1" dirty="0" err="1" smtClean="0">
                <a:latin typeface="Times New Roman" pitchFamily="18" charset="0"/>
                <a:cs typeface="Times New Roman" pitchFamily="18" charset="0"/>
              </a:rPr>
              <a:t>Colab</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 </a:t>
            </a:r>
            <a:r>
              <a:rPr lang="en-US" sz="1800" dirty="0" smtClean="0">
                <a:latin typeface="Times New Roman" pitchFamily="18" charset="0"/>
                <a:cs typeface="Times New Roman" pitchFamily="18" charset="0"/>
              </a:rPr>
              <a:t>cloud-based notebook environment that supports GPU/TPU acceleration, allowing for efficient model training and collaborative development.</a:t>
            </a:r>
          </a:p>
          <a:p>
            <a:pPr marL="342900" indent="-342900" algn="just">
              <a:buFont typeface="+mj-lt"/>
              <a:buAutoNum type="arabicPeriod"/>
            </a:pPr>
            <a:endParaRPr lang="en-US" sz="1800" dirty="0" smtClean="0">
              <a:latin typeface="Times New Roman" pitchFamily="18" charset="0"/>
              <a:cs typeface="Times New Roman" pitchFamily="18" charset="0"/>
            </a:endParaRPr>
          </a:p>
          <a:p>
            <a:pPr marL="342900" indent="-342900" algn="just">
              <a:buFont typeface="+mj-lt"/>
              <a:buAutoNum type="arabicPeriod"/>
            </a:pPr>
            <a:r>
              <a:rPr lang="en-US" sz="1800" b="1" dirty="0" err="1" smtClean="0">
                <a:latin typeface="Times New Roman" pitchFamily="18" charset="0"/>
                <a:cs typeface="Times New Roman" pitchFamily="18" charset="0"/>
              </a:rPr>
              <a:t>Streamlit</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 </a:t>
            </a:r>
            <a:r>
              <a:rPr lang="en-US" sz="1800" dirty="0" smtClean="0">
                <a:latin typeface="Times New Roman" pitchFamily="18" charset="0"/>
                <a:cs typeface="Times New Roman" pitchFamily="18" charset="0"/>
              </a:rPr>
              <a:t>user-friendly web framework for deploying machine learning models, enabling the creation of an interactive interface for users to upload leaf images and receive diagnostic results.</a:t>
            </a:r>
          </a:p>
          <a:p>
            <a:pPr marL="342900" indent="-342900" algn="just">
              <a:buFont typeface="+mj-lt"/>
              <a:buAutoNum type="arabicPeriod"/>
            </a:pPr>
            <a:endParaRPr lang="en-IN" sz="1800" b="1" dirty="0">
              <a:solidFill>
                <a:srgbClr val="213163"/>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68355" y="914400"/>
            <a:ext cx="11757390" cy="5264133"/>
          </a:xfrm>
          <a:prstGeom prst="rect">
            <a:avLst/>
          </a:prstGeom>
          <a:noFill/>
        </p:spPr>
        <p:txBody>
          <a:bodyPr wrap="square">
            <a:spAutoFit/>
          </a:bodyPr>
          <a:lstStyle/>
          <a:p>
            <a:pPr algn="just"/>
            <a:r>
              <a:rPr lang="en-US" sz="2000" b="1" u="sng" dirty="0" smtClean="0">
                <a:latin typeface="Times New Roman" pitchFamily="18" charset="0"/>
                <a:cs typeface="Times New Roman" pitchFamily="18" charset="0"/>
              </a:rPr>
              <a:t>Methodology:</a:t>
            </a:r>
          </a:p>
          <a:p>
            <a:pPr algn="just"/>
            <a:endParaRPr lang="en-US" b="1" u="sng" dirty="0" smtClean="0">
              <a:latin typeface="Times New Roman" pitchFamily="18" charset="0"/>
              <a:cs typeface="Times New Roman" pitchFamily="18" charset="0"/>
            </a:endParaRPr>
          </a:p>
          <a:p>
            <a:pPr marL="457200" indent="-457200" algn="just">
              <a:buFont typeface="+mj-lt"/>
              <a:buAutoNum type="arabicPeriod"/>
            </a:pPr>
            <a:r>
              <a:rPr lang="en-US" b="1" dirty="0" smtClean="0">
                <a:latin typeface="Times New Roman" pitchFamily="18" charset="0"/>
                <a:cs typeface="Times New Roman" pitchFamily="18" charset="0"/>
              </a:rPr>
              <a:t>Data Collection: </a:t>
            </a:r>
            <a:r>
              <a:rPr lang="en-US" dirty="0" smtClean="0">
                <a:latin typeface="Times New Roman" pitchFamily="18" charset="0"/>
                <a:cs typeface="Times New Roman" pitchFamily="18" charset="0"/>
              </a:rPr>
              <a:t>Gather </a:t>
            </a:r>
            <a:r>
              <a:rPr lang="en-US" dirty="0" smtClean="0">
                <a:latin typeface="Times New Roman" pitchFamily="18" charset="0"/>
                <a:cs typeface="Times New Roman" pitchFamily="18" charset="0"/>
              </a:rPr>
              <a:t>images of diseased and healthy leaves, ensuring a diverse dataset representing various plant types and diseases</a:t>
            </a:r>
            <a:r>
              <a:rPr lang="en-US" dirty="0" smtClean="0">
                <a:latin typeface="Times New Roman" pitchFamily="18" charset="0"/>
                <a:cs typeface="Times New Roman" pitchFamily="18" charset="0"/>
              </a:rPr>
              <a:t>.</a:t>
            </a:r>
          </a:p>
          <a:p>
            <a:pPr marL="457200" indent="-457200" algn="just">
              <a:buFont typeface="+mj-lt"/>
              <a:buAutoNum type="arabicPeriod"/>
            </a:pPr>
            <a:endParaRPr lang="en-US" dirty="0" smtClean="0">
              <a:latin typeface="Times New Roman" pitchFamily="18" charset="0"/>
              <a:cs typeface="Times New Roman" pitchFamily="18" charset="0"/>
            </a:endParaRPr>
          </a:p>
          <a:p>
            <a:pPr marL="457200" indent="-457200" algn="just">
              <a:buFont typeface="+mj-lt"/>
              <a:buAutoNum type="arabicPeriod"/>
            </a:pPr>
            <a:r>
              <a:rPr lang="en-US" b="1" dirty="0" smtClean="0">
                <a:latin typeface="Times New Roman" pitchFamily="18" charset="0"/>
                <a:cs typeface="Times New Roman" pitchFamily="18" charset="0"/>
              </a:rPr>
              <a:t>Image Preprocessing:</a:t>
            </a:r>
            <a:r>
              <a:rPr lang="en-US" dirty="0" smtClean="0">
                <a:latin typeface="Times New Roman" pitchFamily="18" charset="0"/>
                <a:cs typeface="Times New Roman" pitchFamily="18" charset="0"/>
              </a:rPr>
              <a:t> Resize </a:t>
            </a:r>
            <a:r>
              <a:rPr lang="en-US" dirty="0" smtClean="0">
                <a:latin typeface="Times New Roman" pitchFamily="18" charset="0"/>
                <a:cs typeface="Times New Roman" pitchFamily="18" charset="0"/>
              </a:rPr>
              <a:t>images, normalize pixel values, and apply data augmentation (e.g., rotation, flipping, scaling) to improve model generalization</a:t>
            </a:r>
            <a:r>
              <a:rPr lang="en-US" dirty="0" smtClean="0">
                <a:latin typeface="Times New Roman" pitchFamily="18" charset="0"/>
                <a:cs typeface="Times New Roman" pitchFamily="18" charset="0"/>
              </a:rPr>
              <a:t>.</a:t>
            </a:r>
          </a:p>
          <a:p>
            <a:pPr marL="457200" indent="-457200" algn="just">
              <a:buFont typeface="+mj-lt"/>
              <a:buAutoNum type="arabicPeriod"/>
            </a:pPr>
            <a:endParaRPr lang="en-US" dirty="0" smtClean="0">
              <a:latin typeface="Times New Roman" pitchFamily="18" charset="0"/>
              <a:cs typeface="Times New Roman" pitchFamily="18" charset="0"/>
            </a:endParaRPr>
          </a:p>
          <a:p>
            <a:pPr marL="457200" indent="-457200" algn="just">
              <a:buFont typeface="+mj-lt"/>
              <a:buAutoNum type="arabicPeriod"/>
            </a:pPr>
            <a:r>
              <a:rPr lang="en-US" b="1" dirty="0" smtClean="0">
                <a:latin typeface="Times New Roman" pitchFamily="18" charset="0"/>
                <a:cs typeface="Times New Roman" pitchFamily="18" charset="0"/>
              </a:rPr>
              <a:t>Model Design:</a:t>
            </a:r>
            <a:r>
              <a:rPr lang="en-US" dirty="0" smtClean="0">
                <a:latin typeface="Times New Roman" pitchFamily="18" charset="0"/>
                <a:cs typeface="Times New Roman" pitchFamily="18" charset="0"/>
              </a:rPr>
              <a:t> Create </a:t>
            </a:r>
            <a:r>
              <a:rPr lang="en-US" dirty="0" smtClean="0">
                <a:latin typeface="Times New Roman" pitchFamily="18" charset="0"/>
                <a:cs typeface="Times New Roman" pitchFamily="18" charset="0"/>
              </a:rPr>
              <a:t>a CNN to extract features from leaf images. Leverage pre-trained models like VGG16 or </a:t>
            </a:r>
            <a:r>
              <a:rPr lang="en-US" dirty="0" err="1" smtClean="0">
                <a:latin typeface="Times New Roman" pitchFamily="18" charset="0"/>
                <a:cs typeface="Times New Roman" pitchFamily="18" charset="0"/>
              </a:rPr>
              <a:t>MobileNet</a:t>
            </a:r>
            <a:r>
              <a:rPr lang="en-US" dirty="0" smtClean="0">
                <a:latin typeface="Times New Roman" pitchFamily="18" charset="0"/>
                <a:cs typeface="Times New Roman" pitchFamily="18" charset="0"/>
              </a:rPr>
              <a:t> for enhanced performance</a:t>
            </a:r>
            <a:r>
              <a:rPr lang="en-US" dirty="0" smtClean="0">
                <a:latin typeface="Times New Roman" pitchFamily="18" charset="0"/>
                <a:cs typeface="Times New Roman" pitchFamily="18" charset="0"/>
              </a:rPr>
              <a:t>.</a:t>
            </a:r>
          </a:p>
          <a:p>
            <a:pPr marL="457200" indent="-457200" algn="just">
              <a:buFont typeface="+mj-lt"/>
              <a:buAutoNum type="arabicPeriod"/>
            </a:pPr>
            <a:endParaRPr lang="en-US" dirty="0" smtClean="0">
              <a:latin typeface="Times New Roman" pitchFamily="18" charset="0"/>
              <a:cs typeface="Times New Roman" pitchFamily="18" charset="0"/>
            </a:endParaRPr>
          </a:p>
          <a:p>
            <a:pPr marL="457200" indent="-457200" algn="just">
              <a:buFont typeface="+mj-lt"/>
              <a:buAutoNum type="arabicPeriod"/>
            </a:pPr>
            <a:r>
              <a:rPr lang="en-US" b="1" dirty="0" smtClean="0">
                <a:latin typeface="Times New Roman" pitchFamily="18" charset="0"/>
                <a:cs typeface="Times New Roman" pitchFamily="18" charset="0"/>
              </a:rPr>
              <a:t>Training </a:t>
            </a:r>
            <a:r>
              <a:rPr lang="en-US" b="1" dirty="0" smtClean="0">
                <a:latin typeface="Times New Roman" pitchFamily="18" charset="0"/>
                <a:cs typeface="Times New Roman" pitchFamily="18" charset="0"/>
              </a:rPr>
              <a:t>and </a:t>
            </a:r>
            <a:r>
              <a:rPr lang="en-US" b="1" dirty="0" smtClean="0">
                <a:latin typeface="Times New Roman" pitchFamily="18" charset="0"/>
                <a:cs typeface="Times New Roman" pitchFamily="18" charset="0"/>
              </a:rPr>
              <a:t>Optimization:</a:t>
            </a:r>
            <a:r>
              <a:rPr lang="en-US" dirty="0" smtClean="0">
                <a:latin typeface="Times New Roman" pitchFamily="18" charset="0"/>
                <a:cs typeface="Times New Roman" pitchFamily="18" charset="0"/>
              </a:rPr>
              <a:t> Train </a:t>
            </a:r>
            <a:r>
              <a:rPr lang="en-US" dirty="0" smtClean="0">
                <a:latin typeface="Times New Roman" pitchFamily="18" charset="0"/>
                <a:cs typeface="Times New Roman" pitchFamily="18" charset="0"/>
              </a:rPr>
              <a:t>the CNN on the processed dataset, fine-tuning </a:t>
            </a:r>
            <a:r>
              <a:rPr lang="en-US" dirty="0" err="1" smtClean="0">
                <a:latin typeface="Times New Roman" pitchFamily="18" charset="0"/>
                <a:cs typeface="Times New Roman" pitchFamily="18" charset="0"/>
              </a:rPr>
              <a:t>hyperparameters</a:t>
            </a:r>
            <a:r>
              <a:rPr lang="en-US" dirty="0" smtClean="0">
                <a:latin typeface="Times New Roman" pitchFamily="18" charset="0"/>
                <a:cs typeface="Times New Roman" pitchFamily="18" charset="0"/>
              </a:rPr>
              <a:t> such as learning rate and batch size. Apply dropout to prevent </a:t>
            </a:r>
            <a:r>
              <a:rPr lang="en-US" dirty="0" err="1" smtClean="0">
                <a:latin typeface="Times New Roman" pitchFamily="18" charset="0"/>
                <a:cs typeface="Times New Roman" pitchFamily="18" charset="0"/>
              </a:rPr>
              <a:t>overfitting</a:t>
            </a:r>
            <a:r>
              <a:rPr lang="en-US" dirty="0" smtClean="0">
                <a:latin typeface="Times New Roman" pitchFamily="18" charset="0"/>
                <a:cs typeface="Times New Roman" pitchFamily="18" charset="0"/>
              </a:rPr>
              <a:t>.</a:t>
            </a:r>
          </a:p>
          <a:p>
            <a:pPr marL="457200" indent="-457200" algn="just">
              <a:buFont typeface="+mj-lt"/>
              <a:buAutoNum type="arabicPeriod"/>
            </a:pPr>
            <a:endParaRPr lang="en-US" dirty="0" smtClean="0">
              <a:latin typeface="Times New Roman" pitchFamily="18" charset="0"/>
              <a:cs typeface="Times New Roman" pitchFamily="18" charset="0"/>
            </a:endParaRPr>
          </a:p>
          <a:p>
            <a:pPr marL="457200" indent="-457200" algn="just">
              <a:buFont typeface="+mj-lt"/>
              <a:buAutoNum type="arabicPeriod"/>
            </a:pPr>
            <a:r>
              <a:rPr lang="en-US" b="1" dirty="0" smtClean="0">
                <a:latin typeface="Times New Roman" pitchFamily="18" charset="0"/>
                <a:cs typeface="Times New Roman" pitchFamily="18" charset="0"/>
              </a:rPr>
              <a:t>Evaluation:</a:t>
            </a:r>
            <a:r>
              <a:rPr lang="en-US" dirty="0" smtClean="0">
                <a:latin typeface="Times New Roman" pitchFamily="18" charset="0"/>
                <a:cs typeface="Times New Roman" pitchFamily="18" charset="0"/>
              </a:rPr>
              <a:t> Validate </a:t>
            </a:r>
            <a:r>
              <a:rPr lang="en-US" dirty="0" smtClean="0">
                <a:latin typeface="Times New Roman" pitchFamily="18" charset="0"/>
                <a:cs typeface="Times New Roman" pitchFamily="18" charset="0"/>
              </a:rPr>
              <a:t>the model using a test set, evaluating metrics like accuracy, precision, and recall. Refine the model based on results</a:t>
            </a:r>
            <a:r>
              <a:rPr lang="en-US" dirty="0" smtClean="0">
                <a:latin typeface="Times New Roman" pitchFamily="18" charset="0"/>
                <a:cs typeface="Times New Roman" pitchFamily="18" charset="0"/>
              </a:rPr>
              <a:t>.</a:t>
            </a:r>
          </a:p>
          <a:p>
            <a:pPr marL="457200" indent="-457200" algn="just">
              <a:buFont typeface="+mj-lt"/>
              <a:buAutoNum type="arabicPeriod"/>
            </a:pPr>
            <a:endParaRPr lang="en-US" dirty="0" smtClean="0">
              <a:latin typeface="Times New Roman" pitchFamily="18" charset="0"/>
              <a:cs typeface="Times New Roman" pitchFamily="18" charset="0"/>
            </a:endParaRPr>
          </a:p>
          <a:p>
            <a:pPr marL="457200" indent="-457200" algn="just">
              <a:buFont typeface="+mj-lt"/>
              <a:buAutoNum type="arabicPeriod"/>
            </a:pPr>
            <a:r>
              <a:rPr lang="en-US" b="1" dirty="0" smtClean="0">
                <a:latin typeface="Times New Roman" pitchFamily="18" charset="0"/>
                <a:cs typeface="Times New Roman" pitchFamily="18" charset="0"/>
              </a:rPr>
              <a:t>Deployment</a:t>
            </a:r>
            <a:r>
              <a:rPr lang="en-US" dirty="0" smtClean="0">
                <a:latin typeface="Times New Roman" pitchFamily="18" charset="0"/>
                <a:cs typeface="Times New Roman" pitchFamily="18" charset="0"/>
              </a:rPr>
              <a:t>: Deploy </a:t>
            </a:r>
            <a:r>
              <a:rPr lang="en-US" dirty="0" smtClean="0">
                <a:latin typeface="Times New Roman" pitchFamily="18" charset="0"/>
                <a:cs typeface="Times New Roman" pitchFamily="18" charset="0"/>
              </a:rPr>
              <a:t>the model via </a:t>
            </a:r>
            <a:r>
              <a:rPr lang="en-US" dirty="0" err="1" smtClean="0">
                <a:latin typeface="Times New Roman" pitchFamily="18" charset="0"/>
                <a:cs typeface="Times New Roman" pitchFamily="18" charset="0"/>
              </a:rPr>
              <a:t>Streamlit</a:t>
            </a:r>
            <a:r>
              <a:rPr lang="en-US" dirty="0" smtClean="0">
                <a:latin typeface="Times New Roman" pitchFamily="18" charset="0"/>
                <a:cs typeface="Times New Roman" pitchFamily="18" charset="0"/>
              </a:rPr>
              <a:t>, enabling users to upload images for real-time disease detection.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3" y="1054411"/>
            <a:ext cx="11645951" cy="5211940"/>
          </a:xfrm>
          <a:prstGeom prst="rect">
            <a:avLst/>
          </a:prstGeom>
          <a:noFill/>
        </p:spPr>
        <p:txBody>
          <a:bodyPr wrap="square">
            <a:spAutoFit/>
          </a:bodyPr>
          <a:lstStyle/>
          <a:p>
            <a:r>
              <a:rPr lang="en-US" sz="2000" b="1" u="sng" dirty="0">
                <a:solidFill>
                  <a:schemeClr val="tx1"/>
                </a:solidFill>
                <a:latin typeface="Times New Roman" pitchFamily="18" charset="0"/>
                <a:cs typeface="Times New Roman" pitchFamily="18" charset="0"/>
              </a:rPr>
              <a:t>Problem Statement</a:t>
            </a:r>
            <a:r>
              <a:rPr lang="en-US" sz="2000" b="1" u="sng" dirty="0" smtClean="0">
                <a:solidFill>
                  <a:schemeClr val="tx1"/>
                </a:solidFill>
                <a:latin typeface="Times New Roman" pitchFamily="18" charset="0"/>
                <a:cs typeface="Times New Roman" pitchFamily="18" charset="0"/>
              </a:rPr>
              <a:t>:</a:t>
            </a:r>
          </a:p>
          <a:p>
            <a:endParaRPr lang="en-US" sz="2000" b="1" dirty="0" smtClean="0">
              <a:solidFill>
                <a:schemeClr val="tx1"/>
              </a:solidFill>
              <a:latin typeface="Times New Roman" pitchFamily="18" charset="0"/>
              <a:cs typeface="Times New Roman" pitchFamily="18" charset="0"/>
            </a:endParaRPr>
          </a:p>
          <a:p>
            <a:r>
              <a:rPr lang="en-US" sz="1800" dirty="0" smtClean="0">
                <a:latin typeface="Times New Roman" pitchFamily="18" charset="0"/>
                <a:cs typeface="Times New Roman" pitchFamily="18" charset="0"/>
              </a:rPr>
              <a:t>Agricultural productivity faces a significant threat from plant diseases, which can severely reduce crop yield and quality. Detecting these diseases early is challenging due to minimal visible symptoms and the reliance on expert knowledge for accurate identification. In many regions, access to trained professionals and diagnostic tools is limited, making it difficult for farmers to manage outbreaks effectively. Traditional inspection methods are not only time-consuming but also less reliable, often resulting in delayed interventions and greater crop damage</a:t>
            </a:r>
            <a:r>
              <a:rPr lang="en-US"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This project proposes an AI-based solution to automate plant disease detection using deep learning. By analyzing leaf images, the system can accurately identify diseases, offering farmers a fast, reliable, and affordable tool for early diagnosis. This approach ensures timely corrective measures, minimizes crop losses, and supports sustainable farming practices</a:t>
            </a:r>
            <a:r>
              <a:rPr lang="en-US" sz="1800" dirty="0" smtClean="0">
                <a:latin typeface="Times New Roman" pitchFamily="18" charset="0"/>
                <a:cs typeface="Times New Roman" pitchFamily="18" charset="0"/>
              </a:rPr>
              <a:t>.</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Develop a CNN-based model capable of detecting and classifying plant diseases from images of leaves of various crops such as apples, cherry, grapes, and corn. The model should accurately identify both healthy and diseased leaves while predicting the specific type of disease. This system will aid in precision agriculture by enabling early detection and effective disease management.</a:t>
            </a:r>
          </a:p>
          <a:p>
            <a:endParaRPr lang="en-US" sz="1800" dirty="0" smtClean="0">
              <a:latin typeface="Times New Roman" pitchFamily="18" charset="0"/>
              <a:cs typeface="Times New Roman" pitchFamily="18" charset="0"/>
            </a:endParaRPr>
          </a:p>
          <a:p>
            <a:r>
              <a:rPr lang="en-US" sz="2000" b="1" dirty="0" smtClean="0">
                <a:solidFill>
                  <a:srgbClr val="213163"/>
                </a:solidFill>
              </a:rPr>
              <a:t>  </a:t>
            </a:r>
            <a:endParaRPr lang="en-IN" sz="2000" b="1" dirty="0">
              <a:solidFill>
                <a:srgbClr val="213163"/>
              </a:solidFill>
            </a:endParaRPr>
          </a:p>
        </p:txBody>
      </p:sp>
    </p:spTree>
    <p:extLst>
      <p:ext uri="{BB962C8B-B14F-4D97-AF65-F5344CB8AC3E}">
        <p14:creationId xmlns:p14="http://schemas.microsoft.com/office/powerpoint/2010/main" xmlns=""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11216460" cy="5017720"/>
          </a:xfrm>
          <a:prstGeom prst="rect">
            <a:avLst/>
          </a:prstGeom>
          <a:noFill/>
        </p:spPr>
        <p:txBody>
          <a:bodyPr wrap="square">
            <a:spAutoFit/>
          </a:bodyPr>
          <a:lstStyle/>
          <a:p>
            <a:pPr algn="just"/>
            <a:r>
              <a:rPr lang="en-US" sz="2000" b="1" u="sng" dirty="0" smtClean="0">
                <a:latin typeface="Times New Roman" pitchFamily="18" charset="0"/>
                <a:cs typeface="Times New Roman" pitchFamily="18" charset="0"/>
              </a:rPr>
              <a:t>Solution:</a:t>
            </a:r>
          </a:p>
          <a:p>
            <a:pPr algn="just"/>
            <a:endParaRPr lang="en-US" sz="2000" b="1" dirty="0" smtClean="0">
              <a:latin typeface="Times New Roman" pitchFamily="18" charset="0"/>
              <a:cs typeface="Times New Roman" pitchFamily="18" charset="0"/>
            </a:endParaRPr>
          </a:p>
          <a:p>
            <a:pPr marL="457200" indent="-457200" algn="just">
              <a:buFont typeface="+mj-lt"/>
              <a:buAutoNum type="arabicPeriod"/>
            </a:pPr>
            <a:r>
              <a:rPr lang="en-US" b="1" dirty="0" smtClean="0">
                <a:latin typeface="Times New Roman" pitchFamily="18" charset="0"/>
                <a:cs typeface="Times New Roman" pitchFamily="18" charset="0"/>
              </a:rPr>
              <a:t>Automated </a:t>
            </a:r>
            <a:r>
              <a:rPr lang="en-US" b="1" dirty="0" smtClean="0">
                <a:latin typeface="Times New Roman" pitchFamily="18" charset="0"/>
                <a:cs typeface="Times New Roman" pitchFamily="18" charset="0"/>
              </a:rPr>
              <a:t>Disease </a:t>
            </a:r>
            <a:r>
              <a:rPr lang="en-US" b="1" dirty="0" smtClean="0">
                <a:latin typeface="Times New Roman" pitchFamily="18" charset="0"/>
                <a:cs typeface="Times New Roman" pitchFamily="18" charset="0"/>
              </a:rPr>
              <a:t>Detection</a:t>
            </a:r>
            <a:r>
              <a:rPr lang="en-US" dirty="0" smtClean="0">
                <a:latin typeface="Times New Roman" pitchFamily="18" charset="0"/>
                <a:cs typeface="Times New Roman" pitchFamily="18" charset="0"/>
              </a:rPr>
              <a:t>: A </a:t>
            </a:r>
            <a:r>
              <a:rPr lang="en-US" dirty="0" err="1" smtClean="0">
                <a:latin typeface="Times New Roman" pitchFamily="18" charset="0"/>
                <a:cs typeface="Times New Roman" pitchFamily="18" charset="0"/>
              </a:rPr>
              <a:t>Convolutional</a:t>
            </a:r>
            <a:r>
              <a:rPr lang="en-US" dirty="0" smtClean="0">
                <a:latin typeface="Times New Roman" pitchFamily="18" charset="0"/>
                <a:cs typeface="Times New Roman" pitchFamily="18" charset="0"/>
              </a:rPr>
              <a:t> Neural Network (CNN) is used to analyze leaf images and accurately identify diseases. This eliminates the need for manual inspection and reduces dependency on agricultural experts</a:t>
            </a:r>
            <a:r>
              <a:rPr lang="en-US" dirty="0" smtClean="0">
                <a:latin typeface="Times New Roman" pitchFamily="18" charset="0"/>
                <a:cs typeface="Times New Roman" pitchFamily="18" charset="0"/>
              </a:rPr>
              <a:t>.</a:t>
            </a:r>
          </a:p>
          <a:p>
            <a:pPr marL="457200" indent="-457200" algn="just">
              <a:buFont typeface="+mj-lt"/>
              <a:buAutoNum type="arabicPeriod"/>
            </a:pPr>
            <a:endParaRPr lang="en-US" dirty="0" smtClean="0">
              <a:latin typeface="Times New Roman" pitchFamily="18" charset="0"/>
              <a:cs typeface="Times New Roman" pitchFamily="18" charset="0"/>
            </a:endParaRPr>
          </a:p>
          <a:p>
            <a:pPr marL="457200" indent="-457200" algn="just">
              <a:buFont typeface="+mj-lt"/>
              <a:buAutoNum type="arabicPeriod"/>
            </a:pPr>
            <a:r>
              <a:rPr lang="en-US" b="1" dirty="0" smtClean="0">
                <a:latin typeface="Times New Roman" pitchFamily="18" charset="0"/>
                <a:cs typeface="Times New Roman" pitchFamily="18" charset="0"/>
              </a:rPr>
              <a:t>Scalable and Efficient </a:t>
            </a:r>
            <a:r>
              <a:rPr lang="en-US" b="1" dirty="0" smtClean="0">
                <a:latin typeface="Times New Roman" pitchFamily="18" charset="0"/>
                <a:cs typeface="Times New Roman" pitchFamily="18" charset="0"/>
              </a:rPr>
              <a:t>System</a:t>
            </a:r>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model is trained on a diverse dataset to handle various plant species and diseases, ensuring adaptability to different agricultural settings</a:t>
            </a:r>
            <a:r>
              <a:rPr lang="en-US" dirty="0" smtClean="0">
                <a:latin typeface="Times New Roman" pitchFamily="18" charset="0"/>
                <a:cs typeface="Times New Roman" pitchFamily="18" charset="0"/>
              </a:rPr>
              <a:t>.</a:t>
            </a:r>
          </a:p>
          <a:p>
            <a:pPr marL="457200" indent="-457200" algn="just">
              <a:buFont typeface="+mj-lt"/>
              <a:buAutoNum type="arabicPeriod"/>
            </a:pPr>
            <a:endParaRPr lang="en-US" dirty="0" smtClean="0">
              <a:latin typeface="Times New Roman" pitchFamily="18" charset="0"/>
              <a:cs typeface="Times New Roman" pitchFamily="18" charset="0"/>
            </a:endParaRPr>
          </a:p>
          <a:p>
            <a:pPr marL="457200" indent="-457200" algn="just">
              <a:buFont typeface="+mj-lt"/>
              <a:buAutoNum type="arabicPeriod"/>
            </a:pPr>
            <a:r>
              <a:rPr lang="en-US" b="1" dirty="0" smtClean="0">
                <a:latin typeface="Times New Roman" pitchFamily="18" charset="0"/>
                <a:cs typeface="Times New Roman" pitchFamily="18" charset="0"/>
              </a:rPr>
              <a:t>User-Friendly </a:t>
            </a:r>
            <a:r>
              <a:rPr lang="en-US" b="1" dirty="0" smtClean="0">
                <a:latin typeface="Times New Roman" pitchFamily="18" charset="0"/>
                <a:cs typeface="Times New Roman" pitchFamily="18" charset="0"/>
              </a:rPr>
              <a:t>Interface</a:t>
            </a:r>
            <a:r>
              <a:rPr lang="en-US" dirty="0" smtClean="0">
                <a:latin typeface="Times New Roman" pitchFamily="18" charset="0"/>
                <a:cs typeface="Times New Roman" pitchFamily="18" charset="0"/>
              </a:rPr>
              <a:t>: A </a:t>
            </a:r>
            <a:r>
              <a:rPr lang="en-US" dirty="0" err="1" smtClean="0">
                <a:latin typeface="Times New Roman" pitchFamily="18" charset="0"/>
                <a:cs typeface="Times New Roman" pitchFamily="18" charset="0"/>
              </a:rPr>
              <a:t>Streamlit</a:t>
            </a:r>
            <a:r>
              <a:rPr lang="en-US" dirty="0" smtClean="0">
                <a:latin typeface="Times New Roman" pitchFamily="18" charset="0"/>
                <a:cs typeface="Times New Roman" pitchFamily="18" charset="0"/>
              </a:rPr>
              <a:t>-based web application is developed, allowing farmers to upload leaf images and receive instant diagnosis and disease details</a:t>
            </a:r>
            <a:r>
              <a:rPr lang="en-US" dirty="0" smtClean="0">
                <a:latin typeface="Times New Roman" pitchFamily="18" charset="0"/>
                <a:cs typeface="Times New Roman" pitchFamily="18" charset="0"/>
              </a:rPr>
              <a:t>.</a:t>
            </a:r>
          </a:p>
          <a:p>
            <a:pPr marL="457200" indent="-457200" algn="just">
              <a:buFont typeface="+mj-lt"/>
              <a:buAutoNum type="arabicPeriod"/>
            </a:pPr>
            <a:endParaRPr lang="en-US" dirty="0" smtClean="0">
              <a:latin typeface="Times New Roman" pitchFamily="18" charset="0"/>
              <a:cs typeface="Times New Roman" pitchFamily="18" charset="0"/>
            </a:endParaRPr>
          </a:p>
          <a:p>
            <a:pPr marL="457200" indent="-457200" algn="just">
              <a:buFont typeface="+mj-lt"/>
              <a:buAutoNum type="arabicPeriod"/>
            </a:pPr>
            <a:r>
              <a:rPr lang="en-US" b="1" dirty="0" smtClean="0">
                <a:latin typeface="Times New Roman" pitchFamily="18" charset="0"/>
                <a:cs typeface="Times New Roman" pitchFamily="18" charset="0"/>
              </a:rPr>
              <a:t>Timely </a:t>
            </a:r>
            <a:r>
              <a:rPr lang="en-US" b="1" dirty="0" smtClean="0">
                <a:latin typeface="Times New Roman" pitchFamily="18" charset="0"/>
                <a:cs typeface="Times New Roman" pitchFamily="18" charset="0"/>
              </a:rPr>
              <a:t>Intervention</a:t>
            </a:r>
            <a:r>
              <a:rPr lang="en-US" dirty="0" smtClean="0">
                <a:latin typeface="Times New Roman" pitchFamily="18" charset="0"/>
                <a:cs typeface="Times New Roman" pitchFamily="18" charset="0"/>
              </a:rPr>
              <a:t>: By </a:t>
            </a:r>
            <a:r>
              <a:rPr lang="en-US" dirty="0" smtClean="0">
                <a:latin typeface="Times New Roman" pitchFamily="18" charset="0"/>
                <a:cs typeface="Times New Roman" pitchFamily="18" charset="0"/>
              </a:rPr>
              <a:t>detecting diseases early, the solution helps farmers take immediate corrective actions, minimizing crop losses and improving yield quality</a:t>
            </a:r>
            <a:r>
              <a:rPr lang="en-US" dirty="0" smtClean="0">
                <a:latin typeface="Times New Roman" pitchFamily="18" charset="0"/>
                <a:cs typeface="Times New Roman" pitchFamily="18" charset="0"/>
              </a:rPr>
              <a:t>.</a:t>
            </a:r>
          </a:p>
          <a:p>
            <a:pPr marL="457200" indent="-457200" algn="just">
              <a:buFont typeface="+mj-lt"/>
              <a:buAutoNum type="arabicPeriod"/>
            </a:pPr>
            <a:endParaRPr lang="en-US" dirty="0" smtClean="0">
              <a:latin typeface="Times New Roman" pitchFamily="18" charset="0"/>
              <a:cs typeface="Times New Roman" pitchFamily="18" charset="0"/>
            </a:endParaRPr>
          </a:p>
          <a:p>
            <a:pPr marL="457200" indent="-457200" algn="just">
              <a:buFont typeface="+mj-lt"/>
              <a:buAutoNum type="arabicPeriod"/>
            </a:pPr>
            <a:r>
              <a:rPr lang="en-US" b="1" dirty="0" smtClean="0">
                <a:latin typeface="Times New Roman" pitchFamily="18" charset="0"/>
                <a:cs typeface="Times New Roman" pitchFamily="18" charset="0"/>
              </a:rPr>
              <a:t>Cost-Effective </a:t>
            </a:r>
            <a:r>
              <a:rPr lang="en-US" b="1" dirty="0" smtClean="0">
                <a:latin typeface="Times New Roman" pitchFamily="18" charset="0"/>
                <a:cs typeface="Times New Roman" pitchFamily="18" charset="0"/>
              </a:rPr>
              <a:t>Implementation</a:t>
            </a:r>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system provides an affordable alternative to traditional diagnostic methods, making it accessible to farmers in resource-limited regions.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49382" y="789709"/>
            <a:ext cx="11724259" cy="5940088"/>
          </a:xfrm>
          <a:prstGeom prst="rect">
            <a:avLst/>
          </a:prstGeom>
          <a:noFill/>
        </p:spPr>
        <p:txBody>
          <a:bodyPr wrap="square">
            <a:spAutoFit/>
          </a:bodyPr>
          <a:lstStyle/>
          <a:p>
            <a:pPr algn="just"/>
            <a:r>
              <a:rPr lang="en-US" sz="2000" b="1" dirty="0" smtClean="0">
                <a:latin typeface="Times New Roman" pitchFamily="18" charset="0"/>
                <a:cs typeface="Times New Roman" pitchFamily="18" charset="0"/>
              </a:rPr>
              <a:t>Conclusion</a:t>
            </a:r>
          </a:p>
          <a:p>
            <a:pPr algn="just"/>
            <a:endParaRPr lang="en-US" sz="1800" b="1"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project demonstrates how artificial intelligence, particularly deep learning, can address one of the most pressing challenges in agriculture: early and accurate detection of plant diseases. By leveraging </a:t>
            </a:r>
            <a:r>
              <a:rPr lang="en-US" sz="1800" dirty="0" err="1" smtClean="0">
                <a:latin typeface="Times New Roman" pitchFamily="18" charset="0"/>
                <a:cs typeface="Times New Roman" pitchFamily="18" charset="0"/>
              </a:rPr>
              <a:t>convolutional</a:t>
            </a:r>
            <a:r>
              <a:rPr lang="en-US" sz="1800" dirty="0" smtClean="0">
                <a:latin typeface="Times New Roman" pitchFamily="18" charset="0"/>
                <a:cs typeface="Times New Roman" pitchFamily="18" charset="0"/>
              </a:rPr>
              <a:t> neural networks (CNNs) and transfer learning, the system ensures reliable classification of plant diseases with high accuracy. This innovation bridges the gap between traditional manual methods and modern technological advancements, making disease detection faster, more precise, and scalable</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integration of a user-friendly </a:t>
            </a:r>
            <a:r>
              <a:rPr lang="en-US" sz="1800" b="1" dirty="0" err="1" smtClean="0">
                <a:latin typeface="Times New Roman" pitchFamily="18" charset="0"/>
                <a:cs typeface="Times New Roman" pitchFamily="18" charset="0"/>
              </a:rPr>
              <a:t>Streamlit</a:t>
            </a:r>
            <a:r>
              <a:rPr lang="en-US" sz="1800" dirty="0" smtClean="0">
                <a:latin typeface="Times New Roman" pitchFamily="18" charset="0"/>
                <a:cs typeface="Times New Roman" pitchFamily="18" charset="0"/>
              </a:rPr>
              <a:t> interface ensures the system's accessibility to farmers, allowing them to upload leaf images and receive real-time diagnostic feedback. This approach empowers farmers to take early corrective actions, reducing dependency on experts and mitigating the risk of widespread crop damage. Additionally, it supports precision agriculture by enabling targeted interventions, reducing overuse of pesticides, and promoting environmentally sustainable practices</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By addressing critical agricultural issues, this solution contributes to improved crop productivity, reduced economic losses, and enhanced food security. It highlights the immense potential of AI in transforming the </a:t>
            </a:r>
            <a:r>
              <a:rPr lang="en-US" sz="1800" dirty="0" err="1" smtClean="0">
                <a:latin typeface="Times New Roman" pitchFamily="18" charset="0"/>
                <a:cs typeface="Times New Roman" pitchFamily="18" charset="0"/>
              </a:rPr>
              <a:t>agrotech</a:t>
            </a:r>
            <a:r>
              <a:rPr lang="en-US" sz="1800" dirty="0" smtClean="0">
                <a:latin typeface="Times New Roman" pitchFamily="18" charset="0"/>
                <a:cs typeface="Times New Roman" pitchFamily="18" charset="0"/>
              </a:rPr>
              <a:t> sector and sets the foundation for future innovations, such as integrating the system with Internet of Things (</a:t>
            </a:r>
            <a:r>
              <a:rPr lang="en-US" sz="1800" dirty="0" err="1" smtClean="0">
                <a:latin typeface="Times New Roman" pitchFamily="18" charset="0"/>
                <a:cs typeface="Times New Roman" pitchFamily="18" charset="0"/>
              </a:rPr>
              <a:t>IoT</a:t>
            </a:r>
            <a:r>
              <a:rPr lang="en-US" sz="1800" dirty="0" smtClean="0">
                <a:latin typeface="Times New Roman" pitchFamily="18" charset="0"/>
                <a:cs typeface="Times New Roman" pitchFamily="18" charset="0"/>
              </a:rPr>
              <a:t>) devices for real-time monitoring and cloud-based analytics for large-scale implementation.</a:t>
            </a:r>
          </a:p>
          <a:p>
            <a:pPr algn="just"/>
            <a:r>
              <a:rPr lang="en-US" sz="1800" dirty="0" smtClean="0">
                <a:latin typeface="Times New Roman" pitchFamily="18" charset="0"/>
                <a:cs typeface="Times New Roman" pitchFamily="18" charset="0"/>
              </a:rPr>
              <a:t>This project not only delivers a robust technical solution but also makes a meaningful impact on farmers' lives, agriculture, and sustainability. It exemplifies the convergence of technology and farming, paving the way for a smarter and more resilient agricultural future.</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76</TotalTime>
  <Words>1044</Words>
  <Application>Microsoft Office PowerPoint</Application>
  <PresentationFormat>Custom</PresentationFormat>
  <Paragraphs>64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Session 01 Design Thinking &amp; Critical Thinking</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CW</cp:lastModifiedBy>
  <cp:revision>9</cp:revision>
  <dcterms:created xsi:type="dcterms:W3CDTF">2024-12-31T09:40:01Z</dcterms:created>
  <dcterms:modified xsi:type="dcterms:W3CDTF">2025-01-01T05:45:03Z</dcterms:modified>
</cp:coreProperties>
</file>