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62" r:id="rId2"/>
    <p:sldId id="301" r:id="rId3"/>
    <p:sldId id="257" r:id="rId4"/>
    <p:sldId id="268" r:id="rId5"/>
    <p:sldId id="269" r:id="rId6"/>
    <p:sldId id="270" r:id="rId7"/>
    <p:sldId id="288" r:id="rId8"/>
    <p:sldId id="274" r:id="rId9"/>
    <p:sldId id="280" r:id="rId10"/>
    <p:sldId id="279" r:id="rId11"/>
    <p:sldId id="278" r:id="rId12"/>
    <p:sldId id="283" r:id="rId13"/>
    <p:sldId id="292" r:id="rId14"/>
    <p:sldId id="282" r:id="rId15"/>
    <p:sldId id="281" r:id="rId16"/>
    <p:sldId id="285" r:id="rId17"/>
    <p:sldId id="286" r:id="rId18"/>
    <p:sldId id="284" r:id="rId19"/>
    <p:sldId id="289" r:id="rId20"/>
    <p:sldId id="290" r:id="rId21"/>
    <p:sldId id="271" r:id="rId22"/>
    <p:sldId id="273" r:id="rId23"/>
    <p:sldId id="272" r:id="rId24"/>
    <p:sldId id="277" r:id="rId25"/>
    <p:sldId id="276" r:id="rId26"/>
    <p:sldId id="287" r:id="rId27"/>
    <p:sldId id="293" r:id="rId28"/>
    <p:sldId id="300"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4A1E"/>
    <a:srgbClr val="1E2F13"/>
    <a:srgbClr val="456A2C"/>
    <a:srgbClr val="0C6A1E"/>
    <a:srgbClr val="3F6228"/>
    <a:srgbClr val="25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2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454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024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8302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806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264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698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218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3117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761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6650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1028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476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973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9723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525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015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3061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086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6686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6689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113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96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8856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6276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ce9ae996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3ce9ae996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8342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7"/>
        <p:cNvGrpSpPr/>
        <p:nvPr/>
      </p:nvGrpSpPr>
      <p:grpSpPr>
        <a:xfrm>
          <a:off x="0" y="0"/>
          <a:ext cx="0" cy="0"/>
          <a:chOff x="0" y="0"/>
          <a:chExt cx="0" cy="0"/>
        </a:xfrm>
      </p:grpSpPr>
      <p:sp>
        <p:nvSpPr>
          <p:cNvPr id="108" name="Google Shape;108;p19"/>
          <p:cNvSpPr txBox="1">
            <a:spLocks noGrp="1"/>
          </p:cNvSpPr>
          <p:nvPr>
            <p:ph type="ctrTitle"/>
          </p:nvPr>
        </p:nvSpPr>
        <p:spPr>
          <a:xfrm>
            <a:off x="2524603" y="1775506"/>
            <a:ext cx="7250768" cy="22304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dirty="0">
                <a:latin typeface="Times New Roman" panose="02020603050405020304" pitchFamily="18" charset="0"/>
                <a:ea typeface="Arial"/>
                <a:cs typeface="Times New Roman" panose="02020603050405020304" pitchFamily="18" charset="0"/>
                <a:sym typeface="Arial"/>
              </a:rPr>
              <a:t>FINDMYGURU</a:t>
            </a:r>
            <a:br>
              <a:rPr lang="en-US" b="1" dirty="0">
                <a:latin typeface="Arial"/>
                <a:ea typeface="Arial"/>
                <a:cs typeface="Arial"/>
                <a:sym typeface="Arial"/>
              </a:rPr>
            </a:br>
            <a:endParaRPr lang="en-US" b="1" dirty="0">
              <a:latin typeface="Arial"/>
              <a:ea typeface="Arial"/>
              <a:cs typeface="Arial"/>
              <a:sym typeface="Arial"/>
            </a:endParaRPr>
          </a:p>
        </p:txBody>
      </p:sp>
      <p:sp>
        <p:nvSpPr>
          <p:cNvPr id="2" name="TextBox 1">
            <a:extLst>
              <a:ext uri="{FF2B5EF4-FFF2-40B4-BE49-F238E27FC236}">
                <a16:creationId xmlns:a16="http://schemas.microsoft.com/office/drawing/2014/main" id="{55FBB9AE-8F7C-1D4C-6D8F-BC48A0A0C670}"/>
              </a:ext>
            </a:extLst>
          </p:cNvPr>
          <p:cNvSpPr txBox="1"/>
          <p:nvPr/>
        </p:nvSpPr>
        <p:spPr>
          <a:xfrm>
            <a:off x="6183085" y="3159834"/>
            <a:ext cx="497477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Navigating the path to personal and professional growth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D302F7E4-DD68-BD01-6C24-3A1A7D8F43B5}"/>
              </a:ext>
            </a:extLst>
          </p:cNvPr>
          <p:cNvSpPr txBox="1"/>
          <p:nvPr/>
        </p:nvSpPr>
        <p:spPr>
          <a:xfrm>
            <a:off x="217714" y="3332126"/>
            <a:ext cx="4495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DEPLOYMENT DIAGRAM</a:t>
            </a:r>
          </a:p>
        </p:txBody>
      </p:sp>
      <p:pic>
        <p:nvPicPr>
          <p:cNvPr id="4" name="Picture 3" descr="Diagram&#10;&#10;Description automatically generated">
            <a:extLst>
              <a:ext uri="{FF2B5EF4-FFF2-40B4-BE49-F238E27FC236}">
                <a16:creationId xmlns:a16="http://schemas.microsoft.com/office/drawing/2014/main" id="{E4892995-530E-95A5-12C9-4A883A898A99}"/>
              </a:ext>
            </a:extLst>
          </p:cNvPr>
          <p:cNvPicPr>
            <a:picLocks noChangeAspect="1"/>
          </p:cNvPicPr>
          <p:nvPr/>
        </p:nvPicPr>
        <p:blipFill>
          <a:blip r:embed="rId4"/>
          <a:stretch>
            <a:fillRect/>
          </a:stretch>
        </p:blipFill>
        <p:spPr>
          <a:xfrm>
            <a:off x="4458310" y="1614043"/>
            <a:ext cx="7363576" cy="4359497"/>
          </a:xfrm>
          <a:prstGeom prst="rect">
            <a:avLst/>
          </a:prstGeom>
        </p:spPr>
      </p:pic>
    </p:spTree>
    <p:extLst>
      <p:ext uri="{BB962C8B-B14F-4D97-AF65-F5344CB8AC3E}">
        <p14:creationId xmlns:p14="http://schemas.microsoft.com/office/powerpoint/2010/main" val="265158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3" name="TextBox 2">
            <a:extLst>
              <a:ext uri="{FF2B5EF4-FFF2-40B4-BE49-F238E27FC236}">
                <a16:creationId xmlns:a16="http://schemas.microsoft.com/office/drawing/2014/main" id="{D481F0A1-BBE7-F140-A585-B3F6FC1932AF}"/>
              </a:ext>
            </a:extLst>
          </p:cNvPr>
          <p:cNvSpPr txBox="1"/>
          <p:nvPr/>
        </p:nvSpPr>
        <p:spPr>
          <a:xfrm>
            <a:off x="348342" y="3332006"/>
            <a:ext cx="353785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CLASS DIAGRAM</a:t>
            </a:r>
          </a:p>
        </p:txBody>
      </p:sp>
      <p:pic>
        <p:nvPicPr>
          <p:cNvPr id="5" name="Picture 4" descr="Diagram&#10;&#10;Description automatically generated">
            <a:extLst>
              <a:ext uri="{FF2B5EF4-FFF2-40B4-BE49-F238E27FC236}">
                <a16:creationId xmlns:a16="http://schemas.microsoft.com/office/drawing/2014/main" id="{AD2989EF-B23B-292B-3413-A4EE86EE4971}"/>
              </a:ext>
            </a:extLst>
          </p:cNvPr>
          <p:cNvPicPr>
            <a:picLocks noChangeAspect="1"/>
          </p:cNvPicPr>
          <p:nvPr/>
        </p:nvPicPr>
        <p:blipFill rotWithShape="1">
          <a:blip r:embed="rId4"/>
          <a:srcRect l="11520" t="7619" r="20935" b="719"/>
          <a:stretch/>
        </p:blipFill>
        <p:spPr>
          <a:xfrm>
            <a:off x="4517572" y="1143000"/>
            <a:ext cx="6945086" cy="5301343"/>
          </a:xfrm>
          <a:prstGeom prst="rect">
            <a:avLst/>
          </a:prstGeom>
        </p:spPr>
      </p:pic>
    </p:spTree>
    <p:extLst>
      <p:ext uri="{BB962C8B-B14F-4D97-AF65-F5344CB8AC3E}">
        <p14:creationId xmlns:p14="http://schemas.microsoft.com/office/powerpoint/2010/main" val="951138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2396FB64-E259-D538-898E-B40517D4A234}"/>
              </a:ext>
            </a:extLst>
          </p:cNvPr>
          <p:cNvSpPr txBox="1"/>
          <p:nvPr/>
        </p:nvSpPr>
        <p:spPr>
          <a:xfrm>
            <a:off x="261257" y="3429000"/>
            <a:ext cx="360317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SEQUENCE DIAGRAM</a:t>
            </a:r>
          </a:p>
        </p:txBody>
      </p:sp>
      <p:pic>
        <p:nvPicPr>
          <p:cNvPr id="4" name="Picture 3" descr="Diagram&#10;&#10;Description automatically generated">
            <a:extLst>
              <a:ext uri="{FF2B5EF4-FFF2-40B4-BE49-F238E27FC236}">
                <a16:creationId xmlns:a16="http://schemas.microsoft.com/office/drawing/2014/main" id="{F74A3548-E422-296B-589F-00E7A1ECC64F}"/>
              </a:ext>
            </a:extLst>
          </p:cNvPr>
          <p:cNvPicPr>
            <a:picLocks noChangeAspect="1"/>
          </p:cNvPicPr>
          <p:nvPr/>
        </p:nvPicPr>
        <p:blipFill>
          <a:blip r:embed="rId4"/>
          <a:stretch>
            <a:fillRect/>
          </a:stretch>
        </p:blipFill>
        <p:spPr>
          <a:xfrm>
            <a:off x="5277103" y="828152"/>
            <a:ext cx="5619498" cy="5907007"/>
          </a:xfrm>
          <a:prstGeom prst="rect">
            <a:avLst/>
          </a:prstGeom>
        </p:spPr>
      </p:pic>
      <p:sp>
        <p:nvSpPr>
          <p:cNvPr id="5" name="TextBox 4">
            <a:extLst>
              <a:ext uri="{FF2B5EF4-FFF2-40B4-BE49-F238E27FC236}">
                <a16:creationId xmlns:a16="http://schemas.microsoft.com/office/drawing/2014/main" id="{91CBBD16-5BEF-72A1-FFFE-50F920CA023E}"/>
              </a:ext>
            </a:extLst>
          </p:cNvPr>
          <p:cNvSpPr txBox="1"/>
          <p:nvPr/>
        </p:nvSpPr>
        <p:spPr>
          <a:xfrm>
            <a:off x="261257" y="3890665"/>
            <a:ext cx="3712029"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(SYSTEM SEQUENCE DIAGRAM FOR USER/CLIENT)</a:t>
            </a:r>
          </a:p>
        </p:txBody>
      </p:sp>
    </p:spTree>
    <p:extLst>
      <p:ext uri="{BB962C8B-B14F-4D97-AF65-F5344CB8AC3E}">
        <p14:creationId xmlns:p14="http://schemas.microsoft.com/office/powerpoint/2010/main" val="292968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813DF5D0-FD49-8B1D-1366-48E5074DDA9B}"/>
              </a:ext>
            </a:extLst>
          </p:cNvPr>
          <p:cNvSpPr txBox="1"/>
          <p:nvPr/>
        </p:nvSpPr>
        <p:spPr>
          <a:xfrm>
            <a:off x="337456" y="3429000"/>
            <a:ext cx="684711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SEQUENCE DIAGRAM FOR MENTOR</a:t>
            </a:r>
          </a:p>
        </p:txBody>
      </p:sp>
      <p:pic>
        <p:nvPicPr>
          <p:cNvPr id="4" name="Picture 3" descr="Diagram&#10;&#10;Description automatically generated">
            <a:extLst>
              <a:ext uri="{FF2B5EF4-FFF2-40B4-BE49-F238E27FC236}">
                <a16:creationId xmlns:a16="http://schemas.microsoft.com/office/drawing/2014/main" id="{81F55E9B-1C6C-3161-754E-83FC3BF26DF0}"/>
              </a:ext>
            </a:extLst>
          </p:cNvPr>
          <p:cNvPicPr>
            <a:picLocks noChangeAspect="1"/>
          </p:cNvPicPr>
          <p:nvPr/>
        </p:nvPicPr>
        <p:blipFill>
          <a:blip r:embed="rId4"/>
          <a:stretch>
            <a:fillRect/>
          </a:stretch>
        </p:blipFill>
        <p:spPr>
          <a:xfrm>
            <a:off x="5993547" y="1356661"/>
            <a:ext cx="5734850" cy="5068007"/>
          </a:xfrm>
          <a:prstGeom prst="rect">
            <a:avLst/>
          </a:prstGeom>
        </p:spPr>
      </p:pic>
    </p:spTree>
    <p:extLst>
      <p:ext uri="{BB962C8B-B14F-4D97-AF65-F5344CB8AC3E}">
        <p14:creationId xmlns:p14="http://schemas.microsoft.com/office/powerpoint/2010/main" val="98080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9EA3D953-006D-23D7-D087-B503B498547B}"/>
              </a:ext>
            </a:extLst>
          </p:cNvPr>
          <p:cNvSpPr txBox="1"/>
          <p:nvPr/>
        </p:nvSpPr>
        <p:spPr>
          <a:xfrm>
            <a:off x="4169229" y="1132114"/>
            <a:ext cx="435428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SIGN UP PAGE</a:t>
            </a:r>
          </a:p>
        </p:txBody>
      </p:sp>
      <p:pic>
        <p:nvPicPr>
          <p:cNvPr id="3" name="Picture 2" descr="Graphical user interface, application&#10;&#10;Description automatically generated">
            <a:extLst>
              <a:ext uri="{FF2B5EF4-FFF2-40B4-BE49-F238E27FC236}">
                <a16:creationId xmlns:a16="http://schemas.microsoft.com/office/drawing/2014/main" id="{4EDAC6A6-5E6F-1403-958B-CF0584244D4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682" r="630"/>
          <a:stretch/>
        </p:blipFill>
        <p:spPr bwMode="auto">
          <a:xfrm>
            <a:off x="2177144" y="2177143"/>
            <a:ext cx="6858000" cy="3820885"/>
          </a:xfrm>
          <a:prstGeom prst="rect">
            <a:avLst/>
          </a:prstGeom>
          <a:noFill/>
          <a:ln>
            <a:noFill/>
          </a:ln>
        </p:spPr>
      </p:pic>
    </p:spTree>
    <p:extLst>
      <p:ext uri="{BB962C8B-B14F-4D97-AF65-F5344CB8AC3E}">
        <p14:creationId xmlns:p14="http://schemas.microsoft.com/office/powerpoint/2010/main" val="160042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CCD5A269-C41D-C89F-75BA-860B7D2FC6C0}"/>
              </a:ext>
            </a:extLst>
          </p:cNvPr>
          <p:cNvSpPr txBox="1"/>
          <p:nvPr/>
        </p:nvSpPr>
        <p:spPr>
          <a:xfrm>
            <a:off x="4403271" y="1230086"/>
            <a:ext cx="338545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LOGIN PAGE</a:t>
            </a:r>
          </a:p>
        </p:txBody>
      </p:sp>
      <p:pic>
        <p:nvPicPr>
          <p:cNvPr id="3" name="Picture 2" descr="Graphical user interface, application, Teams&#10;&#10;Description automatically generated">
            <a:extLst>
              <a:ext uri="{FF2B5EF4-FFF2-40B4-BE49-F238E27FC236}">
                <a16:creationId xmlns:a16="http://schemas.microsoft.com/office/drawing/2014/main" id="{2C0D65FB-0C5C-17C6-C84A-975889EB7A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t="9583" r="446"/>
          <a:stretch/>
        </p:blipFill>
        <p:spPr bwMode="auto">
          <a:xfrm>
            <a:off x="2177144" y="2231570"/>
            <a:ext cx="7304314" cy="3864429"/>
          </a:xfrm>
          <a:prstGeom prst="rect">
            <a:avLst/>
          </a:prstGeom>
          <a:noFill/>
          <a:ln>
            <a:noFill/>
          </a:ln>
        </p:spPr>
      </p:pic>
    </p:spTree>
    <p:extLst>
      <p:ext uri="{BB962C8B-B14F-4D97-AF65-F5344CB8AC3E}">
        <p14:creationId xmlns:p14="http://schemas.microsoft.com/office/powerpoint/2010/main" val="138088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4722C407-BEE3-F0DD-B2AD-8123CC3B55AA}"/>
              </a:ext>
            </a:extLst>
          </p:cNvPr>
          <p:cNvSpPr txBox="1"/>
          <p:nvPr/>
        </p:nvSpPr>
        <p:spPr>
          <a:xfrm>
            <a:off x="3907972" y="1045029"/>
            <a:ext cx="371202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MENTEE DASHBOARD</a:t>
            </a:r>
          </a:p>
        </p:txBody>
      </p:sp>
      <p:pic>
        <p:nvPicPr>
          <p:cNvPr id="7" name="Picture 6" descr="Graphical user interface, text, application, email&#10;&#10;Description automatically generated">
            <a:extLst>
              <a:ext uri="{FF2B5EF4-FFF2-40B4-BE49-F238E27FC236}">
                <a16:creationId xmlns:a16="http://schemas.microsoft.com/office/drawing/2014/main" id="{6F9C726D-C5B0-B420-D353-084927AE29C2}"/>
              </a:ext>
            </a:extLst>
          </p:cNvPr>
          <p:cNvPicPr>
            <a:picLocks noChangeAspect="1"/>
          </p:cNvPicPr>
          <p:nvPr/>
        </p:nvPicPr>
        <p:blipFill rotWithShape="1">
          <a:blip r:embed="rId4"/>
          <a:srcRect r="1897" b="10715"/>
          <a:stretch/>
        </p:blipFill>
        <p:spPr>
          <a:xfrm>
            <a:off x="1469571" y="1659094"/>
            <a:ext cx="9568543" cy="4992077"/>
          </a:xfrm>
          <a:prstGeom prst="rect">
            <a:avLst/>
          </a:prstGeom>
        </p:spPr>
      </p:pic>
    </p:spTree>
    <p:extLst>
      <p:ext uri="{BB962C8B-B14F-4D97-AF65-F5344CB8AC3E}">
        <p14:creationId xmlns:p14="http://schemas.microsoft.com/office/powerpoint/2010/main" val="293168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E4C4D8BF-9179-C028-0BC9-8624D478A53D}"/>
              </a:ext>
            </a:extLst>
          </p:cNvPr>
          <p:cNvSpPr txBox="1"/>
          <p:nvPr/>
        </p:nvSpPr>
        <p:spPr>
          <a:xfrm>
            <a:off x="4049485" y="1306286"/>
            <a:ext cx="509451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MENTOR DASHBOARD</a:t>
            </a:r>
          </a:p>
        </p:txBody>
      </p:sp>
      <p:pic>
        <p:nvPicPr>
          <p:cNvPr id="4" name="Picture 3" descr="Graphical user interface, application, email, website&#10;&#10;Description automatically generated">
            <a:extLst>
              <a:ext uri="{FF2B5EF4-FFF2-40B4-BE49-F238E27FC236}">
                <a16:creationId xmlns:a16="http://schemas.microsoft.com/office/drawing/2014/main" id="{816D3219-ACC0-764D-46CE-A256B0301631}"/>
              </a:ext>
            </a:extLst>
          </p:cNvPr>
          <p:cNvPicPr>
            <a:picLocks noChangeAspect="1"/>
          </p:cNvPicPr>
          <p:nvPr/>
        </p:nvPicPr>
        <p:blipFill rotWithShape="1">
          <a:blip r:embed="rId4"/>
          <a:srcRect t="7587" r="1072"/>
          <a:stretch/>
        </p:blipFill>
        <p:spPr>
          <a:xfrm>
            <a:off x="1077686" y="1767951"/>
            <a:ext cx="10320545" cy="4850563"/>
          </a:xfrm>
          <a:prstGeom prst="rect">
            <a:avLst/>
          </a:prstGeom>
        </p:spPr>
      </p:pic>
    </p:spTree>
    <p:extLst>
      <p:ext uri="{BB962C8B-B14F-4D97-AF65-F5344CB8AC3E}">
        <p14:creationId xmlns:p14="http://schemas.microsoft.com/office/powerpoint/2010/main" val="121731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0A5978CF-94CA-A3BE-5503-F59AFE8B6297}"/>
              </a:ext>
            </a:extLst>
          </p:cNvPr>
          <p:cNvSpPr txBox="1"/>
          <p:nvPr/>
        </p:nvSpPr>
        <p:spPr>
          <a:xfrm>
            <a:off x="3755570" y="1208314"/>
            <a:ext cx="581297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MENTOR PROFILE PAGE</a:t>
            </a:r>
          </a:p>
        </p:txBody>
      </p:sp>
      <p:pic>
        <p:nvPicPr>
          <p:cNvPr id="3" name="Picture 2">
            <a:extLst>
              <a:ext uri="{FF2B5EF4-FFF2-40B4-BE49-F238E27FC236}">
                <a16:creationId xmlns:a16="http://schemas.microsoft.com/office/drawing/2014/main" id="{719F7AD8-C55E-6BBA-8D62-100A0EBB00D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279" r="290"/>
          <a:stretch/>
        </p:blipFill>
        <p:spPr bwMode="auto">
          <a:xfrm>
            <a:off x="2427515" y="1992085"/>
            <a:ext cx="7489371" cy="3831771"/>
          </a:xfrm>
          <a:prstGeom prst="rect">
            <a:avLst/>
          </a:prstGeom>
          <a:noFill/>
          <a:ln>
            <a:noFill/>
          </a:ln>
        </p:spPr>
      </p:pic>
    </p:spTree>
    <p:extLst>
      <p:ext uri="{BB962C8B-B14F-4D97-AF65-F5344CB8AC3E}">
        <p14:creationId xmlns:p14="http://schemas.microsoft.com/office/powerpoint/2010/main" val="2790196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3DC46E1A-FCBE-6501-4119-2152EF127598}"/>
              </a:ext>
            </a:extLst>
          </p:cNvPr>
          <p:cNvSpPr txBox="1"/>
          <p:nvPr/>
        </p:nvSpPr>
        <p:spPr>
          <a:xfrm>
            <a:off x="3929743" y="1262743"/>
            <a:ext cx="498565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MENTOR SEARCH PAGE</a:t>
            </a:r>
          </a:p>
        </p:txBody>
      </p:sp>
      <p:pic>
        <p:nvPicPr>
          <p:cNvPr id="3" name="Picture 2">
            <a:extLst>
              <a:ext uri="{FF2B5EF4-FFF2-40B4-BE49-F238E27FC236}">
                <a16:creationId xmlns:a16="http://schemas.microsoft.com/office/drawing/2014/main" id="{3D391C1E-D12B-599A-6C30-B2764097514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8889" r="1217"/>
          <a:stretch/>
        </p:blipFill>
        <p:spPr bwMode="auto">
          <a:xfrm>
            <a:off x="2122714" y="1992085"/>
            <a:ext cx="7946571" cy="4016829"/>
          </a:xfrm>
          <a:prstGeom prst="rect">
            <a:avLst/>
          </a:prstGeom>
          <a:noFill/>
          <a:ln>
            <a:noFill/>
          </a:ln>
        </p:spPr>
      </p:pic>
    </p:spTree>
    <p:extLst>
      <p:ext uri="{BB962C8B-B14F-4D97-AF65-F5344CB8AC3E}">
        <p14:creationId xmlns:p14="http://schemas.microsoft.com/office/powerpoint/2010/main" val="126520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5" name="TextBox 4">
            <a:extLst>
              <a:ext uri="{FF2B5EF4-FFF2-40B4-BE49-F238E27FC236}">
                <a16:creationId xmlns:a16="http://schemas.microsoft.com/office/drawing/2014/main" id="{F4458DF0-C16F-45BA-9788-8CB49A49DB48}"/>
              </a:ext>
            </a:extLst>
          </p:cNvPr>
          <p:cNvSpPr txBox="1"/>
          <p:nvPr/>
        </p:nvSpPr>
        <p:spPr>
          <a:xfrm>
            <a:off x="508000" y="1473200"/>
            <a:ext cx="11165840" cy="67710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INDEX</a:t>
            </a:r>
          </a:p>
          <a:p>
            <a:endParaRPr lang="en-US" dirty="0"/>
          </a:p>
        </p:txBody>
      </p:sp>
      <p:sp>
        <p:nvSpPr>
          <p:cNvPr id="6" name="TextBox 5">
            <a:extLst>
              <a:ext uri="{FF2B5EF4-FFF2-40B4-BE49-F238E27FC236}">
                <a16:creationId xmlns:a16="http://schemas.microsoft.com/office/drawing/2014/main" id="{ED6EC5C7-0E81-453C-863E-7B790ECC73D7}"/>
              </a:ext>
            </a:extLst>
          </p:cNvPr>
          <p:cNvSpPr txBox="1"/>
          <p:nvPr/>
        </p:nvSpPr>
        <p:spPr>
          <a:xfrm>
            <a:off x="629920" y="2150308"/>
            <a:ext cx="691896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Project Idea</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Scope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 Analysis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Vision and Motivation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Software Artifact – Tech Stack</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UML diagrams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Output Screenshots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Functional Requirements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Non-Functional Requirements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Solution Development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Main Features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work</a:t>
            </a:r>
          </a:p>
        </p:txBody>
      </p:sp>
    </p:spTree>
    <p:extLst>
      <p:ext uri="{BB962C8B-B14F-4D97-AF65-F5344CB8AC3E}">
        <p14:creationId xmlns:p14="http://schemas.microsoft.com/office/powerpoint/2010/main" val="2899977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A9199687-0CF2-3F3C-05ED-BFF2692C933E}"/>
              </a:ext>
            </a:extLst>
          </p:cNvPr>
          <p:cNvSpPr txBox="1"/>
          <p:nvPr/>
        </p:nvSpPr>
        <p:spPr>
          <a:xfrm>
            <a:off x="3635828" y="1132114"/>
            <a:ext cx="3951514"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GURU AI</a:t>
            </a:r>
          </a:p>
        </p:txBody>
      </p:sp>
      <p:pic>
        <p:nvPicPr>
          <p:cNvPr id="3" name="Picture 2">
            <a:extLst>
              <a:ext uri="{FF2B5EF4-FFF2-40B4-BE49-F238E27FC236}">
                <a16:creationId xmlns:a16="http://schemas.microsoft.com/office/drawing/2014/main" id="{6FE13B95-FE12-F8EC-E38E-341C0A09BDA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8929" r="149"/>
          <a:stretch/>
        </p:blipFill>
        <p:spPr bwMode="auto">
          <a:xfrm>
            <a:off x="2275115" y="1981200"/>
            <a:ext cx="7293428" cy="3886200"/>
          </a:xfrm>
          <a:prstGeom prst="rect">
            <a:avLst/>
          </a:prstGeom>
          <a:noFill/>
          <a:ln>
            <a:noFill/>
          </a:ln>
        </p:spPr>
      </p:pic>
    </p:spTree>
    <p:extLst>
      <p:ext uri="{BB962C8B-B14F-4D97-AF65-F5344CB8AC3E}">
        <p14:creationId xmlns:p14="http://schemas.microsoft.com/office/powerpoint/2010/main" val="2084182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94FA80EB-346C-F93D-6D63-3569DE78880B}"/>
              </a:ext>
            </a:extLst>
          </p:cNvPr>
          <p:cNvSpPr txBox="1"/>
          <p:nvPr/>
        </p:nvSpPr>
        <p:spPr>
          <a:xfrm>
            <a:off x="391886" y="982379"/>
            <a:ext cx="7620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FUNCTIONAL REQUIREMENTS</a:t>
            </a:r>
          </a:p>
        </p:txBody>
      </p:sp>
      <p:sp>
        <p:nvSpPr>
          <p:cNvPr id="3" name="TextBox 2">
            <a:extLst>
              <a:ext uri="{FF2B5EF4-FFF2-40B4-BE49-F238E27FC236}">
                <a16:creationId xmlns:a16="http://schemas.microsoft.com/office/drawing/2014/main" id="{80827876-68CD-F35C-79EC-6A7F047BCB0D}"/>
              </a:ext>
            </a:extLst>
          </p:cNvPr>
          <p:cNvSpPr txBox="1"/>
          <p:nvPr/>
        </p:nvSpPr>
        <p:spPr>
          <a:xfrm>
            <a:off x="391886" y="1444044"/>
            <a:ext cx="11408228" cy="6332246"/>
          </a:xfrm>
          <a:prstGeom prst="rect">
            <a:avLst/>
          </a:prstGeom>
          <a:noFill/>
        </p:spPr>
        <p:txBody>
          <a:bodyPr wrap="square" rtlCol="0">
            <a:spAutoFit/>
          </a:bodyPr>
          <a:lstStyle/>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website will have the following functionalities but not limited to:</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1. User registration and login</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2. Mentor and mentee profile creation</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3. Search functionality to find mentors by field of expertise and availability</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4. Booking system to schedule mentorship sessions with mentors</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5. Direct messaging between mentors and mentees to facilitate communication</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6. Rating and review system to provide feedback on mentors</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7. Payment processing for mentorship sessions</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8. Notification system to alert users of upcoming sessions and new messages</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9. Dashboard for mentors and mentees to track their mentorship relationships and upcoming sessions</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400" dirty="0"/>
          </a:p>
        </p:txBody>
      </p:sp>
    </p:spTree>
    <p:extLst>
      <p:ext uri="{BB962C8B-B14F-4D97-AF65-F5344CB8AC3E}">
        <p14:creationId xmlns:p14="http://schemas.microsoft.com/office/powerpoint/2010/main" val="1129926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3049B782-BC7E-50EC-CBBE-3EED74AB0194}"/>
              </a:ext>
            </a:extLst>
          </p:cNvPr>
          <p:cNvSpPr txBox="1"/>
          <p:nvPr/>
        </p:nvSpPr>
        <p:spPr>
          <a:xfrm>
            <a:off x="424543" y="1295400"/>
            <a:ext cx="709748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NON-FUNCTIONAL REQUIREMENTS</a:t>
            </a:r>
          </a:p>
        </p:txBody>
      </p:sp>
      <p:sp>
        <p:nvSpPr>
          <p:cNvPr id="3" name="TextBox 2">
            <a:extLst>
              <a:ext uri="{FF2B5EF4-FFF2-40B4-BE49-F238E27FC236}">
                <a16:creationId xmlns:a16="http://schemas.microsoft.com/office/drawing/2014/main" id="{821A486D-BF82-7D63-8A8B-798550A137CE}"/>
              </a:ext>
            </a:extLst>
          </p:cNvPr>
          <p:cNvSpPr txBox="1"/>
          <p:nvPr/>
        </p:nvSpPr>
        <p:spPr>
          <a:xfrm>
            <a:off x="424543" y="1930064"/>
            <a:ext cx="11168743" cy="4238596"/>
          </a:xfrm>
          <a:prstGeom prst="rect">
            <a:avLst/>
          </a:prstGeom>
          <a:noFill/>
        </p:spPr>
        <p:txBody>
          <a:bodyPr wrap="square" rtlCol="0">
            <a:spAutoFit/>
          </a:bodyPr>
          <a:lstStyle/>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Top 5 nonfunctional requirements for the mentorship website:</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1. Security: Implement appropriate security measures to protect user data.</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2. Performance: Ensure fast, responsive performance with minimal downtime.</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3. Scalability: Design the website to handle increasing numbers of users and mentors, and support multiple concurrent mentorship sessions.</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4. Usability: Ensure the website is easy to use and navigate.</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5. Compatibility: Ensure the website is compatible with a wide range of devices, browsers, and operating systems.</a:t>
            </a:r>
          </a:p>
          <a:p>
            <a:endParaRPr lang="en-US" sz="2400" dirty="0"/>
          </a:p>
        </p:txBody>
      </p:sp>
    </p:spTree>
    <p:extLst>
      <p:ext uri="{BB962C8B-B14F-4D97-AF65-F5344CB8AC3E}">
        <p14:creationId xmlns:p14="http://schemas.microsoft.com/office/powerpoint/2010/main" val="1581935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3" name="TextBox 2">
            <a:extLst>
              <a:ext uri="{FF2B5EF4-FFF2-40B4-BE49-F238E27FC236}">
                <a16:creationId xmlns:a16="http://schemas.microsoft.com/office/drawing/2014/main" id="{FF0657C2-5983-368B-D04C-5EA6542263A2}"/>
              </a:ext>
            </a:extLst>
          </p:cNvPr>
          <p:cNvSpPr txBox="1"/>
          <p:nvPr/>
        </p:nvSpPr>
        <p:spPr>
          <a:xfrm>
            <a:off x="250370" y="1066800"/>
            <a:ext cx="773538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SOLUTION DEVELOPMENT</a:t>
            </a:r>
          </a:p>
        </p:txBody>
      </p:sp>
      <p:sp>
        <p:nvSpPr>
          <p:cNvPr id="4" name="TextBox 3">
            <a:extLst>
              <a:ext uri="{FF2B5EF4-FFF2-40B4-BE49-F238E27FC236}">
                <a16:creationId xmlns:a16="http://schemas.microsoft.com/office/drawing/2014/main" id="{EA03AEEB-0537-D787-73B2-035A9D43A7C2}"/>
              </a:ext>
            </a:extLst>
          </p:cNvPr>
          <p:cNvSpPr txBox="1"/>
          <p:nvPr/>
        </p:nvSpPr>
        <p:spPr>
          <a:xfrm>
            <a:off x="250371" y="1528465"/>
            <a:ext cx="11179629" cy="5921878"/>
          </a:xfrm>
          <a:prstGeom prst="rect">
            <a:avLst/>
          </a:prstGeom>
          <a:noFill/>
        </p:spPr>
        <p:txBody>
          <a:bodyPr wrap="square" rtlCol="0">
            <a:spAutoFit/>
          </a:bodyPr>
          <a:lstStyle/>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Glossary of relevant terms for the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F</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ind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M</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y Guru website:</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1. Mentor: An experienced individual who provides guidance, advice, and support to a mentee in a particular field or area of expertise.</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2. Mentee: A person who seeks guidance, advice, and support from a mentor to enhance their personal or professional growth.</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3. Mentorship session: A scheduled meeting between a mentor and mentee to discuss and work towards achieving the mentee's goals.</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4. Profile: A page on the website that contains information about a mentor or mentee, including their skills, experience, and interests.</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5. Expertise: A particular field or area of knowledge in which a mentor has significant knowledge, skills, and experience.</a:t>
            </a: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2400" dirty="0"/>
          </a:p>
        </p:txBody>
      </p:sp>
    </p:spTree>
    <p:extLst>
      <p:ext uri="{BB962C8B-B14F-4D97-AF65-F5344CB8AC3E}">
        <p14:creationId xmlns:p14="http://schemas.microsoft.com/office/powerpoint/2010/main" val="3944341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B1B44D15-A3F6-2605-583F-CA9425B76384}"/>
              </a:ext>
            </a:extLst>
          </p:cNvPr>
          <p:cNvSpPr txBox="1"/>
          <p:nvPr/>
        </p:nvSpPr>
        <p:spPr>
          <a:xfrm>
            <a:off x="413656" y="1426028"/>
            <a:ext cx="10635343" cy="5167633"/>
          </a:xfrm>
          <a:prstGeom prst="rect">
            <a:avLst/>
          </a:prstGeom>
          <a:noFill/>
        </p:spPr>
        <p:txBody>
          <a:bodyPr wrap="square" rtlCol="0">
            <a:spAutoFit/>
          </a:bodyPr>
          <a:lstStyle/>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6. Schedule: A system for booking and managing mentorship sessions between mentors and mentees.</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7. Feedback: Information provided by a mentor to a mentee to help them improve their skills, knowledge, and performance.</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8. Progress tracking: The process of measuring and tracking the progress of a mentee towards achieving their goals.</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9. Goal setting: The process of defining specific, measurable, achievable, relevant, and time-bound goals for a mentee to work towards with the guidance of their mentor.</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10. User: Any individual who accesses and uses the mentorship website, including both mentors and mentees</a:t>
            </a:r>
          </a:p>
          <a:p>
            <a:endParaRPr lang="en-US" dirty="0"/>
          </a:p>
        </p:txBody>
      </p:sp>
    </p:spTree>
    <p:extLst>
      <p:ext uri="{BB962C8B-B14F-4D97-AF65-F5344CB8AC3E}">
        <p14:creationId xmlns:p14="http://schemas.microsoft.com/office/powerpoint/2010/main" val="17237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18E73FFD-10B8-7D4D-FD68-A9C9D5864887}"/>
              </a:ext>
            </a:extLst>
          </p:cNvPr>
          <p:cNvSpPr txBox="1"/>
          <p:nvPr/>
        </p:nvSpPr>
        <p:spPr>
          <a:xfrm>
            <a:off x="337457" y="1077686"/>
            <a:ext cx="515982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MAIN FEATURES</a:t>
            </a:r>
          </a:p>
        </p:txBody>
      </p:sp>
      <p:sp>
        <p:nvSpPr>
          <p:cNvPr id="3" name="TextBox 2">
            <a:extLst>
              <a:ext uri="{FF2B5EF4-FFF2-40B4-BE49-F238E27FC236}">
                <a16:creationId xmlns:a16="http://schemas.microsoft.com/office/drawing/2014/main" id="{B1EEB9A6-24C5-7381-8AAF-2A9A3C8826F1}"/>
              </a:ext>
            </a:extLst>
          </p:cNvPr>
          <p:cNvSpPr txBox="1"/>
          <p:nvPr/>
        </p:nvSpPr>
        <p:spPr>
          <a:xfrm>
            <a:off x="337457" y="1077686"/>
            <a:ext cx="11440886" cy="5855385"/>
          </a:xfrm>
          <a:prstGeom prst="rect">
            <a:avLst/>
          </a:prstGeom>
          <a:noFill/>
        </p:spPr>
        <p:txBody>
          <a:bodyPr wrap="square" rtlCol="0">
            <a:spAutoFit/>
          </a:bodyPr>
          <a:lstStyle/>
          <a:p>
            <a:pPr marL="0" marR="0" algn="just">
              <a:lnSpc>
                <a:spcPct val="107000"/>
              </a:lnSpc>
              <a:spcBef>
                <a:spcPts val="0"/>
              </a:spcBef>
              <a:spcAft>
                <a:spcPts val="800"/>
              </a:spcAf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Mentor search: Through our platform, mentees can look for mentors who are qualified in their areas of expertise. To locate the mentor that best suits your needs, you can search among a selection of mentors with various backgrounds and areas of expertise. Once you have identified a qualified mentor, you can quickly book sessions at a time that is convenient for you. This function aids in time management and guarantees that you make the most of your mentorship relationship.</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Direct communication is made possible by our platform, making it simple to ask questions, discuss ideas, and receive feedback on your development. A strong and meaningful mentor-mentee relationship is fostered by this function.</a:t>
            </a: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Mentors can develop comprehensive profiles that highlight their abilities, backgrounds, and experiences. Before choosing a mentor, you can get to know them better, making sure you choose the one who will best suit your needs.</a:t>
            </a:r>
          </a:p>
          <a:p>
            <a:endParaRPr lang="en-US" dirty="0"/>
          </a:p>
        </p:txBody>
      </p:sp>
    </p:spTree>
    <p:extLst>
      <p:ext uri="{BB962C8B-B14F-4D97-AF65-F5344CB8AC3E}">
        <p14:creationId xmlns:p14="http://schemas.microsoft.com/office/powerpoint/2010/main" val="2361775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31CF1089-86F4-7319-0274-12AAD1359F13}"/>
              </a:ext>
            </a:extLst>
          </p:cNvPr>
          <p:cNvSpPr txBox="1"/>
          <p:nvPr/>
        </p:nvSpPr>
        <p:spPr>
          <a:xfrm>
            <a:off x="511629" y="1502229"/>
            <a:ext cx="412568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RESULTS</a:t>
            </a:r>
          </a:p>
        </p:txBody>
      </p:sp>
      <p:sp>
        <p:nvSpPr>
          <p:cNvPr id="4" name="TextBox 3">
            <a:extLst>
              <a:ext uri="{FF2B5EF4-FFF2-40B4-BE49-F238E27FC236}">
                <a16:creationId xmlns:a16="http://schemas.microsoft.com/office/drawing/2014/main" id="{C3BE6963-00A0-4634-2148-A66A2ABFFA7B}"/>
              </a:ext>
            </a:extLst>
          </p:cNvPr>
          <p:cNvSpPr txBox="1"/>
          <p:nvPr/>
        </p:nvSpPr>
        <p:spPr>
          <a:xfrm>
            <a:off x="511628" y="1965120"/>
            <a:ext cx="10765971" cy="2841034"/>
          </a:xfrm>
          <a:prstGeom prst="rect">
            <a:avLst/>
          </a:prstGeom>
          <a:noFill/>
        </p:spPr>
        <p:txBody>
          <a:bodyPr wrap="square">
            <a:spAutoFit/>
          </a:bodyPr>
          <a:lstStyle/>
          <a:p>
            <a:pPr marL="0" marR="0" algn="just">
              <a:lnSpc>
                <a:spcPct val="107000"/>
              </a:lnSpc>
              <a:spcBef>
                <a:spcPts val="0"/>
              </a:spcBef>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he mentorship website project has the potential to be a valuable resource for individuals seeking guidance and mentorship. The project will address the lack of a centralized platform that connects individuals with experienced and knowledgeable mentors worldwide. The project will also streamline the process of finding and scheduling mentorship sessions and promote the benefits of mentorship. The project is ambitious, but it has the potential to make a real difference in the lives of many people.</a:t>
            </a:r>
          </a:p>
        </p:txBody>
      </p:sp>
    </p:spTree>
    <p:extLst>
      <p:ext uri="{BB962C8B-B14F-4D97-AF65-F5344CB8AC3E}">
        <p14:creationId xmlns:p14="http://schemas.microsoft.com/office/powerpoint/2010/main" val="248992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3804C9B8-604D-354A-A79F-8EDAD8E372F0}"/>
              </a:ext>
            </a:extLst>
          </p:cNvPr>
          <p:cNvSpPr txBox="1"/>
          <p:nvPr/>
        </p:nvSpPr>
        <p:spPr>
          <a:xfrm>
            <a:off x="382452" y="1189800"/>
            <a:ext cx="4746172" cy="67710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FUTURE WORK</a:t>
            </a:r>
          </a:p>
          <a:p>
            <a:endParaRPr lang="en-US" dirty="0"/>
          </a:p>
        </p:txBody>
      </p:sp>
      <p:sp>
        <p:nvSpPr>
          <p:cNvPr id="3" name="TextBox 2">
            <a:extLst>
              <a:ext uri="{FF2B5EF4-FFF2-40B4-BE49-F238E27FC236}">
                <a16:creationId xmlns:a16="http://schemas.microsoft.com/office/drawing/2014/main" id="{0D9DDE63-CBEE-6D74-8F0C-8DF7F2C6AD2D}"/>
              </a:ext>
            </a:extLst>
          </p:cNvPr>
          <p:cNvSpPr txBox="1"/>
          <p:nvPr/>
        </p:nvSpPr>
        <p:spPr>
          <a:xfrm>
            <a:off x="77852" y="1724668"/>
            <a:ext cx="11451772" cy="5570756"/>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0" i="0" dirty="0">
                <a:solidFill>
                  <a:schemeClr val="tx1"/>
                </a:solidFill>
                <a:effectLst/>
                <a:latin typeface="Times New Roman" panose="02020603050405020304" pitchFamily="18" charset="0"/>
                <a:cs typeface="Times New Roman" panose="02020603050405020304" pitchFamily="18" charset="0"/>
              </a:rPr>
              <a:t>Enhancing real-time chat between mentor and mentee by adding support for multimedia files (e.g. images, audio, video) to aid in concept explanation and note sharing, as well as implementing features like notifications, message threading, and message search.</a:t>
            </a:r>
          </a:p>
          <a:p>
            <a:pPr marL="342900" indent="-342900" algn="just">
              <a:buFont typeface="Wingdings" panose="05000000000000000000" pitchFamily="2" charset="2"/>
              <a:buChar char="§"/>
            </a:pPr>
            <a:r>
              <a:rPr lang="en-US" sz="2400" b="0" i="0" dirty="0">
                <a:solidFill>
                  <a:schemeClr val="tx1"/>
                </a:solidFill>
                <a:effectLst/>
                <a:latin typeface="Times New Roman" panose="02020603050405020304" pitchFamily="18" charset="0"/>
                <a:cs typeface="Times New Roman" panose="02020603050405020304" pitchFamily="18" charset="0"/>
              </a:rPr>
              <a:t>Improve scheduling meetings through our website by integrating with popular calendar apps (e.g. Google Calendar, Outlook, iCal) to enable automatic scheduling and reminders for mentors and mentees, reducing scheduling conflicts and no-shows.</a:t>
            </a:r>
          </a:p>
          <a:p>
            <a:pPr marL="342900" indent="-342900"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Enhance video calls by adding features such as screen sharing, whiteboard, or live transcription to aid in concept explanation and problem-solving, as well as support for multiple participants, breakout rooms, and recording.</a:t>
            </a:r>
          </a:p>
          <a:p>
            <a:pPr marL="342900" indent="-342900"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Improve secure payment integration in the website by adding support for multiple payment gateways (e.g. PayPal, Stripe, Square) and features like automatic invoicing, refunds, and dispute resolution, as well as implementing SSL certificates and other security measures to protect sensitive financial information.</a:t>
            </a:r>
          </a:p>
          <a:p>
            <a:pPr algn="just"/>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283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7"/>
        <p:cNvGrpSpPr/>
        <p:nvPr/>
      </p:nvGrpSpPr>
      <p:grpSpPr>
        <a:xfrm>
          <a:off x="0" y="0"/>
          <a:ext cx="0" cy="0"/>
          <a:chOff x="0" y="0"/>
          <a:chExt cx="0" cy="0"/>
        </a:xfrm>
      </p:grpSpPr>
      <p:sp>
        <p:nvSpPr>
          <p:cNvPr id="108" name="Google Shape;108;p19"/>
          <p:cNvSpPr txBox="1">
            <a:spLocks noGrp="1"/>
          </p:cNvSpPr>
          <p:nvPr>
            <p:ph type="ctrTitle"/>
          </p:nvPr>
        </p:nvSpPr>
        <p:spPr>
          <a:xfrm>
            <a:off x="2840288" y="2493963"/>
            <a:ext cx="7250768" cy="22304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dirty="0">
                <a:latin typeface="Times New Roman" panose="02020603050405020304" pitchFamily="18" charset="0"/>
                <a:ea typeface="Arial"/>
                <a:cs typeface="Times New Roman" panose="02020603050405020304" pitchFamily="18" charset="0"/>
                <a:sym typeface="Arial"/>
              </a:rPr>
              <a:t>THANK YOU</a:t>
            </a:r>
            <a:br>
              <a:rPr lang="en-US" b="1" dirty="0">
                <a:latin typeface="Arial"/>
                <a:ea typeface="Arial"/>
                <a:cs typeface="Arial"/>
                <a:sym typeface="Arial"/>
              </a:rPr>
            </a:br>
            <a:endParaRPr lang="en-US" b="1" dirty="0">
              <a:latin typeface="Arial"/>
              <a:ea typeface="Arial"/>
              <a:cs typeface="Arial"/>
              <a:sym typeface="Arial"/>
            </a:endParaRPr>
          </a:p>
        </p:txBody>
      </p:sp>
    </p:spTree>
    <p:extLst>
      <p:ext uri="{BB962C8B-B14F-4D97-AF65-F5344CB8AC3E}">
        <p14:creationId xmlns:p14="http://schemas.microsoft.com/office/powerpoint/2010/main" val="265608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5A091E32-FDD7-F65A-2ACE-CE2866F248BE}"/>
              </a:ext>
            </a:extLst>
          </p:cNvPr>
          <p:cNvSpPr txBox="1"/>
          <p:nvPr/>
        </p:nvSpPr>
        <p:spPr>
          <a:xfrm>
            <a:off x="729344" y="1998506"/>
            <a:ext cx="10243457"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PROJECT IDEA</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1F07AE6-A607-8FFD-CA04-60A96A88F464}"/>
              </a:ext>
            </a:extLst>
          </p:cNvPr>
          <p:cNvSpPr txBox="1"/>
          <p:nvPr/>
        </p:nvSpPr>
        <p:spPr>
          <a:xfrm>
            <a:off x="729343" y="2460171"/>
            <a:ext cx="10733313" cy="2308324"/>
          </a:xfrm>
          <a:prstGeom prst="rect">
            <a:avLst/>
          </a:prstGeom>
          <a:noFill/>
        </p:spPr>
        <p:txBody>
          <a:bodyPr wrap="square" rtlCol="0">
            <a:spAutoFit/>
          </a:bodyPr>
          <a:lstStyle/>
          <a:p>
            <a:pPr algn="just"/>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Our website is designed to help individuals find a suitable mentor who can guide and advise them in their personal or professional growth. With an easy-to-use platform, mentees can search for mentors by field of expertise, schedule mentorship sessions, and communicate with their mentors directly. Mentors, on the other hand, can create detailed profiles, showcase their skills and experience, and help foster meaningful relationships with mentees.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5253BBA3-5558-D6A9-BCDA-E0C3A2DACEE8}"/>
              </a:ext>
            </a:extLst>
          </p:cNvPr>
          <p:cNvSpPr txBox="1"/>
          <p:nvPr/>
        </p:nvSpPr>
        <p:spPr>
          <a:xfrm>
            <a:off x="794657" y="1729360"/>
            <a:ext cx="7522029" cy="67710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SCOPE</a:t>
            </a:r>
          </a:p>
          <a:p>
            <a:endParaRPr lang="en-US" dirty="0"/>
          </a:p>
        </p:txBody>
      </p:sp>
      <p:sp>
        <p:nvSpPr>
          <p:cNvPr id="3" name="TextBox 2">
            <a:extLst>
              <a:ext uri="{FF2B5EF4-FFF2-40B4-BE49-F238E27FC236}">
                <a16:creationId xmlns:a16="http://schemas.microsoft.com/office/drawing/2014/main" id="{3E81360D-A2BA-A1A8-F233-CB03E9F9EC0B}"/>
              </a:ext>
            </a:extLst>
          </p:cNvPr>
          <p:cNvSpPr txBox="1"/>
          <p:nvPr/>
        </p:nvSpPr>
        <p:spPr>
          <a:xfrm>
            <a:off x="794657" y="2197817"/>
            <a:ext cx="10493829" cy="3631763"/>
          </a:xfrm>
          <a:prstGeom prst="rect">
            <a:avLst/>
          </a:prstGeom>
          <a:noFill/>
        </p:spPr>
        <p:txBody>
          <a:bodyPr wrap="square" rtlCol="0">
            <a:spAutoFit/>
          </a:bodyPr>
          <a:lstStyle/>
          <a:p>
            <a:pPr algn="just"/>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scope of the mentorship website project includes creating a user-friendly platform that connects mentees with mentors in various fields of expertise. This will involve building a website with a clean and modern design, easy-to-use navigation, and secure login and messaging functionalities. Additionally, the project will include developing a comprehensive database of mentors, categorizing them based on their skills and experience, and providing tools to help mentees and mentors manage their mentorship relationships. The scope of the project may also involve marketing the website to attract both mentees and mentors and promoting the benefits of mentorship.</a:t>
            </a:r>
          </a:p>
          <a:p>
            <a:endParaRPr lang="en-US" dirty="0"/>
          </a:p>
        </p:txBody>
      </p:sp>
    </p:spTree>
    <p:extLst>
      <p:ext uri="{BB962C8B-B14F-4D97-AF65-F5344CB8AC3E}">
        <p14:creationId xmlns:p14="http://schemas.microsoft.com/office/powerpoint/2010/main" val="277765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23498319-1F95-36BE-689A-1F0CCE9534B6}"/>
              </a:ext>
            </a:extLst>
          </p:cNvPr>
          <p:cNvSpPr txBox="1"/>
          <p:nvPr/>
        </p:nvSpPr>
        <p:spPr>
          <a:xfrm>
            <a:off x="691243" y="1642645"/>
            <a:ext cx="7587342" cy="67710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PROGRAM ANALYSIS</a:t>
            </a:r>
          </a:p>
          <a:p>
            <a:endParaRPr lang="en-US" dirty="0"/>
          </a:p>
        </p:txBody>
      </p:sp>
      <p:sp>
        <p:nvSpPr>
          <p:cNvPr id="3" name="TextBox 2">
            <a:extLst>
              <a:ext uri="{FF2B5EF4-FFF2-40B4-BE49-F238E27FC236}">
                <a16:creationId xmlns:a16="http://schemas.microsoft.com/office/drawing/2014/main" id="{85E45389-4B13-43F2-A396-FDFDFBE855E7}"/>
              </a:ext>
            </a:extLst>
          </p:cNvPr>
          <p:cNvSpPr txBox="1"/>
          <p:nvPr/>
        </p:nvSpPr>
        <p:spPr>
          <a:xfrm>
            <a:off x="691243" y="2090057"/>
            <a:ext cx="10330542" cy="4370427"/>
          </a:xfrm>
          <a:prstGeom prst="rect">
            <a:avLst/>
          </a:prstGeom>
          <a:noFill/>
        </p:spPr>
        <p:txBody>
          <a:bodyPr wrap="square" rtlCol="0">
            <a:spAutoFit/>
          </a:bodyPr>
          <a:lstStyle/>
          <a:p>
            <a:pPr algn="just"/>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problem addressed by the "Find my Guru" project is the lack of a centralized platform that connects individuals seeking guidance and mentorship with experienced and knowledgeable mentors worldwide. The current mentorship options are limited and localized, making it challenging for mentees to find the right mentor who can guide them in their personal or professional growth. Additionally, the process of finding and scheduling mentorship sessions is often complicated and time-consuming, leading to missed opportunities for personal and professional development. The "Find my Guru" project aims to solve these problems by providing a user-friendly platform that connects mentees with mentors worldwide, streamlines the scheduling and communication process and promotes the benefits of mentorship.</a:t>
            </a:r>
          </a:p>
          <a:p>
            <a:endParaRPr lang="en-US" dirty="0"/>
          </a:p>
        </p:txBody>
      </p:sp>
    </p:spTree>
    <p:extLst>
      <p:ext uri="{BB962C8B-B14F-4D97-AF65-F5344CB8AC3E}">
        <p14:creationId xmlns:p14="http://schemas.microsoft.com/office/powerpoint/2010/main" val="2451069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4" name="TextBox 3">
            <a:extLst>
              <a:ext uri="{FF2B5EF4-FFF2-40B4-BE49-F238E27FC236}">
                <a16:creationId xmlns:a16="http://schemas.microsoft.com/office/drawing/2014/main" id="{C5752B25-4A0B-3177-6C61-B476D6BE02B8}"/>
              </a:ext>
            </a:extLst>
          </p:cNvPr>
          <p:cNvSpPr txBox="1"/>
          <p:nvPr/>
        </p:nvSpPr>
        <p:spPr>
          <a:xfrm>
            <a:off x="446314" y="1274564"/>
            <a:ext cx="10548258" cy="2154436"/>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VISION</a:t>
            </a:r>
            <a:endParaRPr lang="en-US" sz="2400" b="1"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Our vision is to build a worldwide community of seekers and guides who share a common goal to make the world an easy and connected place. </a:t>
            </a:r>
          </a:p>
          <a:p>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6EC7271-B074-55BD-36FB-3F4A3FF38DDD}"/>
              </a:ext>
            </a:extLst>
          </p:cNvPr>
          <p:cNvSpPr txBox="1"/>
          <p:nvPr/>
        </p:nvSpPr>
        <p:spPr>
          <a:xfrm>
            <a:off x="446314" y="2819400"/>
            <a:ext cx="10624458" cy="3262432"/>
          </a:xfrm>
          <a:prstGeom prst="rect">
            <a:avLst/>
          </a:prstGeom>
          <a:noFill/>
        </p:spPr>
        <p:txBody>
          <a:bodyPr wrap="square" rtlCol="0">
            <a:spAutoFit/>
          </a:bodyPr>
          <a:lstStyle/>
          <a:p>
            <a:pPr algn="just"/>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MOTIVATION </a:t>
            </a:r>
          </a:p>
          <a:p>
            <a:pPr algn="just"/>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"Find my Guru" connects seekers with their guides worldwide. Our platform target is to empower users to search for gurus based on location, traditions, and preferences while offering biographies, teachings, and reviews. We aim to create a community of seekers and guides who share a common purpose: to create an easy world by facilitating meaningful connections regardless of background or belief. Our goal is to inspire users to embark on a transformative journey of self-discovery, empowerment, and awakening based on their interest in fields.</a:t>
            </a:r>
          </a:p>
          <a:p>
            <a:endParaRPr lang="en-US" dirty="0"/>
          </a:p>
        </p:txBody>
      </p:sp>
    </p:spTree>
    <p:extLst>
      <p:ext uri="{BB962C8B-B14F-4D97-AF65-F5344CB8AC3E}">
        <p14:creationId xmlns:p14="http://schemas.microsoft.com/office/powerpoint/2010/main" val="252222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3" name="TextBox 2">
            <a:extLst>
              <a:ext uri="{FF2B5EF4-FFF2-40B4-BE49-F238E27FC236}">
                <a16:creationId xmlns:a16="http://schemas.microsoft.com/office/drawing/2014/main" id="{D5B605D3-1572-1044-56B5-627789F613EA}"/>
              </a:ext>
            </a:extLst>
          </p:cNvPr>
          <p:cNvSpPr txBox="1"/>
          <p:nvPr/>
        </p:nvSpPr>
        <p:spPr>
          <a:xfrm>
            <a:off x="303348" y="2108472"/>
            <a:ext cx="11212285" cy="3432286"/>
          </a:xfrm>
          <a:prstGeom prst="rect">
            <a:avLst/>
          </a:prstGeom>
          <a:noFill/>
        </p:spPr>
        <p:txBody>
          <a:bodyPr wrap="square">
            <a:spAutoFit/>
          </a:bodyPr>
          <a:lstStyle/>
          <a:p>
            <a:pPr marL="0" marR="0" algn="just">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TECH STACK</a:t>
            </a:r>
            <a:endParaRPr lang="en-US" sz="2400" b="1"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Our project will be built using JavaScript, React,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ExpressJS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NodeJS, and MongoDB. </a:t>
            </a:r>
          </a:p>
          <a:p>
            <a:pPr marL="342900" marR="0" lvl="0" indent="-342900" algn="just">
              <a:lnSpc>
                <a:spcPct val="107000"/>
              </a:lnSpc>
              <a:spcBef>
                <a:spcPts val="0"/>
              </a:spcBef>
              <a:spcAft>
                <a:spcPts val="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Front-end: HTML, CSS, JavaScript, React.js, and Bootstrap for building a responsive and user-friendly website.</a:t>
            </a:r>
          </a:p>
          <a:p>
            <a:pPr marL="342900" marR="0" lvl="0" indent="-342900" algn="just">
              <a:lnSpc>
                <a:spcPct val="107000"/>
              </a:lnSpc>
              <a:spcBef>
                <a:spcPts val="0"/>
              </a:spcBef>
              <a:spcAft>
                <a:spcPts val="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Back-end: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ExpressJS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and Node.js to build the server-side application and handle the database integration.</a:t>
            </a:r>
          </a:p>
          <a:p>
            <a:pPr marL="342900" marR="0" lvl="0" indent="-342900" algn="just">
              <a:lnSpc>
                <a:spcPct val="107000"/>
              </a:lnSpc>
              <a:spcBef>
                <a:spcPts val="0"/>
              </a:spcBef>
              <a:spcAft>
                <a:spcPts val="80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Database: MongoDB to store mentor and mentee data, booking information, and messaging history.</a:t>
            </a:r>
          </a:p>
        </p:txBody>
      </p:sp>
      <p:sp>
        <p:nvSpPr>
          <p:cNvPr id="2" name="TextBox 1">
            <a:extLst>
              <a:ext uri="{FF2B5EF4-FFF2-40B4-BE49-F238E27FC236}">
                <a16:creationId xmlns:a16="http://schemas.microsoft.com/office/drawing/2014/main" id="{C1C0C396-3825-4FA3-9070-7297B4E48067}"/>
              </a:ext>
            </a:extLst>
          </p:cNvPr>
          <p:cNvSpPr txBox="1"/>
          <p:nvPr/>
        </p:nvSpPr>
        <p:spPr>
          <a:xfrm>
            <a:off x="303348" y="1564640"/>
            <a:ext cx="605536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SOFTWARE ARTIFACT</a:t>
            </a:r>
          </a:p>
        </p:txBody>
      </p:sp>
    </p:spTree>
    <p:extLst>
      <p:ext uri="{BB962C8B-B14F-4D97-AF65-F5344CB8AC3E}">
        <p14:creationId xmlns:p14="http://schemas.microsoft.com/office/powerpoint/2010/main" val="208049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3" name="TextBox 2">
            <a:extLst>
              <a:ext uri="{FF2B5EF4-FFF2-40B4-BE49-F238E27FC236}">
                <a16:creationId xmlns:a16="http://schemas.microsoft.com/office/drawing/2014/main" id="{6C0480E0-2C14-3590-615A-9D3585B918AA}"/>
              </a:ext>
            </a:extLst>
          </p:cNvPr>
          <p:cNvSpPr txBox="1"/>
          <p:nvPr/>
        </p:nvSpPr>
        <p:spPr>
          <a:xfrm>
            <a:off x="359228" y="3315403"/>
            <a:ext cx="362494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5E97461B-717B-09C1-AA76-68882ABD6A34}"/>
              </a:ext>
            </a:extLst>
          </p:cNvPr>
          <p:cNvPicPr>
            <a:picLocks noChangeAspect="1"/>
          </p:cNvPicPr>
          <p:nvPr/>
        </p:nvPicPr>
        <p:blipFill>
          <a:blip r:embed="rId4"/>
          <a:stretch>
            <a:fillRect/>
          </a:stretch>
        </p:blipFill>
        <p:spPr>
          <a:xfrm>
            <a:off x="3631748" y="1240972"/>
            <a:ext cx="8201024" cy="5072193"/>
          </a:xfrm>
          <a:prstGeom prst="rect">
            <a:avLst/>
          </a:prstGeom>
        </p:spPr>
      </p:pic>
      <p:sp>
        <p:nvSpPr>
          <p:cNvPr id="5" name="TextBox 4">
            <a:extLst>
              <a:ext uri="{FF2B5EF4-FFF2-40B4-BE49-F238E27FC236}">
                <a16:creationId xmlns:a16="http://schemas.microsoft.com/office/drawing/2014/main" id="{722B0832-4172-F180-4E6C-410FA1E05B47}"/>
              </a:ext>
            </a:extLst>
          </p:cNvPr>
          <p:cNvSpPr txBox="1"/>
          <p:nvPr/>
        </p:nvSpPr>
        <p:spPr>
          <a:xfrm>
            <a:off x="359228" y="2775858"/>
            <a:ext cx="295002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142173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3" name="TextBox 2">
            <a:extLst>
              <a:ext uri="{FF2B5EF4-FFF2-40B4-BE49-F238E27FC236}">
                <a16:creationId xmlns:a16="http://schemas.microsoft.com/office/drawing/2014/main" id="{C8A0EF1A-7D8A-DCF8-CAB9-0C71A9442CD1}"/>
              </a:ext>
            </a:extLst>
          </p:cNvPr>
          <p:cNvSpPr txBox="1"/>
          <p:nvPr/>
        </p:nvSpPr>
        <p:spPr>
          <a:xfrm>
            <a:off x="293915" y="3307024"/>
            <a:ext cx="505097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ACTIVITY DIAGRAM</a:t>
            </a:r>
          </a:p>
        </p:txBody>
      </p:sp>
      <p:pic>
        <p:nvPicPr>
          <p:cNvPr id="5" name="Picture 4" descr="Diagram&#10;&#10;Description automatically generated">
            <a:extLst>
              <a:ext uri="{FF2B5EF4-FFF2-40B4-BE49-F238E27FC236}">
                <a16:creationId xmlns:a16="http://schemas.microsoft.com/office/drawing/2014/main" id="{FFE8E453-B436-ECAD-CE53-6003F3EDC1EF}"/>
              </a:ext>
            </a:extLst>
          </p:cNvPr>
          <p:cNvPicPr>
            <a:picLocks noChangeAspect="1"/>
          </p:cNvPicPr>
          <p:nvPr/>
        </p:nvPicPr>
        <p:blipFill>
          <a:blip r:embed="rId4"/>
          <a:stretch>
            <a:fillRect/>
          </a:stretch>
        </p:blipFill>
        <p:spPr>
          <a:xfrm>
            <a:off x="5344887" y="849086"/>
            <a:ext cx="4920342" cy="5680163"/>
          </a:xfrm>
          <a:prstGeom prst="rect">
            <a:avLst/>
          </a:prstGeom>
        </p:spPr>
      </p:pic>
    </p:spTree>
    <p:extLst>
      <p:ext uri="{BB962C8B-B14F-4D97-AF65-F5344CB8AC3E}">
        <p14:creationId xmlns:p14="http://schemas.microsoft.com/office/powerpoint/2010/main" val="78668479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1493</Words>
  <Application>Microsoft Office PowerPoint</Application>
  <PresentationFormat>Widescreen</PresentationFormat>
  <Paragraphs>93</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Symbol</vt:lpstr>
      <vt:lpstr>Times New Roman</vt:lpstr>
      <vt:lpstr>Wingdings</vt:lpstr>
      <vt:lpstr>Office Theme</vt:lpstr>
      <vt:lpstr>FINDMYGURU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FINDMYGURU</dc:title>
  <dc:creator>Sai Poojitha Madduri</dc:creator>
  <cp:lastModifiedBy>Sai Poojitha Madduri</cp:lastModifiedBy>
  <cp:revision>8</cp:revision>
  <dcterms:modified xsi:type="dcterms:W3CDTF">2024-07-06T19:15:02Z</dcterms:modified>
</cp:coreProperties>
</file>