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Times New Roman" charset="1" panose="02030502070405020303"/>
      <p:regular r:id="rId28"/>
    </p:embeddedFont>
    <p:embeddedFont>
      <p:font typeface="Times New Roman Bold" charset="1" panose="02030802070405020303"/>
      <p:regular r:id="rId29"/>
    </p:embeddedFont>
    <p:embeddedFont>
      <p:font typeface="Poppins Bold" charset="1" panose="00000800000000000000"/>
      <p:regular r:id="rId30"/>
    </p:embeddedFont>
    <p:embeddedFont>
      <p:font typeface="Poppins" charset="1" panose="00000500000000000000"/>
      <p:regular r:id="rId31"/>
    </p:embeddedFont>
    <p:embeddedFont>
      <p:font typeface="Canva Sans" charset="1" panose="020B0503030501040103"/>
      <p:regular r:id="rId32"/>
    </p:embeddedFont>
    <p:embeddedFont>
      <p:font typeface="Canva Sans Bold" charset="1" panose="020B0803030501040103"/>
      <p:regular r:id="rId33"/>
    </p:embeddedFont>
    <p:embeddedFont>
      <p:font typeface="Poppins Bold Italics" charset="1" panose="000008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false" rot="-1135884">
            <a:off x="12316803" y="5860782"/>
            <a:ext cx="3180567" cy="3165421"/>
          </a:xfrm>
          <a:custGeom>
            <a:avLst/>
            <a:gdLst/>
            <a:ahLst/>
            <a:cxnLst/>
            <a:rect r="r" b="b" t="t" l="l"/>
            <a:pathLst>
              <a:path h="3165421" w="3180567">
                <a:moveTo>
                  <a:pt x="0" y="0"/>
                </a:moveTo>
                <a:lnTo>
                  <a:pt x="3180567" y="0"/>
                </a:lnTo>
                <a:lnTo>
                  <a:pt x="3180567" y="3165421"/>
                </a:lnTo>
                <a:lnTo>
                  <a:pt x="0" y="3165421"/>
                </a:lnTo>
                <a:lnTo>
                  <a:pt x="0" y="0"/>
                </a:lnTo>
                <a:close/>
              </a:path>
            </a:pathLst>
          </a:custGeom>
          <a:blipFill>
            <a:blip r:embed="rId3"/>
            <a:stretch>
              <a:fillRect l="0" t="0" r="0" b="0"/>
            </a:stretch>
          </a:blipFill>
        </p:spPr>
      </p:sp>
      <p:sp>
        <p:nvSpPr>
          <p:cNvPr name="Freeform 4" id="4"/>
          <p:cNvSpPr/>
          <p:nvPr/>
        </p:nvSpPr>
        <p:spPr>
          <a:xfrm flipH="false" flipV="false" rot="0">
            <a:off x="3738745" y="1614818"/>
            <a:ext cx="8150592" cy="7631262"/>
          </a:xfrm>
          <a:custGeom>
            <a:avLst/>
            <a:gdLst/>
            <a:ahLst/>
            <a:cxnLst/>
            <a:rect r="r" b="b" t="t" l="l"/>
            <a:pathLst>
              <a:path h="7631262" w="8150592">
                <a:moveTo>
                  <a:pt x="0" y="0"/>
                </a:moveTo>
                <a:lnTo>
                  <a:pt x="8150592" y="0"/>
                </a:lnTo>
                <a:lnTo>
                  <a:pt x="8150592" y="7631262"/>
                </a:lnTo>
                <a:lnTo>
                  <a:pt x="0" y="7631262"/>
                </a:lnTo>
                <a:lnTo>
                  <a:pt x="0" y="0"/>
                </a:lnTo>
                <a:close/>
              </a:path>
            </a:pathLst>
          </a:custGeom>
          <a:blipFill>
            <a:blip r:embed="rId4"/>
            <a:stretch>
              <a:fillRect l="0" t="0" r="0" b="0"/>
            </a:stretch>
          </a:blipFill>
        </p:spPr>
      </p:sp>
      <p:sp>
        <p:nvSpPr>
          <p:cNvPr name="Freeform 5" id="5"/>
          <p:cNvSpPr/>
          <p:nvPr/>
        </p:nvSpPr>
        <p:spPr>
          <a:xfrm flipH="false" flipV="false" rot="0">
            <a:off x="1028700" y="1028700"/>
            <a:ext cx="9016437" cy="5461466"/>
          </a:xfrm>
          <a:custGeom>
            <a:avLst/>
            <a:gdLst/>
            <a:ahLst/>
            <a:cxnLst/>
            <a:rect r="r" b="b" t="t" l="l"/>
            <a:pathLst>
              <a:path h="5461466" w="9016437">
                <a:moveTo>
                  <a:pt x="0" y="0"/>
                </a:moveTo>
                <a:lnTo>
                  <a:pt x="9016437" y="0"/>
                </a:lnTo>
                <a:lnTo>
                  <a:pt x="9016437" y="5461466"/>
                </a:lnTo>
                <a:lnTo>
                  <a:pt x="0" y="5461466"/>
                </a:lnTo>
                <a:lnTo>
                  <a:pt x="0" y="0"/>
                </a:lnTo>
                <a:close/>
              </a:path>
            </a:pathLst>
          </a:custGeom>
          <a:blipFill>
            <a:blip r:embed="rId5"/>
            <a:stretch>
              <a:fillRect l="0" t="0" r="0" b="0"/>
            </a:stretch>
          </a:blipFill>
        </p:spPr>
      </p:sp>
      <p:sp>
        <p:nvSpPr>
          <p:cNvPr name="Freeform 6" id="6"/>
          <p:cNvSpPr/>
          <p:nvPr/>
        </p:nvSpPr>
        <p:spPr>
          <a:xfrm flipH="false" flipV="false" rot="0">
            <a:off x="7394081" y="3968048"/>
            <a:ext cx="8312025" cy="5044237"/>
          </a:xfrm>
          <a:custGeom>
            <a:avLst/>
            <a:gdLst/>
            <a:ahLst/>
            <a:cxnLst/>
            <a:rect r="r" b="b" t="t" l="l"/>
            <a:pathLst>
              <a:path h="5044237" w="8312025">
                <a:moveTo>
                  <a:pt x="0" y="0"/>
                </a:moveTo>
                <a:lnTo>
                  <a:pt x="8312025" y="0"/>
                </a:lnTo>
                <a:lnTo>
                  <a:pt x="8312025" y="5044237"/>
                </a:lnTo>
                <a:lnTo>
                  <a:pt x="0" y="5044237"/>
                </a:lnTo>
                <a:lnTo>
                  <a:pt x="0" y="0"/>
                </a:lnTo>
                <a:close/>
              </a:path>
            </a:pathLst>
          </a:custGeom>
          <a:blipFill>
            <a:blip r:embed="rId6"/>
            <a:stretch>
              <a:fillRect l="0" t="0" r="0" b="0"/>
            </a:stretch>
          </a:blipFill>
        </p:spPr>
      </p:sp>
      <p:sp>
        <p:nvSpPr>
          <p:cNvPr name="TextBox 7" id="7"/>
          <p:cNvSpPr txBox="true"/>
          <p:nvPr/>
        </p:nvSpPr>
        <p:spPr>
          <a:xfrm rot="0">
            <a:off x="1026231" y="3311773"/>
            <a:ext cx="16235537" cy="1831727"/>
          </a:xfrm>
          <a:prstGeom prst="rect">
            <a:avLst/>
          </a:prstGeom>
        </p:spPr>
        <p:txBody>
          <a:bodyPr anchor="t" rtlCol="false" tIns="0" lIns="0" bIns="0" rIns="0">
            <a:spAutoFit/>
          </a:bodyPr>
          <a:lstStyle/>
          <a:p>
            <a:pPr algn="l">
              <a:lnSpc>
                <a:spcPts val="12821"/>
              </a:lnSpc>
            </a:pPr>
            <a:r>
              <a:rPr lang="en-US" sz="10684" spc="992">
                <a:solidFill>
                  <a:srgbClr val="FFFFFF"/>
                </a:solidFill>
                <a:latin typeface="Times New Roman"/>
                <a:ea typeface="Times New Roman"/>
                <a:cs typeface="Times New Roman"/>
                <a:sym typeface="Times New Roman"/>
              </a:rPr>
              <a:t>Planetary Pythons</a:t>
            </a:r>
          </a:p>
        </p:txBody>
      </p:sp>
      <p:sp>
        <p:nvSpPr>
          <p:cNvPr name="TextBox 8" id="8"/>
          <p:cNvSpPr txBox="true"/>
          <p:nvPr/>
        </p:nvSpPr>
        <p:spPr>
          <a:xfrm rot="0">
            <a:off x="6225439" y="5278049"/>
            <a:ext cx="5837122" cy="715188"/>
          </a:xfrm>
          <a:prstGeom prst="rect">
            <a:avLst/>
          </a:prstGeom>
        </p:spPr>
        <p:txBody>
          <a:bodyPr anchor="t" rtlCol="false" tIns="0" lIns="0" bIns="0" rIns="0">
            <a:spAutoFit/>
          </a:bodyPr>
          <a:lstStyle/>
          <a:p>
            <a:pPr algn="ctr">
              <a:lnSpc>
                <a:spcPts val="5203"/>
              </a:lnSpc>
            </a:pPr>
            <a:r>
              <a:rPr lang="en-US" b="true" sz="3717" spc="137">
                <a:solidFill>
                  <a:srgbClr val="FFFFFF"/>
                </a:solidFill>
                <a:latin typeface="Times New Roman Bold"/>
                <a:ea typeface="Times New Roman Bold"/>
                <a:cs typeface="Times New Roman Bold"/>
                <a:sym typeface="Times New Roman Bold"/>
              </a:rPr>
              <a:t>TEAM  ID: T-0863220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77306" y="472909"/>
            <a:ext cx="7695995" cy="1111582"/>
            <a:chOff x="0" y="0"/>
            <a:chExt cx="2026929" cy="292762"/>
          </a:xfrm>
        </p:grpSpPr>
        <p:sp>
          <p:nvSpPr>
            <p:cNvPr name="Freeform 4" id="4"/>
            <p:cNvSpPr/>
            <p:nvPr/>
          </p:nvSpPr>
          <p:spPr>
            <a:xfrm flipH="false" flipV="false" rot="0">
              <a:off x="0" y="0"/>
              <a:ext cx="2026929" cy="292762"/>
            </a:xfrm>
            <a:custGeom>
              <a:avLst/>
              <a:gdLst/>
              <a:ahLst/>
              <a:cxnLst/>
              <a:rect r="r" b="b" t="t" l="l"/>
              <a:pathLst>
                <a:path h="292762" w="2026929">
                  <a:moveTo>
                    <a:pt x="1823729" y="0"/>
                  </a:moveTo>
                  <a:lnTo>
                    <a:pt x="0" y="0"/>
                  </a:lnTo>
                  <a:lnTo>
                    <a:pt x="0" y="292762"/>
                  </a:lnTo>
                  <a:lnTo>
                    <a:pt x="1823729" y="292762"/>
                  </a:lnTo>
                  <a:lnTo>
                    <a:pt x="2026929" y="146381"/>
                  </a:lnTo>
                  <a:lnTo>
                    <a:pt x="1823729" y="0"/>
                  </a:lnTo>
                  <a:close/>
                </a:path>
              </a:pathLst>
            </a:custGeom>
            <a:gradFill rotWithShape="true">
              <a:gsLst>
                <a:gs pos="0">
                  <a:srgbClr val="CDFFD8">
                    <a:alpha val="100000"/>
                  </a:srgbClr>
                </a:gs>
                <a:gs pos="100000">
                  <a:srgbClr val="94B9FF">
                    <a:alpha val="100000"/>
                  </a:srgbClr>
                </a:gs>
              </a:gsLst>
              <a:lin ang="0"/>
            </a:gradFill>
            <a:ln w="38100" cap="sq">
              <a:solidFill>
                <a:srgbClr val="000000"/>
              </a:solidFill>
              <a:prstDash val="solid"/>
              <a:miter/>
            </a:ln>
          </p:spPr>
        </p:sp>
        <p:sp>
          <p:nvSpPr>
            <p:cNvPr name="TextBox 5" id="5"/>
            <p:cNvSpPr txBox="true"/>
            <p:nvPr/>
          </p:nvSpPr>
          <p:spPr>
            <a:xfrm>
              <a:off x="0" y="-95250"/>
              <a:ext cx="1912629" cy="388012"/>
            </a:xfrm>
            <a:prstGeom prst="rect">
              <a:avLst/>
            </a:prstGeom>
          </p:spPr>
          <p:txBody>
            <a:bodyPr anchor="ctr" rtlCol="false" tIns="50800" lIns="50800" bIns="50800" rIns="50800"/>
            <a:lstStyle/>
            <a:p>
              <a:pPr algn="ctr">
                <a:lnSpc>
                  <a:spcPts val="4219"/>
                </a:lnSpc>
              </a:pPr>
              <a:r>
                <a:rPr lang="en-US" b="true" sz="3012" spc="111">
                  <a:solidFill>
                    <a:srgbClr val="0A152F"/>
                  </a:solidFill>
                  <a:latin typeface="Poppins Bold"/>
                  <a:ea typeface="Poppins Bold"/>
                  <a:cs typeface="Poppins Bold"/>
                  <a:sym typeface="Poppins Bold"/>
                </a:rPr>
                <a:t>TACKLING CLASS IMBALANCE </a:t>
              </a:r>
            </a:p>
          </p:txBody>
        </p:sp>
      </p:grpSp>
      <p:sp>
        <p:nvSpPr>
          <p:cNvPr name="Freeform 6" id="6"/>
          <p:cNvSpPr/>
          <p:nvPr/>
        </p:nvSpPr>
        <p:spPr>
          <a:xfrm flipH="false" flipV="false" rot="0">
            <a:off x="9535463" y="1893755"/>
            <a:ext cx="7610405" cy="7588846"/>
          </a:xfrm>
          <a:custGeom>
            <a:avLst/>
            <a:gdLst/>
            <a:ahLst/>
            <a:cxnLst/>
            <a:rect r="r" b="b" t="t" l="l"/>
            <a:pathLst>
              <a:path h="7588846" w="7610405">
                <a:moveTo>
                  <a:pt x="0" y="0"/>
                </a:moveTo>
                <a:lnTo>
                  <a:pt x="7610405" y="0"/>
                </a:lnTo>
                <a:lnTo>
                  <a:pt x="7610405" y="7588846"/>
                </a:lnTo>
                <a:lnTo>
                  <a:pt x="0" y="7588846"/>
                </a:lnTo>
                <a:lnTo>
                  <a:pt x="0" y="0"/>
                </a:lnTo>
                <a:close/>
              </a:path>
            </a:pathLst>
          </a:custGeom>
          <a:blipFill>
            <a:blip r:embed="rId3"/>
            <a:stretch>
              <a:fillRect l="0" t="0" r="0" b="0"/>
            </a:stretch>
          </a:blipFill>
        </p:spPr>
      </p:sp>
      <p:grpSp>
        <p:nvGrpSpPr>
          <p:cNvPr name="Group 7" id="7"/>
          <p:cNvGrpSpPr/>
          <p:nvPr/>
        </p:nvGrpSpPr>
        <p:grpSpPr>
          <a:xfrm rot="0">
            <a:off x="475495" y="1893755"/>
            <a:ext cx="8524402" cy="7728485"/>
            <a:chOff x="0" y="0"/>
            <a:chExt cx="2245110" cy="2035486"/>
          </a:xfrm>
        </p:grpSpPr>
        <p:sp>
          <p:nvSpPr>
            <p:cNvPr name="Freeform 8" id="8"/>
            <p:cNvSpPr/>
            <p:nvPr/>
          </p:nvSpPr>
          <p:spPr>
            <a:xfrm flipH="false" flipV="false" rot="0">
              <a:off x="0" y="0"/>
              <a:ext cx="2245110" cy="2035486"/>
            </a:xfrm>
            <a:custGeom>
              <a:avLst/>
              <a:gdLst/>
              <a:ahLst/>
              <a:cxnLst/>
              <a:rect r="r" b="b" t="t" l="l"/>
              <a:pathLst>
                <a:path h="2035486" w="2245110">
                  <a:moveTo>
                    <a:pt x="46319" y="0"/>
                  </a:moveTo>
                  <a:lnTo>
                    <a:pt x="2198792" y="0"/>
                  </a:lnTo>
                  <a:cubicBezTo>
                    <a:pt x="2224373" y="0"/>
                    <a:pt x="2245110" y="20738"/>
                    <a:pt x="2245110" y="46319"/>
                  </a:cubicBezTo>
                  <a:lnTo>
                    <a:pt x="2245110" y="1989167"/>
                  </a:lnTo>
                  <a:cubicBezTo>
                    <a:pt x="2245110" y="2014748"/>
                    <a:pt x="2224373" y="2035486"/>
                    <a:pt x="2198792" y="2035486"/>
                  </a:cubicBezTo>
                  <a:lnTo>
                    <a:pt x="46319" y="2035486"/>
                  </a:lnTo>
                  <a:cubicBezTo>
                    <a:pt x="20738" y="2035486"/>
                    <a:pt x="0" y="2014748"/>
                    <a:pt x="0" y="1989167"/>
                  </a:cubicBezTo>
                  <a:lnTo>
                    <a:pt x="0" y="46319"/>
                  </a:lnTo>
                  <a:cubicBezTo>
                    <a:pt x="0" y="20738"/>
                    <a:pt x="20738" y="0"/>
                    <a:pt x="46319"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2245110" cy="2111686"/>
            </a:xfrm>
            <a:prstGeom prst="rect">
              <a:avLst/>
            </a:prstGeom>
          </p:spPr>
          <p:txBody>
            <a:bodyPr anchor="ctr" rtlCol="false" tIns="50800" lIns="50800" bIns="50800" rIns="50800"/>
            <a:lstStyle/>
            <a:p>
              <a:pPr algn="l">
                <a:lnSpc>
                  <a:spcPts val="3518"/>
                </a:lnSpc>
              </a:pPr>
            </a:p>
            <a:p>
              <a:pPr algn="l">
                <a:lnSpc>
                  <a:spcPts val="3518"/>
                </a:lnSpc>
              </a:pPr>
            </a:p>
            <a:p>
              <a:pPr algn="l">
                <a:lnSpc>
                  <a:spcPts val="3519"/>
                </a:lnSpc>
              </a:pPr>
            </a:p>
          </p:txBody>
        </p:sp>
      </p:grpSp>
      <p:sp>
        <p:nvSpPr>
          <p:cNvPr name="TextBox 10" id="10"/>
          <p:cNvSpPr txBox="true"/>
          <p:nvPr/>
        </p:nvSpPr>
        <p:spPr>
          <a:xfrm rot="0">
            <a:off x="-425263" y="6570383"/>
            <a:ext cx="8191909" cy="450418"/>
          </a:xfrm>
          <a:prstGeom prst="rect">
            <a:avLst/>
          </a:prstGeom>
        </p:spPr>
        <p:txBody>
          <a:bodyPr anchor="t" rtlCol="false" tIns="0" lIns="0" bIns="0" rIns="0">
            <a:spAutoFit/>
          </a:bodyPr>
          <a:lstStyle/>
          <a:p>
            <a:pPr algn="ctr">
              <a:lnSpc>
                <a:spcPts val="3519"/>
              </a:lnSpc>
              <a:spcBef>
                <a:spcPct val="0"/>
              </a:spcBef>
            </a:pPr>
          </a:p>
        </p:txBody>
      </p:sp>
      <p:sp>
        <p:nvSpPr>
          <p:cNvPr name="TextBox 11" id="11"/>
          <p:cNvSpPr txBox="true"/>
          <p:nvPr/>
        </p:nvSpPr>
        <p:spPr>
          <a:xfrm rot="0">
            <a:off x="728684" y="2570445"/>
            <a:ext cx="7938719" cy="1332534"/>
          </a:xfrm>
          <a:prstGeom prst="rect">
            <a:avLst/>
          </a:prstGeom>
        </p:spPr>
        <p:txBody>
          <a:bodyPr anchor="t" rtlCol="false" tIns="0" lIns="0" bIns="0" rIns="0">
            <a:spAutoFit/>
          </a:bodyPr>
          <a:lstStyle/>
          <a:p>
            <a:pPr algn="l" marL="413020" indent="-206510" lvl="1">
              <a:lnSpc>
                <a:spcPts val="2678"/>
              </a:lnSpc>
              <a:spcBef>
                <a:spcPct val="0"/>
              </a:spcBef>
              <a:buFont typeface="Arial"/>
              <a:buChar char="•"/>
            </a:pPr>
            <a:r>
              <a:rPr lang="en-US" sz="1913" spc="70">
                <a:solidFill>
                  <a:srgbClr val="0A152F"/>
                </a:solidFill>
                <a:latin typeface="Poppins"/>
                <a:ea typeface="Poppins"/>
                <a:cs typeface="Poppins"/>
                <a:sym typeface="Poppins"/>
              </a:rPr>
              <a:t>The dataset shows a significant class imbalance, with 83.63% of instances labeled as "False" (Non-Hazardous) and only 16.37% labeled as "True" (Hazardous), as visualized in the chart</a:t>
            </a:r>
          </a:p>
        </p:txBody>
      </p:sp>
      <p:sp>
        <p:nvSpPr>
          <p:cNvPr name="TextBox 12" id="12"/>
          <p:cNvSpPr txBox="true"/>
          <p:nvPr/>
        </p:nvSpPr>
        <p:spPr>
          <a:xfrm rot="0">
            <a:off x="475495" y="2042380"/>
            <a:ext cx="8191909" cy="450418"/>
          </a:xfrm>
          <a:prstGeom prst="rect">
            <a:avLst/>
          </a:prstGeom>
        </p:spPr>
        <p:txBody>
          <a:bodyPr anchor="t" rtlCol="false" tIns="0" lIns="0" bIns="0" rIns="0">
            <a:spAutoFit/>
          </a:bodyPr>
          <a:lstStyle/>
          <a:p>
            <a:pPr algn="l" marL="542557" indent="-271279" lvl="1">
              <a:lnSpc>
                <a:spcPts val="3519"/>
              </a:lnSpc>
              <a:buFont typeface="Arial"/>
              <a:buChar char="•"/>
            </a:pPr>
            <a:r>
              <a:rPr lang="en-US" b="true" sz="2513" spc="93">
                <a:solidFill>
                  <a:srgbClr val="0A152F"/>
                </a:solidFill>
                <a:latin typeface="Poppins Bold"/>
                <a:ea typeface="Poppins Bold"/>
                <a:cs typeface="Poppins Bold"/>
                <a:sym typeface="Poppins Bold"/>
              </a:rPr>
              <a:t>Class Distribution :</a:t>
            </a:r>
          </a:p>
        </p:txBody>
      </p:sp>
      <p:sp>
        <p:nvSpPr>
          <p:cNvPr name="TextBox 13" id="13"/>
          <p:cNvSpPr txBox="true"/>
          <p:nvPr/>
        </p:nvSpPr>
        <p:spPr>
          <a:xfrm rot="0">
            <a:off x="475495" y="3979850"/>
            <a:ext cx="5241727" cy="450418"/>
          </a:xfrm>
          <a:prstGeom prst="rect">
            <a:avLst/>
          </a:prstGeom>
        </p:spPr>
        <p:txBody>
          <a:bodyPr anchor="t" rtlCol="false" tIns="0" lIns="0" bIns="0" rIns="0">
            <a:spAutoFit/>
          </a:bodyPr>
          <a:lstStyle/>
          <a:p>
            <a:pPr algn="ctr" marL="542557" indent="-271279" lvl="1">
              <a:lnSpc>
                <a:spcPts val="3519"/>
              </a:lnSpc>
              <a:buFont typeface="Arial"/>
              <a:buChar char="•"/>
            </a:pPr>
            <a:r>
              <a:rPr lang="en-US" b="true" sz="2513" spc="93">
                <a:solidFill>
                  <a:srgbClr val="0A152F"/>
                </a:solidFill>
                <a:latin typeface="Poppins Bold"/>
                <a:ea typeface="Poppins Bold"/>
                <a:cs typeface="Poppins Bold"/>
                <a:sym typeface="Poppins Bold"/>
              </a:rPr>
              <a:t>Implications of Imbalance:</a:t>
            </a:r>
          </a:p>
        </p:txBody>
      </p:sp>
      <p:sp>
        <p:nvSpPr>
          <p:cNvPr name="TextBox 14" id="14"/>
          <p:cNvSpPr txBox="true"/>
          <p:nvPr/>
        </p:nvSpPr>
        <p:spPr>
          <a:xfrm rot="0">
            <a:off x="711186" y="4506467"/>
            <a:ext cx="7938719" cy="1332533"/>
          </a:xfrm>
          <a:prstGeom prst="rect">
            <a:avLst/>
          </a:prstGeom>
        </p:spPr>
        <p:txBody>
          <a:bodyPr anchor="t" rtlCol="false" tIns="0" lIns="0" bIns="0" rIns="0">
            <a:spAutoFit/>
          </a:bodyPr>
          <a:lstStyle/>
          <a:p>
            <a:pPr algn="l" marL="412370" indent="-206185" lvl="1">
              <a:lnSpc>
                <a:spcPts val="2674"/>
              </a:lnSpc>
              <a:buFont typeface="Arial"/>
              <a:buChar char="•"/>
            </a:pPr>
            <a:r>
              <a:rPr lang="en-US" sz="1910" spc="70">
                <a:solidFill>
                  <a:srgbClr val="0A152F"/>
                </a:solidFill>
                <a:latin typeface="Poppins"/>
                <a:ea typeface="Poppins"/>
                <a:cs typeface="Poppins"/>
                <a:sym typeface="Poppins"/>
              </a:rPr>
              <a:t>Imbalanced data can lead to biased models that favor the majority class, potentially reducing the model's ability to correctly identify hazardous asteroids, which are the minority class in this context.</a:t>
            </a:r>
          </a:p>
        </p:txBody>
      </p:sp>
      <p:sp>
        <p:nvSpPr>
          <p:cNvPr name="TextBox 15" id="15"/>
          <p:cNvSpPr txBox="true"/>
          <p:nvPr/>
        </p:nvSpPr>
        <p:spPr>
          <a:xfrm rot="0">
            <a:off x="475495" y="5824713"/>
            <a:ext cx="6665952" cy="450418"/>
          </a:xfrm>
          <a:prstGeom prst="rect">
            <a:avLst/>
          </a:prstGeom>
        </p:spPr>
        <p:txBody>
          <a:bodyPr anchor="t" rtlCol="false" tIns="0" lIns="0" bIns="0" rIns="0">
            <a:spAutoFit/>
          </a:bodyPr>
          <a:lstStyle/>
          <a:p>
            <a:pPr algn="ctr" marL="542557" indent="-271279" lvl="1">
              <a:lnSpc>
                <a:spcPts val="3519"/>
              </a:lnSpc>
              <a:buFont typeface="Arial"/>
              <a:buChar char="•"/>
            </a:pPr>
            <a:r>
              <a:rPr lang="en-US" b="true" sz="2513" spc="93">
                <a:solidFill>
                  <a:srgbClr val="000000"/>
                </a:solidFill>
                <a:latin typeface="Poppins Bold"/>
                <a:ea typeface="Poppins Bold"/>
                <a:cs typeface="Poppins Bold"/>
                <a:sym typeface="Poppins Bold"/>
              </a:rPr>
              <a:t>Strategies for Handling Imbalance:</a:t>
            </a:r>
          </a:p>
        </p:txBody>
      </p:sp>
      <p:sp>
        <p:nvSpPr>
          <p:cNvPr name="TextBox 16" id="16"/>
          <p:cNvSpPr txBox="true"/>
          <p:nvPr/>
        </p:nvSpPr>
        <p:spPr>
          <a:xfrm rot="0">
            <a:off x="711186" y="6351331"/>
            <a:ext cx="8174411" cy="3332822"/>
          </a:xfrm>
          <a:prstGeom prst="rect">
            <a:avLst/>
          </a:prstGeom>
        </p:spPr>
        <p:txBody>
          <a:bodyPr anchor="t" rtlCol="false" tIns="0" lIns="0" bIns="0" rIns="0">
            <a:spAutoFit/>
          </a:bodyPr>
          <a:lstStyle/>
          <a:p>
            <a:pPr algn="l" marL="412370" indent="-206185" lvl="1">
              <a:lnSpc>
                <a:spcPts val="2674"/>
              </a:lnSpc>
              <a:buFont typeface="Arial"/>
              <a:buChar char="•"/>
            </a:pPr>
            <a:r>
              <a:rPr lang="en-US" b="true" sz="1910" spc="70">
                <a:solidFill>
                  <a:srgbClr val="000000"/>
                </a:solidFill>
                <a:latin typeface="Poppins Bold"/>
                <a:ea typeface="Poppins Bold"/>
                <a:cs typeface="Poppins Bold"/>
                <a:sym typeface="Poppins Bold"/>
              </a:rPr>
              <a:t>Data Augmentation: </a:t>
            </a:r>
            <a:r>
              <a:rPr lang="en-US" sz="1910" spc="70">
                <a:solidFill>
                  <a:srgbClr val="000000"/>
                </a:solidFill>
                <a:latin typeface="Poppins"/>
                <a:ea typeface="Poppins"/>
                <a:cs typeface="Poppins"/>
                <a:sym typeface="Poppins"/>
              </a:rPr>
              <a:t>Increase the minority class samples through techniques like </a:t>
            </a:r>
            <a:r>
              <a:rPr lang="en-US" b="true" sz="1910" spc="70">
                <a:solidFill>
                  <a:srgbClr val="000000"/>
                </a:solidFill>
                <a:latin typeface="Poppins Bold"/>
                <a:ea typeface="Poppins Bold"/>
                <a:cs typeface="Poppins Bold"/>
                <a:sym typeface="Poppins Bold"/>
              </a:rPr>
              <a:t>SMOTE</a:t>
            </a:r>
            <a:r>
              <a:rPr lang="en-US" sz="1910" spc="70">
                <a:solidFill>
                  <a:srgbClr val="000000"/>
                </a:solidFill>
                <a:latin typeface="Poppins"/>
                <a:ea typeface="Poppins"/>
                <a:cs typeface="Poppins"/>
                <a:sym typeface="Poppins"/>
              </a:rPr>
              <a:t> (Synthetic Minority Over-sampling Technique) to generate synthetic examples.</a:t>
            </a:r>
          </a:p>
          <a:p>
            <a:pPr algn="l" marL="412370" indent="-206185" lvl="1">
              <a:lnSpc>
                <a:spcPts val="2674"/>
              </a:lnSpc>
              <a:buFont typeface="Arial"/>
              <a:buChar char="•"/>
            </a:pPr>
            <a:r>
              <a:rPr lang="en-US" b="true" sz="1910" spc="70">
                <a:solidFill>
                  <a:srgbClr val="000000"/>
                </a:solidFill>
                <a:latin typeface="Poppins Bold"/>
                <a:ea typeface="Poppins Bold"/>
                <a:cs typeface="Poppins Bold"/>
                <a:sym typeface="Poppins Bold"/>
              </a:rPr>
              <a:t>Algorithm Selection:</a:t>
            </a:r>
            <a:r>
              <a:rPr lang="en-US" sz="1910" spc="70">
                <a:solidFill>
                  <a:srgbClr val="000000"/>
                </a:solidFill>
                <a:latin typeface="Poppins"/>
                <a:ea typeface="Poppins"/>
                <a:cs typeface="Poppins"/>
                <a:sym typeface="Poppins"/>
              </a:rPr>
              <a:t> Use models that handle imbalance well, such as ensemble methods (e.g., XGBoost, CatBoost) or Support Vector Machines (SVM).</a:t>
            </a:r>
          </a:p>
          <a:p>
            <a:pPr algn="l" marL="412370" indent="-206185" lvl="1">
              <a:lnSpc>
                <a:spcPts val="2674"/>
              </a:lnSpc>
              <a:buFont typeface="Arial"/>
              <a:buChar char="•"/>
            </a:pPr>
            <a:r>
              <a:rPr lang="en-US" b="true" sz="1910" spc="70">
                <a:solidFill>
                  <a:srgbClr val="000000"/>
                </a:solidFill>
                <a:latin typeface="Poppins Bold"/>
                <a:ea typeface="Poppins Bold"/>
                <a:cs typeface="Poppins Bold"/>
                <a:sym typeface="Poppins Bold"/>
              </a:rPr>
              <a:t>Class Weight Adjustment:</a:t>
            </a:r>
            <a:r>
              <a:rPr lang="en-US" sz="1910" spc="70">
                <a:solidFill>
                  <a:srgbClr val="000000"/>
                </a:solidFill>
                <a:latin typeface="Poppins"/>
                <a:ea typeface="Poppins"/>
                <a:cs typeface="Poppins"/>
                <a:sym typeface="Poppins"/>
              </a:rPr>
              <a:t> Prioritize the minority class by adjusting class weights during training, helping the model learn to focus on identifying hazardous asteroids.</a:t>
            </a:r>
          </a:p>
          <a:p>
            <a:pPr algn="l">
              <a:lnSpc>
                <a:spcPts val="267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161254" y="307090"/>
            <a:ext cx="11965491" cy="973100"/>
            <a:chOff x="0" y="0"/>
            <a:chExt cx="3151405" cy="256290"/>
          </a:xfrm>
        </p:grpSpPr>
        <p:sp>
          <p:nvSpPr>
            <p:cNvPr name="Freeform 4" id="4"/>
            <p:cNvSpPr/>
            <p:nvPr/>
          </p:nvSpPr>
          <p:spPr>
            <a:xfrm flipH="false" flipV="false" rot="0">
              <a:off x="0" y="0"/>
              <a:ext cx="3151405" cy="256290"/>
            </a:xfrm>
            <a:custGeom>
              <a:avLst/>
              <a:gdLst/>
              <a:ahLst/>
              <a:cxnLst/>
              <a:rect r="r" b="b" t="t" l="l"/>
              <a:pathLst>
                <a:path h="256290" w="3151405">
                  <a:moveTo>
                    <a:pt x="2948205" y="0"/>
                  </a:moveTo>
                  <a:lnTo>
                    <a:pt x="203200" y="0"/>
                  </a:lnTo>
                  <a:lnTo>
                    <a:pt x="0" y="128145"/>
                  </a:lnTo>
                  <a:lnTo>
                    <a:pt x="203200" y="256290"/>
                  </a:lnTo>
                  <a:lnTo>
                    <a:pt x="2948205" y="256290"/>
                  </a:lnTo>
                  <a:lnTo>
                    <a:pt x="3151405" y="128145"/>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57150"/>
              <a:ext cx="2846605" cy="313440"/>
            </a:xfrm>
            <a:prstGeom prst="rect">
              <a:avLst/>
            </a:prstGeom>
          </p:spPr>
          <p:txBody>
            <a:bodyPr anchor="ctr" rtlCol="false" tIns="50800" lIns="50800" bIns="50800" rIns="50800"/>
            <a:lstStyle/>
            <a:p>
              <a:pPr algn="ctr">
                <a:lnSpc>
                  <a:spcPts val="3342"/>
                </a:lnSpc>
              </a:pPr>
            </a:p>
          </p:txBody>
        </p:sp>
      </p:grpSp>
      <p:sp>
        <p:nvSpPr>
          <p:cNvPr name="TextBox 6" id="6"/>
          <p:cNvSpPr txBox="true"/>
          <p:nvPr/>
        </p:nvSpPr>
        <p:spPr>
          <a:xfrm rot="0">
            <a:off x="2481641" y="346225"/>
            <a:ext cx="13324719" cy="792143"/>
          </a:xfrm>
          <a:prstGeom prst="rect">
            <a:avLst/>
          </a:prstGeom>
        </p:spPr>
        <p:txBody>
          <a:bodyPr anchor="t" rtlCol="false" tIns="0" lIns="0" bIns="0" rIns="0">
            <a:spAutoFit/>
          </a:bodyPr>
          <a:lstStyle/>
          <a:p>
            <a:pPr algn="ctr">
              <a:lnSpc>
                <a:spcPts val="6012"/>
              </a:lnSpc>
            </a:pPr>
            <a:r>
              <a:rPr lang="en-US" sz="4520" b="true">
                <a:solidFill>
                  <a:srgbClr val="0A152F"/>
                </a:solidFill>
                <a:latin typeface="Poppins Bold"/>
                <a:ea typeface="Poppins Bold"/>
                <a:cs typeface="Poppins Bold"/>
                <a:sym typeface="Poppins Bold"/>
              </a:rPr>
              <a:t>FEATURE ENGINEERING</a:t>
            </a:r>
          </a:p>
        </p:txBody>
      </p:sp>
      <p:grpSp>
        <p:nvGrpSpPr>
          <p:cNvPr name="Group 7" id="7"/>
          <p:cNvGrpSpPr/>
          <p:nvPr/>
        </p:nvGrpSpPr>
        <p:grpSpPr>
          <a:xfrm rot="0">
            <a:off x="624199" y="1442116"/>
            <a:ext cx="17039602" cy="8677419"/>
            <a:chOff x="0" y="0"/>
            <a:chExt cx="4487796" cy="2285411"/>
          </a:xfrm>
        </p:grpSpPr>
        <p:sp>
          <p:nvSpPr>
            <p:cNvPr name="Freeform 8" id="8"/>
            <p:cNvSpPr/>
            <p:nvPr/>
          </p:nvSpPr>
          <p:spPr>
            <a:xfrm flipH="false" flipV="false" rot="0">
              <a:off x="0" y="0"/>
              <a:ext cx="4487796" cy="2285411"/>
            </a:xfrm>
            <a:custGeom>
              <a:avLst/>
              <a:gdLst/>
              <a:ahLst/>
              <a:cxnLst/>
              <a:rect r="r" b="b" t="t" l="l"/>
              <a:pathLst>
                <a:path h="2285411" w="4487796">
                  <a:moveTo>
                    <a:pt x="23172" y="0"/>
                  </a:moveTo>
                  <a:lnTo>
                    <a:pt x="4464624" y="0"/>
                  </a:lnTo>
                  <a:cubicBezTo>
                    <a:pt x="4477422" y="0"/>
                    <a:pt x="4487796" y="10374"/>
                    <a:pt x="4487796" y="23172"/>
                  </a:cubicBezTo>
                  <a:lnTo>
                    <a:pt x="4487796" y="2262239"/>
                  </a:lnTo>
                  <a:cubicBezTo>
                    <a:pt x="4487796" y="2275036"/>
                    <a:pt x="4477422" y="2285411"/>
                    <a:pt x="4464624" y="2285411"/>
                  </a:cubicBezTo>
                  <a:lnTo>
                    <a:pt x="23172" y="2285411"/>
                  </a:lnTo>
                  <a:cubicBezTo>
                    <a:pt x="17026" y="2285411"/>
                    <a:pt x="11132" y="2282969"/>
                    <a:pt x="6787" y="2278624"/>
                  </a:cubicBezTo>
                  <a:cubicBezTo>
                    <a:pt x="2441" y="2274278"/>
                    <a:pt x="0" y="2268384"/>
                    <a:pt x="0" y="2262239"/>
                  </a:cubicBezTo>
                  <a:lnTo>
                    <a:pt x="0" y="23172"/>
                  </a:lnTo>
                  <a:cubicBezTo>
                    <a:pt x="0" y="10374"/>
                    <a:pt x="10374" y="0"/>
                    <a:pt x="23172" y="0"/>
                  </a:cubicBezTo>
                  <a:close/>
                </a:path>
              </a:pathLst>
            </a:custGeom>
            <a:gradFill rotWithShape="true">
              <a:gsLst>
                <a:gs pos="0">
                  <a:srgbClr val="CDFFD8">
                    <a:alpha val="75000"/>
                  </a:srgbClr>
                </a:gs>
                <a:gs pos="100000">
                  <a:srgbClr val="94B9FF">
                    <a:alpha val="75000"/>
                  </a:srgbClr>
                </a:gs>
              </a:gsLst>
              <a:lin ang="0"/>
            </a:gradFill>
          </p:spPr>
        </p:sp>
        <p:sp>
          <p:nvSpPr>
            <p:cNvPr name="TextBox 9" id="9"/>
            <p:cNvSpPr txBox="true"/>
            <p:nvPr/>
          </p:nvSpPr>
          <p:spPr>
            <a:xfrm>
              <a:off x="0" y="-47625"/>
              <a:ext cx="4487796" cy="2333036"/>
            </a:xfrm>
            <a:prstGeom prst="rect">
              <a:avLst/>
            </a:prstGeom>
          </p:spPr>
          <p:txBody>
            <a:bodyPr anchor="ctr" rtlCol="false" tIns="50800" lIns="50800" bIns="50800" rIns="50800"/>
            <a:lstStyle/>
            <a:p>
              <a:pPr algn="ctr">
                <a:lnSpc>
                  <a:spcPts val="2526"/>
                </a:lnSpc>
              </a:pPr>
            </a:p>
          </p:txBody>
        </p:sp>
      </p:grpSp>
      <p:sp>
        <p:nvSpPr>
          <p:cNvPr name="TextBox 10" id="10"/>
          <p:cNvSpPr txBox="true"/>
          <p:nvPr/>
        </p:nvSpPr>
        <p:spPr>
          <a:xfrm rot="0">
            <a:off x="907237" y="1744141"/>
            <a:ext cx="16473527" cy="4780026"/>
          </a:xfrm>
          <a:prstGeom prst="rect">
            <a:avLst/>
          </a:prstGeom>
        </p:spPr>
        <p:txBody>
          <a:bodyPr anchor="t" rtlCol="false" tIns="0" lIns="0" bIns="0" rIns="0">
            <a:spAutoFit/>
          </a:bodyPr>
          <a:lstStyle/>
          <a:p>
            <a:pPr algn="l" marL="518162" indent="-259081" lvl="1">
              <a:lnSpc>
                <a:spcPts val="3192"/>
              </a:lnSpc>
              <a:buFont typeface="Arial"/>
              <a:buChar char="•"/>
            </a:pPr>
            <a:r>
              <a:rPr lang="en-US" sz="2400">
                <a:solidFill>
                  <a:srgbClr val="0A152F"/>
                </a:solidFill>
                <a:latin typeface="Canva Sans"/>
                <a:ea typeface="Canva Sans"/>
                <a:cs typeface="Canva Sans"/>
                <a:sym typeface="Canva Sans"/>
              </a:rPr>
              <a:t>Perfectly correlated features are combined to reduce space and computation costs.</a:t>
            </a:r>
          </a:p>
          <a:p>
            <a:pPr algn="l" marL="518162" indent="-259081" lvl="1">
              <a:lnSpc>
                <a:spcPts val="3192"/>
              </a:lnSpc>
              <a:buFont typeface="Arial"/>
              <a:buChar char="•"/>
            </a:pPr>
            <a:r>
              <a:rPr lang="en-US" sz="2400">
                <a:solidFill>
                  <a:srgbClr val="0A152F"/>
                </a:solidFill>
                <a:latin typeface="Canva Sans"/>
                <a:ea typeface="Canva Sans"/>
                <a:cs typeface="Canva Sans"/>
                <a:sym typeface="Canva Sans"/>
              </a:rPr>
              <a:t>Several new features are added:</a:t>
            </a:r>
          </a:p>
          <a:p>
            <a:pPr algn="l" marL="1036323" indent="-345441" lvl="2">
              <a:lnSpc>
                <a:spcPts val="3192"/>
              </a:lnSpc>
              <a:buFont typeface="Arial"/>
              <a:buChar char="⚬"/>
            </a:pPr>
            <a:r>
              <a:rPr lang="en-US" sz="2400">
                <a:solidFill>
                  <a:srgbClr val="0A152F"/>
                </a:solidFill>
                <a:latin typeface="Canva Sans"/>
                <a:ea typeface="Canva Sans"/>
                <a:cs typeface="Canva Sans"/>
                <a:sym typeface="Canva Sans"/>
              </a:rPr>
              <a:t>Eccentricity </a:t>
            </a:r>
          </a:p>
          <a:p>
            <a:pPr algn="l" marL="1036323" indent="-345441" lvl="2">
              <a:lnSpc>
                <a:spcPts val="3192"/>
              </a:lnSpc>
              <a:buFont typeface="Arial"/>
              <a:buChar char="⚬"/>
            </a:pPr>
            <a:r>
              <a:rPr lang="en-US" sz="2400">
                <a:solidFill>
                  <a:srgbClr val="0A152F"/>
                </a:solidFill>
                <a:latin typeface="Canva Sans"/>
                <a:ea typeface="Canva Sans"/>
                <a:cs typeface="Canva Sans"/>
                <a:sym typeface="Canva Sans"/>
              </a:rPr>
              <a:t>Orbital Period</a:t>
            </a:r>
          </a:p>
          <a:p>
            <a:pPr algn="l" marL="1036323" indent="-345441" lvl="2">
              <a:lnSpc>
                <a:spcPts val="3192"/>
              </a:lnSpc>
              <a:buFont typeface="Arial"/>
              <a:buChar char="⚬"/>
            </a:pPr>
            <a:r>
              <a:rPr lang="en-US" sz="2400">
                <a:solidFill>
                  <a:srgbClr val="0A152F"/>
                </a:solidFill>
                <a:latin typeface="Canva Sans"/>
                <a:ea typeface="Canva Sans"/>
                <a:cs typeface="Canva Sans"/>
                <a:sym typeface="Canva Sans"/>
              </a:rPr>
              <a:t>Average Orbital Velocity</a:t>
            </a:r>
          </a:p>
          <a:p>
            <a:pPr algn="l" marL="1036323" indent="-345441" lvl="2">
              <a:lnSpc>
                <a:spcPts val="3192"/>
              </a:lnSpc>
              <a:buFont typeface="Arial"/>
              <a:buChar char="⚬"/>
            </a:pPr>
            <a:r>
              <a:rPr lang="en-US" sz="2400">
                <a:solidFill>
                  <a:srgbClr val="0A152F"/>
                </a:solidFill>
                <a:latin typeface="Canva Sans"/>
                <a:ea typeface="Canva Sans"/>
                <a:cs typeface="Canva Sans"/>
                <a:sym typeface="Canva Sans"/>
              </a:rPr>
              <a:t>Heliocentric Distance</a:t>
            </a:r>
          </a:p>
          <a:p>
            <a:pPr algn="l">
              <a:lnSpc>
                <a:spcPts val="3192"/>
              </a:lnSpc>
            </a:pPr>
          </a:p>
          <a:p>
            <a:pPr algn="l" marL="518162" indent="-259081" lvl="1">
              <a:lnSpc>
                <a:spcPts val="3192"/>
              </a:lnSpc>
              <a:buFont typeface="Arial"/>
              <a:buChar char="•"/>
            </a:pPr>
            <a:r>
              <a:rPr lang="en-US" sz="2400">
                <a:solidFill>
                  <a:srgbClr val="0A152F"/>
                </a:solidFill>
                <a:latin typeface="Canva Sans"/>
                <a:ea typeface="Canva Sans"/>
                <a:cs typeface="Canva Sans"/>
                <a:sym typeface="Canva Sans"/>
              </a:rPr>
              <a:t>We</a:t>
            </a:r>
            <a:r>
              <a:rPr lang="en-US" sz="2400">
                <a:solidFill>
                  <a:srgbClr val="0A152F"/>
                </a:solidFill>
                <a:latin typeface="Canva Sans"/>
                <a:ea typeface="Canva Sans"/>
                <a:cs typeface="Canva Sans"/>
                <a:sym typeface="Canva Sans"/>
              </a:rPr>
              <a:t> have chosen the following </a:t>
            </a:r>
            <a:r>
              <a:rPr lang="en-US" b="true" sz="2400">
                <a:solidFill>
                  <a:srgbClr val="0A152F"/>
                </a:solidFill>
                <a:latin typeface="Canva Sans Bold"/>
                <a:ea typeface="Canva Sans Bold"/>
                <a:cs typeface="Canva Sans Bold"/>
                <a:sym typeface="Canva Sans Bold"/>
              </a:rPr>
              <a:t>Additional Features</a:t>
            </a:r>
            <a:r>
              <a:rPr lang="en-US" sz="2400">
                <a:solidFill>
                  <a:srgbClr val="0A152F"/>
                </a:solidFill>
                <a:latin typeface="Canva Sans"/>
                <a:ea typeface="Canva Sans"/>
                <a:cs typeface="Canva Sans"/>
                <a:sym typeface="Canva Sans"/>
              </a:rPr>
              <a:t> as they can be important in predicting the hazardous nature of Asteroid.</a:t>
            </a:r>
          </a:p>
          <a:p>
            <a:pPr algn="l" marL="1036323" indent="-345441" lvl="2">
              <a:lnSpc>
                <a:spcPts val="3192"/>
              </a:lnSpc>
              <a:buFont typeface="Arial"/>
              <a:buChar char="⚬"/>
            </a:pPr>
            <a:r>
              <a:rPr lang="en-US" sz="2400">
                <a:solidFill>
                  <a:srgbClr val="0A152F"/>
                </a:solidFill>
                <a:latin typeface="Canva Sans"/>
                <a:ea typeface="Canva Sans"/>
                <a:cs typeface="Canva Sans"/>
                <a:sym typeface="Canva Sans"/>
              </a:rPr>
              <a:t>Velocity Ratio</a:t>
            </a:r>
          </a:p>
          <a:p>
            <a:pPr algn="l" marL="1036323" indent="-345441" lvl="2">
              <a:lnSpc>
                <a:spcPts val="3192"/>
              </a:lnSpc>
              <a:buFont typeface="Arial"/>
              <a:buChar char="⚬"/>
            </a:pPr>
            <a:r>
              <a:rPr lang="en-US" sz="2400">
                <a:solidFill>
                  <a:srgbClr val="0A152F"/>
                </a:solidFill>
                <a:latin typeface="Canva Sans"/>
                <a:ea typeface="Canva Sans"/>
                <a:cs typeface="Canva Sans"/>
                <a:sym typeface="Canva Sans"/>
              </a:rPr>
              <a:t>Orbital Inclination</a:t>
            </a:r>
          </a:p>
          <a:p>
            <a:pPr algn="l" marL="1036320" indent="-345440" lvl="2">
              <a:lnSpc>
                <a:spcPts val="3192"/>
              </a:lnSpc>
              <a:buFont typeface="Arial"/>
              <a:buChar char="⚬"/>
            </a:pPr>
            <a:r>
              <a:rPr lang="en-US" sz="2400">
                <a:solidFill>
                  <a:srgbClr val="0A152F"/>
                </a:solidFill>
                <a:latin typeface="Canva Sans"/>
                <a:ea typeface="Canva Sans"/>
                <a:cs typeface="Canva Sans"/>
                <a:sym typeface="Canva Sans"/>
              </a:rPr>
              <a:t>Orbital Stability Ratio</a:t>
            </a:r>
          </a:p>
        </p:txBody>
      </p:sp>
      <p:sp>
        <p:nvSpPr>
          <p:cNvPr name="TextBox 11" id="11"/>
          <p:cNvSpPr txBox="true"/>
          <p:nvPr/>
        </p:nvSpPr>
        <p:spPr>
          <a:xfrm rot="0">
            <a:off x="5516046" y="2493917"/>
            <a:ext cx="5647134" cy="2008251"/>
          </a:xfrm>
          <a:prstGeom prst="rect">
            <a:avLst/>
          </a:prstGeom>
        </p:spPr>
        <p:txBody>
          <a:bodyPr anchor="t" rtlCol="false" tIns="0" lIns="0" bIns="0" rIns="0">
            <a:spAutoFit/>
          </a:bodyPr>
          <a:lstStyle/>
          <a:p>
            <a:pPr algn="l" marL="1036320" indent="-345440" lvl="2">
              <a:lnSpc>
                <a:spcPts val="3192"/>
              </a:lnSpc>
              <a:buFont typeface="Arial"/>
              <a:buChar char="⚬"/>
            </a:pPr>
            <a:r>
              <a:rPr lang="en-US" sz="2400" spc="88">
                <a:solidFill>
                  <a:srgbClr val="0A152F"/>
                </a:solidFill>
                <a:latin typeface="Poppins"/>
                <a:ea typeface="Poppins"/>
                <a:cs typeface="Poppins"/>
                <a:sym typeface="Poppins"/>
              </a:rPr>
              <a:t>Escape Vel</a:t>
            </a:r>
            <a:r>
              <a:rPr lang="en-US" sz="2400" spc="88">
                <a:solidFill>
                  <a:srgbClr val="0A152F"/>
                </a:solidFill>
                <a:latin typeface="Poppins"/>
                <a:ea typeface="Poppins"/>
                <a:cs typeface="Poppins"/>
                <a:sym typeface="Poppins"/>
              </a:rPr>
              <a:t>ocity</a:t>
            </a:r>
          </a:p>
          <a:p>
            <a:pPr algn="l" marL="1036320" indent="-345440" lvl="2">
              <a:lnSpc>
                <a:spcPts val="3192"/>
              </a:lnSpc>
              <a:buFont typeface="Arial"/>
              <a:buChar char="⚬"/>
            </a:pPr>
            <a:r>
              <a:rPr lang="en-US" sz="2400" spc="88">
                <a:solidFill>
                  <a:srgbClr val="0A152F"/>
                </a:solidFill>
                <a:latin typeface="Poppins"/>
                <a:ea typeface="Poppins"/>
                <a:cs typeface="Poppins"/>
                <a:sym typeface="Poppins"/>
              </a:rPr>
              <a:t>Specific Orbital Energy</a:t>
            </a:r>
          </a:p>
          <a:p>
            <a:pPr algn="l" marL="1036320" indent="-345440" lvl="2">
              <a:lnSpc>
                <a:spcPts val="3192"/>
              </a:lnSpc>
              <a:buFont typeface="Arial"/>
              <a:buChar char="⚬"/>
            </a:pPr>
            <a:r>
              <a:rPr lang="en-US" sz="2400" spc="88">
                <a:solidFill>
                  <a:srgbClr val="0A152F"/>
                </a:solidFill>
                <a:latin typeface="Poppins"/>
                <a:ea typeface="Poppins"/>
                <a:cs typeface="Poppins"/>
                <a:sym typeface="Poppins"/>
              </a:rPr>
              <a:t>Specific Angular Momentum</a:t>
            </a:r>
          </a:p>
          <a:p>
            <a:pPr algn="l" marL="1036320" indent="-345440" lvl="2">
              <a:lnSpc>
                <a:spcPts val="3192"/>
              </a:lnSpc>
              <a:buFont typeface="Arial"/>
              <a:buChar char="⚬"/>
            </a:pPr>
            <a:r>
              <a:rPr lang="en-US" sz="2400" spc="88">
                <a:solidFill>
                  <a:srgbClr val="0A152F"/>
                </a:solidFill>
                <a:latin typeface="Poppins"/>
                <a:ea typeface="Poppins"/>
                <a:cs typeface="Poppins"/>
                <a:sym typeface="Poppins"/>
              </a:rPr>
              <a:t>Velocity at Perihelion</a:t>
            </a:r>
          </a:p>
          <a:p>
            <a:pPr algn="l">
              <a:lnSpc>
                <a:spcPts val="3192"/>
              </a:lnSpc>
            </a:pPr>
          </a:p>
        </p:txBody>
      </p:sp>
      <p:sp>
        <p:nvSpPr>
          <p:cNvPr name="TextBox 12" id="12"/>
          <p:cNvSpPr txBox="true"/>
          <p:nvPr/>
        </p:nvSpPr>
        <p:spPr>
          <a:xfrm rot="0">
            <a:off x="10654022" y="2703467"/>
            <a:ext cx="4706840" cy="1608201"/>
          </a:xfrm>
          <a:prstGeom prst="rect">
            <a:avLst/>
          </a:prstGeom>
        </p:spPr>
        <p:txBody>
          <a:bodyPr anchor="t" rtlCol="false" tIns="0" lIns="0" bIns="0" rIns="0">
            <a:spAutoFit/>
          </a:bodyPr>
          <a:lstStyle/>
          <a:p>
            <a:pPr algn="l" marL="1036320" indent="-345440" lvl="2">
              <a:lnSpc>
                <a:spcPts val="3192"/>
              </a:lnSpc>
              <a:buFont typeface="Arial"/>
              <a:buChar char="⚬"/>
            </a:pPr>
            <a:r>
              <a:rPr lang="en-US" sz="2400" spc="88">
                <a:solidFill>
                  <a:srgbClr val="0A152F"/>
                </a:solidFill>
                <a:latin typeface="Poppins"/>
                <a:ea typeface="Poppins"/>
                <a:cs typeface="Poppins"/>
                <a:sym typeface="Poppins"/>
              </a:rPr>
              <a:t>Vel</a:t>
            </a:r>
            <a:r>
              <a:rPr lang="en-US" sz="2400" spc="88">
                <a:solidFill>
                  <a:srgbClr val="0A152F"/>
                </a:solidFill>
                <a:latin typeface="Poppins"/>
                <a:ea typeface="Poppins"/>
                <a:cs typeface="Poppins"/>
                <a:sym typeface="Poppins"/>
              </a:rPr>
              <a:t>ocity at Aphelion</a:t>
            </a:r>
          </a:p>
          <a:p>
            <a:pPr algn="l" marL="1036320" indent="-345440" lvl="2">
              <a:lnSpc>
                <a:spcPts val="3192"/>
              </a:lnSpc>
              <a:buFont typeface="Arial"/>
              <a:buChar char="⚬"/>
            </a:pPr>
            <a:r>
              <a:rPr lang="en-US" sz="2400" spc="88">
                <a:solidFill>
                  <a:srgbClr val="0A152F"/>
                </a:solidFill>
                <a:latin typeface="Poppins"/>
                <a:ea typeface="Poppins"/>
                <a:cs typeface="Poppins"/>
                <a:sym typeface="Poppins"/>
              </a:rPr>
              <a:t>Synodic Period</a:t>
            </a:r>
          </a:p>
          <a:p>
            <a:pPr algn="l" marL="1036320" indent="-345440" lvl="2">
              <a:lnSpc>
                <a:spcPts val="3192"/>
              </a:lnSpc>
              <a:buFont typeface="Arial"/>
              <a:buChar char="⚬"/>
            </a:pPr>
            <a:r>
              <a:rPr lang="en-US" sz="2400" spc="88">
                <a:solidFill>
                  <a:srgbClr val="0A152F"/>
                </a:solidFill>
                <a:latin typeface="Poppins"/>
                <a:ea typeface="Poppins"/>
                <a:cs typeface="Poppins"/>
                <a:sym typeface="Poppins"/>
              </a:rPr>
              <a:t>Mean Motion</a:t>
            </a:r>
          </a:p>
          <a:p>
            <a:pPr algn="l">
              <a:lnSpc>
                <a:spcPts val="3192"/>
              </a:lnSpc>
            </a:pPr>
          </a:p>
        </p:txBody>
      </p:sp>
      <p:sp>
        <p:nvSpPr>
          <p:cNvPr name="TextBox 13" id="13"/>
          <p:cNvSpPr txBox="true"/>
          <p:nvPr/>
        </p:nvSpPr>
        <p:spPr>
          <a:xfrm rot="0">
            <a:off x="907237" y="6686345"/>
            <a:ext cx="6265902" cy="434760"/>
          </a:xfrm>
          <a:prstGeom prst="rect">
            <a:avLst/>
          </a:prstGeom>
        </p:spPr>
        <p:txBody>
          <a:bodyPr anchor="t" rtlCol="false" tIns="0" lIns="0" bIns="0" rIns="0">
            <a:spAutoFit/>
          </a:bodyPr>
          <a:lstStyle/>
          <a:p>
            <a:pPr algn="ctr">
              <a:lnSpc>
                <a:spcPts val="3342"/>
              </a:lnSpc>
            </a:pPr>
            <a:r>
              <a:rPr lang="en-US" b="true" sz="2513" spc="93">
                <a:solidFill>
                  <a:srgbClr val="0A152F"/>
                </a:solidFill>
                <a:latin typeface="Poppins Bold"/>
                <a:ea typeface="Poppins Bold"/>
                <a:cs typeface="Poppins Bold"/>
                <a:sym typeface="Poppins Bold"/>
              </a:rPr>
              <a:t>Reason for choosing these features:</a:t>
            </a:r>
          </a:p>
        </p:txBody>
      </p:sp>
      <p:sp>
        <p:nvSpPr>
          <p:cNvPr name="TextBox 14" id="14"/>
          <p:cNvSpPr txBox="true"/>
          <p:nvPr/>
        </p:nvSpPr>
        <p:spPr>
          <a:xfrm rot="0">
            <a:off x="1272144" y="7292807"/>
            <a:ext cx="2418993" cy="408051"/>
          </a:xfrm>
          <a:prstGeom prst="rect">
            <a:avLst/>
          </a:prstGeom>
        </p:spPr>
        <p:txBody>
          <a:bodyPr anchor="t" rtlCol="false" tIns="0" lIns="0" bIns="0" rIns="0">
            <a:spAutoFit/>
          </a:bodyPr>
          <a:lstStyle/>
          <a:p>
            <a:pPr algn="ctr">
              <a:lnSpc>
                <a:spcPts val="3192"/>
              </a:lnSpc>
            </a:pPr>
            <a:r>
              <a:rPr lang="en-US" b="true" sz="2400" spc="88">
                <a:solidFill>
                  <a:srgbClr val="0A152F"/>
                </a:solidFill>
                <a:latin typeface="Poppins Bold"/>
                <a:ea typeface="Poppins Bold"/>
                <a:cs typeface="Poppins Bold"/>
                <a:sym typeface="Poppins Bold"/>
              </a:rPr>
              <a:t>Velocity Ratio:</a:t>
            </a:r>
          </a:p>
        </p:txBody>
      </p:sp>
      <p:sp>
        <p:nvSpPr>
          <p:cNvPr name="TextBox 15" id="15"/>
          <p:cNvSpPr txBox="true"/>
          <p:nvPr/>
        </p:nvSpPr>
        <p:spPr>
          <a:xfrm rot="0">
            <a:off x="3809208" y="7292555"/>
            <a:ext cx="13689626" cy="1208151"/>
          </a:xfrm>
          <a:prstGeom prst="rect">
            <a:avLst/>
          </a:prstGeom>
        </p:spPr>
        <p:txBody>
          <a:bodyPr anchor="t" rtlCol="false" tIns="0" lIns="0" bIns="0" rIns="0">
            <a:spAutoFit/>
          </a:bodyPr>
          <a:lstStyle/>
          <a:p>
            <a:pPr algn="l">
              <a:lnSpc>
                <a:spcPts val="3192"/>
              </a:lnSpc>
            </a:pPr>
            <a:r>
              <a:rPr lang="en-US" sz="2400" spc="88">
                <a:solidFill>
                  <a:srgbClr val="0A152F"/>
                </a:solidFill>
                <a:latin typeface="Poppins"/>
                <a:ea typeface="Poppins"/>
                <a:cs typeface="Poppins"/>
                <a:sym typeface="Poppins"/>
              </a:rPr>
              <a:t>Indicates speed relative to escape vel</a:t>
            </a:r>
            <a:r>
              <a:rPr lang="en-US" sz="2400" spc="88">
                <a:solidFill>
                  <a:srgbClr val="0A152F"/>
                </a:solidFill>
                <a:latin typeface="Poppins"/>
                <a:ea typeface="Poppins"/>
                <a:cs typeface="Poppins"/>
                <a:sym typeface="Poppins"/>
              </a:rPr>
              <a:t>ocity. Higher values suggest greater collision risk, especially near perihelion.</a:t>
            </a:r>
          </a:p>
          <a:p>
            <a:pPr algn="r">
              <a:lnSpc>
                <a:spcPts val="3192"/>
              </a:lnSpc>
            </a:pPr>
          </a:p>
        </p:txBody>
      </p:sp>
      <p:sp>
        <p:nvSpPr>
          <p:cNvPr name="TextBox 16" id="16"/>
          <p:cNvSpPr txBox="true"/>
          <p:nvPr/>
        </p:nvSpPr>
        <p:spPr>
          <a:xfrm rot="0">
            <a:off x="1694221" y="8269975"/>
            <a:ext cx="1996916" cy="853860"/>
          </a:xfrm>
          <a:prstGeom prst="rect">
            <a:avLst/>
          </a:prstGeom>
        </p:spPr>
        <p:txBody>
          <a:bodyPr anchor="t" rtlCol="false" tIns="0" lIns="0" bIns="0" rIns="0">
            <a:spAutoFit/>
          </a:bodyPr>
          <a:lstStyle/>
          <a:p>
            <a:pPr algn="ctr">
              <a:lnSpc>
                <a:spcPts val="3342"/>
              </a:lnSpc>
            </a:pPr>
            <a:r>
              <a:rPr lang="en-US" b="true" sz="2513" spc="92">
                <a:solidFill>
                  <a:srgbClr val="0A152F"/>
                </a:solidFill>
                <a:latin typeface="Poppins Bold"/>
                <a:ea typeface="Poppins Bold"/>
                <a:cs typeface="Poppins Bold"/>
                <a:sym typeface="Poppins Bold"/>
              </a:rPr>
              <a:t>Orbital </a:t>
            </a:r>
          </a:p>
          <a:p>
            <a:pPr algn="ctr">
              <a:lnSpc>
                <a:spcPts val="3342"/>
              </a:lnSpc>
            </a:pPr>
            <a:r>
              <a:rPr lang="en-US" b="true" sz="2513" spc="93">
                <a:solidFill>
                  <a:srgbClr val="0A152F"/>
                </a:solidFill>
                <a:latin typeface="Poppins Bold"/>
                <a:ea typeface="Poppins Bold"/>
                <a:cs typeface="Poppins Bold"/>
                <a:sym typeface="Poppins Bold"/>
              </a:rPr>
              <a:t>Inclination:</a:t>
            </a:r>
          </a:p>
        </p:txBody>
      </p:sp>
      <p:sp>
        <p:nvSpPr>
          <p:cNvPr name="TextBox 17" id="17"/>
          <p:cNvSpPr txBox="true"/>
          <p:nvPr/>
        </p:nvSpPr>
        <p:spPr>
          <a:xfrm rot="0">
            <a:off x="3919439" y="8279500"/>
            <a:ext cx="12810945" cy="808101"/>
          </a:xfrm>
          <a:prstGeom prst="rect">
            <a:avLst/>
          </a:prstGeom>
        </p:spPr>
        <p:txBody>
          <a:bodyPr anchor="t" rtlCol="false" tIns="0" lIns="0" bIns="0" rIns="0">
            <a:spAutoFit/>
          </a:bodyPr>
          <a:lstStyle/>
          <a:p>
            <a:pPr algn="l">
              <a:lnSpc>
                <a:spcPts val="3192"/>
              </a:lnSpc>
            </a:pPr>
            <a:r>
              <a:rPr lang="en-US" sz="2400" spc="88">
                <a:solidFill>
                  <a:srgbClr val="0A152F"/>
                </a:solidFill>
                <a:latin typeface="Poppins"/>
                <a:ea typeface="Poppins"/>
                <a:cs typeface="Poppins"/>
                <a:sym typeface="Poppins"/>
              </a:rPr>
              <a:t>Measures orbit tilt. High inclination orbits are more likely to intersect Earth’s path, increasing hazard potential.</a:t>
            </a:r>
          </a:p>
        </p:txBody>
      </p:sp>
      <p:sp>
        <p:nvSpPr>
          <p:cNvPr name="TextBox 18" id="18"/>
          <p:cNvSpPr txBox="true"/>
          <p:nvPr/>
        </p:nvSpPr>
        <p:spPr>
          <a:xfrm rot="0">
            <a:off x="1139449" y="9230890"/>
            <a:ext cx="2779990" cy="853860"/>
          </a:xfrm>
          <a:prstGeom prst="rect">
            <a:avLst/>
          </a:prstGeom>
        </p:spPr>
        <p:txBody>
          <a:bodyPr anchor="t" rtlCol="false" tIns="0" lIns="0" bIns="0" rIns="0">
            <a:spAutoFit/>
          </a:bodyPr>
          <a:lstStyle/>
          <a:p>
            <a:pPr algn="ctr">
              <a:lnSpc>
                <a:spcPts val="3342"/>
              </a:lnSpc>
            </a:pPr>
            <a:r>
              <a:rPr lang="en-US" b="true" sz="2513" spc="92">
                <a:solidFill>
                  <a:srgbClr val="0A152F"/>
                </a:solidFill>
                <a:latin typeface="Poppins Bold"/>
                <a:ea typeface="Poppins Bold"/>
                <a:cs typeface="Poppins Bold"/>
                <a:sym typeface="Poppins Bold"/>
              </a:rPr>
              <a:t>O</a:t>
            </a:r>
            <a:r>
              <a:rPr lang="en-US" b="true" sz="2513" spc="92">
                <a:solidFill>
                  <a:srgbClr val="0A152F"/>
                </a:solidFill>
                <a:latin typeface="Poppins Bold"/>
                <a:ea typeface="Poppins Bold"/>
                <a:cs typeface="Poppins Bold"/>
                <a:sym typeface="Poppins Bold"/>
              </a:rPr>
              <a:t>rbital Stability</a:t>
            </a:r>
          </a:p>
          <a:p>
            <a:pPr algn="ctr">
              <a:lnSpc>
                <a:spcPts val="3342"/>
              </a:lnSpc>
            </a:pPr>
            <a:r>
              <a:rPr lang="en-US" b="true" sz="2513" spc="93">
                <a:solidFill>
                  <a:srgbClr val="0A152F"/>
                </a:solidFill>
                <a:latin typeface="Poppins Bold"/>
                <a:ea typeface="Poppins Bold"/>
                <a:cs typeface="Poppins Bold"/>
                <a:sym typeface="Poppins Bold"/>
              </a:rPr>
              <a:t> Ratio:</a:t>
            </a:r>
          </a:p>
        </p:txBody>
      </p:sp>
      <p:sp>
        <p:nvSpPr>
          <p:cNvPr name="TextBox 19" id="19"/>
          <p:cNvSpPr txBox="true"/>
          <p:nvPr/>
        </p:nvSpPr>
        <p:spPr>
          <a:xfrm rot="0">
            <a:off x="4040188" y="9258533"/>
            <a:ext cx="11218217" cy="808101"/>
          </a:xfrm>
          <a:prstGeom prst="rect">
            <a:avLst/>
          </a:prstGeom>
        </p:spPr>
        <p:txBody>
          <a:bodyPr anchor="t" rtlCol="false" tIns="0" lIns="0" bIns="0" rIns="0">
            <a:spAutoFit/>
          </a:bodyPr>
          <a:lstStyle/>
          <a:p>
            <a:pPr algn="l">
              <a:lnSpc>
                <a:spcPts val="3192"/>
              </a:lnSpc>
            </a:pPr>
            <a:r>
              <a:rPr lang="en-US" sz="2400" spc="88">
                <a:solidFill>
                  <a:srgbClr val="0A152F"/>
                </a:solidFill>
                <a:latin typeface="Poppins"/>
                <a:ea typeface="Poppins"/>
                <a:cs typeface="Poppins"/>
                <a:sym typeface="Poppins"/>
              </a:rPr>
              <a:t>Assesses long-term orbit stability. Unstable orbits have a higher chance of shifting closer to Earth.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161254" y="30709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grpSp>
        <p:nvGrpSpPr>
          <p:cNvPr name="Group 6" id="6"/>
          <p:cNvGrpSpPr/>
          <p:nvPr/>
        </p:nvGrpSpPr>
        <p:grpSpPr>
          <a:xfrm rot="0">
            <a:off x="1458653" y="1624554"/>
            <a:ext cx="15618344" cy="7938598"/>
            <a:chOff x="0" y="0"/>
            <a:chExt cx="4113473" cy="2090824"/>
          </a:xfrm>
        </p:grpSpPr>
        <p:sp>
          <p:nvSpPr>
            <p:cNvPr name="Freeform 7" id="7"/>
            <p:cNvSpPr/>
            <p:nvPr/>
          </p:nvSpPr>
          <p:spPr>
            <a:xfrm flipH="false" flipV="false" rot="0">
              <a:off x="0" y="0"/>
              <a:ext cx="4113473" cy="2090824"/>
            </a:xfrm>
            <a:custGeom>
              <a:avLst/>
              <a:gdLst/>
              <a:ahLst/>
              <a:cxnLst/>
              <a:rect r="r" b="b" t="t" l="l"/>
              <a:pathLst>
                <a:path h="2090824" w="4113473">
                  <a:moveTo>
                    <a:pt x="25280" y="0"/>
                  </a:moveTo>
                  <a:lnTo>
                    <a:pt x="4088193" y="0"/>
                  </a:lnTo>
                  <a:cubicBezTo>
                    <a:pt x="4102155" y="0"/>
                    <a:pt x="4113473" y="11318"/>
                    <a:pt x="4113473" y="25280"/>
                  </a:cubicBezTo>
                  <a:lnTo>
                    <a:pt x="4113473" y="2065544"/>
                  </a:lnTo>
                  <a:cubicBezTo>
                    <a:pt x="4113473" y="2072249"/>
                    <a:pt x="4110810" y="2078679"/>
                    <a:pt x="4106069" y="2083420"/>
                  </a:cubicBezTo>
                  <a:cubicBezTo>
                    <a:pt x="4101328" y="2088161"/>
                    <a:pt x="4094898" y="2090824"/>
                    <a:pt x="4088193" y="2090824"/>
                  </a:cubicBezTo>
                  <a:lnTo>
                    <a:pt x="25280" y="2090824"/>
                  </a:lnTo>
                  <a:cubicBezTo>
                    <a:pt x="11318" y="2090824"/>
                    <a:pt x="0" y="2079506"/>
                    <a:pt x="0" y="2065544"/>
                  </a:cubicBezTo>
                  <a:lnTo>
                    <a:pt x="0" y="25280"/>
                  </a:lnTo>
                  <a:cubicBezTo>
                    <a:pt x="0" y="11318"/>
                    <a:pt x="11318" y="0"/>
                    <a:pt x="2528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76200"/>
              <a:ext cx="4113473" cy="2167024"/>
            </a:xfrm>
            <a:prstGeom prst="rect">
              <a:avLst/>
            </a:prstGeom>
          </p:spPr>
          <p:txBody>
            <a:bodyPr anchor="ctr" rtlCol="false" tIns="50800" lIns="50800" bIns="50800" rIns="50800"/>
            <a:lstStyle/>
            <a:p>
              <a:pPr algn="ctr">
                <a:lnSpc>
                  <a:spcPts val="3519"/>
                </a:lnSpc>
              </a:pPr>
            </a:p>
          </p:txBody>
        </p:sp>
      </p:grpSp>
      <p:sp>
        <p:nvSpPr>
          <p:cNvPr name="TextBox 9" id="9"/>
          <p:cNvSpPr txBox="true"/>
          <p:nvPr/>
        </p:nvSpPr>
        <p:spPr>
          <a:xfrm rot="0">
            <a:off x="6109513" y="483683"/>
            <a:ext cx="6068973" cy="618022"/>
          </a:xfrm>
          <a:prstGeom prst="rect">
            <a:avLst/>
          </a:prstGeom>
        </p:spPr>
        <p:txBody>
          <a:bodyPr anchor="t" rtlCol="false" tIns="0" lIns="0" bIns="0" rIns="0">
            <a:spAutoFit/>
          </a:bodyPr>
          <a:lstStyle/>
          <a:p>
            <a:pPr algn="ctr">
              <a:lnSpc>
                <a:spcPts val="4779"/>
              </a:lnSpc>
              <a:spcBef>
                <a:spcPct val="0"/>
              </a:spcBef>
            </a:pPr>
            <a:r>
              <a:rPr lang="en-US" b="true" sz="3412" spc="126">
                <a:solidFill>
                  <a:srgbClr val="0A152F"/>
                </a:solidFill>
                <a:latin typeface="Poppins Bold"/>
                <a:ea typeface="Poppins Bold"/>
                <a:cs typeface="Poppins Bold"/>
                <a:sym typeface="Poppins Bold"/>
              </a:rPr>
              <a:t>HANDLING BINNED VALUES</a:t>
            </a:r>
          </a:p>
        </p:txBody>
      </p:sp>
      <p:sp>
        <p:nvSpPr>
          <p:cNvPr name="TextBox 10" id="10"/>
          <p:cNvSpPr txBox="true"/>
          <p:nvPr/>
        </p:nvSpPr>
        <p:spPr>
          <a:xfrm rot="0">
            <a:off x="1725872" y="1877453"/>
            <a:ext cx="15103475" cy="7899019"/>
          </a:xfrm>
          <a:prstGeom prst="rect">
            <a:avLst/>
          </a:prstGeom>
        </p:spPr>
        <p:txBody>
          <a:bodyPr anchor="t" rtlCol="false" tIns="0" lIns="0" bIns="0" rIns="0">
            <a:spAutoFit/>
          </a:bodyPr>
          <a:lstStyle/>
          <a:p>
            <a:pPr algn="l">
              <a:lnSpc>
                <a:spcPts val="3518"/>
              </a:lnSpc>
            </a:pPr>
            <a:r>
              <a:rPr lang="en-US" sz="2513" spc="92">
                <a:solidFill>
                  <a:srgbClr val="0A152F"/>
                </a:solidFill>
                <a:latin typeface="Poppins"/>
                <a:ea typeface="Poppins"/>
                <a:cs typeface="Poppins"/>
                <a:sym typeface="Poppins"/>
              </a:rPr>
              <a:t>Modifying binned (or categorical) features into </a:t>
            </a:r>
            <a:r>
              <a:rPr lang="en-US" sz="2513" spc="92" b="true">
                <a:solidFill>
                  <a:srgbClr val="0A152F"/>
                </a:solidFill>
                <a:latin typeface="Poppins Bold"/>
                <a:ea typeface="Poppins Bold"/>
                <a:cs typeface="Poppins Bold"/>
                <a:sym typeface="Poppins Bold"/>
              </a:rPr>
              <a:t>numeric values</a:t>
            </a:r>
            <a:r>
              <a:rPr lang="en-US" sz="2513" spc="92">
                <a:solidFill>
                  <a:srgbClr val="0A152F"/>
                </a:solidFill>
                <a:latin typeface="Poppins"/>
                <a:ea typeface="Poppins"/>
                <a:cs typeface="Poppins"/>
                <a:sym typeface="Poppins"/>
              </a:rPr>
              <a:t> is often necessary because many</a:t>
            </a:r>
            <a:r>
              <a:rPr lang="en-US" sz="2513" spc="92" b="true">
                <a:solidFill>
                  <a:srgbClr val="0A152F"/>
                </a:solidFill>
                <a:latin typeface="Poppins Bold"/>
                <a:ea typeface="Poppins Bold"/>
                <a:cs typeface="Poppins Bold"/>
                <a:sym typeface="Poppins Bold"/>
              </a:rPr>
              <a:t> machine learning algorithms</a:t>
            </a:r>
            <a:r>
              <a:rPr lang="en-US" sz="2513" spc="92">
                <a:solidFill>
                  <a:srgbClr val="0A152F"/>
                </a:solidFill>
                <a:latin typeface="Poppins"/>
                <a:ea typeface="Poppins"/>
                <a:cs typeface="Poppins"/>
                <a:sym typeface="Poppins"/>
              </a:rPr>
              <a:t> require numerical inputs to work effectively. Most machine learning models, especially linear models (like Linear Regression, Logistic Regression) and tree-based models (like Decision Trees, Random Forests), expect numerical input.</a:t>
            </a:r>
          </a:p>
          <a:p>
            <a:pPr algn="ctr">
              <a:lnSpc>
                <a:spcPts val="3518"/>
              </a:lnSpc>
            </a:pPr>
          </a:p>
          <a:p>
            <a:pPr algn="l">
              <a:lnSpc>
                <a:spcPts val="3518"/>
              </a:lnSpc>
            </a:pPr>
            <a:r>
              <a:rPr lang="en-US" sz="2513" spc="92">
                <a:solidFill>
                  <a:srgbClr val="0A152F"/>
                </a:solidFill>
                <a:latin typeface="Poppins"/>
                <a:ea typeface="Poppins"/>
                <a:cs typeface="Poppins"/>
                <a:sym typeface="Poppins"/>
              </a:rPr>
              <a:t>Categorical data can be broadly classified into two types:</a:t>
            </a:r>
            <a:r>
              <a:rPr lang="en-US" sz="2513" spc="92" b="true">
                <a:solidFill>
                  <a:srgbClr val="0A152F"/>
                </a:solidFill>
                <a:latin typeface="Poppins Bold"/>
                <a:ea typeface="Poppins Bold"/>
                <a:cs typeface="Poppins Bold"/>
                <a:sym typeface="Poppins Bold"/>
              </a:rPr>
              <a:t> ordinal and nominal</a:t>
            </a:r>
            <a:r>
              <a:rPr lang="en-US" sz="2513" spc="92">
                <a:solidFill>
                  <a:srgbClr val="0A152F"/>
                </a:solidFill>
                <a:latin typeface="Poppins"/>
                <a:ea typeface="Poppins"/>
                <a:cs typeface="Poppins"/>
                <a:sym typeface="Poppins"/>
              </a:rPr>
              <a:t>.</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Nominal: Categorical data with no specific order </a:t>
            </a:r>
          </a:p>
          <a:p>
            <a:pPr algn="l" marL="542557" indent="-271279" lvl="1">
              <a:lnSpc>
                <a:spcPts val="3518"/>
              </a:lnSpc>
              <a:buFont typeface="Arial"/>
              <a:buChar char="•"/>
            </a:pPr>
            <a:r>
              <a:rPr lang="en-US" sz="2513" spc="92">
                <a:solidFill>
                  <a:srgbClr val="0A152F"/>
                </a:solidFill>
                <a:latin typeface="Poppins"/>
                <a:ea typeface="Poppins"/>
                <a:cs typeface="Poppins"/>
                <a:sym typeface="Poppins"/>
              </a:rPr>
              <a:t>Ordinal: Categorical data with a meaningful order but unequal intervals</a:t>
            </a:r>
          </a:p>
          <a:p>
            <a:pPr algn="l">
              <a:lnSpc>
                <a:spcPts val="3518"/>
              </a:lnSpc>
            </a:pPr>
          </a:p>
          <a:p>
            <a:pPr algn="l">
              <a:lnSpc>
                <a:spcPts val="3518"/>
              </a:lnSpc>
            </a:pPr>
            <a:r>
              <a:rPr lang="en-US" sz="2513" spc="92">
                <a:solidFill>
                  <a:srgbClr val="0A152F"/>
                </a:solidFill>
                <a:latin typeface="Poppins"/>
                <a:ea typeface="Poppins"/>
                <a:cs typeface="Poppins"/>
                <a:sym typeface="Poppins"/>
              </a:rPr>
              <a:t>In our Dataset we have three Categorical Features:</a:t>
            </a:r>
            <a:r>
              <a:rPr lang="en-US" sz="2513" spc="92" b="true">
                <a:solidFill>
                  <a:srgbClr val="0A152F"/>
                </a:solidFill>
                <a:latin typeface="Poppins Bold"/>
                <a:ea typeface="Poppins Bold"/>
                <a:cs typeface="Poppins Bold"/>
                <a:sym typeface="Poppins Bold"/>
              </a:rPr>
              <a:t>Relative Velocity km per sec,Orbital Period,Orbit Uncertainity</a:t>
            </a:r>
            <a:r>
              <a:rPr lang="en-US" sz="2513" spc="92">
                <a:solidFill>
                  <a:srgbClr val="0A152F"/>
                </a:solidFill>
                <a:latin typeface="Poppins"/>
                <a:ea typeface="Poppins"/>
                <a:cs typeface="Poppins"/>
                <a:sym typeface="Poppins"/>
              </a:rPr>
              <a:t>.Also our dataset has the target</a:t>
            </a:r>
            <a:r>
              <a:rPr lang="en-US" sz="2513" spc="92" b="true">
                <a:solidFill>
                  <a:srgbClr val="0A152F"/>
                </a:solidFill>
                <a:latin typeface="Poppins Bold"/>
                <a:ea typeface="Poppins Bold"/>
                <a:cs typeface="Poppins Bold"/>
                <a:sym typeface="Poppins Bold"/>
              </a:rPr>
              <a:t> ‘Hazardous’</a:t>
            </a:r>
            <a:r>
              <a:rPr lang="en-US" sz="2513" spc="92">
                <a:solidFill>
                  <a:srgbClr val="0A152F"/>
                </a:solidFill>
                <a:latin typeface="Poppins"/>
                <a:ea typeface="Poppins"/>
                <a:cs typeface="Poppins"/>
                <a:sym typeface="Poppins"/>
              </a:rPr>
              <a:t> as categorical(True and False).</a:t>
            </a:r>
          </a:p>
          <a:p>
            <a:pPr algn="l">
              <a:lnSpc>
                <a:spcPts val="3518"/>
              </a:lnSpc>
            </a:pPr>
            <a:r>
              <a:rPr lang="en-US" sz="2513" spc="92" b="true">
                <a:solidFill>
                  <a:srgbClr val="0A152F"/>
                </a:solidFill>
                <a:latin typeface="Poppins Bold"/>
                <a:ea typeface="Poppins Bold"/>
                <a:cs typeface="Poppins Bold"/>
                <a:sym typeface="Poppins Bold"/>
              </a:rPr>
              <a:t>Relative Velocity km per sec,Orbital Period,Orbit Uncertainity features </a:t>
            </a:r>
            <a:r>
              <a:rPr lang="en-US" sz="2513" spc="92">
                <a:solidFill>
                  <a:srgbClr val="0A152F"/>
                </a:solidFill>
                <a:latin typeface="Poppins"/>
                <a:ea typeface="Poppins"/>
                <a:cs typeface="Poppins"/>
                <a:sym typeface="Poppins"/>
              </a:rPr>
              <a:t>data that follows an </a:t>
            </a:r>
            <a:r>
              <a:rPr lang="en-US" sz="2513" spc="92" b="true">
                <a:solidFill>
                  <a:srgbClr val="0A152F"/>
                </a:solidFill>
                <a:latin typeface="Poppins Bold"/>
                <a:ea typeface="Poppins Bold"/>
                <a:cs typeface="Poppins Bold"/>
                <a:sym typeface="Poppins Bold"/>
              </a:rPr>
              <a:t>order</a:t>
            </a:r>
            <a:r>
              <a:rPr lang="en-US" sz="2513" spc="92">
                <a:solidFill>
                  <a:srgbClr val="0A152F"/>
                </a:solidFill>
                <a:latin typeface="Poppins"/>
                <a:ea typeface="Poppins"/>
                <a:cs typeface="Poppins"/>
                <a:sym typeface="Poppins"/>
              </a:rPr>
              <a:t> or we can say ranking (like very slow,slow,fast and very fast, low,medium and high). So for such a feature we used sklearn </a:t>
            </a:r>
            <a:r>
              <a:rPr lang="en-US" sz="2513" spc="92" b="true">
                <a:solidFill>
                  <a:srgbClr val="0A152F"/>
                </a:solidFill>
                <a:latin typeface="Poppins Bold"/>
                <a:ea typeface="Poppins Bold"/>
                <a:cs typeface="Poppins Bold"/>
                <a:sym typeface="Poppins Bold"/>
              </a:rPr>
              <a:t>OrdinalEncoder()</a:t>
            </a:r>
            <a:r>
              <a:rPr lang="en-US" sz="2513" spc="92">
                <a:solidFill>
                  <a:srgbClr val="0A152F"/>
                </a:solidFill>
                <a:latin typeface="Poppins"/>
                <a:ea typeface="Poppins"/>
                <a:cs typeface="Poppins"/>
                <a:sym typeface="Poppins"/>
              </a:rPr>
              <a:t>. The code for that is given below</a:t>
            </a:r>
          </a:p>
          <a:p>
            <a:pPr algn="ctr">
              <a:lnSpc>
                <a:spcPts val="351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161254" y="30709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grpSp>
        <p:nvGrpSpPr>
          <p:cNvPr name="Group 6" id="6"/>
          <p:cNvGrpSpPr/>
          <p:nvPr/>
        </p:nvGrpSpPr>
        <p:grpSpPr>
          <a:xfrm rot="0">
            <a:off x="926946" y="2098721"/>
            <a:ext cx="3086100" cy="1543050"/>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B3DFEA"/>
            </a:solidFill>
          </p:spPr>
        </p:sp>
        <p:sp>
          <p:nvSpPr>
            <p:cNvPr name="TextBox 8" id="8"/>
            <p:cNvSpPr txBox="true"/>
            <p:nvPr/>
          </p:nvSpPr>
          <p:spPr>
            <a:xfrm>
              <a:off x="0" y="-76200"/>
              <a:ext cx="812800" cy="482600"/>
            </a:xfrm>
            <a:prstGeom prst="rect">
              <a:avLst/>
            </a:prstGeom>
          </p:spPr>
          <p:txBody>
            <a:bodyPr anchor="ctr" rtlCol="false" tIns="50800" lIns="50800" bIns="50800" rIns="50800"/>
            <a:lstStyle/>
            <a:p>
              <a:pPr algn="ctr">
                <a:lnSpc>
                  <a:spcPts val="3519"/>
                </a:lnSpc>
              </a:pPr>
            </a:p>
          </p:txBody>
        </p:sp>
      </p:grpSp>
      <p:sp>
        <p:nvSpPr>
          <p:cNvPr name="AutoShape 9" id="9"/>
          <p:cNvSpPr/>
          <p:nvPr/>
        </p:nvSpPr>
        <p:spPr>
          <a:xfrm flipV="true">
            <a:off x="4275297" y="2716994"/>
            <a:ext cx="1099325" cy="19048"/>
          </a:xfrm>
          <a:prstGeom prst="line">
            <a:avLst/>
          </a:prstGeom>
          <a:ln cap="flat" w="66675">
            <a:solidFill>
              <a:srgbClr val="B3DFEA"/>
            </a:solidFill>
            <a:prstDash val="solid"/>
            <a:headEnd type="none" len="sm" w="sm"/>
            <a:tailEnd type="arrow" len="sm" w="med"/>
          </a:ln>
        </p:spPr>
      </p:sp>
      <p:grpSp>
        <p:nvGrpSpPr>
          <p:cNvPr name="Group 10" id="10"/>
          <p:cNvGrpSpPr/>
          <p:nvPr/>
        </p:nvGrpSpPr>
        <p:grpSpPr>
          <a:xfrm rot="0">
            <a:off x="14412965" y="5864772"/>
            <a:ext cx="3531560" cy="2567251"/>
            <a:chOff x="0" y="0"/>
            <a:chExt cx="930123" cy="676148"/>
          </a:xfrm>
        </p:grpSpPr>
        <p:sp>
          <p:nvSpPr>
            <p:cNvPr name="Freeform 11" id="11"/>
            <p:cNvSpPr/>
            <p:nvPr/>
          </p:nvSpPr>
          <p:spPr>
            <a:xfrm flipH="false" flipV="false" rot="0">
              <a:off x="0" y="0"/>
              <a:ext cx="930123" cy="676148"/>
            </a:xfrm>
            <a:custGeom>
              <a:avLst/>
              <a:gdLst/>
              <a:ahLst/>
              <a:cxnLst/>
              <a:rect r="r" b="b" t="t" l="l"/>
              <a:pathLst>
                <a:path h="676148" w="930123">
                  <a:moveTo>
                    <a:pt x="726923" y="0"/>
                  </a:moveTo>
                  <a:cubicBezTo>
                    <a:pt x="839147" y="0"/>
                    <a:pt x="930123" y="151361"/>
                    <a:pt x="930123" y="338074"/>
                  </a:cubicBezTo>
                  <a:cubicBezTo>
                    <a:pt x="930123" y="524787"/>
                    <a:pt x="839147" y="676148"/>
                    <a:pt x="726923" y="676148"/>
                  </a:cubicBezTo>
                  <a:lnTo>
                    <a:pt x="203200" y="676148"/>
                  </a:lnTo>
                  <a:cubicBezTo>
                    <a:pt x="90976" y="676148"/>
                    <a:pt x="0" y="524787"/>
                    <a:pt x="0" y="338074"/>
                  </a:cubicBezTo>
                  <a:cubicBezTo>
                    <a:pt x="0" y="151361"/>
                    <a:pt x="90976" y="0"/>
                    <a:pt x="203200" y="0"/>
                  </a:cubicBezTo>
                  <a:close/>
                </a:path>
              </a:pathLst>
            </a:custGeom>
            <a:solidFill>
              <a:srgbClr val="B3DFEA"/>
            </a:solidFill>
          </p:spPr>
        </p:sp>
        <p:sp>
          <p:nvSpPr>
            <p:cNvPr name="TextBox 12" id="12"/>
            <p:cNvSpPr txBox="true"/>
            <p:nvPr/>
          </p:nvSpPr>
          <p:spPr>
            <a:xfrm>
              <a:off x="0" y="-76200"/>
              <a:ext cx="930123" cy="752348"/>
            </a:xfrm>
            <a:prstGeom prst="rect">
              <a:avLst/>
            </a:prstGeom>
          </p:spPr>
          <p:txBody>
            <a:bodyPr anchor="ctr" rtlCol="false" tIns="50800" lIns="50800" bIns="50800" rIns="50800"/>
            <a:lstStyle/>
            <a:p>
              <a:pPr algn="ctr">
                <a:lnSpc>
                  <a:spcPts val="3519"/>
                </a:lnSpc>
              </a:pPr>
            </a:p>
          </p:txBody>
        </p:sp>
      </p:grpSp>
      <p:grpSp>
        <p:nvGrpSpPr>
          <p:cNvPr name="Group 13" id="13"/>
          <p:cNvGrpSpPr/>
          <p:nvPr/>
        </p:nvGrpSpPr>
        <p:grpSpPr>
          <a:xfrm rot="0">
            <a:off x="5954214" y="1911024"/>
            <a:ext cx="3618899" cy="1545274"/>
            <a:chOff x="0" y="0"/>
            <a:chExt cx="953126" cy="406986"/>
          </a:xfrm>
        </p:grpSpPr>
        <p:sp>
          <p:nvSpPr>
            <p:cNvPr name="Freeform 14" id="14"/>
            <p:cNvSpPr/>
            <p:nvPr/>
          </p:nvSpPr>
          <p:spPr>
            <a:xfrm flipH="false" flipV="false" rot="0">
              <a:off x="0" y="0"/>
              <a:ext cx="953126" cy="406986"/>
            </a:xfrm>
            <a:custGeom>
              <a:avLst/>
              <a:gdLst/>
              <a:ahLst/>
              <a:cxnLst/>
              <a:rect r="r" b="b" t="t" l="l"/>
              <a:pathLst>
                <a:path h="406986" w="953126">
                  <a:moveTo>
                    <a:pt x="749926" y="0"/>
                  </a:moveTo>
                  <a:cubicBezTo>
                    <a:pt x="862150" y="0"/>
                    <a:pt x="953126" y="91107"/>
                    <a:pt x="953126" y="203493"/>
                  </a:cubicBezTo>
                  <a:cubicBezTo>
                    <a:pt x="953126" y="315879"/>
                    <a:pt x="862150" y="406986"/>
                    <a:pt x="749926" y="406986"/>
                  </a:cubicBezTo>
                  <a:lnTo>
                    <a:pt x="203200" y="406986"/>
                  </a:lnTo>
                  <a:cubicBezTo>
                    <a:pt x="90976" y="406986"/>
                    <a:pt x="0" y="315879"/>
                    <a:pt x="0" y="203493"/>
                  </a:cubicBezTo>
                  <a:cubicBezTo>
                    <a:pt x="0" y="91107"/>
                    <a:pt x="90976" y="0"/>
                    <a:pt x="203200" y="0"/>
                  </a:cubicBezTo>
                  <a:close/>
                </a:path>
              </a:pathLst>
            </a:custGeom>
            <a:solidFill>
              <a:srgbClr val="B3DFEA"/>
            </a:solidFill>
          </p:spPr>
        </p:sp>
        <p:sp>
          <p:nvSpPr>
            <p:cNvPr name="TextBox 15" id="15"/>
            <p:cNvSpPr txBox="true"/>
            <p:nvPr/>
          </p:nvSpPr>
          <p:spPr>
            <a:xfrm>
              <a:off x="0" y="-76200"/>
              <a:ext cx="953126" cy="483186"/>
            </a:xfrm>
            <a:prstGeom prst="rect">
              <a:avLst/>
            </a:prstGeom>
          </p:spPr>
          <p:txBody>
            <a:bodyPr anchor="ctr" rtlCol="false" tIns="50800" lIns="50800" bIns="50800" rIns="50800"/>
            <a:lstStyle/>
            <a:p>
              <a:pPr algn="ctr">
                <a:lnSpc>
                  <a:spcPts val="3519"/>
                </a:lnSpc>
              </a:pPr>
            </a:p>
          </p:txBody>
        </p:sp>
      </p:grpSp>
      <p:grpSp>
        <p:nvGrpSpPr>
          <p:cNvPr name="Group 16" id="16"/>
          <p:cNvGrpSpPr/>
          <p:nvPr/>
        </p:nvGrpSpPr>
        <p:grpSpPr>
          <a:xfrm rot="0">
            <a:off x="11360819" y="1893696"/>
            <a:ext cx="4075068" cy="2177149"/>
            <a:chOff x="0" y="0"/>
            <a:chExt cx="1073269" cy="573405"/>
          </a:xfrm>
        </p:grpSpPr>
        <p:sp>
          <p:nvSpPr>
            <p:cNvPr name="Freeform 17" id="17"/>
            <p:cNvSpPr/>
            <p:nvPr/>
          </p:nvSpPr>
          <p:spPr>
            <a:xfrm flipH="false" flipV="false" rot="0">
              <a:off x="0" y="0"/>
              <a:ext cx="1073269" cy="573405"/>
            </a:xfrm>
            <a:custGeom>
              <a:avLst/>
              <a:gdLst/>
              <a:ahLst/>
              <a:cxnLst/>
              <a:rect r="r" b="b" t="t" l="l"/>
              <a:pathLst>
                <a:path h="573405" w="1073269">
                  <a:moveTo>
                    <a:pt x="870069" y="0"/>
                  </a:moveTo>
                  <a:cubicBezTo>
                    <a:pt x="982293" y="0"/>
                    <a:pt x="1073269" y="128361"/>
                    <a:pt x="1073269" y="286703"/>
                  </a:cubicBezTo>
                  <a:cubicBezTo>
                    <a:pt x="1073269" y="445044"/>
                    <a:pt x="982293" y="573405"/>
                    <a:pt x="870069" y="573405"/>
                  </a:cubicBezTo>
                  <a:lnTo>
                    <a:pt x="203200" y="573405"/>
                  </a:lnTo>
                  <a:cubicBezTo>
                    <a:pt x="90976" y="573405"/>
                    <a:pt x="0" y="445044"/>
                    <a:pt x="0" y="286703"/>
                  </a:cubicBezTo>
                  <a:cubicBezTo>
                    <a:pt x="0" y="128361"/>
                    <a:pt x="90976" y="0"/>
                    <a:pt x="203200" y="0"/>
                  </a:cubicBezTo>
                  <a:close/>
                </a:path>
              </a:pathLst>
            </a:custGeom>
            <a:solidFill>
              <a:srgbClr val="B3DFEA"/>
            </a:solidFill>
          </p:spPr>
        </p:sp>
        <p:sp>
          <p:nvSpPr>
            <p:cNvPr name="TextBox 18" id="18"/>
            <p:cNvSpPr txBox="true"/>
            <p:nvPr/>
          </p:nvSpPr>
          <p:spPr>
            <a:xfrm>
              <a:off x="0" y="-76200"/>
              <a:ext cx="1073269" cy="649605"/>
            </a:xfrm>
            <a:prstGeom prst="rect">
              <a:avLst/>
            </a:prstGeom>
          </p:spPr>
          <p:txBody>
            <a:bodyPr anchor="ctr" rtlCol="false" tIns="50800" lIns="50800" bIns="50800" rIns="50800"/>
            <a:lstStyle/>
            <a:p>
              <a:pPr algn="ctr">
                <a:lnSpc>
                  <a:spcPts val="3519"/>
                </a:lnSpc>
              </a:pPr>
            </a:p>
          </p:txBody>
        </p:sp>
      </p:grpSp>
      <p:grpSp>
        <p:nvGrpSpPr>
          <p:cNvPr name="Group 19" id="19"/>
          <p:cNvGrpSpPr/>
          <p:nvPr/>
        </p:nvGrpSpPr>
        <p:grpSpPr>
          <a:xfrm rot="0">
            <a:off x="9573953" y="7642295"/>
            <a:ext cx="3573732" cy="1906392"/>
            <a:chOff x="0" y="0"/>
            <a:chExt cx="941230" cy="502095"/>
          </a:xfrm>
        </p:grpSpPr>
        <p:sp>
          <p:nvSpPr>
            <p:cNvPr name="Freeform 20" id="20"/>
            <p:cNvSpPr/>
            <p:nvPr/>
          </p:nvSpPr>
          <p:spPr>
            <a:xfrm flipH="false" flipV="false" rot="0">
              <a:off x="0" y="0"/>
              <a:ext cx="941230" cy="502095"/>
            </a:xfrm>
            <a:custGeom>
              <a:avLst/>
              <a:gdLst/>
              <a:ahLst/>
              <a:cxnLst/>
              <a:rect r="r" b="b" t="t" l="l"/>
              <a:pathLst>
                <a:path h="502095" w="941230">
                  <a:moveTo>
                    <a:pt x="738030" y="0"/>
                  </a:moveTo>
                  <a:cubicBezTo>
                    <a:pt x="850254" y="0"/>
                    <a:pt x="941230" y="112398"/>
                    <a:pt x="941230" y="251047"/>
                  </a:cubicBezTo>
                  <a:cubicBezTo>
                    <a:pt x="941230" y="389697"/>
                    <a:pt x="850254" y="502095"/>
                    <a:pt x="738030" y="502095"/>
                  </a:cubicBezTo>
                  <a:lnTo>
                    <a:pt x="203200" y="502095"/>
                  </a:lnTo>
                  <a:cubicBezTo>
                    <a:pt x="90976" y="502095"/>
                    <a:pt x="0" y="389697"/>
                    <a:pt x="0" y="251047"/>
                  </a:cubicBezTo>
                  <a:cubicBezTo>
                    <a:pt x="0" y="112398"/>
                    <a:pt x="90976" y="0"/>
                    <a:pt x="203200" y="0"/>
                  </a:cubicBezTo>
                  <a:close/>
                </a:path>
              </a:pathLst>
            </a:custGeom>
            <a:solidFill>
              <a:srgbClr val="B3DFEA"/>
            </a:solidFill>
          </p:spPr>
        </p:sp>
        <p:sp>
          <p:nvSpPr>
            <p:cNvPr name="TextBox 21" id="21"/>
            <p:cNvSpPr txBox="true"/>
            <p:nvPr/>
          </p:nvSpPr>
          <p:spPr>
            <a:xfrm>
              <a:off x="0" y="-76200"/>
              <a:ext cx="941230" cy="578295"/>
            </a:xfrm>
            <a:prstGeom prst="rect">
              <a:avLst/>
            </a:prstGeom>
          </p:spPr>
          <p:txBody>
            <a:bodyPr anchor="ctr" rtlCol="false" tIns="50800" lIns="50800" bIns="50800" rIns="50800"/>
            <a:lstStyle/>
            <a:p>
              <a:pPr algn="ctr">
                <a:lnSpc>
                  <a:spcPts val="3519"/>
                </a:lnSpc>
              </a:pPr>
            </a:p>
          </p:txBody>
        </p:sp>
      </p:grpSp>
      <p:sp>
        <p:nvSpPr>
          <p:cNvPr name="AutoShape 22" id="22"/>
          <p:cNvSpPr/>
          <p:nvPr/>
        </p:nvSpPr>
        <p:spPr>
          <a:xfrm>
            <a:off x="9917379" y="2586958"/>
            <a:ext cx="1099174" cy="26392"/>
          </a:xfrm>
          <a:prstGeom prst="line">
            <a:avLst/>
          </a:prstGeom>
          <a:ln cap="flat" w="66675">
            <a:solidFill>
              <a:srgbClr val="B3DFEA"/>
            </a:solidFill>
            <a:prstDash val="solid"/>
            <a:headEnd type="none" len="sm" w="sm"/>
            <a:tailEnd type="arrow" len="sm" w="med"/>
          </a:ln>
        </p:spPr>
      </p:sp>
      <p:sp>
        <p:nvSpPr>
          <p:cNvPr name="AutoShape 23" id="23"/>
          <p:cNvSpPr/>
          <p:nvPr/>
        </p:nvSpPr>
        <p:spPr>
          <a:xfrm>
            <a:off x="15259526" y="4223378"/>
            <a:ext cx="352723" cy="1334715"/>
          </a:xfrm>
          <a:prstGeom prst="line">
            <a:avLst/>
          </a:prstGeom>
          <a:ln cap="flat" w="66675">
            <a:gradFill>
              <a:gsLst>
                <a:gs pos="0">
                  <a:srgbClr val="CDFFD8">
                    <a:alpha val="100000"/>
                  </a:srgbClr>
                </a:gs>
                <a:gs pos="100000">
                  <a:srgbClr val="94B9FF">
                    <a:alpha val="100000"/>
                  </a:srgbClr>
                </a:gs>
              </a:gsLst>
              <a:lin ang="0"/>
            </a:gradFill>
            <a:prstDash val="solid"/>
            <a:headEnd type="none" len="sm" w="sm"/>
            <a:tailEnd type="arrow" len="sm" w="med"/>
          </a:ln>
        </p:spPr>
      </p:sp>
      <p:sp>
        <p:nvSpPr>
          <p:cNvPr name="AutoShape 24" id="24"/>
          <p:cNvSpPr/>
          <p:nvPr/>
        </p:nvSpPr>
        <p:spPr>
          <a:xfrm flipH="true">
            <a:off x="13323486" y="8093673"/>
            <a:ext cx="1086543" cy="168239"/>
          </a:xfrm>
          <a:prstGeom prst="line">
            <a:avLst/>
          </a:prstGeom>
          <a:ln cap="flat" w="66675">
            <a:gradFill>
              <a:gsLst>
                <a:gs pos="0">
                  <a:srgbClr val="CDFFD8">
                    <a:alpha val="100000"/>
                  </a:srgbClr>
                </a:gs>
                <a:gs pos="100000">
                  <a:srgbClr val="94B9FF">
                    <a:alpha val="100000"/>
                  </a:srgbClr>
                </a:gs>
              </a:gsLst>
              <a:lin ang="0"/>
            </a:gradFill>
            <a:prstDash val="solid"/>
            <a:headEnd type="none" len="sm" w="sm"/>
            <a:tailEnd type="arrow" len="sm" w="med"/>
          </a:ln>
        </p:spPr>
      </p:sp>
      <p:grpSp>
        <p:nvGrpSpPr>
          <p:cNvPr name="Group 25" id="25"/>
          <p:cNvGrpSpPr/>
          <p:nvPr/>
        </p:nvGrpSpPr>
        <p:grpSpPr>
          <a:xfrm rot="0">
            <a:off x="4635401" y="7642295"/>
            <a:ext cx="3573732" cy="1906392"/>
            <a:chOff x="0" y="0"/>
            <a:chExt cx="941230" cy="502095"/>
          </a:xfrm>
        </p:grpSpPr>
        <p:sp>
          <p:nvSpPr>
            <p:cNvPr name="Freeform 26" id="26"/>
            <p:cNvSpPr/>
            <p:nvPr/>
          </p:nvSpPr>
          <p:spPr>
            <a:xfrm flipH="false" flipV="false" rot="0">
              <a:off x="0" y="0"/>
              <a:ext cx="941230" cy="502095"/>
            </a:xfrm>
            <a:custGeom>
              <a:avLst/>
              <a:gdLst/>
              <a:ahLst/>
              <a:cxnLst/>
              <a:rect r="r" b="b" t="t" l="l"/>
              <a:pathLst>
                <a:path h="502095" w="941230">
                  <a:moveTo>
                    <a:pt x="738030" y="0"/>
                  </a:moveTo>
                  <a:cubicBezTo>
                    <a:pt x="850254" y="0"/>
                    <a:pt x="941230" y="112398"/>
                    <a:pt x="941230" y="251047"/>
                  </a:cubicBezTo>
                  <a:cubicBezTo>
                    <a:pt x="941230" y="389697"/>
                    <a:pt x="850254" y="502095"/>
                    <a:pt x="738030" y="502095"/>
                  </a:cubicBezTo>
                  <a:lnTo>
                    <a:pt x="203200" y="502095"/>
                  </a:lnTo>
                  <a:cubicBezTo>
                    <a:pt x="90976" y="502095"/>
                    <a:pt x="0" y="389697"/>
                    <a:pt x="0" y="251047"/>
                  </a:cubicBezTo>
                  <a:cubicBezTo>
                    <a:pt x="0" y="112398"/>
                    <a:pt x="90976" y="0"/>
                    <a:pt x="203200" y="0"/>
                  </a:cubicBezTo>
                  <a:close/>
                </a:path>
              </a:pathLst>
            </a:custGeom>
            <a:solidFill>
              <a:srgbClr val="B3DFEA"/>
            </a:solidFill>
          </p:spPr>
        </p:sp>
        <p:sp>
          <p:nvSpPr>
            <p:cNvPr name="TextBox 27" id="27"/>
            <p:cNvSpPr txBox="true"/>
            <p:nvPr/>
          </p:nvSpPr>
          <p:spPr>
            <a:xfrm>
              <a:off x="0" y="-76200"/>
              <a:ext cx="941230" cy="578295"/>
            </a:xfrm>
            <a:prstGeom prst="rect">
              <a:avLst/>
            </a:prstGeom>
          </p:spPr>
          <p:txBody>
            <a:bodyPr anchor="ctr" rtlCol="false" tIns="50800" lIns="50800" bIns="50800" rIns="50800"/>
            <a:lstStyle/>
            <a:p>
              <a:pPr algn="ctr">
                <a:lnSpc>
                  <a:spcPts val="3519"/>
                </a:lnSpc>
              </a:pPr>
            </a:p>
          </p:txBody>
        </p:sp>
      </p:grpSp>
      <p:sp>
        <p:nvSpPr>
          <p:cNvPr name="AutoShape 28" id="28"/>
          <p:cNvSpPr/>
          <p:nvPr/>
        </p:nvSpPr>
        <p:spPr>
          <a:xfrm flipH="true" flipV="true">
            <a:off x="8209133" y="8280962"/>
            <a:ext cx="1161303" cy="0"/>
          </a:xfrm>
          <a:prstGeom prst="line">
            <a:avLst/>
          </a:prstGeom>
          <a:ln cap="flat" w="66675">
            <a:gradFill>
              <a:gsLst>
                <a:gs pos="0">
                  <a:srgbClr val="CDFFD8">
                    <a:alpha val="100000"/>
                  </a:srgbClr>
                </a:gs>
                <a:gs pos="100000">
                  <a:srgbClr val="94B9FF">
                    <a:alpha val="100000"/>
                  </a:srgbClr>
                </a:gs>
              </a:gsLst>
              <a:lin ang="0"/>
            </a:gradFill>
            <a:prstDash val="solid"/>
            <a:headEnd type="none" len="sm" w="sm"/>
            <a:tailEnd type="arrow" len="sm" w="med"/>
          </a:ln>
        </p:spPr>
      </p:sp>
      <p:sp>
        <p:nvSpPr>
          <p:cNvPr name="TextBox 29" id="29"/>
          <p:cNvSpPr txBox="true"/>
          <p:nvPr/>
        </p:nvSpPr>
        <p:spPr>
          <a:xfrm rot="0">
            <a:off x="3433760" y="513205"/>
            <a:ext cx="11965491" cy="618022"/>
          </a:xfrm>
          <a:prstGeom prst="rect">
            <a:avLst/>
          </a:prstGeom>
        </p:spPr>
        <p:txBody>
          <a:bodyPr anchor="t" rtlCol="false" tIns="0" lIns="0" bIns="0" rIns="0">
            <a:spAutoFit/>
          </a:bodyPr>
          <a:lstStyle/>
          <a:p>
            <a:pPr algn="ctr">
              <a:lnSpc>
                <a:spcPts val="4779"/>
              </a:lnSpc>
              <a:spcBef>
                <a:spcPct val="0"/>
              </a:spcBef>
            </a:pPr>
            <a:r>
              <a:rPr lang="en-US" b="true" sz="3412" spc="126">
                <a:solidFill>
                  <a:srgbClr val="000000"/>
                </a:solidFill>
                <a:latin typeface="Poppins Bold"/>
                <a:ea typeface="Poppins Bold"/>
                <a:cs typeface="Poppins Bold"/>
                <a:sym typeface="Poppins Bold"/>
              </a:rPr>
              <a:t>Hazardous CLassifier</a:t>
            </a:r>
          </a:p>
        </p:txBody>
      </p:sp>
      <p:sp>
        <p:nvSpPr>
          <p:cNvPr name="TextBox 30" id="30"/>
          <p:cNvSpPr txBox="true"/>
          <p:nvPr/>
        </p:nvSpPr>
        <p:spPr>
          <a:xfrm rot="0">
            <a:off x="926946" y="2229268"/>
            <a:ext cx="3184148" cy="1227031"/>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Feature Scaling using MinMaxScalar</a:t>
            </a:r>
          </a:p>
        </p:txBody>
      </p:sp>
      <p:sp>
        <p:nvSpPr>
          <p:cNvPr name="TextBox 31" id="31"/>
          <p:cNvSpPr txBox="true"/>
          <p:nvPr/>
        </p:nvSpPr>
        <p:spPr>
          <a:xfrm rot="0">
            <a:off x="6232358" y="2041571"/>
            <a:ext cx="3184148" cy="1227031"/>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Increased Minority Class Data using SMOTE</a:t>
            </a:r>
          </a:p>
        </p:txBody>
      </p:sp>
      <p:sp>
        <p:nvSpPr>
          <p:cNvPr name="TextBox 32" id="32"/>
          <p:cNvSpPr txBox="true"/>
          <p:nvPr/>
        </p:nvSpPr>
        <p:spPr>
          <a:xfrm rot="0">
            <a:off x="11674277" y="1954739"/>
            <a:ext cx="3184148" cy="2046181"/>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Used K-Fold Cross Validation to get the best K for Hyperparameter tuning</a:t>
            </a:r>
          </a:p>
        </p:txBody>
      </p:sp>
      <p:sp>
        <p:nvSpPr>
          <p:cNvPr name="TextBox 33" id="33"/>
          <p:cNvSpPr txBox="true"/>
          <p:nvPr/>
        </p:nvSpPr>
        <p:spPr>
          <a:xfrm rot="0">
            <a:off x="14586671" y="6131612"/>
            <a:ext cx="3184148" cy="2046181"/>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Extracted Important Features for Hyperparameter tuining</a:t>
            </a:r>
          </a:p>
        </p:txBody>
      </p:sp>
      <p:sp>
        <p:nvSpPr>
          <p:cNvPr name="TextBox 34" id="34"/>
          <p:cNvSpPr txBox="true"/>
          <p:nvPr/>
        </p:nvSpPr>
        <p:spPr>
          <a:xfrm rot="0">
            <a:off x="9768745" y="7748613"/>
            <a:ext cx="3184148" cy="1636606"/>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Did Hyperparameter Tuining using RandomSearchCV </a:t>
            </a:r>
          </a:p>
        </p:txBody>
      </p:sp>
      <p:sp>
        <p:nvSpPr>
          <p:cNvPr name="TextBox 35" id="35"/>
          <p:cNvSpPr txBox="true"/>
          <p:nvPr/>
        </p:nvSpPr>
        <p:spPr>
          <a:xfrm rot="0">
            <a:off x="4824959" y="7748613"/>
            <a:ext cx="3184148" cy="1636606"/>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Splitted the dataset  into Training and test dataset</a:t>
            </a:r>
          </a:p>
        </p:txBody>
      </p:sp>
      <p:grpSp>
        <p:nvGrpSpPr>
          <p:cNvPr name="Group 36" id="36"/>
          <p:cNvGrpSpPr/>
          <p:nvPr/>
        </p:nvGrpSpPr>
        <p:grpSpPr>
          <a:xfrm rot="0">
            <a:off x="62779" y="4890735"/>
            <a:ext cx="3950267" cy="2651370"/>
            <a:chOff x="0" y="0"/>
            <a:chExt cx="1040400" cy="698303"/>
          </a:xfrm>
        </p:grpSpPr>
        <p:sp>
          <p:nvSpPr>
            <p:cNvPr name="Freeform 37" id="37"/>
            <p:cNvSpPr/>
            <p:nvPr/>
          </p:nvSpPr>
          <p:spPr>
            <a:xfrm flipH="false" flipV="false" rot="0">
              <a:off x="0" y="0"/>
              <a:ext cx="1040400" cy="698303"/>
            </a:xfrm>
            <a:custGeom>
              <a:avLst/>
              <a:gdLst/>
              <a:ahLst/>
              <a:cxnLst/>
              <a:rect r="r" b="b" t="t" l="l"/>
              <a:pathLst>
                <a:path h="698303" w="1040400">
                  <a:moveTo>
                    <a:pt x="837200" y="0"/>
                  </a:moveTo>
                  <a:cubicBezTo>
                    <a:pt x="949424" y="0"/>
                    <a:pt x="1040400" y="156321"/>
                    <a:pt x="1040400" y="349152"/>
                  </a:cubicBezTo>
                  <a:cubicBezTo>
                    <a:pt x="1040400" y="541983"/>
                    <a:pt x="949424" y="698303"/>
                    <a:pt x="837200" y="698303"/>
                  </a:cubicBezTo>
                  <a:lnTo>
                    <a:pt x="203200" y="698303"/>
                  </a:lnTo>
                  <a:cubicBezTo>
                    <a:pt x="90976" y="698303"/>
                    <a:pt x="0" y="541983"/>
                    <a:pt x="0" y="349152"/>
                  </a:cubicBezTo>
                  <a:cubicBezTo>
                    <a:pt x="0" y="156321"/>
                    <a:pt x="90976" y="0"/>
                    <a:pt x="203200" y="0"/>
                  </a:cubicBezTo>
                  <a:close/>
                </a:path>
              </a:pathLst>
            </a:custGeom>
            <a:solidFill>
              <a:srgbClr val="B3DFEA"/>
            </a:solidFill>
          </p:spPr>
        </p:sp>
        <p:sp>
          <p:nvSpPr>
            <p:cNvPr name="TextBox 38" id="38"/>
            <p:cNvSpPr txBox="true"/>
            <p:nvPr/>
          </p:nvSpPr>
          <p:spPr>
            <a:xfrm>
              <a:off x="0" y="-76200"/>
              <a:ext cx="1040400" cy="774503"/>
            </a:xfrm>
            <a:prstGeom prst="rect">
              <a:avLst/>
            </a:prstGeom>
          </p:spPr>
          <p:txBody>
            <a:bodyPr anchor="ctr" rtlCol="false" tIns="50800" lIns="50800" bIns="50800" rIns="50800"/>
            <a:lstStyle/>
            <a:p>
              <a:pPr algn="ctr">
                <a:lnSpc>
                  <a:spcPts val="3519"/>
                </a:lnSpc>
              </a:pPr>
            </a:p>
          </p:txBody>
        </p:sp>
      </p:grpSp>
      <p:sp>
        <p:nvSpPr>
          <p:cNvPr name="TextBox 39" id="39"/>
          <p:cNvSpPr txBox="true"/>
          <p:nvPr/>
        </p:nvSpPr>
        <p:spPr>
          <a:xfrm rot="0">
            <a:off x="445839" y="4959968"/>
            <a:ext cx="3184148" cy="2455756"/>
          </a:xfrm>
          <a:prstGeom prst="rect">
            <a:avLst/>
          </a:prstGeom>
        </p:spPr>
        <p:txBody>
          <a:bodyPr anchor="t" rtlCol="false" tIns="0" lIns="0" bIns="0" rIns="0">
            <a:spAutoFit/>
          </a:bodyPr>
          <a:lstStyle/>
          <a:p>
            <a:pPr algn="ctr">
              <a:lnSpc>
                <a:spcPts val="3238"/>
              </a:lnSpc>
              <a:spcBef>
                <a:spcPct val="0"/>
              </a:spcBef>
            </a:pPr>
            <a:r>
              <a:rPr lang="en-US" b="true" sz="2313" spc="85">
                <a:solidFill>
                  <a:srgbClr val="000000"/>
                </a:solidFill>
                <a:latin typeface="Poppins Bold"/>
                <a:ea typeface="Poppins Bold"/>
                <a:cs typeface="Poppins Bold"/>
                <a:sym typeface="Poppins Bold"/>
              </a:rPr>
              <a:t>Trained the Model using SVM on Training Dataset and checked accuracy on test dataset</a:t>
            </a:r>
          </a:p>
        </p:txBody>
      </p:sp>
      <p:sp>
        <p:nvSpPr>
          <p:cNvPr name="AutoShape 40" id="40"/>
          <p:cNvSpPr/>
          <p:nvPr/>
        </p:nvSpPr>
        <p:spPr>
          <a:xfrm flipH="true" flipV="true">
            <a:off x="2953535" y="7943435"/>
            <a:ext cx="1299034" cy="468715"/>
          </a:xfrm>
          <a:prstGeom prst="line">
            <a:avLst/>
          </a:prstGeom>
          <a:ln cap="flat" w="66675">
            <a:gradFill>
              <a:gsLst>
                <a:gs pos="0">
                  <a:srgbClr val="CDFFD8">
                    <a:alpha val="100000"/>
                  </a:srgbClr>
                </a:gs>
                <a:gs pos="100000">
                  <a:srgbClr val="94B9FF">
                    <a:alpha val="100000"/>
                  </a:srgbClr>
                </a:gs>
              </a:gsLst>
              <a:lin ang="0"/>
            </a:gradFill>
            <a:prstDash val="solid"/>
            <a:headEnd type="none" len="sm" w="sm"/>
            <a:tailEnd type="arrow" len="sm" w="med"/>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0" y="257175"/>
            <a:ext cx="6901186" cy="1020747"/>
            <a:chOff x="0" y="0"/>
            <a:chExt cx="1817596" cy="268839"/>
          </a:xfrm>
        </p:grpSpPr>
        <p:sp>
          <p:nvSpPr>
            <p:cNvPr name="Freeform 4" id="4"/>
            <p:cNvSpPr/>
            <p:nvPr/>
          </p:nvSpPr>
          <p:spPr>
            <a:xfrm flipH="false" flipV="false" rot="0">
              <a:off x="0" y="0"/>
              <a:ext cx="1817596" cy="268839"/>
            </a:xfrm>
            <a:custGeom>
              <a:avLst/>
              <a:gdLst/>
              <a:ahLst/>
              <a:cxnLst/>
              <a:rect r="r" b="b" t="t" l="l"/>
              <a:pathLst>
                <a:path h="268839" w="1817596">
                  <a:moveTo>
                    <a:pt x="1614396" y="0"/>
                  </a:moveTo>
                  <a:lnTo>
                    <a:pt x="0" y="0"/>
                  </a:lnTo>
                  <a:lnTo>
                    <a:pt x="0" y="268839"/>
                  </a:lnTo>
                  <a:lnTo>
                    <a:pt x="1614396" y="268839"/>
                  </a:lnTo>
                  <a:lnTo>
                    <a:pt x="1817596" y="134419"/>
                  </a:lnTo>
                  <a:lnTo>
                    <a:pt x="1614396"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0" y="-76200"/>
              <a:ext cx="1703296" cy="345039"/>
            </a:xfrm>
            <a:prstGeom prst="rect">
              <a:avLst/>
            </a:prstGeom>
          </p:spPr>
          <p:txBody>
            <a:bodyPr anchor="ctr" rtlCol="false" tIns="50800" lIns="50800" bIns="50800" rIns="50800"/>
            <a:lstStyle/>
            <a:p>
              <a:pPr algn="ctr">
                <a:lnSpc>
                  <a:spcPts val="3519"/>
                </a:lnSpc>
              </a:pPr>
            </a:p>
          </p:txBody>
        </p:sp>
      </p:grpSp>
      <p:grpSp>
        <p:nvGrpSpPr>
          <p:cNvPr name="Group 6" id="6"/>
          <p:cNvGrpSpPr/>
          <p:nvPr/>
        </p:nvGrpSpPr>
        <p:grpSpPr>
          <a:xfrm rot="0">
            <a:off x="205531" y="1761034"/>
            <a:ext cx="6570628" cy="4800617"/>
            <a:chOff x="0" y="0"/>
            <a:chExt cx="1730536" cy="1264360"/>
          </a:xfrm>
        </p:grpSpPr>
        <p:sp>
          <p:nvSpPr>
            <p:cNvPr name="Freeform 7" id="7"/>
            <p:cNvSpPr/>
            <p:nvPr/>
          </p:nvSpPr>
          <p:spPr>
            <a:xfrm flipH="false" flipV="false" rot="0">
              <a:off x="0" y="0"/>
              <a:ext cx="1730536" cy="1264360"/>
            </a:xfrm>
            <a:custGeom>
              <a:avLst/>
              <a:gdLst/>
              <a:ahLst/>
              <a:cxnLst/>
              <a:rect r="r" b="b" t="t" l="l"/>
              <a:pathLst>
                <a:path h="1264360" w="1730536">
                  <a:moveTo>
                    <a:pt x="60091" y="0"/>
                  </a:moveTo>
                  <a:lnTo>
                    <a:pt x="1670444" y="0"/>
                  </a:lnTo>
                  <a:cubicBezTo>
                    <a:pt x="1703632" y="0"/>
                    <a:pt x="1730536" y="26904"/>
                    <a:pt x="1730536" y="60091"/>
                  </a:cubicBezTo>
                  <a:lnTo>
                    <a:pt x="1730536" y="1204269"/>
                  </a:lnTo>
                  <a:cubicBezTo>
                    <a:pt x="1730536" y="1237456"/>
                    <a:pt x="1703632" y="1264360"/>
                    <a:pt x="1670444" y="1264360"/>
                  </a:cubicBezTo>
                  <a:lnTo>
                    <a:pt x="60091" y="1264360"/>
                  </a:lnTo>
                  <a:cubicBezTo>
                    <a:pt x="26904" y="1264360"/>
                    <a:pt x="0" y="1237456"/>
                    <a:pt x="0" y="1204269"/>
                  </a:cubicBezTo>
                  <a:lnTo>
                    <a:pt x="0" y="60091"/>
                  </a:lnTo>
                  <a:cubicBezTo>
                    <a:pt x="0" y="26904"/>
                    <a:pt x="26904" y="0"/>
                    <a:pt x="60091"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76200"/>
              <a:ext cx="1730536" cy="1340560"/>
            </a:xfrm>
            <a:prstGeom prst="rect">
              <a:avLst/>
            </a:prstGeom>
          </p:spPr>
          <p:txBody>
            <a:bodyPr anchor="ctr" rtlCol="false" tIns="50800" lIns="50800" bIns="50800" rIns="50800"/>
            <a:lstStyle/>
            <a:p>
              <a:pPr algn="ctr">
                <a:lnSpc>
                  <a:spcPts val="3519"/>
                </a:lnSpc>
              </a:pPr>
            </a:p>
          </p:txBody>
        </p:sp>
      </p:grpSp>
      <p:grpSp>
        <p:nvGrpSpPr>
          <p:cNvPr name="Group 9" id="9"/>
          <p:cNvGrpSpPr/>
          <p:nvPr/>
        </p:nvGrpSpPr>
        <p:grpSpPr>
          <a:xfrm rot="-10800000">
            <a:off x="10490945" y="6661980"/>
            <a:ext cx="7646644" cy="1020747"/>
            <a:chOff x="0" y="0"/>
            <a:chExt cx="2013931" cy="268839"/>
          </a:xfrm>
        </p:grpSpPr>
        <p:sp>
          <p:nvSpPr>
            <p:cNvPr name="Freeform 10" id="10"/>
            <p:cNvSpPr/>
            <p:nvPr/>
          </p:nvSpPr>
          <p:spPr>
            <a:xfrm flipH="false" flipV="false" rot="0">
              <a:off x="0" y="0"/>
              <a:ext cx="2013931" cy="268839"/>
            </a:xfrm>
            <a:custGeom>
              <a:avLst/>
              <a:gdLst/>
              <a:ahLst/>
              <a:cxnLst/>
              <a:rect r="r" b="b" t="t" l="l"/>
              <a:pathLst>
                <a:path h="268839" w="2013931">
                  <a:moveTo>
                    <a:pt x="1810731" y="0"/>
                  </a:moveTo>
                  <a:lnTo>
                    <a:pt x="0" y="0"/>
                  </a:lnTo>
                  <a:lnTo>
                    <a:pt x="0" y="268839"/>
                  </a:lnTo>
                  <a:lnTo>
                    <a:pt x="1810731" y="268839"/>
                  </a:lnTo>
                  <a:lnTo>
                    <a:pt x="2013931" y="134419"/>
                  </a:lnTo>
                  <a:lnTo>
                    <a:pt x="1810731" y="0"/>
                  </a:lnTo>
                  <a:close/>
                </a:path>
              </a:pathLst>
            </a:custGeom>
            <a:gradFill rotWithShape="true">
              <a:gsLst>
                <a:gs pos="0">
                  <a:srgbClr val="CDFFD8">
                    <a:alpha val="100000"/>
                  </a:srgbClr>
                </a:gs>
                <a:gs pos="100000">
                  <a:srgbClr val="94B9FF">
                    <a:alpha val="100000"/>
                  </a:srgbClr>
                </a:gs>
              </a:gsLst>
              <a:lin ang="0"/>
            </a:gradFill>
          </p:spPr>
        </p:sp>
        <p:sp>
          <p:nvSpPr>
            <p:cNvPr name="TextBox 11" id="11"/>
            <p:cNvSpPr txBox="true"/>
            <p:nvPr/>
          </p:nvSpPr>
          <p:spPr>
            <a:xfrm>
              <a:off x="0" y="-76200"/>
              <a:ext cx="1899631" cy="345039"/>
            </a:xfrm>
            <a:prstGeom prst="rect">
              <a:avLst/>
            </a:prstGeom>
          </p:spPr>
          <p:txBody>
            <a:bodyPr anchor="ctr" rtlCol="false" tIns="50800" lIns="50800" bIns="50800" rIns="50800"/>
            <a:lstStyle/>
            <a:p>
              <a:pPr algn="ctr">
                <a:lnSpc>
                  <a:spcPts val="3519"/>
                </a:lnSpc>
              </a:pPr>
            </a:p>
          </p:txBody>
        </p:sp>
      </p:grpSp>
      <p:grpSp>
        <p:nvGrpSpPr>
          <p:cNvPr name="Group 12" id="12"/>
          <p:cNvGrpSpPr/>
          <p:nvPr/>
        </p:nvGrpSpPr>
        <p:grpSpPr>
          <a:xfrm rot="0">
            <a:off x="364493" y="7828103"/>
            <a:ext cx="17773096" cy="2179555"/>
            <a:chOff x="0" y="0"/>
            <a:chExt cx="4680980" cy="574039"/>
          </a:xfrm>
        </p:grpSpPr>
        <p:sp>
          <p:nvSpPr>
            <p:cNvPr name="Freeform 13" id="13"/>
            <p:cNvSpPr/>
            <p:nvPr/>
          </p:nvSpPr>
          <p:spPr>
            <a:xfrm flipH="false" flipV="false" rot="0">
              <a:off x="0" y="0"/>
              <a:ext cx="4680980" cy="574039"/>
            </a:xfrm>
            <a:custGeom>
              <a:avLst/>
              <a:gdLst/>
              <a:ahLst/>
              <a:cxnLst/>
              <a:rect r="r" b="b" t="t" l="l"/>
              <a:pathLst>
                <a:path h="574039" w="4680980">
                  <a:moveTo>
                    <a:pt x="22215" y="0"/>
                  </a:moveTo>
                  <a:lnTo>
                    <a:pt x="4658765" y="0"/>
                  </a:lnTo>
                  <a:cubicBezTo>
                    <a:pt x="4664657" y="0"/>
                    <a:pt x="4670307" y="2341"/>
                    <a:pt x="4674474" y="6507"/>
                  </a:cubicBezTo>
                  <a:cubicBezTo>
                    <a:pt x="4678640" y="10673"/>
                    <a:pt x="4680980" y="16324"/>
                    <a:pt x="4680980" y="22215"/>
                  </a:cubicBezTo>
                  <a:lnTo>
                    <a:pt x="4680980" y="551824"/>
                  </a:lnTo>
                  <a:cubicBezTo>
                    <a:pt x="4680980" y="557716"/>
                    <a:pt x="4678640" y="563366"/>
                    <a:pt x="4674474" y="567532"/>
                  </a:cubicBezTo>
                  <a:cubicBezTo>
                    <a:pt x="4670307" y="571699"/>
                    <a:pt x="4664657" y="574039"/>
                    <a:pt x="4658765" y="574039"/>
                  </a:cubicBezTo>
                  <a:lnTo>
                    <a:pt x="22215" y="574039"/>
                  </a:lnTo>
                  <a:cubicBezTo>
                    <a:pt x="16324" y="574039"/>
                    <a:pt x="10673" y="571699"/>
                    <a:pt x="6507" y="567532"/>
                  </a:cubicBezTo>
                  <a:cubicBezTo>
                    <a:pt x="2341" y="563366"/>
                    <a:pt x="0" y="557716"/>
                    <a:pt x="0" y="551824"/>
                  </a:cubicBezTo>
                  <a:lnTo>
                    <a:pt x="0" y="22215"/>
                  </a:lnTo>
                  <a:cubicBezTo>
                    <a:pt x="0" y="16324"/>
                    <a:pt x="2341" y="10673"/>
                    <a:pt x="6507" y="6507"/>
                  </a:cubicBezTo>
                  <a:cubicBezTo>
                    <a:pt x="10673" y="2341"/>
                    <a:pt x="16324" y="0"/>
                    <a:pt x="22215" y="0"/>
                  </a:cubicBezTo>
                  <a:close/>
                </a:path>
              </a:pathLst>
            </a:custGeom>
            <a:solidFill>
              <a:srgbClr val="B3DFEA"/>
            </a:solidFill>
          </p:spPr>
        </p:sp>
        <p:sp>
          <p:nvSpPr>
            <p:cNvPr name="TextBox 14" id="14"/>
            <p:cNvSpPr txBox="true"/>
            <p:nvPr/>
          </p:nvSpPr>
          <p:spPr>
            <a:xfrm>
              <a:off x="0" y="-76200"/>
              <a:ext cx="4680980" cy="650239"/>
            </a:xfrm>
            <a:prstGeom prst="rect">
              <a:avLst/>
            </a:prstGeom>
          </p:spPr>
          <p:txBody>
            <a:bodyPr anchor="ctr" rtlCol="false" tIns="50800" lIns="50800" bIns="50800" rIns="50800"/>
            <a:lstStyle/>
            <a:p>
              <a:pPr algn="ctr">
                <a:lnSpc>
                  <a:spcPts val="3519"/>
                </a:lnSpc>
              </a:pPr>
            </a:p>
          </p:txBody>
        </p:sp>
      </p:grpSp>
      <p:sp>
        <p:nvSpPr>
          <p:cNvPr name="Freeform 15" id="15"/>
          <p:cNvSpPr/>
          <p:nvPr/>
        </p:nvSpPr>
        <p:spPr>
          <a:xfrm flipH="false" flipV="false" rot="0">
            <a:off x="6836330" y="1843209"/>
            <a:ext cx="11301259" cy="4675896"/>
          </a:xfrm>
          <a:custGeom>
            <a:avLst/>
            <a:gdLst/>
            <a:ahLst/>
            <a:cxnLst/>
            <a:rect r="r" b="b" t="t" l="l"/>
            <a:pathLst>
              <a:path h="4675896" w="11301259">
                <a:moveTo>
                  <a:pt x="0" y="0"/>
                </a:moveTo>
                <a:lnTo>
                  <a:pt x="11301259" y="0"/>
                </a:lnTo>
                <a:lnTo>
                  <a:pt x="11301259" y="4675896"/>
                </a:lnTo>
                <a:lnTo>
                  <a:pt x="0" y="4675896"/>
                </a:lnTo>
                <a:lnTo>
                  <a:pt x="0" y="0"/>
                </a:lnTo>
                <a:close/>
              </a:path>
            </a:pathLst>
          </a:custGeom>
          <a:blipFill>
            <a:blip r:embed="rId3"/>
            <a:stretch>
              <a:fillRect l="0" t="0" r="0" b="0"/>
            </a:stretch>
          </a:blipFill>
        </p:spPr>
      </p:sp>
      <p:sp>
        <p:nvSpPr>
          <p:cNvPr name="TextBox 16" id="16"/>
          <p:cNvSpPr txBox="true"/>
          <p:nvPr/>
        </p:nvSpPr>
        <p:spPr>
          <a:xfrm rot="0">
            <a:off x="571432" y="443924"/>
            <a:ext cx="5109448" cy="551998"/>
          </a:xfrm>
          <a:prstGeom prst="rect">
            <a:avLst/>
          </a:prstGeom>
        </p:spPr>
        <p:txBody>
          <a:bodyPr anchor="t" rtlCol="false" tIns="0" lIns="0" bIns="0" rIns="0">
            <a:spAutoFit/>
          </a:bodyPr>
          <a:lstStyle/>
          <a:p>
            <a:pPr algn="ctr">
              <a:lnSpc>
                <a:spcPts val="4219"/>
              </a:lnSpc>
              <a:spcBef>
                <a:spcPct val="0"/>
              </a:spcBef>
            </a:pPr>
            <a:r>
              <a:rPr lang="en-US" b="true" sz="3012" spc="111">
                <a:solidFill>
                  <a:srgbClr val="000000"/>
                </a:solidFill>
                <a:latin typeface="Poppins Bold"/>
                <a:ea typeface="Poppins Bold"/>
                <a:cs typeface="Poppins Bold"/>
                <a:sym typeface="Poppins Bold"/>
              </a:rPr>
              <a:t>K-Fold Cross Valiidation</a:t>
            </a:r>
          </a:p>
        </p:txBody>
      </p:sp>
      <p:sp>
        <p:nvSpPr>
          <p:cNvPr name="TextBox 17" id="17"/>
          <p:cNvSpPr txBox="true"/>
          <p:nvPr/>
        </p:nvSpPr>
        <p:spPr>
          <a:xfrm rot="0">
            <a:off x="285012" y="1959176"/>
            <a:ext cx="6491147" cy="4838998"/>
          </a:xfrm>
          <a:prstGeom prst="rect">
            <a:avLst/>
          </a:prstGeom>
        </p:spPr>
        <p:txBody>
          <a:bodyPr anchor="t" rtlCol="false" tIns="0" lIns="0" bIns="0" rIns="0">
            <a:spAutoFit/>
          </a:bodyPr>
          <a:lstStyle/>
          <a:p>
            <a:pPr algn="l">
              <a:lnSpc>
                <a:spcPts val="3271"/>
              </a:lnSpc>
            </a:pPr>
            <a:r>
              <a:rPr lang="en-US" sz="2336" spc="86">
                <a:solidFill>
                  <a:srgbClr val="000000"/>
                </a:solidFill>
                <a:latin typeface="Poppins"/>
                <a:ea typeface="Poppins"/>
                <a:cs typeface="Poppins"/>
                <a:sym typeface="Poppins"/>
              </a:rPr>
              <a:t>We used</a:t>
            </a:r>
            <a:r>
              <a:rPr lang="en-US" b="true" sz="2336" spc="86">
                <a:solidFill>
                  <a:srgbClr val="000000"/>
                </a:solidFill>
                <a:latin typeface="Poppins Bold"/>
                <a:ea typeface="Poppins Bold"/>
                <a:cs typeface="Poppins Bold"/>
                <a:sym typeface="Poppins Bold"/>
              </a:rPr>
              <a:t> K-Fold Cross Validation</a:t>
            </a:r>
            <a:r>
              <a:rPr lang="en-US" sz="2336" spc="86">
                <a:solidFill>
                  <a:srgbClr val="000000"/>
                </a:solidFill>
                <a:latin typeface="Poppins"/>
                <a:ea typeface="Poppins"/>
                <a:cs typeface="Poppins"/>
                <a:sym typeface="Poppins"/>
              </a:rPr>
              <a:t> to get the best K f</a:t>
            </a:r>
            <a:r>
              <a:rPr lang="en-US" sz="2336" spc="86">
                <a:solidFill>
                  <a:srgbClr val="000000"/>
                </a:solidFill>
                <a:latin typeface="Poppins"/>
                <a:ea typeface="Poppins"/>
                <a:cs typeface="Poppins"/>
                <a:sym typeface="Poppins"/>
              </a:rPr>
              <a:t>or </a:t>
            </a:r>
            <a:r>
              <a:rPr lang="en-US" b="true" sz="2336" spc="86">
                <a:solidFill>
                  <a:srgbClr val="000000"/>
                </a:solidFill>
                <a:latin typeface="Poppins Bold"/>
                <a:ea typeface="Poppins Bold"/>
                <a:cs typeface="Poppins Bold"/>
                <a:sym typeface="Poppins Bold"/>
              </a:rPr>
              <a:t>Hyperparameter tuning.</a:t>
            </a:r>
          </a:p>
          <a:p>
            <a:pPr algn="l">
              <a:lnSpc>
                <a:spcPts val="3271"/>
              </a:lnSpc>
            </a:pPr>
            <a:r>
              <a:rPr lang="en-US" sz="2336" spc="86">
                <a:solidFill>
                  <a:srgbClr val="000000"/>
                </a:solidFill>
                <a:latin typeface="Poppins"/>
                <a:ea typeface="Poppins"/>
                <a:cs typeface="Poppins"/>
                <a:sym typeface="Poppins"/>
              </a:rPr>
              <a:t> We ran the K-Fold Cross Validation Algorithm for </a:t>
            </a:r>
            <a:r>
              <a:rPr lang="en-US" b="true" sz="2336" spc="86">
                <a:solidFill>
                  <a:srgbClr val="000000"/>
                </a:solidFill>
                <a:latin typeface="Poppins Bold"/>
                <a:ea typeface="Poppins Bold"/>
                <a:cs typeface="Poppins Bold"/>
                <a:sym typeface="Poppins Bold"/>
              </a:rPr>
              <a:t>k=2 to 10</a:t>
            </a:r>
            <a:r>
              <a:rPr lang="en-US" sz="2336" spc="86">
                <a:solidFill>
                  <a:srgbClr val="000000"/>
                </a:solidFill>
                <a:latin typeface="Poppins"/>
                <a:ea typeface="Poppins"/>
                <a:cs typeface="Poppins"/>
                <a:sym typeface="Poppins"/>
              </a:rPr>
              <a:t> and recorded the </a:t>
            </a:r>
            <a:r>
              <a:rPr lang="en-US" b="true" sz="2336" spc="86">
                <a:solidFill>
                  <a:srgbClr val="000000"/>
                </a:solidFill>
                <a:latin typeface="Poppins Bold"/>
                <a:ea typeface="Poppins Bold"/>
                <a:cs typeface="Poppins Bold"/>
                <a:sym typeface="Poppins Bold"/>
              </a:rPr>
              <a:t>accuracy and loss </a:t>
            </a:r>
            <a:r>
              <a:rPr lang="en-US" sz="2336" spc="86">
                <a:solidFill>
                  <a:srgbClr val="000000"/>
                </a:solidFill>
                <a:latin typeface="Poppins"/>
                <a:ea typeface="Poppins"/>
                <a:cs typeface="Poppins"/>
                <a:sym typeface="Poppins"/>
              </a:rPr>
              <a:t>for each. The k with better accuracy and loss is chosen for Extracting Important features from dataset and for hyperparameter Tuning. . We have used XGboost as it is faster and more efficient.</a:t>
            </a:r>
          </a:p>
          <a:p>
            <a:pPr algn="ctr">
              <a:lnSpc>
                <a:spcPts val="2851"/>
              </a:lnSpc>
              <a:spcBef>
                <a:spcPct val="0"/>
              </a:spcBef>
            </a:pPr>
          </a:p>
          <a:p>
            <a:pPr algn="ctr">
              <a:lnSpc>
                <a:spcPts val="2991"/>
              </a:lnSpc>
              <a:spcBef>
                <a:spcPct val="0"/>
              </a:spcBef>
            </a:pPr>
          </a:p>
        </p:txBody>
      </p:sp>
      <p:sp>
        <p:nvSpPr>
          <p:cNvPr name="TextBox 18" id="18"/>
          <p:cNvSpPr txBox="true"/>
          <p:nvPr/>
        </p:nvSpPr>
        <p:spPr>
          <a:xfrm rot="0">
            <a:off x="11875348" y="6848729"/>
            <a:ext cx="5197436" cy="551998"/>
          </a:xfrm>
          <a:prstGeom prst="rect">
            <a:avLst/>
          </a:prstGeom>
        </p:spPr>
        <p:txBody>
          <a:bodyPr anchor="t" rtlCol="false" tIns="0" lIns="0" bIns="0" rIns="0">
            <a:spAutoFit/>
          </a:bodyPr>
          <a:lstStyle/>
          <a:p>
            <a:pPr algn="ctr">
              <a:lnSpc>
                <a:spcPts val="4219"/>
              </a:lnSpc>
              <a:spcBef>
                <a:spcPct val="0"/>
              </a:spcBef>
            </a:pPr>
            <a:r>
              <a:rPr lang="en-US" b="true" sz="3012" spc="111">
                <a:solidFill>
                  <a:srgbClr val="000000"/>
                </a:solidFill>
                <a:latin typeface="Poppins Bold"/>
                <a:ea typeface="Poppins Bold"/>
                <a:cs typeface="Poppins Bold"/>
                <a:sym typeface="Poppins Bold"/>
              </a:rPr>
              <a:t>Hyperparameter Tuining</a:t>
            </a:r>
          </a:p>
        </p:txBody>
      </p:sp>
      <p:sp>
        <p:nvSpPr>
          <p:cNvPr name="TextBox 19" id="19"/>
          <p:cNvSpPr txBox="true"/>
          <p:nvPr/>
        </p:nvSpPr>
        <p:spPr>
          <a:xfrm rot="0">
            <a:off x="410039" y="7911326"/>
            <a:ext cx="17877961" cy="2455803"/>
          </a:xfrm>
          <a:prstGeom prst="rect">
            <a:avLst/>
          </a:prstGeom>
        </p:spPr>
        <p:txBody>
          <a:bodyPr anchor="t" rtlCol="false" tIns="0" lIns="0" bIns="0" rIns="0">
            <a:spAutoFit/>
          </a:bodyPr>
          <a:lstStyle/>
          <a:p>
            <a:pPr algn="l" marL="499378" indent="-249689" lvl="1">
              <a:lnSpc>
                <a:spcPts val="3238"/>
              </a:lnSpc>
              <a:spcBef>
                <a:spcPct val="0"/>
              </a:spcBef>
              <a:buFont typeface="Arial"/>
              <a:buChar char="•"/>
            </a:pPr>
            <a:r>
              <a:rPr lang="en-US" sz="2313" spc="85">
                <a:solidFill>
                  <a:srgbClr val="000000"/>
                </a:solidFill>
                <a:latin typeface="Poppins"/>
                <a:ea typeface="Poppins"/>
                <a:cs typeface="Poppins"/>
                <a:sym typeface="Poppins"/>
              </a:rPr>
              <a:t>After Getting the </a:t>
            </a:r>
            <a:r>
              <a:rPr lang="en-US" b="true" sz="2313" spc="85">
                <a:solidFill>
                  <a:srgbClr val="000000"/>
                </a:solidFill>
                <a:latin typeface="Poppins Bold"/>
                <a:ea typeface="Poppins Bold"/>
                <a:cs typeface="Poppins Bold"/>
                <a:sym typeface="Poppins Bold"/>
              </a:rPr>
              <a:t>best K</a:t>
            </a:r>
            <a:r>
              <a:rPr lang="en-US" sz="2313" spc="85">
                <a:solidFill>
                  <a:srgbClr val="000000"/>
                </a:solidFill>
                <a:latin typeface="Poppins"/>
                <a:ea typeface="Poppins"/>
                <a:cs typeface="Poppins"/>
                <a:sym typeface="Poppins"/>
              </a:rPr>
              <a:t> , we used it for</a:t>
            </a:r>
            <a:r>
              <a:rPr lang="en-US" b="true" sz="2313" spc="85">
                <a:solidFill>
                  <a:srgbClr val="000000"/>
                </a:solidFill>
                <a:latin typeface="Poppins Bold"/>
                <a:ea typeface="Poppins Bold"/>
                <a:cs typeface="Poppins Bold"/>
                <a:sym typeface="Poppins Bold"/>
              </a:rPr>
              <a:t> Extracting Important Features</a:t>
            </a:r>
            <a:r>
              <a:rPr lang="en-US" sz="2313" spc="85">
                <a:solidFill>
                  <a:srgbClr val="000000"/>
                </a:solidFill>
                <a:latin typeface="Poppins"/>
                <a:ea typeface="Poppins"/>
                <a:cs typeface="Poppins"/>
                <a:sym typeface="Poppins"/>
              </a:rPr>
              <a:t>(Using XGb</a:t>
            </a:r>
            <a:r>
              <a:rPr lang="en-US" sz="2313" spc="85">
                <a:solidFill>
                  <a:srgbClr val="000000"/>
                </a:solidFill>
                <a:latin typeface="Poppins"/>
                <a:ea typeface="Poppins"/>
                <a:cs typeface="Poppins"/>
                <a:sym typeface="Poppins"/>
              </a:rPr>
              <a:t>oost Model) which can be used for Hyperparameter tuning. We are doing this because doing hyperparameter tuning on entire dataset features will take a long time. So to make it Faster we are doing this.</a:t>
            </a:r>
          </a:p>
          <a:p>
            <a:pPr algn="l" marL="499378" indent="-249689" lvl="1">
              <a:lnSpc>
                <a:spcPts val="3238"/>
              </a:lnSpc>
              <a:spcBef>
                <a:spcPct val="0"/>
              </a:spcBef>
              <a:buFont typeface="Arial"/>
              <a:buChar char="•"/>
            </a:pPr>
            <a:r>
              <a:rPr lang="en-US" sz="2313" spc="85">
                <a:solidFill>
                  <a:srgbClr val="000000"/>
                </a:solidFill>
                <a:latin typeface="Poppins"/>
                <a:ea typeface="Poppins"/>
                <a:cs typeface="Poppins"/>
                <a:sym typeface="Poppins"/>
              </a:rPr>
              <a:t>After Extracting Important features, for getting the best hyperparameter for training the model using </a:t>
            </a:r>
            <a:r>
              <a:rPr lang="en-US" b="true" sz="2313" spc="85">
                <a:solidFill>
                  <a:srgbClr val="000000"/>
                </a:solidFill>
                <a:latin typeface="Poppins Bold"/>
                <a:ea typeface="Poppins Bold"/>
                <a:cs typeface="Poppins Bold"/>
                <a:sym typeface="Poppins Bold"/>
              </a:rPr>
              <a:t>SVM </a:t>
            </a:r>
            <a:r>
              <a:rPr lang="en-US" sz="2313" spc="85">
                <a:solidFill>
                  <a:srgbClr val="000000"/>
                </a:solidFill>
                <a:latin typeface="Poppins"/>
                <a:ea typeface="Poppins"/>
                <a:cs typeface="Poppins"/>
                <a:sym typeface="Poppins"/>
              </a:rPr>
              <a:t>we split the dataset into half and did </a:t>
            </a:r>
            <a:r>
              <a:rPr lang="en-US" b="true" sz="2313" spc="85">
                <a:solidFill>
                  <a:srgbClr val="000000"/>
                </a:solidFill>
                <a:latin typeface="Poppins Bold"/>
                <a:ea typeface="Poppins Bold"/>
                <a:cs typeface="Poppins Bold"/>
                <a:sym typeface="Poppins Bold"/>
              </a:rPr>
              <a:t>RandomSearchCv</a:t>
            </a:r>
            <a:r>
              <a:rPr lang="en-US" sz="2313" spc="85">
                <a:solidFill>
                  <a:srgbClr val="000000"/>
                </a:solidFill>
                <a:latin typeface="Poppins"/>
                <a:ea typeface="Poppins"/>
                <a:cs typeface="Poppins"/>
                <a:sym typeface="Poppins"/>
              </a:rPr>
              <a:t> on 50% of data to train Faster</a:t>
            </a:r>
          </a:p>
          <a:p>
            <a:pPr algn="ctr">
              <a:lnSpc>
                <a:spcPts val="3238"/>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5739574" y="30709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sp>
        <p:nvSpPr>
          <p:cNvPr name="Freeform 6" id="6"/>
          <p:cNvSpPr/>
          <p:nvPr/>
        </p:nvSpPr>
        <p:spPr>
          <a:xfrm flipH="false" flipV="false" rot="0">
            <a:off x="8502043" y="6166283"/>
            <a:ext cx="9489694" cy="3961062"/>
          </a:xfrm>
          <a:custGeom>
            <a:avLst/>
            <a:gdLst/>
            <a:ahLst/>
            <a:cxnLst/>
            <a:rect r="r" b="b" t="t" l="l"/>
            <a:pathLst>
              <a:path h="3961062" w="9489694">
                <a:moveTo>
                  <a:pt x="0" y="0"/>
                </a:moveTo>
                <a:lnTo>
                  <a:pt x="9489694" y="0"/>
                </a:lnTo>
                <a:lnTo>
                  <a:pt x="9489694" y="3961063"/>
                </a:lnTo>
                <a:lnTo>
                  <a:pt x="0" y="3961063"/>
                </a:lnTo>
                <a:lnTo>
                  <a:pt x="0" y="0"/>
                </a:lnTo>
                <a:close/>
              </a:path>
            </a:pathLst>
          </a:custGeom>
          <a:blipFill>
            <a:blip r:embed="rId3"/>
            <a:stretch>
              <a:fillRect l="0" t="0" r="0" b="0"/>
            </a:stretch>
          </a:blipFill>
        </p:spPr>
      </p:sp>
      <p:grpSp>
        <p:nvGrpSpPr>
          <p:cNvPr name="Group 7" id="7"/>
          <p:cNvGrpSpPr/>
          <p:nvPr/>
        </p:nvGrpSpPr>
        <p:grpSpPr>
          <a:xfrm rot="0">
            <a:off x="0" y="1954580"/>
            <a:ext cx="17511729" cy="3699239"/>
            <a:chOff x="0" y="0"/>
            <a:chExt cx="4612143" cy="974285"/>
          </a:xfrm>
        </p:grpSpPr>
        <p:sp>
          <p:nvSpPr>
            <p:cNvPr name="Freeform 8" id="8"/>
            <p:cNvSpPr/>
            <p:nvPr/>
          </p:nvSpPr>
          <p:spPr>
            <a:xfrm flipH="false" flipV="false" rot="0">
              <a:off x="0" y="0"/>
              <a:ext cx="4612143" cy="974285"/>
            </a:xfrm>
            <a:custGeom>
              <a:avLst/>
              <a:gdLst/>
              <a:ahLst/>
              <a:cxnLst/>
              <a:rect r="r" b="b" t="t" l="l"/>
              <a:pathLst>
                <a:path h="974285" w="4612143">
                  <a:moveTo>
                    <a:pt x="22547" y="0"/>
                  </a:moveTo>
                  <a:lnTo>
                    <a:pt x="4589595" y="0"/>
                  </a:lnTo>
                  <a:cubicBezTo>
                    <a:pt x="4595575" y="0"/>
                    <a:pt x="4601310" y="2375"/>
                    <a:pt x="4605539" y="6604"/>
                  </a:cubicBezTo>
                  <a:cubicBezTo>
                    <a:pt x="4609767" y="10832"/>
                    <a:pt x="4612143" y="16567"/>
                    <a:pt x="4612143" y="22547"/>
                  </a:cubicBezTo>
                  <a:lnTo>
                    <a:pt x="4612143" y="951738"/>
                  </a:lnTo>
                  <a:cubicBezTo>
                    <a:pt x="4612143" y="957718"/>
                    <a:pt x="4609767" y="963453"/>
                    <a:pt x="4605539" y="967681"/>
                  </a:cubicBezTo>
                  <a:cubicBezTo>
                    <a:pt x="4601310" y="971910"/>
                    <a:pt x="4595575" y="974285"/>
                    <a:pt x="4589595" y="974285"/>
                  </a:cubicBezTo>
                  <a:lnTo>
                    <a:pt x="22547" y="974285"/>
                  </a:lnTo>
                  <a:cubicBezTo>
                    <a:pt x="16567" y="974285"/>
                    <a:pt x="10832" y="971910"/>
                    <a:pt x="6604" y="967681"/>
                  </a:cubicBezTo>
                  <a:cubicBezTo>
                    <a:pt x="2375" y="963453"/>
                    <a:pt x="0" y="957718"/>
                    <a:pt x="0" y="951738"/>
                  </a:cubicBezTo>
                  <a:lnTo>
                    <a:pt x="0" y="22547"/>
                  </a:lnTo>
                  <a:cubicBezTo>
                    <a:pt x="0" y="16567"/>
                    <a:pt x="2375" y="10832"/>
                    <a:pt x="6604" y="6604"/>
                  </a:cubicBezTo>
                  <a:cubicBezTo>
                    <a:pt x="10832" y="2375"/>
                    <a:pt x="16567" y="0"/>
                    <a:pt x="22547"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4612143" cy="1050485"/>
            </a:xfrm>
            <a:prstGeom prst="rect">
              <a:avLst/>
            </a:prstGeom>
          </p:spPr>
          <p:txBody>
            <a:bodyPr anchor="ctr" rtlCol="false" tIns="50800" lIns="50800" bIns="50800" rIns="50800"/>
            <a:lstStyle/>
            <a:p>
              <a:pPr algn="ctr">
                <a:lnSpc>
                  <a:spcPts val="3519"/>
                </a:lnSpc>
              </a:pPr>
            </a:p>
          </p:txBody>
        </p:sp>
      </p:grpSp>
      <p:sp>
        <p:nvSpPr>
          <p:cNvPr name="TextBox 10" id="10"/>
          <p:cNvSpPr txBox="true"/>
          <p:nvPr/>
        </p:nvSpPr>
        <p:spPr>
          <a:xfrm rot="0">
            <a:off x="243172" y="2017967"/>
            <a:ext cx="17268557" cy="3898519"/>
          </a:xfrm>
          <a:prstGeom prst="rect">
            <a:avLst/>
          </a:prstGeom>
        </p:spPr>
        <p:txBody>
          <a:bodyPr anchor="t" rtlCol="false" tIns="0" lIns="0" bIns="0" rIns="0">
            <a:spAutoFit/>
          </a:bodyPr>
          <a:lstStyle/>
          <a:p>
            <a:pPr algn="l">
              <a:lnSpc>
                <a:spcPts val="3518"/>
              </a:lnSpc>
            </a:pPr>
            <a:r>
              <a:rPr lang="en-US" sz="2513" spc="92">
                <a:solidFill>
                  <a:srgbClr val="000000"/>
                </a:solidFill>
                <a:latin typeface="Poppins"/>
                <a:ea typeface="Poppins"/>
                <a:cs typeface="Poppins"/>
                <a:sym typeface="Poppins"/>
              </a:rPr>
              <a:t>For Taining Our model We splitted the Dataset into </a:t>
            </a:r>
            <a:r>
              <a:rPr lang="en-US" sz="2513" spc="92" b="true">
                <a:solidFill>
                  <a:srgbClr val="000000"/>
                </a:solidFill>
                <a:latin typeface="Poppins Bold"/>
                <a:ea typeface="Poppins Bold"/>
                <a:cs typeface="Poppins Bold"/>
                <a:sym typeface="Poppins Bold"/>
              </a:rPr>
              <a:t>80% training</a:t>
            </a:r>
            <a:r>
              <a:rPr lang="en-US" sz="2513" spc="92">
                <a:solidFill>
                  <a:srgbClr val="000000"/>
                </a:solidFill>
                <a:latin typeface="Poppins"/>
                <a:ea typeface="Poppins"/>
                <a:cs typeface="Poppins"/>
                <a:sym typeface="Poppins"/>
              </a:rPr>
              <a:t> and </a:t>
            </a:r>
            <a:r>
              <a:rPr lang="en-US" sz="2513" spc="92" b="true">
                <a:solidFill>
                  <a:srgbClr val="000000"/>
                </a:solidFill>
                <a:latin typeface="Poppins Bold"/>
                <a:ea typeface="Poppins Bold"/>
                <a:cs typeface="Poppins Bold"/>
                <a:sym typeface="Poppins Bold"/>
              </a:rPr>
              <a:t>20% test data</a:t>
            </a:r>
            <a:r>
              <a:rPr lang="en-US" sz="2513" spc="92">
                <a:solidFill>
                  <a:srgbClr val="000000"/>
                </a:solidFill>
                <a:latin typeface="Poppins"/>
                <a:ea typeface="Poppins"/>
                <a:cs typeface="Poppins"/>
                <a:sym typeface="Poppins"/>
              </a:rPr>
              <a:t>. We then Trained our model using </a:t>
            </a:r>
            <a:r>
              <a:rPr lang="en-US" sz="2513" spc="92" b="true">
                <a:solidFill>
                  <a:srgbClr val="000000"/>
                </a:solidFill>
                <a:latin typeface="Poppins Bold"/>
                <a:ea typeface="Poppins Bold"/>
                <a:cs typeface="Poppins Bold"/>
                <a:sym typeface="Poppins Bold"/>
              </a:rPr>
              <a:t>SVM(Support Vector Machine)</a:t>
            </a:r>
            <a:r>
              <a:rPr lang="en-US" sz="2513" spc="92">
                <a:solidFill>
                  <a:srgbClr val="000000"/>
                </a:solidFill>
                <a:latin typeface="Poppins"/>
                <a:ea typeface="Poppins"/>
                <a:cs typeface="Poppins"/>
                <a:sym typeface="Poppins"/>
              </a:rPr>
              <a:t>.</a:t>
            </a:r>
          </a:p>
          <a:p>
            <a:pPr algn="l">
              <a:lnSpc>
                <a:spcPts val="3378"/>
              </a:lnSpc>
            </a:pPr>
            <a:r>
              <a:rPr lang="en-US" sz="2413" spc="89" b="true">
                <a:solidFill>
                  <a:srgbClr val="000000"/>
                </a:solidFill>
                <a:latin typeface="Poppins Bold"/>
                <a:ea typeface="Poppins Bold"/>
                <a:cs typeface="Poppins Bold"/>
                <a:sym typeface="Poppins Bold"/>
              </a:rPr>
              <a:t>SVM </a:t>
            </a:r>
            <a:r>
              <a:rPr lang="en-US" sz="2413" spc="89">
                <a:solidFill>
                  <a:srgbClr val="000000"/>
                </a:solidFill>
                <a:latin typeface="Poppins"/>
                <a:ea typeface="Poppins"/>
                <a:cs typeface="Poppins"/>
                <a:sym typeface="Poppins"/>
              </a:rPr>
              <a:t>is preferred because it handles </a:t>
            </a:r>
            <a:r>
              <a:rPr lang="en-US" sz="2413" spc="89" b="true">
                <a:solidFill>
                  <a:srgbClr val="000000"/>
                </a:solidFill>
                <a:latin typeface="Poppins Bold"/>
                <a:ea typeface="Poppins Bold"/>
                <a:cs typeface="Poppins Bold"/>
                <a:sym typeface="Poppins Bold"/>
              </a:rPr>
              <a:t>high-dimensional data efficiently,</a:t>
            </a:r>
            <a:r>
              <a:rPr lang="en-US" sz="2413" spc="89">
                <a:solidFill>
                  <a:srgbClr val="000000"/>
                </a:solidFill>
                <a:latin typeface="Poppins"/>
                <a:ea typeface="Poppins"/>
                <a:cs typeface="Poppins"/>
                <a:sym typeface="Poppins"/>
              </a:rPr>
              <a:t> making it suitable for datasets with a large number of features. It performs well with both</a:t>
            </a:r>
            <a:r>
              <a:rPr lang="en-US" sz="2413" spc="89" b="true">
                <a:solidFill>
                  <a:srgbClr val="000000"/>
                </a:solidFill>
                <a:latin typeface="Poppins Bold"/>
                <a:ea typeface="Poppins Bold"/>
                <a:cs typeface="Poppins Bold"/>
                <a:sym typeface="Poppins Bold"/>
              </a:rPr>
              <a:t> linear and non-linear</a:t>
            </a:r>
            <a:r>
              <a:rPr lang="en-US" sz="2413" spc="89">
                <a:solidFill>
                  <a:srgbClr val="000000"/>
                </a:solidFill>
                <a:latin typeface="Poppins"/>
                <a:ea typeface="Poppins"/>
                <a:cs typeface="Poppins"/>
                <a:sym typeface="Poppins"/>
              </a:rPr>
              <a:t> separations using </a:t>
            </a:r>
            <a:r>
              <a:rPr lang="en-US" sz="2413" spc="89" b="true">
                <a:solidFill>
                  <a:srgbClr val="000000"/>
                </a:solidFill>
                <a:latin typeface="Poppins Bold"/>
                <a:ea typeface="Poppins Bold"/>
                <a:cs typeface="Poppins Bold"/>
                <a:sym typeface="Poppins Bold"/>
              </a:rPr>
              <a:t>kernel functions</a:t>
            </a:r>
            <a:r>
              <a:rPr lang="en-US" sz="2413" spc="89">
                <a:solidFill>
                  <a:srgbClr val="000000"/>
                </a:solidFill>
                <a:latin typeface="Poppins"/>
                <a:ea typeface="Poppins"/>
                <a:cs typeface="Poppins"/>
                <a:sym typeface="Poppins"/>
              </a:rPr>
              <a:t>, allowing flexibility in decision boundaries. SVM excels when there’s a clear margin of separation between classes,</a:t>
            </a:r>
            <a:r>
              <a:rPr lang="en-US" sz="2413" spc="89" b="true">
                <a:solidFill>
                  <a:srgbClr val="000000"/>
                </a:solidFill>
                <a:latin typeface="Poppins Bold"/>
                <a:ea typeface="Poppins Bold"/>
                <a:cs typeface="Poppins Bold"/>
                <a:sym typeface="Poppins Bold"/>
              </a:rPr>
              <a:t> minimizes overfitting</a:t>
            </a:r>
            <a:r>
              <a:rPr lang="en-US" sz="2413" spc="89">
                <a:solidFill>
                  <a:srgbClr val="000000"/>
                </a:solidFill>
                <a:latin typeface="Poppins"/>
                <a:ea typeface="Poppins"/>
                <a:cs typeface="Poppins"/>
                <a:sym typeface="Poppins"/>
              </a:rPr>
              <a:t>, and is robust to outliers by maximizing the margin between the decision boundary and the closest data points (support vectors). Its ability to manage </a:t>
            </a:r>
            <a:r>
              <a:rPr lang="en-US" sz="2413" spc="89" b="true">
                <a:solidFill>
                  <a:srgbClr val="000000"/>
                </a:solidFill>
                <a:latin typeface="Poppins Bold"/>
                <a:ea typeface="Poppins Bold"/>
                <a:cs typeface="Poppins Bold"/>
                <a:sym typeface="Poppins Bold"/>
              </a:rPr>
              <a:t>high-dimensional spaces</a:t>
            </a:r>
            <a:r>
              <a:rPr lang="en-US" sz="2413" spc="89">
                <a:solidFill>
                  <a:srgbClr val="000000"/>
                </a:solidFill>
                <a:latin typeface="Poppins"/>
                <a:ea typeface="Poppins"/>
                <a:cs typeface="Poppins"/>
                <a:sym typeface="Poppins"/>
              </a:rPr>
              <a:t> makes it ideal for complex datasets.</a:t>
            </a:r>
          </a:p>
          <a:p>
            <a:pPr algn="ctr">
              <a:lnSpc>
                <a:spcPts val="3519"/>
              </a:lnSpc>
              <a:spcBef>
                <a:spcPct val="0"/>
              </a:spcBef>
            </a:pPr>
          </a:p>
        </p:txBody>
      </p:sp>
      <p:grpSp>
        <p:nvGrpSpPr>
          <p:cNvPr name="Group 11" id="11"/>
          <p:cNvGrpSpPr/>
          <p:nvPr/>
        </p:nvGrpSpPr>
        <p:grpSpPr>
          <a:xfrm rot="0">
            <a:off x="243172" y="5916486"/>
            <a:ext cx="7991210" cy="3813049"/>
            <a:chOff x="0" y="0"/>
            <a:chExt cx="2104681" cy="1004260"/>
          </a:xfrm>
        </p:grpSpPr>
        <p:sp>
          <p:nvSpPr>
            <p:cNvPr name="Freeform 12" id="12"/>
            <p:cNvSpPr/>
            <p:nvPr/>
          </p:nvSpPr>
          <p:spPr>
            <a:xfrm flipH="false" flipV="false" rot="0">
              <a:off x="0" y="0"/>
              <a:ext cx="2104681" cy="1004260"/>
            </a:xfrm>
            <a:custGeom>
              <a:avLst/>
              <a:gdLst/>
              <a:ahLst/>
              <a:cxnLst/>
              <a:rect r="r" b="b" t="t" l="l"/>
              <a:pathLst>
                <a:path h="1004260" w="2104681">
                  <a:moveTo>
                    <a:pt x="49409" y="0"/>
                  </a:moveTo>
                  <a:lnTo>
                    <a:pt x="2055272" y="0"/>
                  </a:lnTo>
                  <a:cubicBezTo>
                    <a:pt x="2082560" y="0"/>
                    <a:pt x="2104681" y="22121"/>
                    <a:pt x="2104681" y="49409"/>
                  </a:cubicBezTo>
                  <a:lnTo>
                    <a:pt x="2104681" y="954851"/>
                  </a:lnTo>
                  <a:cubicBezTo>
                    <a:pt x="2104681" y="982139"/>
                    <a:pt x="2082560" y="1004260"/>
                    <a:pt x="2055272" y="1004260"/>
                  </a:cubicBezTo>
                  <a:lnTo>
                    <a:pt x="49409" y="1004260"/>
                  </a:lnTo>
                  <a:cubicBezTo>
                    <a:pt x="36305" y="1004260"/>
                    <a:pt x="23738" y="999054"/>
                    <a:pt x="14472" y="989788"/>
                  </a:cubicBezTo>
                  <a:cubicBezTo>
                    <a:pt x="5206" y="980522"/>
                    <a:pt x="0" y="967955"/>
                    <a:pt x="0" y="954851"/>
                  </a:cubicBezTo>
                  <a:lnTo>
                    <a:pt x="0" y="49409"/>
                  </a:lnTo>
                  <a:cubicBezTo>
                    <a:pt x="0" y="36305"/>
                    <a:pt x="5206" y="23738"/>
                    <a:pt x="14472" y="14472"/>
                  </a:cubicBezTo>
                  <a:cubicBezTo>
                    <a:pt x="23738" y="5206"/>
                    <a:pt x="36305" y="0"/>
                    <a:pt x="49409" y="0"/>
                  </a:cubicBez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0" y="-76200"/>
              <a:ext cx="2104681" cy="1080460"/>
            </a:xfrm>
            <a:prstGeom prst="rect">
              <a:avLst/>
            </a:prstGeom>
          </p:spPr>
          <p:txBody>
            <a:bodyPr anchor="ctr" rtlCol="false" tIns="50800" lIns="50800" bIns="50800" rIns="50800"/>
            <a:lstStyle/>
            <a:p>
              <a:pPr algn="ctr">
                <a:lnSpc>
                  <a:spcPts val="3519"/>
                </a:lnSpc>
              </a:pPr>
            </a:p>
          </p:txBody>
        </p:sp>
      </p:grpSp>
      <p:sp>
        <p:nvSpPr>
          <p:cNvPr name="TextBox 14" id="14"/>
          <p:cNvSpPr txBox="true"/>
          <p:nvPr/>
        </p:nvSpPr>
        <p:spPr>
          <a:xfrm rot="0">
            <a:off x="-3588301" y="529711"/>
            <a:ext cx="11965491" cy="634528"/>
          </a:xfrm>
          <a:prstGeom prst="rect">
            <a:avLst/>
          </a:prstGeom>
        </p:spPr>
        <p:txBody>
          <a:bodyPr anchor="t" rtlCol="false" tIns="0" lIns="0" bIns="0" rIns="0">
            <a:spAutoFit/>
          </a:bodyPr>
          <a:lstStyle/>
          <a:p>
            <a:pPr algn="ctr">
              <a:lnSpc>
                <a:spcPts val="4919"/>
              </a:lnSpc>
              <a:spcBef>
                <a:spcPct val="0"/>
              </a:spcBef>
            </a:pPr>
            <a:r>
              <a:rPr lang="en-US" b="true" sz="3512" spc="130">
                <a:solidFill>
                  <a:srgbClr val="000000"/>
                </a:solidFill>
                <a:latin typeface="Poppins Bold"/>
                <a:ea typeface="Poppins Bold"/>
                <a:cs typeface="Poppins Bold"/>
                <a:sym typeface="Poppins Bold"/>
              </a:rPr>
              <a:t>Model Training</a:t>
            </a:r>
          </a:p>
        </p:txBody>
      </p:sp>
      <p:sp>
        <p:nvSpPr>
          <p:cNvPr name="TextBox 15" id="15"/>
          <p:cNvSpPr txBox="true"/>
          <p:nvPr/>
        </p:nvSpPr>
        <p:spPr>
          <a:xfrm rot="0">
            <a:off x="412705" y="6090083"/>
            <a:ext cx="7821678" cy="3079369"/>
          </a:xfrm>
          <a:prstGeom prst="rect">
            <a:avLst/>
          </a:prstGeom>
        </p:spPr>
        <p:txBody>
          <a:bodyPr anchor="t" rtlCol="false" tIns="0" lIns="0" bIns="0" rIns="0">
            <a:spAutoFit/>
          </a:bodyPr>
          <a:lstStyle/>
          <a:p>
            <a:pPr algn="l">
              <a:lnSpc>
                <a:spcPts val="3518"/>
              </a:lnSpc>
            </a:pPr>
            <a:r>
              <a:rPr lang="en-US" sz="2513" spc="92" b="true">
                <a:solidFill>
                  <a:srgbClr val="000000"/>
                </a:solidFill>
                <a:latin typeface="Poppins Bold"/>
                <a:ea typeface="Poppins Bold"/>
                <a:cs typeface="Poppins Bold"/>
                <a:sym typeface="Poppins Bold"/>
              </a:rPr>
              <a:t>SVM’s Hyperparamters</a:t>
            </a:r>
            <a:r>
              <a:rPr lang="en-US" sz="2513" spc="92">
                <a:solidFill>
                  <a:srgbClr val="000000"/>
                </a:solidFill>
                <a:latin typeface="Poppins"/>
                <a:ea typeface="Poppins"/>
                <a:cs typeface="Poppins"/>
                <a:sym typeface="Poppins"/>
              </a:rPr>
              <a:t> are found using RandomSearchCV.</a:t>
            </a:r>
          </a:p>
          <a:p>
            <a:pPr algn="l">
              <a:lnSpc>
                <a:spcPts val="3518"/>
              </a:lnSpc>
            </a:pPr>
            <a:r>
              <a:rPr lang="en-US" sz="2513" spc="92">
                <a:solidFill>
                  <a:srgbClr val="000000"/>
                </a:solidFill>
                <a:latin typeface="Poppins"/>
                <a:ea typeface="Poppins"/>
                <a:cs typeface="Poppins"/>
                <a:sym typeface="Poppins"/>
              </a:rPr>
              <a:t>We then Tested our model on Our </a:t>
            </a:r>
            <a:r>
              <a:rPr lang="en-US" sz="2513" spc="92" b="true">
                <a:solidFill>
                  <a:srgbClr val="000000"/>
                </a:solidFill>
                <a:latin typeface="Poppins Bold"/>
                <a:ea typeface="Poppins Bold"/>
                <a:cs typeface="Poppins Bold"/>
                <a:sym typeface="Poppins Bold"/>
              </a:rPr>
              <a:t>20% Test</a:t>
            </a:r>
            <a:r>
              <a:rPr lang="en-US" sz="2513" spc="92">
                <a:solidFill>
                  <a:srgbClr val="000000"/>
                </a:solidFill>
                <a:latin typeface="Poppins"/>
                <a:ea typeface="Poppins"/>
                <a:cs typeface="Poppins"/>
                <a:sym typeface="Poppins"/>
              </a:rPr>
              <a:t> Dataset and printed classification Report.</a:t>
            </a:r>
          </a:p>
          <a:p>
            <a:pPr algn="l">
              <a:lnSpc>
                <a:spcPts val="3518"/>
              </a:lnSpc>
            </a:pPr>
          </a:p>
          <a:p>
            <a:pPr algn="l">
              <a:lnSpc>
                <a:spcPts val="3519"/>
              </a:lnSpc>
              <a:spcBef>
                <a:spcPct val="0"/>
              </a:spcBef>
            </a:pPr>
            <a:r>
              <a:rPr lang="en-US" sz="2513" spc="93">
                <a:solidFill>
                  <a:srgbClr val="000000"/>
                </a:solidFill>
                <a:latin typeface="Poppins"/>
                <a:ea typeface="Poppins"/>
                <a:cs typeface="Poppins"/>
                <a:sym typeface="Poppins"/>
              </a:rPr>
              <a:t>We got </a:t>
            </a:r>
            <a:r>
              <a:rPr lang="en-US" b="true" sz="2513" spc="93">
                <a:solidFill>
                  <a:srgbClr val="000000"/>
                </a:solidFill>
                <a:latin typeface="Poppins Bold"/>
                <a:ea typeface="Poppins Bold"/>
                <a:cs typeface="Poppins Bold"/>
                <a:sym typeface="Poppins Bold"/>
              </a:rPr>
              <a:t>Accuracy of 98%</a:t>
            </a:r>
            <a:r>
              <a:rPr lang="en-US" sz="2513" spc="93">
                <a:solidFill>
                  <a:srgbClr val="000000"/>
                </a:solidFill>
                <a:latin typeface="Poppins"/>
                <a:ea typeface="Poppins"/>
                <a:cs typeface="Poppins"/>
                <a:sym typeface="Poppins"/>
              </a:rPr>
              <a:t> and </a:t>
            </a:r>
            <a:r>
              <a:rPr lang="en-US" b="true" sz="2513" spc="93">
                <a:solidFill>
                  <a:srgbClr val="000000"/>
                </a:solidFill>
                <a:latin typeface="Poppins Bold"/>
                <a:ea typeface="Poppins Bold"/>
                <a:cs typeface="Poppins Bold"/>
                <a:sym typeface="Poppins Bold"/>
              </a:rPr>
              <a:t>F1 score as 0.98</a:t>
            </a:r>
            <a:r>
              <a:rPr lang="en-US" sz="2513" spc="93">
                <a:solidFill>
                  <a:srgbClr val="000000"/>
                </a:solidFill>
                <a:latin typeface="Poppins"/>
                <a:ea typeface="Poppins"/>
                <a:cs typeface="Poppins"/>
                <a:sym typeface="Poppins"/>
              </a:rPr>
              <a:t> i.e 98% on our Test Dataset.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606179" y="364142"/>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sp>
        <p:nvSpPr>
          <p:cNvPr name="Freeform 6" id="6"/>
          <p:cNvSpPr/>
          <p:nvPr/>
        </p:nvSpPr>
        <p:spPr>
          <a:xfrm flipH="false" flipV="false" rot="0">
            <a:off x="0" y="1975417"/>
            <a:ext cx="5823563" cy="2112469"/>
          </a:xfrm>
          <a:custGeom>
            <a:avLst/>
            <a:gdLst/>
            <a:ahLst/>
            <a:cxnLst/>
            <a:rect r="r" b="b" t="t" l="l"/>
            <a:pathLst>
              <a:path h="2112469" w="5823563">
                <a:moveTo>
                  <a:pt x="0" y="0"/>
                </a:moveTo>
                <a:lnTo>
                  <a:pt x="5823563" y="0"/>
                </a:lnTo>
                <a:lnTo>
                  <a:pt x="5823563" y="2112469"/>
                </a:lnTo>
                <a:lnTo>
                  <a:pt x="0" y="2112469"/>
                </a:lnTo>
                <a:lnTo>
                  <a:pt x="0" y="0"/>
                </a:lnTo>
                <a:close/>
              </a:path>
            </a:pathLst>
          </a:custGeom>
          <a:blipFill>
            <a:blip r:embed="rId3"/>
            <a:stretch>
              <a:fillRect l="0" t="0" r="0" b="0"/>
            </a:stretch>
          </a:blipFill>
        </p:spPr>
      </p:sp>
      <p:grpSp>
        <p:nvGrpSpPr>
          <p:cNvPr name="Group 7" id="7"/>
          <p:cNvGrpSpPr/>
          <p:nvPr/>
        </p:nvGrpSpPr>
        <p:grpSpPr>
          <a:xfrm rot="0">
            <a:off x="6057900" y="1816455"/>
            <a:ext cx="11337653" cy="2972556"/>
            <a:chOff x="0" y="0"/>
            <a:chExt cx="2986049" cy="782895"/>
          </a:xfrm>
        </p:grpSpPr>
        <p:sp>
          <p:nvSpPr>
            <p:cNvPr name="Freeform 8" id="8"/>
            <p:cNvSpPr/>
            <p:nvPr/>
          </p:nvSpPr>
          <p:spPr>
            <a:xfrm flipH="false" flipV="false" rot="0">
              <a:off x="0" y="0"/>
              <a:ext cx="2986049" cy="782895"/>
            </a:xfrm>
            <a:custGeom>
              <a:avLst/>
              <a:gdLst/>
              <a:ahLst/>
              <a:cxnLst/>
              <a:rect r="r" b="b" t="t" l="l"/>
              <a:pathLst>
                <a:path h="782895" w="2986049">
                  <a:moveTo>
                    <a:pt x="34825" y="0"/>
                  </a:moveTo>
                  <a:lnTo>
                    <a:pt x="2951223" y="0"/>
                  </a:lnTo>
                  <a:cubicBezTo>
                    <a:pt x="2970457" y="0"/>
                    <a:pt x="2986049" y="15592"/>
                    <a:pt x="2986049" y="34825"/>
                  </a:cubicBezTo>
                  <a:lnTo>
                    <a:pt x="2986049" y="748070"/>
                  </a:lnTo>
                  <a:cubicBezTo>
                    <a:pt x="2986049" y="757306"/>
                    <a:pt x="2982379" y="766164"/>
                    <a:pt x="2975848" y="772695"/>
                  </a:cubicBezTo>
                  <a:cubicBezTo>
                    <a:pt x="2969317" y="779226"/>
                    <a:pt x="2960459" y="782895"/>
                    <a:pt x="2951223" y="782895"/>
                  </a:cubicBezTo>
                  <a:lnTo>
                    <a:pt x="34825" y="782895"/>
                  </a:lnTo>
                  <a:cubicBezTo>
                    <a:pt x="15592" y="782895"/>
                    <a:pt x="0" y="767304"/>
                    <a:pt x="0" y="748070"/>
                  </a:cubicBezTo>
                  <a:lnTo>
                    <a:pt x="0" y="34825"/>
                  </a:lnTo>
                  <a:cubicBezTo>
                    <a:pt x="0" y="25589"/>
                    <a:pt x="3669" y="16731"/>
                    <a:pt x="10200" y="10200"/>
                  </a:cubicBezTo>
                  <a:cubicBezTo>
                    <a:pt x="16731" y="3669"/>
                    <a:pt x="25589" y="0"/>
                    <a:pt x="34825"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2986049" cy="859095"/>
            </a:xfrm>
            <a:prstGeom prst="rect">
              <a:avLst/>
            </a:prstGeom>
          </p:spPr>
          <p:txBody>
            <a:bodyPr anchor="ctr" rtlCol="false" tIns="50800" lIns="50800" bIns="50800" rIns="50800"/>
            <a:lstStyle/>
            <a:p>
              <a:pPr algn="ctr">
                <a:lnSpc>
                  <a:spcPts val="3519"/>
                </a:lnSpc>
              </a:pPr>
            </a:p>
          </p:txBody>
        </p:sp>
      </p:grpSp>
      <p:sp>
        <p:nvSpPr>
          <p:cNvPr name="Freeform 10" id="10"/>
          <p:cNvSpPr/>
          <p:nvPr/>
        </p:nvSpPr>
        <p:spPr>
          <a:xfrm flipH="false" flipV="false" rot="0">
            <a:off x="10226540" y="4798159"/>
            <a:ext cx="6784391" cy="5393591"/>
          </a:xfrm>
          <a:custGeom>
            <a:avLst/>
            <a:gdLst/>
            <a:ahLst/>
            <a:cxnLst/>
            <a:rect r="r" b="b" t="t" l="l"/>
            <a:pathLst>
              <a:path h="5393591" w="6784391">
                <a:moveTo>
                  <a:pt x="0" y="0"/>
                </a:moveTo>
                <a:lnTo>
                  <a:pt x="6784391" y="0"/>
                </a:lnTo>
                <a:lnTo>
                  <a:pt x="6784391" y="5393591"/>
                </a:lnTo>
                <a:lnTo>
                  <a:pt x="0" y="5393591"/>
                </a:lnTo>
                <a:lnTo>
                  <a:pt x="0" y="0"/>
                </a:lnTo>
                <a:close/>
              </a:path>
            </a:pathLst>
          </a:custGeom>
          <a:blipFill>
            <a:blip r:embed="rId4"/>
            <a:stretch>
              <a:fillRect l="0" t="0" r="0" b="0"/>
            </a:stretch>
          </a:blipFill>
        </p:spPr>
      </p:sp>
      <p:grpSp>
        <p:nvGrpSpPr>
          <p:cNvPr name="Group 11" id="11"/>
          <p:cNvGrpSpPr/>
          <p:nvPr/>
        </p:nvGrpSpPr>
        <p:grpSpPr>
          <a:xfrm rot="0">
            <a:off x="243285" y="4893409"/>
            <a:ext cx="8286425" cy="4880099"/>
            <a:chOff x="0" y="0"/>
            <a:chExt cx="2182433" cy="1285293"/>
          </a:xfrm>
        </p:grpSpPr>
        <p:sp>
          <p:nvSpPr>
            <p:cNvPr name="Freeform 12" id="12"/>
            <p:cNvSpPr/>
            <p:nvPr/>
          </p:nvSpPr>
          <p:spPr>
            <a:xfrm flipH="false" flipV="false" rot="0">
              <a:off x="0" y="0"/>
              <a:ext cx="2182433" cy="1285293"/>
            </a:xfrm>
            <a:custGeom>
              <a:avLst/>
              <a:gdLst/>
              <a:ahLst/>
              <a:cxnLst/>
              <a:rect r="r" b="b" t="t" l="l"/>
              <a:pathLst>
                <a:path h="1285293" w="2182433">
                  <a:moveTo>
                    <a:pt x="47649" y="0"/>
                  </a:moveTo>
                  <a:lnTo>
                    <a:pt x="2134784" y="0"/>
                  </a:lnTo>
                  <a:cubicBezTo>
                    <a:pt x="2161100" y="0"/>
                    <a:pt x="2182433" y="21333"/>
                    <a:pt x="2182433" y="47649"/>
                  </a:cubicBezTo>
                  <a:lnTo>
                    <a:pt x="2182433" y="1237645"/>
                  </a:lnTo>
                  <a:cubicBezTo>
                    <a:pt x="2182433" y="1263960"/>
                    <a:pt x="2161100" y="1285293"/>
                    <a:pt x="2134784" y="1285293"/>
                  </a:cubicBezTo>
                  <a:lnTo>
                    <a:pt x="47649" y="1285293"/>
                  </a:lnTo>
                  <a:cubicBezTo>
                    <a:pt x="21333" y="1285293"/>
                    <a:pt x="0" y="1263960"/>
                    <a:pt x="0" y="1237645"/>
                  </a:cubicBezTo>
                  <a:lnTo>
                    <a:pt x="0" y="47649"/>
                  </a:lnTo>
                  <a:cubicBezTo>
                    <a:pt x="0" y="21333"/>
                    <a:pt x="21333" y="0"/>
                    <a:pt x="47649" y="0"/>
                  </a:cubicBez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0" y="-76200"/>
              <a:ext cx="2182433" cy="1361493"/>
            </a:xfrm>
            <a:prstGeom prst="rect">
              <a:avLst/>
            </a:prstGeom>
          </p:spPr>
          <p:txBody>
            <a:bodyPr anchor="ctr" rtlCol="false" tIns="50800" lIns="50800" bIns="50800" rIns="50800"/>
            <a:lstStyle/>
            <a:p>
              <a:pPr algn="ctr">
                <a:lnSpc>
                  <a:spcPts val="3519"/>
                </a:lnSpc>
              </a:pPr>
            </a:p>
          </p:txBody>
        </p:sp>
      </p:grpSp>
      <p:sp>
        <p:nvSpPr>
          <p:cNvPr name="TextBox 14" id="14"/>
          <p:cNvSpPr txBox="true"/>
          <p:nvPr/>
        </p:nvSpPr>
        <p:spPr>
          <a:xfrm rot="0">
            <a:off x="-2033305" y="570256"/>
            <a:ext cx="11965491" cy="618022"/>
          </a:xfrm>
          <a:prstGeom prst="rect">
            <a:avLst/>
          </a:prstGeom>
        </p:spPr>
        <p:txBody>
          <a:bodyPr anchor="t" rtlCol="false" tIns="0" lIns="0" bIns="0" rIns="0">
            <a:spAutoFit/>
          </a:bodyPr>
          <a:lstStyle/>
          <a:p>
            <a:pPr algn="ctr">
              <a:lnSpc>
                <a:spcPts val="4779"/>
              </a:lnSpc>
              <a:spcBef>
                <a:spcPct val="0"/>
              </a:spcBef>
            </a:pPr>
            <a:r>
              <a:rPr lang="en-US" b="true" sz="3412" spc="126">
                <a:solidFill>
                  <a:srgbClr val="000000"/>
                </a:solidFill>
                <a:latin typeface="Poppins Bold"/>
                <a:ea typeface="Poppins Bold"/>
                <a:cs typeface="Poppins Bold"/>
                <a:sym typeface="Poppins Bold"/>
              </a:rPr>
              <a:t>Performance of Model</a:t>
            </a:r>
          </a:p>
        </p:txBody>
      </p:sp>
      <p:sp>
        <p:nvSpPr>
          <p:cNvPr name="TextBox 15" id="15"/>
          <p:cNvSpPr txBox="true"/>
          <p:nvPr/>
        </p:nvSpPr>
        <p:spPr>
          <a:xfrm rot="0">
            <a:off x="6418637" y="1943884"/>
            <a:ext cx="10976916" cy="2641498"/>
          </a:xfrm>
          <a:prstGeom prst="rect">
            <a:avLst/>
          </a:prstGeom>
        </p:spPr>
        <p:txBody>
          <a:bodyPr anchor="t" rtlCol="false" tIns="0" lIns="0" bIns="0" rIns="0">
            <a:spAutoFit/>
          </a:bodyPr>
          <a:lstStyle/>
          <a:p>
            <a:pPr algn="l">
              <a:lnSpc>
                <a:spcPts val="3500"/>
              </a:lnSpc>
              <a:spcBef>
                <a:spcPct val="0"/>
              </a:spcBef>
            </a:pPr>
            <a:r>
              <a:rPr lang="en-US" sz="2499" spc="92">
                <a:solidFill>
                  <a:srgbClr val="000000"/>
                </a:solidFill>
                <a:latin typeface="Poppins"/>
                <a:ea typeface="Poppins"/>
                <a:cs typeface="Poppins"/>
                <a:sym typeface="Poppins"/>
              </a:rPr>
              <a:t>For Checking </a:t>
            </a:r>
            <a:r>
              <a:rPr lang="en-US" b="true" sz="2499" spc="92">
                <a:solidFill>
                  <a:srgbClr val="000000"/>
                </a:solidFill>
                <a:latin typeface="Poppins Bold"/>
                <a:ea typeface="Poppins Bold"/>
                <a:cs typeface="Poppins Bold"/>
                <a:sym typeface="Poppins Bold"/>
              </a:rPr>
              <a:t>Overfittng</a:t>
            </a:r>
            <a:r>
              <a:rPr lang="en-US" sz="2499" spc="92">
                <a:solidFill>
                  <a:srgbClr val="000000"/>
                </a:solidFill>
                <a:latin typeface="Poppins"/>
                <a:ea typeface="Poppins"/>
                <a:cs typeface="Poppins"/>
                <a:sym typeface="Poppins"/>
              </a:rPr>
              <a:t> we calculated the  </a:t>
            </a:r>
            <a:r>
              <a:rPr lang="en-US" b="true" sz="2499" spc="92">
                <a:solidFill>
                  <a:srgbClr val="000000"/>
                </a:solidFill>
                <a:latin typeface="Poppins Bold"/>
                <a:ea typeface="Poppins Bold"/>
                <a:cs typeface="Poppins Bold"/>
                <a:sym typeface="Poppins Bold"/>
              </a:rPr>
              <a:t>F1 score for both Training set and Test Set </a:t>
            </a:r>
            <a:r>
              <a:rPr lang="en-US" sz="2499" spc="92">
                <a:solidFill>
                  <a:srgbClr val="000000"/>
                </a:solidFill>
                <a:latin typeface="Poppins"/>
                <a:ea typeface="Poppins"/>
                <a:cs typeface="Poppins"/>
                <a:sym typeface="Poppins"/>
              </a:rPr>
              <a:t>and their diiference came </a:t>
            </a:r>
            <a:r>
              <a:rPr lang="en-US" b="true" sz="2499" spc="92">
                <a:solidFill>
                  <a:srgbClr val="000000"/>
                </a:solidFill>
                <a:latin typeface="Poppins Bold"/>
                <a:ea typeface="Poppins Bold"/>
                <a:cs typeface="Poppins Bold"/>
                <a:sym typeface="Poppins Bold"/>
              </a:rPr>
              <a:t>0.019667.</a:t>
            </a:r>
            <a:r>
              <a:rPr lang="en-US" sz="2499" spc="92">
                <a:solidFill>
                  <a:srgbClr val="000000"/>
                </a:solidFill>
                <a:latin typeface="Poppins"/>
                <a:ea typeface="Poppins"/>
                <a:cs typeface="Poppins"/>
                <a:sym typeface="Poppins"/>
              </a:rPr>
              <a:t> This Small difference indicates that the model has </a:t>
            </a:r>
            <a:r>
              <a:rPr lang="en-US" b="true" sz="2499" spc="92">
                <a:solidFill>
                  <a:srgbClr val="000000"/>
                </a:solidFill>
                <a:latin typeface="Poppins Bold"/>
                <a:ea typeface="Poppins Bold"/>
                <a:cs typeface="Poppins Bold"/>
                <a:sym typeface="Poppins Bold"/>
              </a:rPr>
              <a:t>learned the data patterns well</a:t>
            </a:r>
            <a:r>
              <a:rPr lang="en-US" sz="2499" spc="92">
                <a:solidFill>
                  <a:srgbClr val="000000"/>
                </a:solidFill>
                <a:latin typeface="Poppins"/>
                <a:ea typeface="Poppins"/>
                <a:cs typeface="Poppins"/>
                <a:sym typeface="Poppins"/>
              </a:rPr>
              <a:t> without over-relying on specific training instances. Thus as </a:t>
            </a:r>
            <a:r>
              <a:rPr lang="en-US" b="true" sz="2499" spc="92">
                <a:solidFill>
                  <a:srgbClr val="000000"/>
                </a:solidFill>
                <a:latin typeface="Poppins Bold"/>
                <a:ea typeface="Poppins Bold"/>
                <a:cs typeface="Poppins Bold"/>
                <a:sym typeface="Poppins Bold"/>
              </a:rPr>
              <a:t>F1 score in  both cases remain high</a:t>
            </a:r>
            <a:r>
              <a:rPr lang="en-US" sz="2499" spc="92">
                <a:solidFill>
                  <a:srgbClr val="000000"/>
                </a:solidFill>
                <a:latin typeface="Poppins"/>
                <a:ea typeface="Poppins"/>
                <a:cs typeface="Poppins"/>
                <a:sym typeface="Poppins"/>
              </a:rPr>
              <a:t>, it shows that our model is </a:t>
            </a:r>
            <a:r>
              <a:rPr lang="en-US" b="true" sz="2499" spc="92">
                <a:solidFill>
                  <a:srgbClr val="000000"/>
                </a:solidFill>
                <a:latin typeface="Poppins Bold"/>
                <a:ea typeface="Poppins Bold"/>
                <a:cs typeface="Poppins Bold"/>
                <a:sym typeface="Poppins Bold"/>
              </a:rPr>
              <a:t>performaing well</a:t>
            </a:r>
            <a:r>
              <a:rPr lang="en-US" sz="2499" spc="92">
                <a:solidFill>
                  <a:srgbClr val="000000"/>
                </a:solidFill>
                <a:latin typeface="Poppins"/>
                <a:ea typeface="Poppins"/>
                <a:cs typeface="Poppins"/>
                <a:sym typeface="Poppins"/>
              </a:rPr>
              <a:t> and there is </a:t>
            </a:r>
            <a:r>
              <a:rPr lang="en-US" b="true" sz="2499" spc="92">
                <a:solidFill>
                  <a:srgbClr val="000000"/>
                </a:solidFill>
                <a:latin typeface="Poppins Bold"/>
                <a:ea typeface="Poppins Bold"/>
                <a:cs typeface="Poppins Bold"/>
                <a:sym typeface="Poppins Bold"/>
              </a:rPr>
              <a:t>no overfitting</a:t>
            </a:r>
            <a:r>
              <a:rPr lang="en-US" sz="2499" spc="92">
                <a:solidFill>
                  <a:srgbClr val="000000"/>
                </a:solidFill>
                <a:latin typeface="Poppins"/>
                <a:ea typeface="Poppins"/>
                <a:cs typeface="Poppins"/>
                <a:sym typeface="Poppins"/>
              </a:rPr>
              <a:t>.</a:t>
            </a:r>
          </a:p>
        </p:txBody>
      </p:sp>
      <p:sp>
        <p:nvSpPr>
          <p:cNvPr name="TextBox 16" id="16"/>
          <p:cNvSpPr txBox="true"/>
          <p:nvPr/>
        </p:nvSpPr>
        <p:spPr>
          <a:xfrm rot="0">
            <a:off x="658556" y="5189061"/>
            <a:ext cx="7705679" cy="3955669"/>
          </a:xfrm>
          <a:prstGeom prst="rect">
            <a:avLst/>
          </a:prstGeom>
        </p:spPr>
        <p:txBody>
          <a:bodyPr anchor="t" rtlCol="false" tIns="0" lIns="0" bIns="0" rIns="0">
            <a:spAutoFit/>
          </a:bodyPr>
          <a:lstStyle/>
          <a:p>
            <a:pPr algn="l">
              <a:lnSpc>
                <a:spcPts val="3518"/>
              </a:lnSpc>
            </a:pPr>
            <a:r>
              <a:rPr lang="en-US" sz="2513" spc="92">
                <a:solidFill>
                  <a:srgbClr val="000000"/>
                </a:solidFill>
                <a:latin typeface="Poppins"/>
                <a:ea typeface="Poppins"/>
                <a:cs typeface="Poppins"/>
                <a:sym typeface="Poppins"/>
              </a:rPr>
              <a:t>The</a:t>
            </a:r>
            <a:r>
              <a:rPr lang="en-US" sz="2513" spc="92" b="true">
                <a:solidFill>
                  <a:srgbClr val="000000"/>
                </a:solidFill>
                <a:latin typeface="Poppins Bold"/>
                <a:ea typeface="Poppins Bold"/>
                <a:cs typeface="Poppins Bold"/>
                <a:sym typeface="Poppins Bold"/>
              </a:rPr>
              <a:t> ROC curve</a:t>
            </a:r>
            <a:r>
              <a:rPr lang="en-US" sz="2513" spc="92">
                <a:solidFill>
                  <a:srgbClr val="000000"/>
                </a:solidFill>
                <a:latin typeface="Poppins"/>
                <a:ea typeface="Poppins"/>
                <a:cs typeface="Poppins"/>
                <a:sym typeface="Poppins"/>
              </a:rPr>
              <a:t> is a graphical representation used to evaluate the performance of a binary classifier.</a:t>
            </a:r>
          </a:p>
          <a:p>
            <a:pPr algn="l">
              <a:lnSpc>
                <a:spcPts val="3518"/>
              </a:lnSpc>
            </a:pPr>
            <a:r>
              <a:rPr lang="en-US" sz="2513" spc="92">
                <a:solidFill>
                  <a:srgbClr val="000000"/>
                </a:solidFill>
                <a:latin typeface="Poppins"/>
                <a:ea typeface="Poppins"/>
                <a:cs typeface="Poppins"/>
                <a:sym typeface="Poppins"/>
              </a:rPr>
              <a:t>The </a:t>
            </a:r>
            <a:r>
              <a:rPr lang="en-US" sz="2513" spc="92" b="true">
                <a:solidFill>
                  <a:srgbClr val="000000"/>
                </a:solidFill>
                <a:latin typeface="Poppins Bold"/>
                <a:ea typeface="Poppins Bold"/>
                <a:cs typeface="Poppins Bold"/>
                <a:sym typeface="Poppins Bold"/>
              </a:rPr>
              <a:t>AUC (Area Under the Curve)</a:t>
            </a:r>
            <a:r>
              <a:rPr lang="en-US" sz="2513" spc="92">
                <a:solidFill>
                  <a:srgbClr val="000000"/>
                </a:solidFill>
                <a:latin typeface="Poppins"/>
                <a:ea typeface="Poppins"/>
                <a:cs typeface="Poppins"/>
                <a:sym typeface="Poppins"/>
              </a:rPr>
              <a:t> quantifies the overall ability of the model to distinguish between the </a:t>
            </a:r>
            <a:r>
              <a:rPr lang="en-US" sz="2513" spc="92" b="true">
                <a:solidFill>
                  <a:srgbClr val="000000"/>
                </a:solidFill>
                <a:latin typeface="Poppins Bold"/>
                <a:ea typeface="Poppins Bold"/>
                <a:cs typeface="Poppins Bold"/>
                <a:sym typeface="Poppins Bold"/>
              </a:rPr>
              <a:t>positive and negative classes.</a:t>
            </a:r>
          </a:p>
          <a:p>
            <a:pPr algn="l">
              <a:lnSpc>
                <a:spcPts val="3518"/>
              </a:lnSpc>
            </a:pPr>
          </a:p>
          <a:p>
            <a:pPr algn="l">
              <a:lnSpc>
                <a:spcPts val="3519"/>
              </a:lnSpc>
              <a:spcBef>
                <a:spcPct val="0"/>
              </a:spcBef>
            </a:pPr>
            <a:r>
              <a:rPr lang="en-US" sz="2513" spc="93">
                <a:solidFill>
                  <a:srgbClr val="000000"/>
                </a:solidFill>
                <a:latin typeface="Poppins"/>
                <a:ea typeface="Poppins"/>
                <a:cs typeface="Poppins"/>
                <a:sym typeface="Poppins"/>
              </a:rPr>
              <a:t>In our case the ROC curve AUC came </a:t>
            </a:r>
            <a:r>
              <a:rPr lang="en-US" b="true" sz="2513" spc="93">
                <a:solidFill>
                  <a:srgbClr val="000000"/>
                </a:solidFill>
                <a:latin typeface="Poppins Bold"/>
                <a:ea typeface="Poppins Bold"/>
                <a:cs typeface="Poppins Bold"/>
                <a:sym typeface="Poppins Bold"/>
              </a:rPr>
              <a:t>0.98</a:t>
            </a:r>
            <a:r>
              <a:rPr lang="en-US" sz="2513" spc="93">
                <a:solidFill>
                  <a:srgbClr val="000000"/>
                </a:solidFill>
                <a:latin typeface="Poppins"/>
                <a:ea typeface="Poppins"/>
                <a:cs typeface="Poppins"/>
                <a:sym typeface="Poppins"/>
              </a:rPr>
              <a:t> indicating </a:t>
            </a:r>
            <a:r>
              <a:rPr lang="en-US" b="true" sz="2513" spc="93">
                <a:solidFill>
                  <a:srgbClr val="000000"/>
                </a:solidFill>
                <a:latin typeface="Poppins Bold"/>
                <a:ea typeface="Poppins Bold"/>
                <a:cs typeface="Poppins Bold"/>
                <a:sym typeface="Poppins Bold"/>
              </a:rPr>
              <a:t>excellent model performance.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0" y="398503"/>
            <a:ext cx="6946603" cy="1202417"/>
            <a:chOff x="0" y="0"/>
            <a:chExt cx="1829558" cy="316686"/>
          </a:xfrm>
        </p:grpSpPr>
        <p:sp>
          <p:nvSpPr>
            <p:cNvPr name="Freeform 4" id="4"/>
            <p:cNvSpPr/>
            <p:nvPr/>
          </p:nvSpPr>
          <p:spPr>
            <a:xfrm flipH="false" flipV="false" rot="0">
              <a:off x="0" y="0"/>
              <a:ext cx="1829558" cy="316686"/>
            </a:xfrm>
            <a:custGeom>
              <a:avLst/>
              <a:gdLst/>
              <a:ahLst/>
              <a:cxnLst/>
              <a:rect r="r" b="b" t="t" l="l"/>
              <a:pathLst>
                <a:path h="316686" w="1829558">
                  <a:moveTo>
                    <a:pt x="1626358" y="0"/>
                  </a:moveTo>
                  <a:lnTo>
                    <a:pt x="0" y="0"/>
                  </a:lnTo>
                  <a:lnTo>
                    <a:pt x="0" y="316686"/>
                  </a:lnTo>
                  <a:lnTo>
                    <a:pt x="1626358" y="316686"/>
                  </a:lnTo>
                  <a:lnTo>
                    <a:pt x="1829558" y="158343"/>
                  </a:lnTo>
                  <a:lnTo>
                    <a:pt x="1626358"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0" y="-76200"/>
              <a:ext cx="1715258" cy="392886"/>
            </a:xfrm>
            <a:prstGeom prst="rect">
              <a:avLst/>
            </a:prstGeom>
          </p:spPr>
          <p:txBody>
            <a:bodyPr anchor="ctr" rtlCol="false" tIns="50800" lIns="50800" bIns="50800" rIns="50800"/>
            <a:lstStyle/>
            <a:p>
              <a:pPr algn="ctr">
                <a:lnSpc>
                  <a:spcPts val="3519"/>
                </a:lnSpc>
              </a:pPr>
            </a:p>
          </p:txBody>
        </p:sp>
      </p:grpSp>
      <p:sp>
        <p:nvSpPr>
          <p:cNvPr name="Freeform 6" id="6"/>
          <p:cNvSpPr/>
          <p:nvPr/>
        </p:nvSpPr>
        <p:spPr>
          <a:xfrm flipH="false" flipV="false" rot="0">
            <a:off x="10340164" y="2057400"/>
            <a:ext cx="7582548" cy="6809426"/>
          </a:xfrm>
          <a:custGeom>
            <a:avLst/>
            <a:gdLst/>
            <a:ahLst/>
            <a:cxnLst/>
            <a:rect r="r" b="b" t="t" l="l"/>
            <a:pathLst>
              <a:path h="6809426" w="7582548">
                <a:moveTo>
                  <a:pt x="0" y="0"/>
                </a:moveTo>
                <a:lnTo>
                  <a:pt x="7582548" y="0"/>
                </a:lnTo>
                <a:lnTo>
                  <a:pt x="7582548" y="6809426"/>
                </a:lnTo>
                <a:lnTo>
                  <a:pt x="0" y="6809426"/>
                </a:lnTo>
                <a:lnTo>
                  <a:pt x="0" y="0"/>
                </a:lnTo>
                <a:close/>
              </a:path>
            </a:pathLst>
          </a:custGeom>
          <a:blipFill>
            <a:blip r:embed="rId3"/>
            <a:stretch>
              <a:fillRect l="0" t="0" r="0" b="0"/>
            </a:stretch>
          </a:blipFill>
        </p:spPr>
      </p:sp>
      <p:grpSp>
        <p:nvGrpSpPr>
          <p:cNvPr name="Group 7" id="7"/>
          <p:cNvGrpSpPr/>
          <p:nvPr/>
        </p:nvGrpSpPr>
        <p:grpSpPr>
          <a:xfrm rot="0">
            <a:off x="197867" y="2057400"/>
            <a:ext cx="9830627" cy="7786831"/>
            <a:chOff x="0" y="0"/>
            <a:chExt cx="2589136" cy="2050853"/>
          </a:xfrm>
        </p:grpSpPr>
        <p:sp>
          <p:nvSpPr>
            <p:cNvPr name="Freeform 8" id="8"/>
            <p:cNvSpPr/>
            <p:nvPr/>
          </p:nvSpPr>
          <p:spPr>
            <a:xfrm flipH="false" flipV="false" rot="0">
              <a:off x="0" y="0"/>
              <a:ext cx="2589136" cy="2050853"/>
            </a:xfrm>
            <a:custGeom>
              <a:avLst/>
              <a:gdLst/>
              <a:ahLst/>
              <a:cxnLst/>
              <a:rect r="r" b="b" t="t" l="l"/>
              <a:pathLst>
                <a:path h="2050853" w="2589136">
                  <a:moveTo>
                    <a:pt x="0" y="0"/>
                  </a:moveTo>
                  <a:lnTo>
                    <a:pt x="2589136" y="0"/>
                  </a:lnTo>
                  <a:lnTo>
                    <a:pt x="2589136" y="2050853"/>
                  </a:lnTo>
                  <a:lnTo>
                    <a:pt x="0" y="2050853"/>
                  </a:ln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2589136" cy="2127053"/>
            </a:xfrm>
            <a:prstGeom prst="rect">
              <a:avLst/>
            </a:prstGeom>
          </p:spPr>
          <p:txBody>
            <a:bodyPr anchor="ctr" rtlCol="false" tIns="50800" lIns="50800" bIns="50800" rIns="50800"/>
            <a:lstStyle/>
            <a:p>
              <a:pPr algn="ctr">
                <a:lnSpc>
                  <a:spcPts val="3519"/>
                </a:lnSpc>
              </a:pPr>
            </a:p>
          </p:txBody>
        </p:sp>
      </p:grpSp>
      <p:sp>
        <p:nvSpPr>
          <p:cNvPr name="TextBox 10" id="10"/>
          <p:cNvSpPr txBox="true"/>
          <p:nvPr/>
        </p:nvSpPr>
        <p:spPr>
          <a:xfrm rot="0">
            <a:off x="736563" y="673869"/>
            <a:ext cx="4370427" cy="565960"/>
          </a:xfrm>
          <a:prstGeom prst="rect">
            <a:avLst/>
          </a:prstGeom>
        </p:spPr>
        <p:txBody>
          <a:bodyPr anchor="t" rtlCol="false" tIns="0" lIns="0" bIns="0" rIns="0">
            <a:spAutoFit/>
          </a:bodyPr>
          <a:lstStyle/>
          <a:p>
            <a:pPr algn="ctr">
              <a:lnSpc>
                <a:spcPts val="4499"/>
              </a:lnSpc>
              <a:spcBef>
                <a:spcPct val="0"/>
              </a:spcBef>
            </a:pPr>
            <a:r>
              <a:rPr lang="en-US" b="true" sz="3212" spc="118">
                <a:solidFill>
                  <a:srgbClr val="000000"/>
                </a:solidFill>
                <a:latin typeface="Poppins Bold"/>
                <a:ea typeface="Poppins Bold"/>
                <a:cs typeface="Poppins Bold"/>
                <a:sym typeface="Poppins Bold"/>
              </a:rPr>
              <a:t>CONFUSION MATRIX</a:t>
            </a:r>
          </a:p>
        </p:txBody>
      </p:sp>
      <p:sp>
        <p:nvSpPr>
          <p:cNvPr name="TextBox 11" id="11"/>
          <p:cNvSpPr txBox="true"/>
          <p:nvPr/>
        </p:nvSpPr>
        <p:spPr>
          <a:xfrm rot="0">
            <a:off x="544875" y="2387283"/>
            <a:ext cx="9124231" cy="7460869"/>
          </a:xfrm>
          <a:prstGeom prst="rect">
            <a:avLst/>
          </a:prstGeom>
        </p:spPr>
        <p:txBody>
          <a:bodyPr anchor="t" rtlCol="false" tIns="0" lIns="0" bIns="0" rIns="0">
            <a:spAutoFit/>
          </a:bodyPr>
          <a:lstStyle/>
          <a:p>
            <a:pPr algn="l">
              <a:lnSpc>
                <a:spcPts val="3518"/>
              </a:lnSpc>
            </a:pPr>
            <a:r>
              <a:rPr lang="en-US" sz="2513" spc="92">
                <a:solidFill>
                  <a:srgbClr val="000000"/>
                </a:solidFill>
                <a:latin typeface="Poppins"/>
                <a:ea typeface="Poppins"/>
                <a:cs typeface="Poppins"/>
                <a:sym typeface="Poppins"/>
              </a:rPr>
              <a:t>A </a:t>
            </a:r>
            <a:r>
              <a:rPr lang="en-US" sz="2513" spc="92" b="true">
                <a:solidFill>
                  <a:srgbClr val="000000"/>
                </a:solidFill>
                <a:latin typeface="Poppins Bold"/>
                <a:ea typeface="Poppins Bold"/>
                <a:cs typeface="Poppins Bold"/>
                <a:sym typeface="Poppins Bold"/>
              </a:rPr>
              <a:t>confusion matrix</a:t>
            </a:r>
            <a:r>
              <a:rPr lang="en-US" sz="2513" spc="92">
                <a:solidFill>
                  <a:srgbClr val="000000"/>
                </a:solidFill>
                <a:latin typeface="Poppins"/>
                <a:ea typeface="Poppins"/>
                <a:cs typeface="Poppins"/>
                <a:sym typeface="Poppins"/>
              </a:rPr>
              <a:t> is a table used to evaluate the </a:t>
            </a:r>
            <a:r>
              <a:rPr lang="en-US" sz="2513" spc="92" b="true">
                <a:solidFill>
                  <a:srgbClr val="000000"/>
                </a:solidFill>
                <a:latin typeface="Poppins Bold"/>
                <a:ea typeface="Poppins Bold"/>
                <a:cs typeface="Poppins Bold"/>
                <a:sym typeface="Poppins Bold"/>
              </a:rPr>
              <a:t>performance</a:t>
            </a:r>
            <a:r>
              <a:rPr lang="en-US" sz="2513" spc="92">
                <a:solidFill>
                  <a:srgbClr val="000000"/>
                </a:solidFill>
                <a:latin typeface="Poppins"/>
                <a:ea typeface="Poppins"/>
                <a:cs typeface="Poppins"/>
                <a:sym typeface="Poppins"/>
              </a:rPr>
              <a:t> of a classification model by comparing its</a:t>
            </a:r>
            <a:r>
              <a:rPr lang="en-US" sz="2513" spc="92" b="true">
                <a:solidFill>
                  <a:srgbClr val="000000"/>
                </a:solidFill>
                <a:latin typeface="Poppins Bold"/>
                <a:ea typeface="Poppins Bold"/>
                <a:cs typeface="Poppins Bold"/>
                <a:sym typeface="Poppins Bold"/>
              </a:rPr>
              <a:t> predictions to the actual values</a:t>
            </a:r>
            <a:r>
              <a:rPr lang="en-US" sz="2513" spc="92">
                <a:solidFill>
                  <a:srgbClr val="000000"/>
                </a:solidFill>
                <a:latin typeface="Poppins"/>
                <a:ea typeface="Poppins"/>
                <a:cs typeface="Poppins"/>
                <a:sym typeface="Poppins"/>
              </a:rPr>
              <a:t>. It provides detailed insights into the types of errors the model makes.</a:t>
            </a:r>
          </a:p>
          <a:p>
            <a:pPr algn="l">
              <a:lnSpc>
                <a:spcPts val="3518"/>
              </a:lnSpc>
            </a:pPr>
            <a:r>
              <a:rPr lang="en-US" sz="2513" spc="92">
                <a:solidFill>
                  <a:srgbClr val="000000"/>
                </a:solidFill>
                <a:latin typeface="Poppins"/>
                <a:ea typeface="Poppins"/>
                <a:cs typeface="Poppins"/>
                <a:sym typeface="Poppins"/>
              </a:rPr>
              <a:t>From The Confusion Matrix we can tell that our </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model </a:t>
            </a:r>
            <a:r>
              <a:rPr lang="en-US" b="true" sz="2513" spc="92">
                <a:solidFill>
                  <a:srgbClr val="000000"/>
                </a:solidFill>
                <a:latin typeface="Poppins Bold"/>
                <a:ea typeface="Poppins Bold"/>
                <a:cs typeface="Poppins Bold"/>
                <a:sym typeface="Poppins Bold"/>
              </a:rPr>
              <a:t>732 outputs as False</a:t>
            </a:r>
            <a:r>
              <a:rPr lang="en-US" sz="2513" spc="92">
                <a:solidFill>
                  <a:srgbClr val="000000"/>
                </a:solidFill>
                <a:latin typeface="Poppins"/>
                <a:ea typeface="Poppins"/>
                <a:cs typeface="Poppins"/>
                <a:sym typeface="Poppins"/>
              </a:rPr>
              <a:t> which are </a:t>
            </a:r>
            <a:r>
              <a:rPr lang="en-US" b="true" sz="2513" spc="92">
                <a:solidFill>
                  <a:srgbClr val="000000"/>
                </a:solidFill>
                <a:latin typeface="Poppins Bold"/>
                <a:ea typeface="Poppins Bold"/>
                <a:cs typeface="Poppins Bold"/>
                <a:sym typeface="Poppins Bold"/>
              </a:rPr>
              <a:t>actually False.</a:t>
            </a:r>
            <a:r>
              <a:rPr lang="en-US" sz="2513" spc="92">
                <a:solidFill>
                  <a:srgbClr val="000000"/>
                </a:solidFill>
                <a:latin typeface="Poppins"/>
                <a:ea typeface="Poppins"/>
                <a:cs typeface="Poppins"/>
                <a:sym typeface="Poppins"/>
              </a:rPr>
              <a:t> </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Models predict </a:t>
            </a:r>
            <a:r>
              <a:rPr lang="en-US" b="true" sz="2513" spc="92">
                <a:solidFill>
                  <a:srgbClr val="000000"/>
                </a:solidFill>
                <a:latin typeface="Poppins Bold"/>
                <a:ea typeface="Poppins Bold"/>
                <a:cs typeface="Poppins Bold"/>
                <a:sym typeface="Poppins Bold"/>
              </a:rPr>
              <a:t>648 output as True</a:t>
            </a:r>
            <a:r>
              <a:rPr lang="en-US" sz="2513" spc="92">
                <a:solidFill>
                  <a:srgbClr val="000000"/>
                </a:solidFill>
                <a:latin typeface="Poppins"/>
                <a:ea typeface="Poppins"/>
                <a:cs typeface="Poppins"/>
                <a:sym typeface="Poppins"/>
              </a:rPr>
              <a:t> which are </a:t>
            </a:r>
            <a:r>
              <a:rPr lang="en-US" b="true" sz="2513" spc="92">
                <a:solidFill>
                  <a:srgbClr val="000000"/>
                </a:solidFill>
                <a:latin typeface="Poppins Bold"/>
                <a:ea typeface="Poppins Bold"/>
                <a:cs typeface="Poppins Bold"/>
                <a:sym typeface="Poppins Bold"/>
              </a:rPr>
              <a:t>actually True.</a:t>
            </a:r>
            <a:r>
              <a:rPr lang="en-US" sz="2513" spc="92">
                <a:solidFill>
                  <a:srgbClr val="000000"/>
                </a:solidFill>
                <a:latin typeface="Poppins"/>
                <a:ea typeface="Poppins"/>
                <a:cs typeface="Poppins"/>
                <a:sym typeface="Poppins"/>
              </a:rPr>
              <a:t> </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Model predicts </a:t>
            </a:r>
            <a:r>
              <a:rPr lang="en-US" b="true" sz="2513" spc="92">
                <a:solidFill>
                  <a:srgbClr val="000000"/>
                </a:solidFill>
                <a:latin typeface="Poppins Bold"/>
                <a:ea typeface="Poppins Bold"/>
                <a:cs typeface="Poppins Bold"/>
                <a:sym typeface="Poppins Bold"/>
              </a:rPr>
              <a:t>23 outputs as False</a:t>
            </a:r>
            <a:r>
              <a:rPr lang="en-US" sz="2513" spc="92">
                <a:solidFill>
                  <a:srgbClr val="000000"/>
                </a:solidFill>
                <a:latin typeface="Poppins"/>
                <a:ea typeface="Poppins"/>
                <a:cs typeface="Poppins"/>
                <a:sym typeface="Poppins"/>
              </a:rPr>
              <a:t> which are </a:t>
            </a:r>
            <a:r>
              <a:rPr lang="en-US" b="true" sz="2513" spc="92">
                <a:solidFill>
                  <a:srgbClr val="000000"/>
                </a:solidFill>
                <a:latin typeface="Poppins Bold"/>
                <a:ea typeface="Poppins Bold"/>
                <a:cs typeface="Poppins Bold"/>
                <a:sym typeface="Poppins Bold"/>
              </a:rPr>
              <a:t>Actually True </a:t>
            </a:r>
            <a:r>
              <a:rPr lang="en-US" sz="2513" spc="92">
                <a:solidFill>
                  <a:srgbClr val="000000"/>
                </a:solidFill>
                <a:latin typeface="Poppins"/>
                <a:ea typeface="Poppins"/>
                <a:cs typeface="Poppins"/>
                <a:sym typeface="Poppins"/>
              </a:rPr>
              <a:t>and</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 Predicts </a:t>
            </a:r>
            <a:r>
              <a:rPr lang="en-US" b="true" sz="2513" spc="92">
                <a:solidFill>
                  <a:srgbClr val="000000"/>
                </a:solidFill>
                <a:latin typeface="Poppins Bold"/>
                <a:ea typeface="Poppins Bold"/>
                <a:cs typeface="Poppins Bold"/>
                <a:sym typeface="Poppins Bold"/>
              </a:rPr>
              <a:t>3 outputs as True </a:t>
            </a:r>
            <a:r>
              <a:rPr lang="en-US" sz="2513" spc="92">
                <a:solidFill>
                  <a:srgbClr val="000000"/>
                </a:solidFill>
                <a:latin typeface="Poppins"/>
                <a:ea typeface="Poppins"/>
                <a:cs typeface="Poppins"/>
                <a:sym typeface="Poppins"/>
              </a:rPr>
              <a:t>which are </a:t>
            </a:r>
            <a:r>
              <a:rPr lang="en-US" b="true" sz="2513" spc="92">
                <a:solidFill>
                  <a:srgbClr val="000000"/>
                </a:solidFill>
                <a:latin typeface="Poppins Bold"/>
                <a:ea typeface="Poppins Bold"/>
                <a:cs typeface="Poppins Bold"/>
                <a:sym typeface="Poppins Bold"/>
              </a:rPr>
              <a:t>actually False</a:t>
            </a:r>
            <a:r>
              <a:rPr lang="en-US" sz="2513" spc="92">
                <a:solidFill>
                  <a:srgbClr val="000000"/>
                </a:solidFill>
                <a:latin typeface="Poppins"/>
                <a:ea typeface="Poppins"/>
                <a:cs typeface="Poppins"/>
                <a:sym typeface="Poppins"/>
              </a:rPr>
              <a:t>. </a:t>
            </a:r>
          </a:p>
          <a:p>
            <a:pPr algn="l">
              <a:lnSpc>
                <a:spcPts val="3518"/>
              </a:lnSpc>
            </a:pPr>
            <a:r>
              <a:rPr lang="en-US" sz="2513" spc="92">
                <a:solidFill>
                  <a:srgbClr val="000000"/>
                </a:solidFill>
                <a:latin typeface="Poppins"/>
                <a:ea typeface="Poppins"/>
                <a:cs typeface="Poppins"/>
                <a:sym typeface="Poppins"/>
              </a:rPr>
              <a:t>Overall we can see our model is performing well on the </a:t>
            </a:r>
            <a:r>
              <a:rPr lang="en-US" sz="2513" spc="92" b="true">
                <a:solidFill>
                  <a:srgbClr val="000000"/>
                </a:solidFill>
                <a:latin typeface="Poppins Bold"/>
                <a:ea typeface="Poppins Bold"/>
                <a:cs typeface="Poppins Bold"/>
                <a:sym typeface="Poppins Bold"/>
              </a:rPr>
              <a:t>Test dataset</a:t>
            </a:r>
            <a:r>
              <a:rPr lang="en-US" sz="2513" spc="92">
                <a:solidFill>
                  <a:srgbClr val="000000"/>
                </a:solidFill>
                <a:latin typeface="Poppins"/>
                <a:ea typeface="Poppins"/>
                <a:cs typeface="Poppins"/>
                <a:sym typeface="Poppins"/>
              </a:rPr>
              <a:t>.</a:t>
            </a:r>
          </a:p>
          <a:p>
            <a:pPr algn="l">
              <a:lnSpc>
                <a:spcPts val="351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161254" y="18264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sp>
        <p:nvSpPr>
          <p:cNvPr name="Freeform 6" id="6"/>
          <p:cNvSpPr/>
          <p:nvPr/>
        </p:nvSpPr>
        <p:spPr>
          <a:xfrm flipH="false" flipV="false" rot="0">
            <a:off x="7283026" y="1479922"/>
            <a:ext cx="9388478" cy="4893744"/>
          </a:xfrm>
          <a:custGeom>
            <a:avLst/>
            <a:gdLst/>
            <a:ahLst/>
            <a:cxnLst/>
            <a:rect r="r" b="b" t="t" l="l"/>
            <a:pathLst>
              <a:path h="4893744" w="9388478">
                <a:moveTo>
                  <a:pt x="0" y="0"/>
                </a:moveTo>
                <a:lnTo>
                  <a:pt x="9388478" y="0"/>
                </a:lnTo>
                <a:lnTo>
                  <a:pt x="9388478" y="4893744"/>
                </a:lnTo>
                <a:lnTo>
                  <a:pt x="0" y="4893744"/>
                </a:lnTo>
                <a:lnTo>
                  <a:pt x="0" y="0"/>
                </a:lnTo>
                <a:close/>
              </a:path>
            </a:pathLst>
          </a:custGeom>
          <a:blipFill>
            <a:blip r:embed="rId3"/>
            <a:stretch>
              <a:fillRect l="0" t="0" r="0" b="0"/>
            </a:stretch>
          </a:blipFill>
        </p:spPr>
      </p:sp>
      <p:grpSp>
        <p:nvGrpSpPr>
          <p:cNvPr name="Group 7" id="7"/>
          <p:cNvGrpSpPr/>
          <p:nvPr/>
        </p:nvGrpSpPr>
        <p:grpSpPr>
          <a:xfrm rot="0">
            <a:off x="6227692" y="6535591"/>
            <a:ext cx="11917185" cy="3585807"/>
            <a:chOff x="0" y="0"/>
            <a:chExt cx="3138682" cy="944410"/>
          </a:xfrm>
        </p:grpSpPr>
        <p:sp>
          <p:nvSpPr>
            <p:cNvPr name="Freeform 8" id="8"/>
            <p:cNvSpPr/>
            <p:nvPr/>
          </p:nvSpPr>
          <p:spPr>
            <a:xfrm flipH="false" flipV="false" rot="0">
              <a:off x="0" y="0"/>
              <a:ext cx="3138682" cy="944410"/>
            </a:xfrm>
            <a:custGeom>
              <a:avLst/>
              <a:gdLst/>
              <a:ahLst/>
              <a:cxnLst/>
              <a:rect r="r" b="b" t="t" l="l"/>
              <a:pathLst>
                <a:path h="944410" w="3138682">
                  <a:moveTo>
                    <a:pt x="33132" y="0"/>
                  </a:moveTo>
                  <a:lnTo>
                    <a:pt x="3105551" y="0"/>
                  </a:lnTo>
                  <a:cubicBezTo>
                    <a:pt x="3114338" y="0"/>
                    <a:pt x="3122765" y="3491"/>
                    <a:pt x="3128978" y="9704"/>
                  </a:cubicBezTo>
                  <a:cubicBezTo>
                    <a:pt x="3135192" y="15918"/>
                    <a:pt x="3138682" y="24345"/>
                    <a:pt x="3138682" y="33132"/>
                  </a:cubicBezTo>
                  <a:lnTo>
                    <a:pt x="3138682" y="911278"/>
                  </a:lnTo>
                  <a:cubicBezTo>
                    <a:pt x="3138682" y="920065"/>
                    <a:pt x="3135192" y="928492"/>
                    <a:pt x="3128978" y="934706"/>
                  </a:cubicBezTo>
                  <a:cubicBezTo>
                    <a:pt x="3122765" y="940919"/>
                    <a:pt x="3114338" y="944410"/>
                    <a:pt x="3105551" y="944410"/>
                  </a:cubicBezTo>
                  <a:lnTo>
                    <a:pt x="33132" y="944410"/>
                  </a:lnTo>
                  <a:cubicBezTo>
                    <a:pt x="24345" y="944410"/>
                    <a:pt x="15918" y="940919"/>
                    <a:pt x="9704" y="934706"/>
                  </a:cubicBezTo>
                  <a:cubicBezTo>
                    <a:pt x="3491" y="928492"/>
                    <a:pt x="0" y="920065"/>
                    <a:pt x="0" y="911278"/>
                  </a:cubicBezTo>
                  <a:lnTo>
                    <a:pt x="0" y="33132"/>
                  </a:lnTo>
                  <a:cubicBezTo>
                    <a:pt x="0" y="24345"/>
                    <a:pt x="3491" y="15918"/>
                    <a:pt x="9704" y="9704"/>
                  </a:cubicBezTo>
                  <a:cubicBezTo>
                    <a:pt x="15918" y="3491"/>
                    <a:pt x="24345" y="0"/>
                    <a:pt x="33132"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3138682" cy="1020610"/>
            </a:xfrm>
            <a:prstGeom prst="rect">
              <a:avLst/>
            </a:prstGeom>
          </p:spPr>
          <p:txBody>
            <a:bodyPr anchor="ctr" rtlCol="false" tIns="50800" lIns="50800" bIns="50800" rIns="50800"/>
            <a:lstStyle/>
            <a:p>
              <a:pPr algn="ctr">
                <a:lnSpc>
                  <a:spcPts val="3519"/>
                </a:lnSpc>
              </a:pPr>
            </a:p>
          </p:txBody>
        </p:sp>
      </p:grpSp>
      <p:sp>
        <p:nvSpPr>
          <p:cNvPr name="Freeform 10" id="10"/>
          <p:cNvSpPr/>
          <p:nvPr/>
        </p:nvSpPr>
        <p:spPr>
          <a:xfrm flipH="false" flipV="false" rot="0">
            <a:off x="0" y="1971021"/>
            <a:ext cx="6132876" cy="7559785"/>
          </a:xfrm>
          <a:custGeom>
            <a:avLst/>
            <a:gdLst/>
            <a:ahLst/>
            <a:cxnLst/>
            <a:rect r="r" b="b" t="t" l="l"/>
            <a:pathLst>
              <a:path h="7559785" w="6132876">
                <a:moveTo>
                  <a:pt x="0" y="0"/>
                </a:moveTo>
                <a:lnTo>
                  <a:pt x="6132876" y="0"/>
                </a:lnTo>
                <a:lnTo>
                  <a:pt x="6132876" y="7559785"/>
                </a:lnTo>
                <a:lnTo>
                  <a:pt x="0" y="7559785"/>
                </a:lnTo>
                <a:lnTo>
                  <a:pt x="0" y="0"/>
                </a:lnTo>
                <a:close/>
              </a:path>
            </a:pathLst>
          </a:custGeom>
          <a:blipFill>
            <a:blip r:embed="rId4"/>
            <a:stretch>
              <a:fillRect l="0" t="0" r="0" b="0"/>
            </a:stretch>
          </a:blipFill>
        </p:spPr>
      </p:sp>
      <p:sp>
        <p:nvSpPr>
          <p:cNvPr name="TextBox 11" id="11"/>
          <p:cNvSpPr txBox="true"/>
          <p:nvPr/>
        </p:nvSpPr>
        <p:spPr>
          <a:xfrm rot="0">
            <a:off x="4550995" y="458269"/>
            <a:ext cx="8413909" cy="618022"/>
          </a:xfrm>
          <a:prstGeom prst="rect">
            <a:avLst/>
          </a:prstGeom>
        </p:spPr>
        <p:txBody>
          <a:bodyPr anchor="t" rtlCol="false" tIns="0" lIns="0" bIns="0" rIns="0">
            <a:spAutoFit/>
          </a:bodyPr>
          <a:lstStyle/>
          <a:p>
            <a:pPr algn="ctr">
              <a:lnSpc>
                <a:spcPts val="4779"/>
              </a:lnSpc>
              <a:spcBef>
                <a:spcPct val="0"/>
              </a:spcBef>
            </a:pPr>
            <a:r>
              <a:rPr lang="en-US" b="true" sz="3412" spc="126">
                <a:solidFill>
                  <a:srgbClr val="000000"/>
                </a:solidFill>
                <a:latin typeface="Poppins Bold"/>
                <a:ea typeface="Poppins Bold"/>
                <a:cs typeface="Poppins Bold"/>
                <a:sym typeface="Poppins Bold"/>
              </a:rPr>
              <a:t>Importance of Feature in Prediction</a:t>
            </a:r>
          </a:p>
        </p:txBody>
      </p:sp>
      <p:sp>
        <p:nvSpPr>
          <p:cNvPr name="TextBox 12" id="12"/>
          <p:cNvSpPr txBox="true"/>
          <p:nvPr/>
        </p:nvSpPr>
        <p:spPr>
          <a:xfrm rot="0">
            <a:off x="6374672" y="6531635"/>
            <a:ext cx="11770205" cy="3517519"/>
          </a:xfrm>
          <a:prstGeom prst="rect">
            <a:avLst/>
          </a:prstGeom>
        </p:spPr>
        <p:txBody>
          <a:bodyPr anchor="t" rtlCol="false" tIns="0" lIns="0" bIns="0" rIns="0">
            <a:spAutoFit/>
          </a:bodyPr>
          <a:lstStyle/>
          <a:p>
            <a:pPr algn="l">
              <a:lnSpc>
                <a:spcPts val="3518"/>
              </a:lnSpc>
            </a:pPr>
            <a:r>
              <a:rPr lang="en-US" sz="2513" spc="92" b="true">
                <a:solidFill>
                  <a:srgbClr val="000000"/>
                </a:solidFill>
                <a:latin typeface="Poppins Bold"/>
                <a:ea typeface="Poppins Bold"/>
                <a:cs typeface="Poppins Bold"/>
                <a:sym typeface="Poppins Bold"/>
              </a:rPr>
              <a:t>Permutation Importance</a:t>
            </a:r>
            <a:r>
              <a:rPr lang="en-US" sz="2513" spc="92">
                <a:solidFill>
                  <a:srgbClr val="000000"/>
                </a:solidFill>
                <a:latin typeface="Poppins"/>
                <a:ea typeface="Poppins"/>
                <a:cs typeface="Poppins"/>
                <a:sym typeface="Poppins"/>
              </a:rPr>
              <a:t> measures Important features by </a:t>
            </a:r>
            <a:r>
              <a:rPr lang="en-US" sz="2513" spc="92" b="true">
                <a:solidFill>
                  <a:srgbClr val="000000"/>
                </a:solidFill>
                <a:latin typeface="Poppins Bold"/>
                <a:ea typeface="Poppins Bold"/>
                <a:cs typeface="Poppins Bold"/>
                <a:sym typeface="Poppins Bold"/>
              </a:rPr>
              <a:t>randomly shuffling</a:t>
            </a:r>
            <a:r>
              <a:rPr lang="en-US" sz="2513" spc="92">
                <a:solidFill>
                  <a:srgbClr val="000000"/>
                </a:solidFill>
                <a:latin typeface="Poppins"/>
                <a:ea typeface="Poppins"/>
                <a:cs typeface="Poppins"/>
                <a:sym typeface="Poppins"/>
              </a:rPr>
              <a:t> a particular Feature keeping other features fixed and observing performance of the model. If performance changes a lot it means that feature is important.</a:t>
            </a:r>
          </a:p>
          <a:p>
            <a:pPr algn="l">
              <a:lnSpc>
                <a:spcPts val="3519"/>
              </a:lnSpc>
              <a:spcBef>
                <a:spcPct val="0"/>
              </a:spcBef>
            </a:pPr>
            <a:r>
              <a:rPr lang="en-US" b="true" sz="2513" spc="93">
                <a:solidFill>
                  <a:srgbClr val="000000"/>
                </a:solidFill>
                <a:latin typeface="Poppins Bold"/>
                <a:ea typeface="Poppins Bold"/>
                <a:cs typeface="Poppins Bold"/>
                <a:sym typeface="Poppins Bold"/>
              </a:rPr>
              <a:t>SHAP</a:t>
            </a:r>
            <a:r>
              <a:rPr lang="en-US" sz="2513" spc="93">
                <a:solidFill>
                  <a:srgbClr val="000000"/>
                </a:solidFill>
                <a:latin typeface="Poppins"/>
                <a:ea typeface="Poppins"/>
                <a:cs typeface="Poppins"/>
                <a:sym typeface="Poppins"/>
              </a:rPr>
              <a:t> calculates the </a:t>
            </a:r>
            <a:r>
              <a:rPr lang="en-US" b="true" sz="2513" spc="93">
                <a:solidFill>
                  <a:srgbClr val="000000"/>
                </a:solidFill>
                <a:latin typeface="Poppins Bold"/>
                <a:ea typeface="Poppins Bold"/>
                <a:cs typeface="Poppins Bold"/>
                <a:sym typeface="Poppins Bold"/>
              </a:rPr>
              <a:t>importance of a feature </a:t>
            </a:r>
            <a:r>
              <a:rPr lang="en-US" sz="2513" spc="93">
                <a:solidFill>
                  <a:srgbClr val="000000"/>
                </a:solidFill>
                <a:latin typeface="Poppins"/>
                <a:ea typeface="Poppins"/>
                <a:cs typeface="Poppins"/>
                <a:sym typeface="Poppins"/>
              </a:rPr>
              <a:t>by evaluating how much the model's prediction would change if that feature were removed or its value was changed.</a:t>
            </a:r>
            <a:r>
              <a:rPr lang="en-US" b="true" sz="2513" spc="93">
                <a:solidFill>
                  <a:srgbClr val="000000"/>
                </a:solidFill>
                <a:latin typeface="Poppins Bold"/>
                <a:ea typeface="Poppins Bold"/>
                <a:cs typeface="Poppins Bold"/>
                <a:sym typeface="Poppins Bold"/>
              </a:rPr>
              <a:t>Higher absolute SHAP </a:t>
            </a:r>
            <a:r>
              <a:rPr lang="en-US" sz="2513" spc="93">
                <a:solidFill>
                  <a:srgbClr val="000000"/>
                </a:solidFill>
                <a:latin typeface="Poppins"/>
                <a:ea typeface="Poppins"/>
                <a:cs typeface="Poppins"/>
                <a:sym typeface="Poppins"/>
              </a:rPr>
              <a:t>values indicate that the feature has a </a:t>
            </a:r>
            <a:r>
              <a:rPr lang="en-US" b="true" sz="2513" spc="93">
                <a:solidFill>
                  <a:srgbClr val="000000"/>
                </a:solidFill>
                <a:latin typeface="Poppins Bold"/>
                <a:ea typeface="Poppins Bold"/>
                <a:cs typeface="Poppins Bold"/>
                <a:sym typeface="Poppins Bold"/>
              </a:rPr>
              <a:t>larger impact</a:t>
            </a:r>
            <a:r>
              <a:rPr lang="en-US" sz="2513" spc="93">
                <a:solidFill>
                  <a:srgbClr val="000000"/>
                </a:solidFill>
                <a:latin typeface="Poppins"/>
                <a:ea typeface="Poppins"/>
                <a:cs typeface="Poppins"/>
                <a:sym typeface="Poppins"/>
              </a:rPr>
              <a:t> on the model's output.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161254" y="18264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sp>
        <p:nvSpPr>
          <p:cNvPr name="TextBox 6" id="6"/>
          <p:cNvSpPr txBox="true"/>
          <p:nvPr/>
        </p:nvSpPr>
        <p:spPr>
          <a:xfrm rot="0">
            <a:off x="2891612" y="372248"/>
            <a:ext cx="11965491" cy="651034"/>
          </a:xfrm>
          <a:prstGeom prst="rect">
            <a:avLst/>
          </a:prstGeom>
        </p:spPr>
        <p:txBody>
          <a:bodyPr anchor="t" rtlCol="false" tIns="0" lIns="0" bIns="0" rIns="0">
            <a:spAutoFit/>
          </a:bodyPr>
          <a:lstStyle/>
          <a:p>
            <a:pPr algn="ctr">
              <a:lnSpc>
                <a:spcPts val="5059"/>
              </a:lnSpc>
              <a:spcBef>
                <a:spcPct val="0"/>
              </a:spcBef>
            </a:pPr>
            <a:r>
              <a:rPr lang="en-US" b="true" sz="3612" spc="133">
                <a:solidFill>
                  <a:srgbClr val="0A152F"/>
                </a:solidFill>
                <a:latin typeface="Poppins Bold"/>
                <a:ea typeface="Poppins Bold"/>
                <a:cs typeface="Poppins Bold"/>
                <a:sym typeface="Poppins Bold"/>
              </a:rPr>
              <a:t>ANOMALY DETECTION</a:t>
            </a:r>
          </a:p>
        </p:txBody>
      </p:sp>
      <p:grpSp>
        <p:nvGrpSpPr>
          <p:cNvPr name="Group 7" id="7"/>
          <p:cNvGrpSpPr/>
          <p:nvPr/>
        </p:nvGrpSpPr>
        <p:grpSpPr>
          <a:xfrm rot="0">
            <a:off x="-5638523" y="1509303"/>
            <a:ext cx="13334447" cy="886124"/>
            <a:chOff x="0" y="0"/>
            <a:chExt cx="3511953" cy="233383"/>
          </a:xfrm>
        </p:grpSpPr>
        <p:sp>
          <p:nvSpPr>
            <p:cNvPr name="Freeform 8" id="8"/>
            <p:cNvSpPr/>
            <p:nvPr/>
          </p:nvSpPr>
          <p:spPr>
            <a:xfrm flipH="false" flipV="false" rot="0">
              <a:off x="0" y="0"/>
              <a:ext cx="3511953" cy="233383"/>
            </a:xfrm>
            <a:custGeom>
              <a:avLst/>
              <a:gdLst/>
              <a:ahLst/>
              <a:cxnLst/>
              <a:rect r="r" b="b" t="t" l="l"/>
              <a:pathLst>
                <a:path h="233383" w="3511953">
                  <a:moveTo>
                    <a:pt x="3308753" y="0"/>
                  </a:moveTo>
                  <a:lnTo>
                    <a:pt x="203200" y="0"/>
                  </a:lnTo>
                  <a:lnTo>
                    <a:pt x="0" y="116691"/>
                  </a:lnTo>
                  <a:lnTo>
                    <a:pt x="203200" y="233383"/>
                  </a:lnTo>
                  <a:lnTo>
                    <a:pt x="3308753" y="233383"/>
                  </a:lnTo>
                  <a:lnTo>
                    <a:pt x="3511953" y="116691"/>
                  </a:lnTo>
                  <a:lnTo>
                    <a:pt x="3308753" y="0"/>
                  </a:ln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152400" y="-76200"/>
              <a:ext cx="3207153" cy="309583"/>
            </a:xfrm>
            <a:prstGeom prst="rect">
              <a:avLst/>
            </a:prstGeom>
          </p:spPr>
          <p:txBody>
            <a:bodyPr anchor="ctr" rtlCol="false" tIns="50800" lIns="50800" bIns="50800" rIns="50800"/>
            <a:lstStyle/>
            <a:p>
              <a:pPr algn="ctr">
                <a:lnSpc>
                  <a:spcPts val="3519"/>
                </a:lnSpc>
              </a:pPr>
            </a:p>
          </p:txBody>
        </p:sp>
      </p:grpSp>
      <p:sp>
        <p:nvSpPr>
          <p:cNvPr name="TextBox 10" id="10"/>
          <p:cNvSpPr txBox="true"/>
          <p:nvPr/>
        </p:nvSpPr>
        <p:spPr>
          <a:xfrm rot="0">
            <a:off x="-189470" y="1662983"/>
            <a:ext cx="7653071" cy="591991"/>
          </a:xfrm>
          <a:prstGeom prst="rect">
            <a:avLst/>
          </a:prstGeom>
        </p:spPr>
        <p:txBody>
          <a:bodyPr anchor="t" rtlCol="false" tIns="0" lIns="0" bIns="0" rIns="0">
            <a:spAutoFit/>
          </a:bodyPr>
          <a:lstStyle/>
          <a:p>
            <a:pPr algn="ctr">
              <a:lnSpc>
                <a:spcPts val="4639"/>
              </a:lnSpc>
              <a:spcBef>
                <a:spcPct val="0"/>
              </a:spcBef>
            </a:pPr>
            <a:r>
              <a:rPr lang="en-US" b="true" sz="3312" spc="122">
                <a:solidFill>
                  <a:srgbClr val="0A152F"/>
                </a:solidFill>
                <a:latin typeface="Poppins Bold"/>
                <a:ea typeface="Poppins Bold"/>
                <a:cs typeface="Poppins Bold"/>
                <a:sym typeface="Poppins Bold"/>
              </a:rPr>
              <a:t>Library based Implementation</a:t>
            </a:r>
          </a:p>
        </p:txBody>
      </p:sp>
      <p:grpSp>
        <p:nvGrpSpPr>
          <p:cNvPr name="Group 11" id="11"/>
          <p:cNvGrpSpPr/>
          <p:nvPr/>
        </p:nvGrpSpPr>
        <p:grpSpPr>
          <a:xfrm rot="0">
            <a:off x="100909" y="2585928"/>
            <a:ext cx="17953698" cy="7226495"/>
            <a:chOff x="0" y="0"/>
            <a:chExt cx="4728546" cy="1903274"/>
          </a:xfrm>
        </p:grpSpPr>
        <p:sp>
          <p:nvSpPr>
            <p:cNvPr name="Freeform 12" id="12"/>
            <p:cNvSpPr/>
            <p:nvPr/>
          </p:nvSpPr>
          <p:spPr>
            <a:xfrm flipH="false" flipV="false" rot="0">
              <a:off x="0" y="0"/>
              <a:ext cx="4728546" cy="1903275"/>
            </a:xfrm>
            <a:custGeom>
              <a:avLst/>
              <a:gdLst/>
              <a:ahLst/>
              <a:cxnLst/>
              <a:rect r="r" b="b" t="t" l="l"/>
              <a:pathLst>
                <a:path h="1903275" w="4728546">
                  <a:moveTo>
                    <a:pt x="21992" y="0"/>
                  </a:moveTo>
                  <a:lnTo>
                    <a:pt x="4706554" y="0"/>
                  </a:lnTo>
                  <a:cubicBezTo>
                    <a:pt x="4718700" y="0"/>
                    <a:pt x="4728546" y="9846"/>
                    <a:pt x="4728546" y="21992"/>
                  </a:cubicBezTo>
                  <a:lnTo>
                    <a:pt x="4728546" y="1881282"/>
                  </a:lnTo>
                  <a:cubicBezTo>
                    <a:pt x="4728546" y="1893428"/>
                    <a:pt x="4718700" y="1903275"/>
                    <a:pt x="4706554" y="1903275"/>
                  </a:cubicBezTo>
                  <a:lnTo>
                    <a:pt x="21992" y="1903275"/>
                  </a:lnTo>
                  <a:cubicBezTo>
                    <a:pt x="9846" y="1903275"/>
                    <a:pt x="0" y="1893428"/>
                    <a:pt x="0" y="1881282"/>
                  </a:cubicBezTo>
                  <a:lnTo>
                    <a:pt x="0" y="21992"/>
                  </a:lnTo>
                  <a:cubicBezTo>
                    <a:pt x="0" y="9846"/>
                    <a:pt x="9846" y="0"/>
                    <a:pt x="21992" y="0"/>
                  </a:cubicBez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0" y="-76200"/>
              <a:ext cx="4728546" cy="1979474"/>
            </a:xfrm>
            <a:prstGeom prst="rect">
              <a:avLst/>
            </a:prstGeom>
          </p:spPr>
          <p:txBody>
            <a:bodyPr anchor="ctr" rtlCol="false" tIns="50800" lIns="50800" bIns="50800" rIns="50800"/>
            <a:lstStyle/>
            <a:p>
              <a:pPr algn="ctr">
                <a:lnSpc>
                  <a:spcPts val="3519"/>
                </a:lnSpc>
              </a:pPr>
            </a:p>
          </p:txBody>
        </p:sp>
      </p:grpSp>
      <p:sp>
        <p:nvSpPr>
          <p:cNvPr name="TextBox 14" id="14"/>
          <p:cNvSpPr txBox="true"/>
          <p:nvPr/>
        </p:nvSpPr>
        <p:spPr>
          <a:xfrm rot="0">
            <a:off x="51766" y="2755008"/>
            <a:ext cx="4471392" cy="492566"/>
          </a:xfrm>
          <a:prstGeom prst="rect">
            <a:avLst/>
          </a:prstGeom>
        </p:spPr>
        <p:txBody>
          <a:bodyPr anchor="t" rtlCol="false" tIns="0" lIns="0" bIns="0" rIns="0">
            <a:spAutoFit/>
          </a:bodyPr>
          <a:lstStyle/>
          <a:p>
            <a:pPr algn="l" marL="589038" indent="-294519" lvl="1">
              <a:lnSpc>
                <a:spcPts val="3820"/>
              </a:lnSpc>
              <a:spcBef>
                <a:spcPct val="0"/>
              </a:spcBef>
              <a:buFont typeface="Arial"/>
              <a:buChar char="•"/>
            </a:pPr>
            <a:r>
              <a:rPr lang="en-US" b="true" sz="2728" spc="100">
                <a:solidFill>
                  <a:srgbClr val="0A152F"/>
                </a:solidFill>
                <a:latin typeface="Poppins Bold"/>
                <a:ea typeface="Poppins Bold"/>
                <a:cs typeface="Poppins Bold"/>
                <a:sym typeface="Poppins Bold"/>
              </a:rPr>
              <a:t>Algorithm Selection:</a:t>
            </a:r>
          </a:p>
        </p:txBody>
      </p:sp>
      <p:sp>
        <p:nvSpPr>
          <p:cNvPr name="TextBox 15" id="15"/>
          <p:cNvSpPr txBox="true"/>
          <p:nvPr/>
        </p:nvSpPr>
        <p:spPr>
          <a:xfrm rot="0">
            <a:off x="637761" y="3273806"/>
            <a:ext cx="17416847" cy="1764919"/>
          </a:xfrm>
          <a:prstGeom prst="rect">
            <a:avLst/>
          </a:prstGeom>
        </p:spPr>
        <p:txBody>
          <a:bodyPr anchor="t" rtlCol="false" tIns="0" lIns="0" bIns="0" rIns="0">
            <a:spAutoFit/>
          </a:bodyPr>
          <a:lstStyle/>
          <a:p>
            <a:pPr algn="just" marL="542557" indent="-271279" lvl="1">
              <a:lnSpc>
                <a:spcPts val="3518"/>
              </a:lnSpc>
              <a:buFont typeface="Arial"/>
              <a:buChar char="•"/>
            </a:pPr>
            <a:r>
              <a:rPr lang="en-US" b="true" sz="2513" spc="92">
                <a:solidFill>
                  <a:srgbClr val="0A152F"/>
                </a:solidFill>
                <a:latin typeface="Poppins Bold"/>
                <a:ea typeface="Poppins Bold"/>
                <a:cs typeface="Poppins Bold"/>
                <a:sym typeface="Poppins Bold"/>
              </a:rPr>
              <a:t>Isolation Forest: </a:t>
            </a:r>
            <a:r>
              <a:rPr lang="en-US" sz="2513" spc="92">
                <a:solidFill>
                  <a:srgbClr val="0A152F"/>
                </a:solidFill>
                <a:latin typeface="Poppins"/>
                <a:ea typeface="Poppins"/>
                <a:cs typeface="Poppins"/>
                <a:sym typeface="Poppins"/>
              </a:rPr>
              <a:t>Efficiently detects anomalies by isolating data points through random partitions.</a:t>
            </a:r>
          </a:p>
          <a:p>
            <a:pPr algn="just" marL="542557" indent="-271279" lvl="1">
              <a:lnSpc>
                <a:spcPts val="3519"/>
              </a:lnSpc>
              <a:buFont typeface="Arial"/>
              <a:buChar char="•"/>
            </a:pPr>
            <a:r>
              <a:rPr lang="en-US" b="true" sz="2513" spc="93">
                <a:solidFill>
                  <a:srgbClr val="0A152F"/>
                </a:solidFill>
                <a:latin typeface="Poppins Bold"/>
                <a:ea typeface="Poppins Bold"/>
                <a:cs typeface="Poppins Bold"/>
                <a:sym typeface="Poppins Bold"/>
              </a:rPr>
              <a:t>Reason for Choosing Isolation Forest:</a:t>
            </a:r>
            <a:r>
              <a:rPr lang="en-US" sz="2513" spc="93">
                <a:solidFill>
                  <a:srgbClr val="0A152F"/>
                </a:solidFill>
                <a:latin typeface="Poppins"/>
                <a:ea typeface="Poppins"/>
                <a:cs typeface="Poppins"/>
                <a:sym typeface="Poppins"/>
              </a:rPr>
              <a:t>Isolation Forest was chosen for its efficiency in detecting anomalies by isolating data points through random partitions, making it well-suited for high-dimensional datasets.</a:t>
            </a:r>
          </a:p>
        </p:txBody>
      </p:sp>
      <p:sp>
        <p:nvSpPr>
          <p:cNvPr name="TextBox 16" id="16"/>
          <p:cNvSpPr txBox="true"/>
          <p:nvPr/>
        </p:nvSpPr>
        <p:spPr>
          <a:xfrm rot="0">
            <a:off x="51766" y="5067300"/>
            <a:ext cx="17776760" cy="450418"/>
          </a:xfrm>
          <a:prstGeom prst="rect">
            <a:avLst/>
          </a:prstGeom>
        </p:spPr>
        <p:txBody>
          <a:bodyPr anchor="t" rtlCol="false" tIns="0" lIns="0" bIns="0" rIns="0">
            <a:spAutoFit/>
          </a:bodyPr>
          <a:lstStyle/>
          <a:p>
            <a:pPr algn="l" marL="542557" indent="-271279" lvl="1">
              <a:lnSpc>
                <a:spcPts val="3519"/>
              </a:lnSpc>
              <a:buFont typeface="Arial"/>
              <a:buChar char="•"/>
            </a:pPr>
            <a:r>
              <a:rPr lang="en-US" b="true" sz="2513" spc="93">
                <a:solidFill>
                  <a:srgbClr val="0A152F"/>
                </a:solidFill>
                <a:latin typeface="Poppins Bold"/>
                <a:ea typeface="Poppins Bold"/>
                <a:cs typeface="Poppins Bold"/>
                <a:sym typeface="Poppins Bold"/>
              </a:rPr>
              <a:t>P</a:t>
            </a:r>
            <a:r>
              <a:rPr lang="en-US" b="true" sz="2513" spc="93">
                <a:solidFill>
                  <a:srgbClr val="0A152F"/>
                </a:solidFill>
                <a:latin typeface="Poppins Bold"/>
                <a:ea typeface="Poppins Bold"/>
                <a:cs typeface="Poppins Bold"/>
                <a:sym typeface="Poppins Bold"/>
              </a:rPr>
              <a:t>arameter Tuning:</a:t>
            </a:r>
          </a:p>
        </p:txBody>
      </p:sp>
      <p:sp>
        <p:nvSpPr>
          <p:cNvPr name="TextBox 17" id="17"/>
          <p:cNvSpPr txBox="true"/>
          <p:nvPr/>
        </p:nvSpPr>
        <p:spPr>
          <a:xfrm rot="0">
            <a:off x="601511" y="5546293"/>
            <a:ext cx="12617410" cy="888619"/>
          </a:xfrm>
          <a:prstGeom prst="rect">
            <a:avLst/>
          </a:prstGeom>
        </p:spPr>
        <p:txBody>
          <a:bodyPr anchor="t" rtlCol="false" tIns="0" lIns="0" bIns="0" rIns="0">
            <a:spAutoFit/>
          </a:bodyPr>
          <a:lstStyle/>
          <a:p>
            <a:pPr algn="l" marL="542557" indent="-271279" lvl="1">
              <a:lnSpc>
                <a:spcPts val="3518"/>
              </a:lnSpc>
              <a:spcBef>
                <a:spcPct val="0"/>
              </a:spcBef>
              <a:buFont typeface="Arial"/>
              <a:buChar char="•"/>
            </a:pPr>
            <a:r>
              <a:rPr lang="en-US" b="true" sz="2513" spc="92">
                <a:solidFill>
                  <a:srgbClr val="0A152F"/>
                </a:solidFill>
                <a:latin typeface="Poppins Bold"/>
                <a:ea typeface="Poppins Bold"/>
                <a:cs typeface="Poppins Bold"/>
                <a:sym typeface="Poppins Bold"/>
              </a:rPr>
              <a:t>C</a:t>
            </a:r>
            <a:r>
              <a:rPr lang="en-US" b="true" sz="2513" spc="92">
                <a:solidFill>
                  <a:srgbClr val="0A152F"/>
                </a:solidFill>
                <a:latin typeface="Poppins Bold"/>
                <a:ea typeface="Poppins Bold"/>
                <a:cs typeface="Poppins Bold"/>
                <a:sym typeface="Poppins Bold"/>
              </a:rPr>
              <a:t>ontamination:</a:t>
            </a:r>
            <a:r>
              <a:rPr lang="en-US" sz="2513" spc="92">
                <a:solidFill>
                  <a:srgbClr val="0A152F"/>
                </a:solidFill>
                <a:latin typeface="Poppins"/>
                <a:ea typeface="Poppins"/>
                <a:cs typeface="Poppins"/>
                <a:sym typeface="Poppins"/>
              </a:rPr>
              <a:t> Set to 0.08 (8% expected anomalies based on tuning).</a:t>
            </a:r>
          </a:p>
          <a:p>
            <a:pPr algn="l" marL="542557" indent="-271279" lvl="1">
              <a:lnSpc>
                <a:spcPts val="3519"/>
              </a:lnSpc>
              <a:spcBef>
                <a:spcPct val="0"/>
              </a:spcBef>
              <a:buFont typeface="Arial"/>
              <a:buChar char="•"/>
            </a:pPr>
            <a:r>
              <a:rPr lang="en-US" b="true" sz="2513" spc="93">
                <a:solidFill>
                  <a:srgbClr val="0A152F"/>
                </a:solidFill>
                <a:latin typeface="Poppins Bold"/>
                <a:ea typeface="Poppins Bold"/>
                <a:cs typeface="Poppins Bold"/>
                <a:sym typeface="Poppins Bold"/>
              </a:rPr>
              <a:t>n_estimators: </a:t>
            </a:r>
            <a:r>
              <a:rPr lang="en-US" sz="2513" spc="93">
                <a:solidFill>
                  <a:srgbClr val="0A152F"/>
                </a:solidFill>
                <a:latin typeface="Poppins"/>
                <a:ea typeface="Poppins"/>
                <a:cs typeface="Poppins"/>
                <a:sym typeface="Poppins"/>
              </a:rPr>
              <a:t>Set to 100 for improved accuracy</a:t>
            </a:r>
          </a:p>
        </p:txBody>
      </p:sp>
      <p:sp>
        <p:nvSpPr>
          <p:cNvPr name="TextBox 18" id="18"/>
          <p:cNvSpPr txBox="true"/>
          <p:nvPr/>
        </p:nvSpPr>
        <p:spPr>
          <a:xfrm rot="0">
            <a:off x="51766" y="6463486"/>
            <a:ext cx="2683550" cy="450418"/>
          </a:xfrm>
          <a:prstGeom prst="rect">
            <a:avLst/>
          </a:prstGeom>
        </p:spPr>
        <p:txBody>
          <a:bodyPr anchor="t" rtlCol="false" tIns="0" lIns="0" bIns="0" rIns="0">
            <a:spAutoFit/>
          </a:bodyPr>
          <a:lstStyle/>
          <a:p>
            <a:pPr algn="l" marL="542557" indent="-271279" lvl="1">
              <a:lnSpc>
                <a:spcPts val="3519"/>
              </a:lnSpc>
              <a:buFont typeface="Arial"/>
              <a:buChar char="•"/>
            </a:pPr>
            <a:r>
              <a:rPr lang="en-US" b="true" sz="2513" spc="93">
                <a:solidFill>
                  <a:srgbClr val="0A152F"/>
                </a:solidFill>
                <a:latin typeface="Poppins Bold"/>
                <a:ea typeface="Poppins Bold"/>
                <a:cs typeface="Poppins Bold"/>
                <a:sym typeface="Poppins Bold"/>
              </a:rPr>
              <a:t>Application:</a:t>
            </a:r>
          </a:p>
        </p:txBody>
      </p:sp>
      <p:sp>
        <p:nvSpPr>
          <p:cNvPr name="TextBox 19" id="19"/>
          <p:cNvSpPr txBox="true"/>
          <p:nvPr/>
        </p:nvSpPr>
        <p:spPr>
          <a:xfrm rot="0">
            <a:off x="637761" y="6942479"/>
            <a:ext cx="17416847" cy="2203069"/>
          </a:xfrm>
          <a:prstGeom prst="rect">
            <a:avLst/>
          </a:prstGeom>
        </p:spPr>
        <p:txBody>
          <a:bodyPr anchor="t" rtlCol="false" tIns="0" lIns="0" bIns="0" rIns="0">
            <a:spAutoFit/>
          </a:bodyPr>
          <a:lstStyle/>
          <a:p>
            <a:pPr algn="l" marL="542557" indent="-271279" lvl="1">
              <a:lnSpc>
                <a:spcPts val="3518"/>
              </a:lnSpc>
              <a:spcBef>
                <a:spcPct val="0"/>
              </a:spcBef>
              <a:buFont typeface="Arial"/>
              <a:buChar char="•"/>
            </a:pPr>
            <a:r>
              <a:rPr lang="en-US" b="true" sz="2513" spc="92">
                <a:solidFill>
                  <a:srgbClr val="0A152F"/>
                </a:solidFill>
                <a:latin typeface="Poppins Bold"/>
                <a:ea typeface="Poppins Bold"/>
                <a:cs typeface="Poppins Bold"/>
                <a:sym typeface="Poppins Bold"/>
              </a:rPr>
              <a:t>M</a:t>
            </a:r>
            <a:r>
              <a:rPr lang="en-US" b="true" sz="2513" spc="92">
                <a:solidFill>
                  <a:srgbClr val="0A152F"/>
                </a:solidFill>
                <a:latin typeface="Poppins Bold"/>
                <a:ea typeface="Poppins Bold"/>
                <a:cs typeface="Poppins Bold"/>
                <a:sym typeface="Poppins Bold"/>
              </a:rPr>
              <a:t>odel Fitting:</a:t>
            </a:r>
            <a:r>
              <a:rPr lang="en-US" sz="2513" spc="92">
                <a:solidFill>
                  <a:srgbClr val="0A152F"/>
                </a:solidFill>
                <a:latin typeface="Poppins"/>
                <a:ea typeface="Poppins"/>
                <a:cs typeface="Poppins"/>
                <a:sym typeface="Poppins"/>
              </a:rPr>
              <a:t>Fitted on training data (excluding target labels) to learn patterns without bias.</a:t>
            </a:r>
          </a:p>
          <a:p>
            <a:pPr algn="l" marL="542557" indent="-271279" lvl="1">
              <a:lnSpc>
                <a:spcPts val="3518"/>
              </a:lnSpc>
              <a:spcBef>
                <a:spcPct val="0"/>
              </a:spcBef>
              <a:buFont typeface="Arial"/>
              <a:buChar char="•"/>
            </a:pPr>
            <a:r>
              <a:rPr lang="en-US" b="true" sz="2513" spc="92">
                <a:solidFill>
                  <a:srgbClr val="0A152F"/>
                </a:solidFill>
                <a:latin typeface="Poppins Bold"/>
                <a:ea typeface="Poppins Bold"/>
                <a:cs typeface="Poppins Bold"/>
                <a:sym typeface="Poppins Bold"/>
              </a:rPr>
              <a:t>Anomaly Scoring:</a:t>
            </a:r>
            <a:r>
              <a:rPr lang="en-US" sz="2513" spc="92">
                <a:solidFill>
                  <a:srgbClr val="0A152F"/>
                </a:solidFill>
                <a:latin typeface="Poppins"/>
                <a:ea typeface="Poppins"/>
                <a:cs typeface="Poppins"/>
                <a:sym typeface="Poppins"/>
              </a:rPr>
              <a:t>Assigned scores to data points, indicating anomaly likelihood (higher scores = higher likelihood).</a:t>
            </a:r>
          </a:p>
          <a:p>
            <a:pPr algn="l" marL="542557" indent="-271279" lvl="1">
              <a:lnSpc>
                <a:spcPts val="3519"/>
              </a:lnSpc>
              <a:spcBef>
                <a:spcPct val="0"/>
              </a:spcBef>
              <a:buFont typeface="Arial"/>
              <a:buChar char="•"/>
            </a:pPr>
            <a:r>
              <a:rPr lang="en-US" b="true" sz="2513" spc="93">
                <a:solidFill>
                  <a:srgbClr val="0A152F"/>
                </a:solidFill>
                <a:latin typeface="Poppins Bold"/>
                <a:ea typeface="Poppins Bold"/>
                <a:cs typeface="Poppins Bold"/>
                <a:sym typeface="Poppins Bold"/>
              </a:rPr>
              <a:t>Result Interpretation:</a:t>
            </a:r>
            <a:r>
              <a:rPr lang="en-US" sz="2513" spc="93">
                <a:solidFill>
                  <a:srgbClr val="0A152F"/>
                </a:solidFill>
                <a:latin typeface="Poppins"/>
                <a:ea typeface="Poppins"/>
                <a:cs typeface="Poppins"/>
                <a:sym typeface="Poppins"/>
              </a:rPr>
              <a:t>Algorithm assigns -1 if it is predicted as anomaly and 1 if it is predicted as not anomaly.</a:t>
            </a:r>
          </a:p>
        </p:txBody>
      </p:sp>
      <p:sp>
        <p:nvSpPr>
          <p:cNvPr name="TextBox 20" id="20"/>
          <p:cNvSpPr txBox="true"/>
          <p:nvPr/>
        </p:nvSpPr>
        <p:spPr>
          <a:xfrm rot="0">
            <a:off x="100909" y="9182100"/>
            <a:ext cx="7072312" cy="450418"/>
          </a:xfrm>
          <a:prstGeom prst="rect">
            <a:avLst/>
          </a:prstGeom>
        </p:spPr>
        <p:txBody>
          <a:bodyPr anchor="t" rtlCol="false" tIns="0" lIns="0" bIns="0" rIns="0">
            <a:spAutoFit/>
          </a:bodyPr>
          <a:lstStyle/>
          <a:p>
            <a:pPr algn="ctr" marL="542557" indent="-271279" lvl="1">
              <a:lnSpc>
                <a:spcPts val="3519"/>
              </a:lnSpc>
              <a:buFont typeface="Arial"/>
              <a:buChar char="•"/>
            </a:pPr>
            <a:r>
              <a:rPr lang="en-US" b="true" sz="2513" spc="93">
                <a:solidFill>
                  <a:srgbClr val="0A152F"/>
                </a:solidFill>
                <a:latin typeface="Poppins Bold"/>
                <a:ea typeface="Poppins Bold"/>
                <a:cs typeface="Poppins Bold"/>
                <a:sym typeface="Poppins Bold"/>
              </a:rPr>
              <a:t>Total Number of Anomalies Detected:</a:t>
            </a:r>
          </a:p>
        </p:txBody>
      </p:sp>
      <p:sp>
        <p:nvSpPr>
          <p:cNvPr name="TextBox 21" id="21"/>
          <p:cNvSpPr txBox="true"/>
          <p:nvPr/>
        </p:nvSpPr>
        <p:spPr>
          <a:xfrm rot="0">
            <a:off x="7504738" y="9182100"/>
            <a:ext cx="585668" cy="450418"/>
          </a:xfrm>
          <a:prstGeom prst="rect">
            <a:avLst/>
          </a:prstGeom>
        </p:spPr>
        <p:txBody>
          <a:bodyPr anchor="t" rtlCol="false" tIns="0" lIns="0" bIns="0" rIns="0">
            <a:spAutoFit/>
          </a:bodyPr>
          <a:lstStyle/>
          <a:p>
            <a:pPr algn="ctr">
              <a:lnSpc>
                <a:spcPts val="3519"/>
              </a:lnSpc>
              <a:spcBef>
                <a:spcPct val="0"/>
              </a:spcBef>
            </a:pPr>
            <a:r>
              <a:rPr lang="en-US" sz="2513" spc="93">
                <a:solidFill>
                  <a:srgbClr val="0A152F"/>
                </a:solidFill>
                <a:latin typeface="Poppins"/>
                <a:ea typeface="Poppins"/>
                <a:cs typeface="Poppins"/>
                <a:sym typeface="Poppins"/>
              </a:rPr>
              <a:t>337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625331" y="4427540"/>
            <a:ext cx="6394556" cy="1257353"/>
          </a:xfrm>
          <a:prstGeom prst="rect">
            <a:avLst/>
          </a:prstGeom>
        </p:spPr>
        <p:txBody>
          <a:bodyPr anchor="t" rtlCol="false" tIns="0" lIns="0" bIns="0" rIns="0">
            <a:spAutoFit/>
          </a:bodyPr>
          <a:lstStyle/>
          <a:p>
            <a:pPr algn="l">
              <a:lnSpc>
                <a:spcPts val="9331"/>
              </a:lnSpc>
            </a:pPr>
            <a:r>
              <a:rPr lang="en-US" b="true" sz="7776" spc="722">
                <a:solidFill>
                  <a:srgbClr val="FFFFFF"/>
                </a:solidFill>
                <a:latin typeface="Poppins Bold"/>
                <a:ea typeface="Poppins Bold"/>
                <a:cs typeface="Poppins Bold"/>
                <a:sym typeface="Poppins Bold"/>
              </a:rPr>
              <a:t>CONTENTS</a:t>
            </a:r>
          </a:p>
        </p:txBody>
      </p:sp>
      <p:grpSp>
        <p:nvGrpSpPr>
          <p:cNvPr name="Group 4" id="4"/>
          <p:cNvGrpSpPr/>
          <p:nvPr/>
        </p:nvGrpSpPr>
        <p:grpSpPr>
          <a:xfrm rot="0">
            <a:off x="8586323" y="788613"/>
            <a:ext cx="8119153" cy="8709774"/>
            <a:chOff x="0" y="0"/>
            <a:chExt cx="2138378" cy="2293932"/>
          </a:xfrm>
        </p:grpSpPr>
        <p:sp>
          <p:nvSpPr>
            <p:cNvPr name="Freeform 5" id="5"/>
            <p:cNvSpPr/>
            <p:nvPr/>
          </p:nvSpPr>
          <p:spPr>
            <a:xfrm flipH="false" flipV="false" rot="0">
              <a:off x="0" y="0"/>
              <a:ext cx="2138378" cy="2293932"/>
            </a:xfrm>
            <a:custGeom>
              <a:avLst/>
              <a:gdLst/>
              <a:ahLst/>
              <a:cxnLst/>
              <a:rect r="r" b="b" t="t" l="l"/>
              <a:pathLst>
                <a:path h="2293932" w="2138378">
                  <a:moveTo>
                    <a:pt x="48630" y="0"/>
                  </a:moveTo>
                  <a:lnTo>
                    <a:pt x="2089747" y="0"/>
                  </a:lnTo>
                  <a:cubicBezTo>
                    <a:pt x="2102645" y="0"/>
                    <a:pt x="2115014" y="5124"/>
                    <a:pt x="2124134" y="14244"/>
                  </a:cubicBezTo>
                  <a:cubicBezTo>
                    <a:pt x="2133254" y="23363"/>
                    <a:pt x="2138378" y="35733"/>
                    <a:pt x="2138378" y="48630"/>
                  </a:cubicBezTo>
                  <a:lnTo>
                    <a:pt x="2138378" y="2245302"/>
                  </a:lnTo>
                  <a:cubicBezTo>
                    <a:pt x="2138378" y="2258199"/>
                    <a:pt x="2133254" y="2270569"/>
                    <a:pt x="2124134" y="2279689"/>
                  </a:cubicBezTo>
                  <a:cubicBezTo>
                    <a:pt x="2115014" y="2288809"/>
                    <a:pt x="2102645" y="2293932"/>
                    <a:pt x="2089747" y="2293932"/>
                  </a:cubicBezTo>
                  <a:lnTo>
                    <a:pt x="48630" y="2293932"/>
                  </a:lnTo>
                  <a:cubicBezTo>
                    <a:pt x="35733" y="2293932"/>
                    <a:pt x="23363" y="2288809"/>
                    <a:pt x="14244" y="2279689"/>
                  </a:cubicBezTo>
                  <a:cubicBezTo>
                    <a:pt x="5124" y="2270569"/>
                    <a:pt x="0" y="2258199"/>
                    <a:pt x="0" y="2245302"/>
                  </a:cubicBezTo>
                  <a:lnTo>
                    <a:pt x="0" y="48630"/>
                  </a:lnTo>
                  <a:cubicBezTo>
                    <a:pt x="0" y="35733"/>
                    <a:pt x="5124" y="23363"/>
                    <a:pt x="14244" y="14244"/>
                  </a:cubicBezTo>
                  <a:cubicBezTo>
                    <a:pt x="23363" y="5124"/>
                    <a:pt x="35733" y="0"/>
                    <a:pt x="48630" y="0"/>
                  </a:cubicBezTo>
                  <a:close/>
                </a:path>
              </a:pathLst>
            </a:custGeom>
            <a:gradFill rotWithShape="true">
              <a:gsLst>
                <a:gs pos="0">
                  <a:srgbClr val="CDFFD8">
                    <a:alpha val="75000"/>
                  </a:srgbClr>
                </a:gs>
                <a:gs pos="100000">
                  <a:srgbClr val="94B9FF">
                    <a:alpha val="75000"/>
                  </a:srgbClr>
                </a:gs>
              </a:gsLst>
              <a:lin ang="0"/>
            </a:gradFill>
          </p:spPr>
        </p:sp>
        <p:sp>
          <p:nvSpPr>
            <p:cNvPr name="TextBox 6" id="6"/>
            <p:cNvSpPr txBox="true"/>
            <p:nvPr/>
          </p:nvSpPr>
          <p:spPr>
            <a:xfrm>
              <a:off x="0" y="-57150"/>
              <a:ext cx="2138378" cy="2351082"/>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8601412" y="1076410"/>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Overview and Objective</a:t>
            </a:r>
          </a:p>
        </p:txBody>
      </p:sp>
      <p:sp>
        <p:nvSpPr>
          <p:cNvPr name="TextBox 8" id="8"/>
          <p:cNvSpPr txBox="true"/>
          <p:nvPr/>
        </p:nvSpPr>
        <p:spPr>
          <a:xfrm rot="0">
            <a:off x="8616500" y="1840449"/>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Data Preprocessing</a:t>
            </a:r>
          </a:p>
        </p:txBody>
      </p:sp>
      <p:sp>
        <p:nvSpPr>
          <p:cNvPr name="TextBox 9" id="9"/>
          <p:cNvSpPr txBox="true"/>
          <p:nvPr/>
        </p:nvSpPr>
        <p:spPr>
          <a:xfrm rot="0">
            <a:off x="8616500" y="2604488"/>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Data Analysis</a:t>
            </a:r>
          </a:p>
        </p:txBody>
      </p:sp>
      <p:sp>
        <p:nvSpPr>
          <p:cNvPr name="TextBox 10" id="10"/>
          <p:cNvSpPr txBox="true"/>
          <p:nvPr/>
        </p:nvSpPr>
        <p:spPr>
          <a:xfrm rot="0">
            <a:off x="8586323" y="3400173"/>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Tackling Class Imbalnce</a:t>
            </a:r>
          </a:p>
        </p:txBody>
      </p:sp>
      <p:sp>
        <p:nvSpPr>
          <p:cNvPr name="TextBox 11" id="11"/>
          <p:cNvSpPr txBox="true"/>
          <p:nvPr/>
        </p:nvSpPr>
        <p:spPr>
          <a:xfrm rot="0">
            <a:off x="8616500" y="5719930"/>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Model Architecture</a:t>
            </a:r>
          </a:p>
        </p:txBody>
      </p:sp>
      <p:sp>
        <p:nvSpPr>
          <p:cNvPr name="TextBox 12" id="12"/>
          <p:cNvSpPr txBox="true"/>
          <p:nvPr/>
        </p:nvSpPr>
        <p:spPr>
          <a:xfrm rot="0">
            <a:off x="8616500" y="6512232"/>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Model Training</a:t>
            </a:r>
          </a:p>
        </p:txBody>
      </p:sp>
      <p:sp>
        <p:nvSpPr>
          <p:cNvPr name="TextBox 13" id="13"/>
          <p:cNvSpPr txBox="true"/>
          <p:nvPr/>
        </p:nvSpPr>
        <p:spPr>
          <a:xfrm rot="0">
            <a:off x="8616500" y="7275959"/>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Performance Assesment</a:t>
            </a:r>
          </a:p>
        </p:txBody>
      </p:sp>
      <p:sp>
        <p:nvSpPr>
          <p:cNvPr name="TextBox 14" id="14"/>
          <p:cNvSpPr txBox="true"/>
          <p:nvPr/>
        </p:nvSpPr>
        <p:spPr>
          <a:xfrm rot="0">
            <a:off x="8616500" y="4163900"/>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Feature Engineering</a:t>
            </a:r>
          </a:p>
        </p:txBody>
      </p:sp>
      <p:sp>
        <p:nvSpPr>
          <p:cNvPr name="TextBox 15" id="15"/>
          <p:cNvSpPr txBox="true"/>
          <p:nvPr/>
        </p:nvSpPr>
        <p:spPr>
          <a:xfrm rot="0">
            <a:off x="8586323" y="4956203"/>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Handling Binned Values</a:t>
            </a:r>
          </a:p>
        </p:txBody>
      </p:sp>
      <p:sp>
        <p:nvSpPr>
          <p:cNvPr name="TextBox 16" id="16"/>
          <p:cNvSpPr txBox="true"/>
          <p:nvPr/>
        </p:nvSpPr>
        <p:spPr>
          <a:xfrm rot="0">
            <a:off x="8601412" y="8068261"/>
            <a:ext cx="8088976" cy="725627"/>
          </a:xfrm>
          <a:prstGeom prst="rect">
            <a:avLst/>
          </a:prstGeom>
        </p:spPr>
        <p:txBody>
          <a:bodyPr anchor="t" rtlCol="false" tIns="0" lIns="0" bIns="0" rIns="0">
            <a:spAutoFit/>
          </a:bodyPr>
          <a:lstStyle/>
          <a:p>
            <a:pPr algn="l" marL="927676" indent="-309225" lvl="2">
              <a:lnSpc>
                <a:spcPts val="5680"/>
              </a:lnSpc>
              <a:buFont typeface="Arial"/>
              <a:buChar char="⚬"/>
            </a:pPr>
            <a:r>
              <a:rPr lang="en-US" sz="4058">
                <a:solidFill>
                  <a:srgbClr val="0A152F"/>
                </a:solidFill>
                <a:latin typeface="Poppins"/>
                <a:ea typeface="Poppins"/>
                <a:cs typeface="Poppins"/>
                <a:sym typeface="Poppins"/>
              </a:rPr>
              <a:t>Anomaly Detection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161254" y="18264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sp>
        <p:nvSpPr>
          <p:cNvPr name="TextBox 6" id="6"/>
          <p:cNvSpPr txBox="true"/>
          <p:nvPr/>
        </p:nvSpPr>
        <p:spPr>
          <a:xfrm rot="0">
            <a:off x="2891612" y="372248"/>
            <a:ext cx="11965491" cy="651034"/>
          </a:xfrm>
          <a:prstGeom prst="rect">
            <a:avLst/>
          </a:prstGeom>
        </p:spPr>
        <p:txBody>
          <a:bodyPr anchor="t" rtlCol="false" tIns="0" lIns="0" bIns="0" rIns="0">
            <a:spAutoFit/>
          </a:bodyPr>
          <a:lstStyle/>
          <a:p>
            <a:pPr algn="ctr">
              <a:lnSpc>
                <a:spcPts val="5059"/>
              </a:lnSpc>
              <a:spcBef>
                <a:spcPct val="0"/>
              </a:spcBef>
            </a:pPr>
            <a:r>
              <a:rPr lang="en-US" b="true" sz="3612" spc="133">
                <a:solidFill>
                  <a:srgbClr val="0A152F"/>
                </a:solidFill>
                <a:latin typeface="Poppins Bold"/>
                <a:ea typeface="Poppins Bold"/>
                <a:cs typeface="Poppins Bold"/>
                <a:sym typeface="Poppins Bold"/>
              </a:rPr>
              <a:t>ANOMALY DETECTION</a:t>
            </a:r>
          </a:p>
        </p:txBody>
      </p:sp>
      <p:grpSp>
        <p:nvGrpSpPr>
          <p:cNvPr name="Group 7" id="7"/>
          <p:cNvGrpSpPr/>
          <p:nvPr/>
        </p:nvGrpSpPr>
        <p:grpSpPr>
          <a:xfrm rot="0">
            <a:off x="-5638523" y="1509303"/>
            <a:ext cx="13334447" cy="886124"/>
            <a:chOff x="0" y="0"/>
            <a:chExt cx="3511953" cy="233383"/>
          </a:xfrm>
        </p:grpSpPr>
        <p:sp>
          <p:nvSpPr>
            <p:cNvPr name="Freeform 8" id="8"/>
            <p:cNvSpPr/>
            <p:nvPr/>
          </p:nvSpPr>
          <p:spPr>
            <a:xfrm flipH="false" flipV="false" rot="0">
              <a:off x="0" y="0"/>
              <a:ext cx="3511953" cy="233383"/>
            </a:xfrm>
            <a:custGeom>
              <a:avLst/>
              <a:gdLst/>
              <a:ahLst/>
              <a:cxnLst/>
              <a:rect r="r" b="b" t="t" l="l"/>
              <a:pathLst>
                <a:path h="233383" w="3511953">
                  <a:moveTo>
                    <a:pt x="3308753" y="0"/>
                  </a:moveTo>
                  <a:lnTo>
                    <a:pt x="203200" y="0"/>
                  </a:lnTo>
                  <a:lnTo>
                    <a:pt x="0" y="116691"/>
                  </a:lnTo>
                  <a:lnTo>
                    <a:pt x="203200" y="233383"/>
                  </a:lnTo>
                  <a:lnTo>
                    <a:pt x="3308753" y="233383"/>
                  </a:lnTo>
                  <a:lnTo>
                    <a:pt x="3511953" y="116691"/>
                  </a:lnTo>
                  <a:lnTo>
                    <a:pt x="3308753" y="0"/>
                  </a:ln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152400" y="-76200"/>
              <a:ext cx="3207153" cy="309583"/>
            </a:xfrm>
            <a:prstGeom prst="rect">
              <a:avLst/>
            </a:prstGeom>
          </p:spPr>
          <p:txBody>
            <a:bodyPr anchor="ctr" rtlCol="false" tIns="50800" lIns="50800" bIns="50800" rIns="50800"/>
            <a:lstStyle/>
            <a:p>
              <a:pPr algn="ctr">
                <a:lnSpc>
                  <a:spcPts val="3519"/>
                </a:lnSpc>
              </a:pPr>
            </a:p>
          </p:txBody>
        </p:sp>
      </p:grpSp>
      <p:sp>
        <p:nvSpPr>
          <p:cNvPr name="TextBox 10" id="10"/>
          <p:cNvSpPr txBox="true"/>
          <p:nvPr/>
        </p:nvSpPr>
        <p:spPr>
          <a:xfrm rot="0">
            <a:off x="-189470" y="1662983"/>
            <a:ext cx="7653071" cy="591991"/>
          </a:xfrm>
          <a:prstGeom prst="rect">
            <a:avLst/>
          </a:prstGeom>
        </p:spPr>
        <p:txBody>
          <a:bodyPr anchor="t" rtlCol="false" tIns="0" lIns="0" bIns="0" rIns="0">
            <a:spAutoFit/>
          </a:bodyPr>
          <a:lstStyle/>
          <a:p>
            <a:pPr algn="ctr">
              <a:lnSpc>
                <a:spcPts val="4639"/>
              </a:lnSpc>
              <a:spcBef>
                <a:spcPct val="0"/>
              </a:spcBef>
            </a:pPr>
            <a:r>
              <a:rPr lang="en-US" b="true" sz="3312" spc="122">
                <a:solidFill>
                  <a:srgbClr val="0A152F"/>
                </a:solidFill>
                <a:latin typeface="Poppins Bold"/>
                <a:ea typeface="Poppins Bold"/>
                <a:cs typeface="Poppins Bold"/>
                <a:sym typeface="Poppins Bold"/>
              </a:rPr>
              <a:t>Z-Score based Implementation</a:t>
            </a:r>
          </a:p>
        </p:txBody>
      </p:sp>
      <p:grpSp>
        <p:nvGrpSpPr>
          <p:cNvPr name="Group 11" id="11"/>
          <p:cNvGrpSpPr/>
          <p:nvPr/>
        </p:nvGrpSpPr>
        <p:grpSpPr>
          <a:xfrm rot="0">
            <a:off x="100909" y="2585928"/>
            <a:ext cx="17953698" cy="7474928"/>
            <a:chOff x="0" y="0"/>
            <a:chExt cx="4728546" cy="1968705"/>
          </a:xfrm>
        </p:grpSpPr>
        <p:sp>
          <p:nvSpPr>
            <p:cNvPr name="Freeform 12" id="12"/>
            <p:cNvSpPr/>
            <p:nvPr/>
          </p:nvSpPr>
          <p:spPr>
            <a:xfrm flipH="false" flipV="false" rot="0">
              <a:off x="0" y="0"/>
              <a:ext cx="4728546" cy="1968705"/>
            </a:xfrm>
            <a:custGeom>
              <a:avLst/>
              <a:gdLst/>
              <a:ahLst/>
              <a:cxnLst/>
              <a:rect r="r" b="b" t="t" l="l"/>
              <a:pathLst>
                <a:path h="1968705" w="4728546">
                  <a:moveTo>
                    <a:pt x="21992" y="0"/>
                  </a:moveTo>
                  <a:lnTo>
                    <a:pt x="4706554" y="0"/>
                  </a:lnTo>
                  <a:cubicBezTo>
                    <a:pt x="4718700" y="0"/>
                    <a:pt x="4728546" y="9846"/>
                    <a:pt x="4728546" y="21992"/>
                  </a:cubicBezTo>
                  <a:lnTo>
                    <a:pt x="4728546" y="1946713"/>
                  </a:lnTo>
                  <a:cubicBezTo>
                    <a:pt x="4728546" y="1958859"/>
                    <a:pt x="4718700" y="1968705"/>
                    <a:pt x="4706554" y="1968705"/>
                  </a:cubicBezTo>
                  <a:lnTo>
                    <a:pt x="21992" y="1968705"/>
                  </a:lnTo>
                  <a:cubicBezTo>
                    <a:pt x="9846" y="1968705"/>
                    <a:pt x="0" y="1958859"/>
                    <a:pt x="0" y="1946713"/>
                  </a:cubicBezTo>
                  <a:lnTo>
                    <a:pt x="0" y="21992"/>
                  </a:lnTo>
                  <a:cubicBezTo>
                    <a:pt x="0" y="9846"/>
                    <a:pt x="9846" y="0"/>
                    <a:pt x="21992" y="0"/>
                  </a:cubicBez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0" y="-76200"/>
              <a:ext cx="4728546" cy="2044905"/>
            </a:xfrm>
            <a:prstGeom prst="rect">
              <a:avLst/>
            </a:prstGeom>
          </p:spPr>
          <p:txBody>
            <a:bodyPr anchor="ctr" rtlCol="false" tIns="50800" lIns="50800" bIns="50800" rIns="50800"/>
            <a:lstStyle/>
            <a:p>
              <a:pPr algn="ctr">
                <a:lnSpc>
                  <a:spcPts val="3518"/>
                </a:lnSpc>
              </a:pPr>
            </a:p>
          </p:txBody>
        </p:sp>
      </p:grpSp>
      <p:sp>
        <p:nvSpPr>
          <p:cNvPr name="TextBox 14" id="14"/>
          <p:cNvSpPr txBox="true"/>
          <p:nvPr/>
        </p:nvSpPr>
        <p:spPr>
          <a:xfrm rot="0">
            <a:off x="51766" y="2707383"/>
            <a:ext cx="4471392" cy="492566"/>
          </a:xfrm>
          <a:prstGeom prst="rect">
            <a:avLst/>
          </a:prstGeom>
        </p:spPr>
        <p:txBody>
          <a:bodyPr anchor="t" rtlCol="false" tIns="0" lIns="0" bIns="0" rIns="0">
            <a:spAutoFit/>
          </a:bodyPr>
          <a:lstStyle/>
          <a:p>
            <a:pPr algn="l" marL="589038" indent="-294519" lvl="1">
              <a:lnSpc>
                <a:spcPts val="3820"/>
              </a:lnSpc>
              <a:spcBef>
                <a:spcPct val="0"/>
              </a:spcBef>
              <a:buFont typeface="Arial"/>
              <a:buChar char="•"/>
            </a:pPr>
            <a:r>
              <a:rPr lang="en-US" b="true" sz="2728" spc="100">
                <a:solidFill>
                  <a:srgbClr val="0A152F"/>
                </a:solidFill>
                <a:latin typeface="Poppins Bold"/>
                <a:ea typeface="Poppins Bold"/>
                <a:cs typeface="Poppins Bold"/>
                <a:sym typeface="Poppins Bold"/>
              </a:rPr>
              <a:t>Algorithm Selection:</a:t>
            </a:r>
          </a:p>
        </p:txBody>
      </p:sp>
      <p:sp>
        <p:nvSpPr>
          <p:cNvPr name="TextBox 15" id="15"/>
          <p:cNvSpPr txBox="true"/>
          <p:nvPr/>
        </p:nvSpPr>
        <p:spPr>
          <a:xfrm rot="0">
            <a:off x="435577" y="3244664"/>
            <a:ext cx="17416847" cy="2203120"/>
          </a:xfrm>
          <a:prstGeom prst="rect">
            <a:avLst/>
          </a:prstGeom>
        </p:spPr>
        <p:txBody>
          <a:bodyPr anchor="t" rtlCol="false" tIns="0" lIns="0" bIns="0" rIns="0">
            <a:spAutoFit/>
          </a:bodyPr>
          <a:lstStyle/>
          <a:p>
            <a:pPr algn="just" marL="542557" indent="-271279" lvl="1">
              <a:lnSpc>
                <a:spcPts val="3518"/>
              </a:lnSpc>
              <a:buFont typeface="Arial"/>
              <a:buChar char="•"/>
            </a:pPr>
            <a:r>
              <a:rPr lang="en-US" b="true" sz="2513" spc="92">
                <a:solidFill>
                  <a:srgbClr val="0A152F"/>
                </a:solidFill>
                <a:latin typeface="Poppins Bold"/>
                <a:ea typeface="Poppins Bold"/>
                <a:cs typeface="Poppins Bold"/>
                <a:sym typeface="Poppins Bold"/>
              </a:rPr>
              <a:t>Z-Score : </a:t>
            </a:r>
            <a:r>
              <a:rPr lang="en-US" sz="2513" spc="92">
                <a:solidFill>
                  <a:srgbClr val="0A152F"/>
                </a:solidFill>
                <a:latin typeface="Poppins"/>
                <a:ea typeface="Poppins"/>
                <a:cs typeface="Poppins"/>
                <a:sym typeface="Poppins"/>
              </a:rPr>
              <a:t>A custom Z-Score-based method was employed to identify anomalies based on how many standard deviations a data point is from the mean.</a:t>
            </a:r>
          </a:p>
          <a:p>
            <a:pPr algn="just" marL="542557" indent="-271279" lvl="1">
              <a:lnSpc>
                <a:spcPts val="3518"/>
              </a:lnSpc>
              <a:buFont typeface="Arial"/>
              <a:buChar char="•"/>
            </a:pPr>
            <a:r>
              <a:rPr lang="en-US" b="true" sz="2513" spc="93">
                <a:solidFill>
                  <a:srgbClr val="0A152F"/>
                </a:solidFill>
                <a:latin typeface="Poppins Bold"/>
                <a:ea typeface="Poppins Bold"/>
                <a:cs typeface="Poppins Bold"/>
                <a:sym typeface="Poppins Bold"/>
              </a:rPr>
              <a:t>Reason for Z-Score Algorithm:</a:t>
            </a:r>
            <a:r>
              <a:rPr lang="en-US" sz="2513" spc="93">
                <a:solidFill>
                  <a:srgbClr val="0A152F"/>
                </a:solidFill>
                <a:latin typeface="Poppins"/>
                <a:ea typeface="Poppins"/>
                <a:cs typeface="Poppins"/>
                <a:sym typeface="Poppins"/>
              </a:rPr>
              <a:t>Chosen for its simplicity, interpretability, efficiency, and effectiveness in detecting outliers in normally distributed data, making it a reliable baseline for comparison with more complex algorithms.</a:t>
            </a:r>
          </a:p>
        </p:txBody>
      </p:sp>
      <p:sp>
        <p:nvSpPr>
          <p:cNvPr name="TextBox 16" id="16"/>
          <p:cNvSpPr txBox="true"/>
          <p:nvPr/>
        </p:nvSpPr>
        <p:spPr>
          <a:xfrm rot="0">
            <a:off x="51766" y="5529641"/>
            <a:ext cx="17776760" cy="450520"/>
          </a:xfrm>
          <a:prstGeom prst="rect">
            <a:avLst/>
          </a:prstGeom>
        </p:spPr>
        <p:txBody>
          <a:bodyPr anchor="t" rtlCol="false" tIns="0" lIns="0" bIns="0" rIns="0">
            <a:spAutoFit/>
          </a:bodyPr>
          <a:lstStyle/>
          <a:p>
            <a:pPr algn="l" marL="542557" indent="-271279" lvl="1">
              <a:lnSpc>
                <a:spcPts val="3518"/>
              </a:lnSpc>
              <a:buFont typeface="Arial"/>
              <a:buChar char="•"/>
            </a:pPr>
            <a:r>
              <a:rPr lang="en-US" b="true" sz="2513" spc="93">
                <a:solidFill>
                  <a:srgbClr val="0A152F"/>
                </a:solidFill>
                <a:latin typeface="Poppins Bold"/>
                <a:ea typeface="Poppins Bold"/>
                <a:cs typeface="Poppins Bold"/>
                <a:sym typeface="Poppins Bold"/>
              </a:rPr>
              <a:t>P</a:t>
            </a:r>
            <a:r>
              <a:rPr lang="en-US" b="true" sz="2513" spc="93">
                <a:solidFill>
                  <a:srgbClr val="0A152F"/>
                </a:solidFill>
                <a:latin typeface="Poppins Bold"/>
                <a:ea typeface="Poppins Bold"/>
                <a:cs typeface="Poppins Bold"/>
                <a:sym typeface="Poppins Bold"/>
              </a:rPr>
              <a:t>arameter Tuning:</a:t>
            </a:r>
          </a:p>
        </p:txBody>
      </p:sp>
      <p:sp>
        <p:nvSpPr>
          <p:cNvPr name="TextBox 17" id="17"/>
          <p:cNvSpPr txBox="true"/>
          <p:nvPr/>
        </p:nvSpPr>
        <p:spPr>
          <a:xfrm rot="0">
            <a:off x="601511" y="6062018"/>
            <a:ext cx="17686489" cy="888670"/>
          </a:xfrm>
          <a:prstGeom prst="rect">
            <a:avLst/>
          </a:prstGeom>
        </p:spPr>
        <p:txBody>
          <a:bodyPr anchor="t" rtlCol="false" tIns="0" lIns="0" bIns="0" rIns="0">
            <a:spAutoFit/>
          </a:bodyPr>
          <a:lstStyle/>
          <a:p>
            <a:pPr algn="l" marL="542557" indent="-271279" lvl="1">
              <a:lnSpc>
                <a:spcPts val="3518"/>
              </a:lnSpc>
              <a:buFont typeface="Arial"/>
              <a:buChar char="•"/>
            </a:pPr>
            <a:r>
              <a:rPr lang="en-US" b="true" sz="2513" spc="93">
                <a:solidFill>
                  <a:srgbClr val="0A152F"/>
                </a:solidFill>
                <a:latin typeface="Poppins Bold"/>
                <a:ea typeface="Poppins Bold"/>
                <a:cs typeface="Poppins Bold"/>
                <a:sym typeface="Poppins Bold"/>
              </a:rPr>
              <a:t>Threshold: </a:t>
            </a:r>
            <a:r>
              <a:rPr lang="en-US" sz="2513" spc="93">
                <a:solidFill>
                  <a:srgbClr val="0A152F"/>
                </a:solidFill>
                <a:latin typeface="Poppins"/>
                <a:ea typeface="Poppins"/>
                <a:cs typeface="Poppins"/>
                <a:sym typeface="Poppins"/>
              </a:rPr>
              <a:t>Set at 4 standard deviations. Data points with an absolute Z-Score greater than this threshold are flagged as anomalies. This threshold can be adjusted based on data distribution.</a:t>
            </a:r>
          </a:p>
        </p:txBody>
      </p:sp>
      <p:sp>
        <p:nvSpPr>
          <p:cNvPr name="TextBox 18" id="18"/>
          <p:cNvSpPr txBox="true"/>
          <p:nvPr/>
        </p:nvSpPr>
        <p:spPr>
          <a:xfrm rot="0">
            <a:off x="100909" y="7112613"/>
            <a:ext cx="2683550" cy="450520"/>
          </a:xfrm>
          <a:prstGeom prst="rect">
            <a:avLst/>
          </a:prstGeom>
        </p:spPr>
        <p:txBody>
          <a:bodyPr anchor="t" rtlCol="false" tIns="0" lIns="0" bIns="0" rIns="0">
            <a:spAutoFit/>
          </a:bodyPr>
          <a:lstStyle/>
          <a:p>
            <a:pPr algn="l" marL="542557" indent="-271279" lvl="1">
              <a:lnSpc>
                <a:spcPts val="3518"/>
              </a:lnSpc>
              <a:buFont typeface="Arial"/>
              <a:buChar char="•"/>
            </a:pPr>
            <a:r>
              <a:rPr lang="en-US" b="true" sz="2513" spc="93">
                <a:solidFill>
                  <a:srgbClr val="0A152F"/>
                </a:solidFill>
                <a:latin typeface="Poppins Bold"/>
                <a:ea typeface="Poppins Bold"/>
                <a:cs typeface="Poppins Bold"/>
                <a:sym typeface="Poppins Bold"/>
              </a:rPr>
              <a:t>Application:</a:t>
            </a:r>
          </a:p>
        </p:txBody>
      </p:sp>
      <p:sp>
        <p:nvSpPr>
          <p:cNvPr name="TextBox 19" id="19"/>
          <p:cNvSpPr txBox="true"/>
          <p:nvPr/>
        </p:nvSpPr>
        <p:spPr>
          <a:xfrm rot="0">
            <a:off x="601511" y="7696483"/>
            <a:ext cx="17416847" cy="1326820"/>
          </a:xfrm>
          <a:prstGeom prst="rect">
            <a:avLst/>
          </a:prstGeom>
        </p:spPr>
        <p:txBody>
          <a:bodyPr anchor="t" rtlCol="false" tIns="0" lIns="0" bIns="0" rIns="0">
            <a:spAutoFit/>
          </a:bodyPr>
          <a:lstStyle/>
          <a:p>
            <a:pPr algn="l" marL="542557" indent="-271279" lvl="1">
              <a:lnSpc>
                <a:spcPts val="3518"/>
              </a:lnSpc>
              <a:buFont typeface="Arial"/>
              <a:buChar char="•"/>
            </a:pPr>
            <a:r>
              <a:rPr lang="en-US" sz="2513" spc="92">
                <a:solidFill>
                  <a:srgbClr val="0A152F"/>
                </a:solidFill>
                <a:latin typeface="Poppins"/>
                <a:ea typeface="Poppins"/>
                <a:cs typeface="Poppins"/>
                <a:sym typeface="Poppins"/>
              </a:rPr>
              <a:t>Calculated the Z-Score for each feature using the formula: Z=(Xi−μ)/σ​, where Xi​ is the data point, μ is the mean, and σ is the standard deviation of that certain feature.</a:t>
            </a:r>
          </a:p>
          <a:p>
            <a:pPr algn="l" marL="542557" indent="-271279" lvl="1">
              <a:lnSpc>
                <a:spcPts val="3518"/>
              </a:lnSpc>
              <a:buFont typeface="Arial"/>
              <a:buChar char="•"/>
            </a:pPr>
            <a:r>
              <a:rPr lang="en-US" sz="2513" spc="93">
                <a:solidFill>
                  <a:srgbClr val="0A152F"/>
                </a:solidFill>
                <a:latin typeface="Poppins"/>
                <a:ea typeface="Poppins"/>
                <a:cs typeface="Poppins"/>
                <a:sym typeface="Poppins"/>
              </a:rPr>
              <a:t>Flagged anomalies if ∣Z∣&gt;4 .</a:t>
            </a:r>
          </a:p>
        </p:txBody>
      </p:sp>
      <p:sp>
        <p:nvSpPr>
          <p:cNvPr name="TextBox 20" id="20"/>
          <p:cNvSpPr txBox="true"/>
          <p:nvPr/>
        </p:nvSpPr>
        <p:spPr>
          <a:xfrm rot="0">
            <a:off x="0" y="9158802"/>
            <a:ext cx="7072312" cy="450520"/>
          </a:xfrm>
          <a:prstGeom prst="rect">
            <a:avLst/>
          </a:prstGeom>
        </p:spPr>
        <p:txBody>
          <a:bodyPr anchor="t" rtlCol="false" tIns="0" lIns="0" bIns="0" rIns="0">
            <a:spAutoFit/>
          </a:bodyPr>
          <a:lstStyle/>
          <a:p>
            <a:pPr algn="ctr" marL="542557" indent="-271279" lvl="1">
              <a:lnSpc>
                <a:spcPts val="3518"/>
              </a:lnSpc>
              <a:buFont typeface="Arial"/>
              <a:buChar char="•"/>
            </a:pPr>
            <a:r>
              <a:rPr lang="en-US" b="true" sz="2513" spc="93">
                <a:solidFill>
                  <a:srgbClr val="0A152F"/>
                </a:solidFill>
                <a:latin typeface="Poppins Bold"/>
                <a:ea typeface="Poppins Bold"/>
                <a:cs typeface="Poppins Bold"/>
                <a:sym typeface="Poppins Bold"/>
              </a:rPr>
              <a:t>Total Number of Anomalies Detected:</a:t>
            </a:r>
          </a:p>
        </p:txBody>
      </p:sp>
      <p:sp>
        <p:nvSpPr>
          <p:cNvPr name="TextBox 21" id="21"/>
          <p:cNvSpPr txBox="true"/>
          <p:nvPr/>
        </p:nvSpPr>
        <p:spPr>
          <a:xfrm rot="0">
            <a:off x="7503309" y="9182100"/>
            <a:ext cx="513278" cy="450520"/>
          </a:xfrm>
          <a:prstGeom prst="rect">
            <a:avLst/>
          </a:prstGeom>
        </p:spPr>
        <p:txBody>
          <a:bodyPr anchor="t" rtlCol="false" tIns="0" lIns="0" bIns="0" rIns="0">
            <a:spAutoFit/>
          </a:bodyPr>
          <a:lstStyle/>
          <a:p>
            <a:pPr algn="ctr">
              <a:lnSpc>
                <a:spcPts val="3518"/>
              </a:lnSpc>
            </a:pPr>
            <a:r>
              <a:rPr lang="en-US" sz="2513" spc="93">
                <a:solidFill>
                  <a:srgbClr val="0A152F"/>
                </a:solidFill>
                <a:latin typeface="Poppins"/>
                <a:ea typeface="Poppins"/>
                <a:cs typeface="Poppins"/>
                <a:sym typeface="Poppins"/>
              </a:rPr>
              <a:t>178</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751041" y="461187"/>
            <a:ext cx="11965491" cy="1248098"/>
            <a:chOff x="0" y="0"/>
            <a:chExt cx="3151405" cy="328717"/>
          </a:xfrm>
        </p:grpSpPr>
        <p:sp>
          <p:nvSpPr>
            <p:cNvPr name="Freeform 4" id="4"/>
            <p:cNvSpPr/>
            <p:nvPr/>
          </p:nvSpPr>
          <p:spPr>
            <a:xfrm flipH="false" flipV="false" rot="0">
              <a:off x="0" y="0"/>
              <a:ext cx="3151405" cy="328717"/>
            </a:xfrm>
            <a:custGeom>
              <a:avLst/>
              <a:gdLst/>
              <a:ahLst/>
              <a:cxnLst/>
              <a:rect r="r" b="b" t="t" l="l"/>
              <a:pathLst>
                <a:path h="328717" w="3151405">
                  <a:moveTo>
                    <a:pt x="2948205" y="0"/>
                  </a:moveTo>
                  <a:lnTo>
                    <a:pt x="203200" y="0"/>
                  </a:lnTo>
                  <a:lnTo>
                    <a:pt x="0" y="164359"/>
                  </a:lnTo>
                  <a:lnTo>
                    <a:pt x="203200" y="328717"/>
                  </a:lnTo>
                  <a:lnTo>
                    <a:pt x="2948205" y="328717"/>
                  </a:lnTo>
                  <a:lnTo>
                    <a:pt x="3151405" y="164359"/>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66675"/>
              <a:ext cx="2846605" cy="395392"/>
            </a:xfrm>
            <a:prstGeom prst="rect">
              <a:avLst/>
            </a:prstGeom>
          </p:spPr>
          <p:txBody>
            <a:bodyPr anchor="ctr" rtlCol="false" tIns="50800" lIns="50800" bIns="50800" rIns="50800"/>
            <a:lstStyle/>
            <a:p>
              <a:pPr algn="ctr">
                <a:lnSpc>
                  <a:spcPts val="3659"/>
                </a:lnSpc>
              </a:pPr>
              <a:r>
                <a:rPr lang="en-US" b="true" sz="2613" spc="96">
                  <a:solidFill>
                    <a:srgbClr val="0A152F"/>
                  </a:solidFill>
                  <a:latin typeface="Poppins Bold"/>
                  <a:ea typeface="Poppins Bold"/>
                  <a:cs typeface="Poppins Bold"/>
                  <a:sym typeface="Poppins Bold"/>
                </a:rPr>
                <a:t>COMPARISION BETWEEN LIBRARY &amp; Z-SCORE APPROACHES</a:t>
              </a:r>
            </a:p>
          </p:txBody>
        </p:sp>
      </p:grpSp>
      <p:grpSp>
        <p:nvGrpSpPr>
          <p:cNvPr name="Group 6" id="6"/>
          <p:cNvGrpSpPr/>
          <p:nvPr/>
        </p:nvGrpSpPr>
        <p:grpSpPr>
          <a:xfrm rot="0">
            <a:off x="126035" y="2200267"/>
            <a:ext cx="8396213" cy="7672167"/>
            <a:chOff x="0" y="0"/>
            <a:chExt cx="2211348" cy="2020653"/>
          </a:xfrm>
        </p:grpSpPr>
        <p:sp>
          <p:nvSpPr>
            <p:cNvPr name="Freeform 7" id="7"/>
            <p:cNvSpPr/>
            <p:nvPr/>
          </p:nvSpPr>
          <p:spPr>
            <a:xfrm flipH="false" flipV="false" rot="0">
              <a:off x="0" y="0"/>
              <a:ext cx="2211348" cy="2020653"/>
            </a:xfrm>
            <a:custGeom>
              <a:avLst/>
              <a:gdLst/>
              <a:ahLst/>
              <a:cxnLst/>
              <a:rect r="r" b="b" t="t" l="l"/>
              <a:pathLst>
                <a:path h="2020653" w="2211348">
                  <a:moveTo>
                    <a:pt x="47026" y="0"/>
                  </a:moveTo>
                  <a:lnTo>
                    <a:pt x="2164323" y="0"/>
                  </a:lnTo>
                  <a:cubicBezTo>
                    <a:pt x="2190294" y="0"/>
                    <a:pt x="2211348" y="21054"/>
                    <a:pt x="2211348" y="47026"/>
                  </a:cubicBezTo>
                  <a:lnTo>
                    <a:pt x="2211348" y="1973627"/>
                  </a:lnTo>
                  <a:cubicBezTo>
                    <a:pt x="2211348" y="1986099"/>
                    <a:pt x="2206394" y="1998060"/>
                    <a:pt x="2197575" y="2006879"/>
                  </a:cubicBezTo>
                  <a:cubicBezTo>
                    <a:pt x="2188756" y="2015698"/>
                    <a:pt x="2176795" y="2020653"/>
                    <a:pt x="2164323" y="2020653"/>
                  </a:cubicBezTo>
                  <a:lnTo>
                    <a:pt x="47026" y="2020653"/>
                  </a:lnTo>
                  <a:cubicBezTo>
                    <a:pt x="34554" y="2020653"/>
                    <a:pt x="22593" y="2015698"/>
                    <a:pt x="13774" y="2006879"/>
                  </a:cubicBezTo>
                  <a:cubicBezTo>
                    <a:pt x="4954" y="1998060"/>
                    <a:pt x="0" y="1986099"/>
                    <a:pt x="0" y="1973627"/>
                  </a:cubicBezTo>
                  <a:lnTo>
                    <a:pt x="0" y="47026"/>
                  </a:lnTo>
                  <a:cubicBezTo>
                    <a:pt x="0" y="34554"/>
                    <a:pt x="4954" y="22593"/>
                    <a:pt x="13774" y="13774"/>
                  </a:cubicBezTo>
                  <a:cubicBezTo>
                    <a:pt x="22593" y="4954"/>
                    <a:pt x="34554" y="0"/>
                    <a:pt x="47026"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76200"/>
              <a:ext cx="2211348" cy="2096853"/>
            </a:xfrm>
            <a:prstGeom prst="rect">
              <a:avLst/>
            </a:prstGeom>
          </p:spPr>
          <p:txBody>
            <a:bodyPr anchor="ctr" rtlCol="false" tIns="50800" lIns="50800" bIns="50800" rIns="50800"/>
            <a:lstStyle/>
            <a:p>
              <a:pPr algn="ctr">
                <a:lnSpc>
                  <a:spcPts val="3519"/>
                </a:lnSpc>
              </a:pPr>
            </a:p>
          </p:txBody>
        </p:sp>
      </p:grpSp>
      <p:sp>
        <p:nvSpPr>
          <p:cNvPr name="Freeform 9" id="9"/>
          <p:cNvSpPr/>
          <p:nvPr/>
        </p:nvSpPr>
        <p:spPr>
          <a:xfrm flipH="false" flipV="false" rot="0">
            <a:off x="8645617" y="2741099"/>
            <a:ext cx="9456807" cy="6517201"/>
          </a:xfrm>
          <a:custGeom>
            <a:avLst/>
            <a:gdLst/>
            <a:ahLst/>
            <a:cxnLst/>
            <a:rect r="r" b="b" t="t" l="l"/>
            <a:pathLst>
              <a:path h="6517201" w="9456807">
                <a:moveTo>
                  <a:pt x="0" y="0"/>
                </a:moveTo>
                <a:lnTo>
                  <a:pt x="9456806" y="0"/>
                </a:lnTo>
                <a:lnTo>
                  <a:pt x="9456806" y="6517201"/>
                </a:lnTo>
                <a:lnTo>
                  <a:pt x="0" y="6517201"/>
                </a:lnTo>
                <a:lnTo>
                  <a:pt x="0" y="0"/>
                </a:lnTo>
                <a:close/>
              </a:path>
            </a:pathLst>
          </a:custGeom>
          <a:blipFill>
            <a:blip r:embed="rId3"/>
            <a:stretch>
              <a:fillRect l="-3037" t="0" r="-2494" b="0"/>
            </a:stretch>
          </a:blipFill>
        </p:spPr>
      </p:sp>
      <p:sp>
        <p:nvSpPr>
          <p:cNvPr name="TextBox 10" id="10"/>
          <p:cNvSpPr txBox="true"/>
          <p:nvPr/>
        </p:nvSpPr>
        <p:spPr>
          <a:xfrm rot="0">
            <a:off x="294948" y="2464289"/>
            <a:ext cx="7985284" cy="441478"/>
          </a:xfrm>
          <a:prstGeom prst="rect">
            <a:avLst/>
          </a:prstGeom>
        </p:spPr>
        <p:txBody>
          <a:bodyPr anchor="t" rtlCol="false" tIns="0" lIns="0" bIns="0" rIns="0">
            <a:spAutoFit/>
          </a:bodyPr>
          <a:lstStyle/>
          <a:p>
            <a:pPr algn="ctr">
              <a:lnSpc>
                <a:spcPts val="3486"/>
              </a:lnSpc>
              <a:spcBef>
                <a:spcPct val="0"/>
              </a:spcBef>
            </a:pPr>
            <a:r>
              <a:rPr lang="en-US" b="true" sz="2490" spc="92">
                <a:solidFill>
                  <a:srgbClr val="000000"/>
                </a:solidFill>
                <a:latin typeface="Poppins Bold"/>
                <a:ea typeface="Poppins Bold"/>
                <a:cs typeface="Poppins Bold"/>
                <a:sym typeface="Poppins Bold"/>
              </a:rPr>
              <a:t>Anomalies Detected by Individual Algorithms:</a:t>
            </a:r>
          </a:p>
        </p:txBody>
      </p:sp>
      <p:sp>
        <p:nvSpPr>
          <p:cNvPr name="TextBox 11" id="11"/>
          <p:cNvSpPr txBox="true"/>
          <p:nvPr/>
        </p:nvSpPr>
        <p:spPr>
          <a:xfrm rot="0">
            <a:off x="294948" y="2848616"/>
            <a:ext cx="8058388" cy="1179449"/>
          </a:xfrm>
          <a:prstGeom prst="rect">
            <a:avLst/>
          </a:prstGeom>
        </p:spPr>
        <p:txBody>
          <a:bodyPr anchor="t" rtlCol="false" tIns="0" lIns="0" bIns="0" rIns="0">
            <a:spAutoFit/>
          </a:bodyPr>
          <a:lstStyle/>
          <a:p>
            <a:pPr algn="l" marL="456199" indent="-228100" lvl="1">
              <a:lnSpc>
                <a:spcPts val="2958"/>
              </a:lnSpc>
              <a:spcBef>
                <a:spcPct val="0"/>
              </a:spcBef>
              <a:buFont typeface="Arial"/>
              <a:buChar char="•"/>
            </a:pPr>
            <a:r>
              <a:rPr lang="en-US" b="true" sz="2113" i="true" spc="78">
                <a:solidFill>
                  <a:srgbClr val="000000"/>
                </a:solidFill>
                <a:latin typeface="Poppins Bold Italics"/>
                <a:ea typeface="Poppins Bold Italics"/>
                <a:cs typeface="Poppins Bold Italics"/>
                <a:sym typeface="Poppins Bold Italics"/>
              </a:rPr>
              <a:t>Isolati</a:t>
            </a:r>
            <a:r>
              <a:rPr lang="en-US" b="true" sz="2113" i="true" spc="78">
                <a:solidFill>
                  <a:srgbClr val="000000"/>
                </a:solidFill>
                <a:latin typeface="Poppins Bold Italics"/>
                <a:ea typeface="Poppins Bold Italics"/>
                <a:cs typeface="Poppins Bold Italics"/>
                <a:sym typeface="Poppins Bold Italics"/>
              </a:rPr>
              <a:t>on Forest</a:t>
            </a:r>
            <a:r>
              <a:rPr lang="en-US" sz="2113" spc="78">
                <a:solidFill>
                  <a:srgbClr val="000000"/>
                </a:solidFill>
                <a:latin typeface="Poppins"/>
                <a:ea typeface="Poppins"/>
                <a:cs typeface="Poppins"/>
                <a:sym typeface="Poppins"/>
              </a:rPr>
              <a:t>: Detected 337 anomalies.</a:t>
            </a:r>
          </a:p>
          <a:p>
            <a:pPr algn="l" marL="456199" indent="-228100" lvl="1">
              <a:lnSpc>
                <a:spcPts val="2958"/>
              </a:lnSpc>
              <a:spcBef>
                <a:spcPct val="0"/>
              </a:spcBef>
              <a:buFont typeface="Arial"/>
              <a:buChar char="•"/>
            </a:pPr>
            <a:r>
              <a:rPr lang="en-US" b="true" sz="2113" i="true" spc="78">
                <a:solidFill>
                  <a:srgbClr val="000000"/>
                </a:solidFill>
                <a:latin typeface="Poppins Bold Italics"/>
                <a:ea typeface="Poppins Bold Italics"/>
                <a:cs typeface="Poppins Bold Italics"/>
                <a:sym typeface="Poppins Bold Italics"/>
              </a:rPr>
              <a:t>Custom Z-Score Method</a:t>
            </a:r>
            <a:r>
              <a:rPr lang="en-US" sz="2113" spc="78">
                <a:solidFill>
                  <a:srgbClr val="000000"/>
                </a:solidFill>
                <a:latin typeface="Poppins"/>
                <a:ea typeface="Poppins"/>
                <a:cs typeface="Poppins"/>
                <a:sym typeface="Poppins"/>
              </a:rPr>
              <a:t>: Detected 178 anomalies.</a:t>
            </a:r>
          </a:p>
          <a:p>
            <a:pPr algn="ctr">
              <a:lnSpc>
                <a:spcPts val="3519"/>
              </a:lnSpc>
              <a:spcBef>
                <a:spcPct val="0"/>
              </a:spcBef>
            </a:pPr>
          </a:p>
        </p:txBody>
      </p:sp>
      <p:sp>
        <p:nvSpPr>
          <p:cNvPr name="TextBox 12" id="12"/>
          <p:cNvSpPr txBox="true"/>
          <p:nvPr/>
        </p:nvSpPr>
        <p:spPr>
          <a:xfrm rot="0">
            <a:off x="423131" y="3667766"/>
            <a:ext cx="8023865" cy="2232363"/>
          </a:xfrm>
          <a:prstGeom prst="rect">
            <a:avLst/>
          </a:prstGeom>
        </p:spPr>
        <p:txBody>
          <a:bodyPr anchor="t" rtlCol="false" tIns="0" lIns="0" bIns="0" rIns="0">
            <a:spAutoFit/>
          </a:bodyPr>
          <a:lstStyle/>
          <a:p>
            <a:pPr algn="l">
              <a:lnSpc>
                <a:spcPts val="2953"/>
              </a:lnSpc>
            </a:pPr>
            <a:r>
              <a:rPr lang="en-US" sz="2109" spc="78" b="true">
                <a:solidFill>
                  <a:srgbClr val="000000"/>
                </a:solidFill>
                <a:latin typeface="Poppins Bold"/>
                <a:ea typeface="Poppins Bold"/>
                <a:cs typeface="Poppins Bold"/>
                <a:sym typeface="Poppins Bold"/>
              </a:rPr>
              <a:t>Key Insight:  </a:t>
            </a:r>
            <a:r>
              <a:rPr lang="en-US" sz="2109" spc="78">
                <a:solidFill>
                  <a:srgbClr val="000000"/>
                </a:solidFill>
                <a:latin typeface="Poppins"/>
                <a:ea typeface="Poppins"/>
                <a:cs typeface="Poppins"/>
                <a:sym typeface="Poppins"/>
              </a:rPr>
              <a:t>This difference can be attributed to the Isolation Forest’s capability to effectively capture anomalies in multi-dimensional datasets, whereas the Z-Score method primarily identifies statistical outliers based on deviations from the mean.</a:t>
            </a:r>
          </a:p>
          <a:p>
            <a:pPr algn="l">
              <a:lnSpc>
                <a:spcPts val="2954"/>
              </a:lnSpc>
              <a:spcBef>
                <a:spcPct val="0"/>
              </a:spcBef>
            </a:pPr>
          </a:p>
        </p:txBody>
      </p:sp>
      <p:sp>
        <p:nvSpPr>
          <p:cNvPr name="TextBox 13" id="13"/>
          <p:cNvSpPr txBox="true"/>
          <p:nvPr/>
        </p:nvSpPr>
        <p:spPr>
          <a:xfrm rot="0">
            <a:off x="294948" y="5585933"/>
            <a:ext cx="6724174" cy="450418"/>
          </a:xfrm>
          <a:prstGeom prst="rect">
            <a:avLst/>
          </a:prstGeom>
        </p:spPr>
        <p:txBody>
          <a:bodyPr anchor="t" rtlCol="false" tIns="0" lIns="0" bIns="0" rIns="0">
            <a:spAutoFit/>
          </a:bodyPr>
          <a:lstStyle/>
          <a:p>
            <a:pPr algn="ctr">
              <a:lnSpc>
                <a:spcPts val="3519"/>
              </a:lnSpc>
              <a:spcBef>
                <a:spcPct val="0"/>
              </a:spcBef>
            </a:pPr>
            <a:r>
              <a:rPr lang="en-US" b="true" sz="2513" spc="93">
                <a:solidFill>
                  <a:srgbClr val="000000"/>
                </a:solidFill>
                <a:latin typeface="Poppins Bold"/>
                <a:ea typeface="Poppins Bold"/>
                <a:cs typeface="Poppins Bold"/>
                <a:sym typeface="Poppins Bold"/>
              </a:rPr>
              <a:t>Combined Anomaly Detecti</a:t>
            </a:r>
            <a:r>
              <a:rPr lang="en-US" b="true" sz="2513" spc="93">
                <a:solidFill>
                  <a:srgbClr val="000000"/>
                </a:solidFill>
                <a:latin typeface="Poppins Bold"/>
                <a:ea typeface="Poppins Bold"/>
                <a:cs typeface="Poppins Bold"/>
                <a:sym typeface="Poppins Bold"/>
              </a:rPr>
              <a:t>on Results:</a:t>
            </a:r>
          </a:p>
        </p:txBody>
      </p:sp>
      <p:sp>
        <p:nvSpPr>
          <p:cNvPr name="TextBox 14" id="14"/>
          <p:cNvSpPr txBox="true"/>
          <p:nvPr/>
        </p:nvSpPr>
        <p:spPr>
          <a:xfrm rot="0">
            <a:off x="498383" y="5979201"/>
            <a:ext cx="8023865" cy="1117938"/>
          </a:xfrm>
          <a:prstGeom prst="rect">
            <a:avLst/>
          </a:prstGeom>
        </p:spPr>
        <p:txBody>
          <a:bodyPr anchor="t" rtlCol="false" tIns="0" lIns="0" bIns="0" rIns="0">
            <a:spAutoFit/>
          </a:bodyPr>
          <a:lstStyle/>
          <a:p>
            <a:pPr algn="l">
              <a:lnSpc>
                <a:spcPts val="2953"/>
              </a:lnSpc>
            </a:pPr>
            <a:r>
              <a:rPr lang="en-US" sz="2109" spc="78" b="true">
                <a:solidFill>
                  <a:srgbClr val="000000"/>
                </a:solidFill>
                <a:latin typeface="Poppins Bold"/>
                <a:ea typeface="Poppins Bold"/>
                <a:cs typeface="Poppins Bold"/>
                <a:sym typeface="Poppins Bold"/>
              </a:rPr>
              <a:t> </a:t>
            </a:r>
            <a:r>
              <a:rPr lang="en-US" sz="2109" spc="78">
                <a:solidFill>
                  <a:srgbClr val="000000"/>
                </a:solidFill>
                <a:latin typeface="Poppins"/>
                <a:ea typeface="Poppins"/>
                <a:cs typeface="Poppins"/>
                <a:sym typeface="Poppins"/>
              </a:rPr>
              <a:t>80 anomalies were flagged by both algorithms</a:t>
            </a:r>
            <a:r>
              <a:rPr lang="en-US" sz="2109" spc="78" b="true">
                <a:solidFill>
                  <a:srgbClr val="000000"/>
                </a:solidFill>
                <a:latin typeface="Poppins Bold"/>
                <a:ea typeface="Poppins Bold"/>
                <a:cs typeface="Poppins Bold"/>
                <a:sym typeface="Poppins Bold"/>
              </a:rPr>
              <a:t>.</a:t>
            </a:r>
          </a:p>
          <a:p>
            <a:pPr algn="l">
              <a:lnSpc>
                <a:spcPts val="2954"/>
              </a:lnSpc>
              <a:spcBef>
                <a:spcPct val="0"/>
              </a:spcBef>
            </a:pPr>
            <a:r>
              <a:rPr lang="en-US" b="true" sz="2109" spc="78">
                <a:solidFill>
                  <a:srgbClr val="000000"/>
                </a:solidFill>
                <a:latin typeface="Poppins Bold"/>
                <a:ea typeface="Poppins Bold"/>
                <a:cs typeface="Poppins Bold"/>
                <a:sym typeface="Poppins Bold"/>
              </a:rPr>
              <a:t>Analysis: </a:t>
            </a:r>
            <a:r>
              <a:rPr lang="en-US" sz="2109" spc="78">
                <a:solidFill>
                  <a:srgbClr val="000000"/>
                </a:solidFill>
                <a:latin typeface="Poppins"/>
                <a:ea typeface="Poppins"/>
                <a:cs typeface="Poppins"/>
                <a:sym typeface="Poppins"/>
              </a:rPr>
              <a:t>The overlap in detected anomalies (80) highlights the strengths of both methods.</a:t>
            </a:r>
          </a:p>
        </p:txBody>
      </p:sp>
      <p:sp>
        <p:nvSpPr>
          <p:cNvPr name="TextBox 15" id="15"/>
          <p:cNvSpPr txBox="true"/>
          <p:nvPr/>
        </p:nvSpPr>
        <p:spPr>
          <a:xfrm rot="0">
            <a:off x="294948" y="7211748"/>
            <a:ext cx="4685824" cy="450418"/>
          </a:xfrm>
          <a:prstGeom prst="rect">
            <a:avLst/>
          </a:prstGeom>
        </p:spPr>
        <p:txBody>
          <a:bodyPr anchor="t" rtlCol="false" tIns="0" lIns="0" bIns="0" rIns="0">
            <a:spAutoFit/>
          </a:bodyPr>
          <a:lstStyle/>
          <a:p>
            <a:pPr algn="ctr">
              <a:lnSpc>
                <a:spcPts val="3519"/>
              </a:lnSpc>
              <a:spcBef>
                <a:spcPct val="0"/>
              </a:spcBef>
            </a:pPr>
            <a:r>
              <a:rPr lang="en-US" b="true" sz="2513" spc="93">
                <a:solidFill>
                  <a:srgbClr val="000000"/>
                </a:solidFill>
                <a:latin typeface="Poppins Bold"/>
                <a:ea typeface="Poppins Bold"/>
                <a:cs typeface="Poppins Bold"/>
                <a:sym typeface="Poppins Bold"/>
              </a:rPr>
              <a:t>Confusion Matrix Analysis:</a:t>
            </a:r>
          </a:p>
        </p:txBody>
      </p:sp>
      <p:sp>
        <p:nvSpPr>
          <p:cNvPr name="TextBox 16" id="16"/>
          <p:cNvSpPr txBox="true"/>
          <p:nvPr/>
        </p:nvSpPr>
        <p:spPr>
          <a:xfrm rot="0">
            <a:off x="294948" y="7605016"/>
            <a:ext cx="8280232" cy="2232320"/>
          </a:xfrm>
          <a:prstGeom prst="rect">
            <a:avLst/>
          </a:prstGeom>
        </p:spPr>
        <p:txBody>
          <a:bodyPr anchor="t" rtlCol="false" tIns="0" lIns="0" bIns="0" rIns="0">
            <a:spAutoFit/>
          </a:bodyPr>
          <a:lstStyle/>
          <a:p>
            <a:pPr algn="l">
              <a:lnSpc>
                <a:spcPts val="2954"/>
              </a:lnSpc>
              <a:spcBef>
                <a:spcPct val="0"/>
              </a:spcBef>
            </a:pPr>
            <a:r>
              <a:rPr lang="en-US" sz="2109" spc="78">
                <a:solidFill>
                  <a:srgbClr val="000000"/>
                </a:solidFill>
                <a:latin typeface="Poppins"/>
                <a:ea typeface="Poppins"/>
                <a:cs typeface="Poppins"/>
                <a:sym typeface="Poppins"/>
              </a:rPr>
              <a:t>To further evaluate the performance of both algorithms, a Confusion Matrix was plotted, illustrating the overlap and discrepancies between the anomalies detected by the two methods. This matrix provides insights into how well the algorithms complement each other in identifying outliers.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4442877" y="3904372"/>
            <a:ext cx="9402246" cy="2144881"/>
          </a:xfrm>
          <a:prstGeom prst="rect">
            <a:avLst/>
          </a:prstGeom>
        </p:spPr>
        <p:txBody>
          <a:bodyPr anchor="t" rtlCol="false" tIns="0" lIns="0" bIns="0" rIns="0">
            <a:spAutoFit/>
          </a:bodyPr>
          <a:lstStyle/>
          <a:p>
            <a:pPr algn="ctr">
              <a:lnSpc>
                <a:spcPts val="16680"/>
              </a:lnSpc>
              <a:spcBef>
                <a:spcPct val="0"/>
              </a:spcBef>
            </a:pPr>
            <a:r>
              <a:rPr lang="en-US" b="true" sz="11911" spc="440">
                <a:solidFill>
                  <a:srgbClr val="FFFFFF"/>
                </a:solidFill>
                <a:latin typeface="Poppins Bold"/>
                <a:ea typeface="Poppins Bold"/>
                <a:cs typeface="Poppins Bold"/>
                <a:sym typeface="Poppins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365538" y="1281343"/>
            <a:ext cx="16185006" cy="3862157"/>
            <a:chOff x="0" y="0"/>
            <a:chExt cx="4262718" cy="1017193"/>
          </a:xfrm>
        </p:grpSpPr>
        <p:sp>
          <p:nvSpPr>
            <p:cNvPr name="Freeform 4" id="4"/>
            <p:cNvSpPr/>
            <p:nvPr/>
          </p:nvSpPr>
          <p:spPr>
            <a:xfrm flipH="false" flipV="false" rot="0">
              <a:off x="0" y="0"/>
              <a:ext cx="4262717" cy="1017194"/>
            </a:xfrm>
            <a:custGeom>
              <a:avLst/>
              <a:gdLst/>
              <a:ahLst/>
              <a:cxnLst/>
              <a:rect r="r" b="b" t="t" l="l"/>
              <a:pathLst>
                <a:path h="1017194" w="4262717">
                  <a:moveTo>
                    <a:pt x="24395" y="0"/>
                  </a:moveTo>
                  <a:lnTo>
                    <a:pt x="4238322" y="0"/>
                  </a:lnTo>
                  <a:cubicBezTo>
                    <a:pt x="4251795" y="0"/>
                    <a:pt x="4262717" y="10922"/>
                    <a:pt x="4262717" y="24395"/>
                  </a:cubicBezTo>
                  <a:lnTo>
                    <a:pt x="4262717" y="992798"/>
                  </a:lnTo>
                  <a:cubicBezTo>
                    <a:pt x="4262717" y="1006271"/>
                    <a:pt x="4251795" y="1017194"/>
                    <a:pt x="4238322" y="1017194"/>
                  </a:cubicBezTo>
                  <a:lnTo>
                    <a:pt x="24395" y="1017194"/>
                  </a:lnTo>
                  <a:cubicBezTo>
                    <a:pt x="10922" y="1017194"/>
                    <a:pt x="0" y="1006271"/>
                    <a:pt x="0" y="992798"/>
                  </a:cubicBezTo>
                  <a:lnTo>
                    <a:pt x="0" y="24395"/>
                  </a:lnTo>
                  <a:cubicBezTo>
                    <a:pt x="0" y="10922"/>
                    <a:pt x="10922" y="0"/>
                    <a:pt x="24395" y="0"/>
                  </a:cubicBezTo>
                  <a:close/>
                </a:path>
              </a:pathLst>
            </a:custGeom>
            <a:gradFill rotWithShape="true">
              <a:gsLst>
                <a:gs pos="0">
                  <a:srgbClr val="CDFFD8">
                    <a:alpha val="75000"/>
                  </a:srgbClr>
                </a:gs>
                <a:gs pos="100000">
                  <a:srgbClr val="94B9FF">
                    <a:alpha val="75000"/>
                  </a:srgbClr>
                </a:gs>
              </a:gsLst>
              <a:lin ang="0"/>
            </a:gradFill>
          </p:spPr>
        </p:sp>
        <p:sp>
          <p:nvSpPr>
            <p:cNvPr name="TextBox 5" id="5"/>
            <p:cNvSpPr txBox="true"/>
            <p:nvPr/>
          </p:nvSpPr>
          <p:spPr>
            <a:xfrm>
              <a:off x="0" y="-57150"/>
              <a:ext cx="4262718" cy="107434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65538" y="5650370"/>
            <a:ext cx="16185006" cy="3944768"/>
            <a:chOff x="0" y="0"/>
            <a:chExt cx="4262718" cy="1038951"/>
          </a:xfrm>
        </p:grpSpPr>
        <p:sp>
          <p:nvSpPr>
            <p:cNvPr name="Freeform 7" id="7"/>
            <p:cNvSpPr/>
            <p:nvPr/>
          </p:nvSpPr>
          <p:spPr>
            <a:xfrm flipH="false" flipV="false" rot="0">
              <a:off x="0" y="0"/>
              <a:ext cx="4262717" cy="1038951"/>
            </a:xfrm>
            <a:custGeom>
              <a:avLst/>
              <a:gdLst/>
              <a:ahLst/>
              <a:cxnLst/>
              <a:rect r="r" b="b" t="t" l="l"/>
              <a:pathLst>
                <a:path h="1038951" w="4262717">
                  <a:moveTo>
                    <a:pt x="24395" y="0"/>
                  </a:moveTo>
                  <a:lnTo>
                    <a:pt x="4238322" y="0"/>
                  </a:lnTo>
                  <a:cubicBezTo>
                    <a:pt x="4251795" y="0"/>
                    <a:pt x="4262717" y="10922"/>
                    <a:pt x="4262717" y="24395"/>
                  </a:cubicBezTo>
                  <a:lnTo>
                    <a:pt x="4262717" y="1014556"/>
                  </a:lnTo>
                  <a:cubicBezTo>
                    <a:pt x="4262717" y="1028029"/>
                    <a:pt x="4251795" y="1038951"/>
                    <a:pt x="4238322" y="1038951"/>
                  </a:cubicBezTo>
                  <a:lnTo>
                    <a:pt x="24395" y="1038951"/>
                  </a:lnTo>
                  <a:cubicBezTo>
                    <a:pt x="10922" y="1038951"/>
                    <a:pt x="0" y="1028029"/>
                    <a:pt x="0" y="1014556"/>
                  </a:cubicBezTo>
                  <a:lnTo>
                    <a:pt x="0" y="24395"/>
                  </a:lnTo>
                  <a:cubicBezTo>
                    <a:pt x="0" y="10922"/>
                    <a:pt x="10922" y="0"/>
                    <a:pt x="24395" y="0"/>
                  </a:cubicBezTo>
                  <a:close/>
                </a:path>
              </a:pathLst>
            </a:custGeom>
            <a:gradFill rotWithShape="true">
              <a:gsLst>
                <a:gs pos="0">
                  <a:srgbClr val="CDFFD8">
                    <a:alpha val="75000"/>
                  </a:srgbClr>
                </a:gs>
                <a:gs pos="100000">
                  <a:srgbClr val="94B9FF">
                    <a:alpha val="75000"/>
                  </a:srgbClr>
                </a:gs>
              </a:gsLst>
              <a:lin ang="0"/>
            </a:gradFill>
          </p:spPr>
        </p:sp>
        <p:sp>
          <p:nvSpPr>
            <p:cNvPr name="TextBox 8" id="8"/>
            <p:cNvSpPr txBox="true"/>
            <p:nvPr/>
          </p:nvSpPr>
          <p:spPr>
            <a:xfrm>
              <a:off x="0" y="-57150"/>
              <a:ext cx="4262718" cy="109610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7689517" y="1403265"/>
            <a:ext cx="2422448" cy="616371"/>
          </a:xfrm>
          <a:prstGeom prst="rect">
            <a:avLst/>
          </a:prstGeom>
        </p:spPr>
        <p:txBody>
          <a:bodyPr anchor="t" rtlCol="false" tIns="0" lIns="0" bIns="0" rIns="0">
            <a:spAutoFit/>
          </a:bodyPr>
          <a:lstStyle/>
          <a:p>
            <a:pPr algn="l">
              <a:lnSpc>
                <a:spcPts val="4825"/>
              </a:lnSpc>
            </a:pPr>
            <a:r>
              <a:rPr lang="en-US" b="true" sz="3447" spc="68">
                <a:solidFill>
                  <a:srgbClr val="0A152F"/>
                </a:solidFill>
                <a:latin typeface="Poppins Bold"/>
                <a:ea typeface="Poppins Bold"/>
                <a:cs typeface="Poppins Bold"/>
                <a:sym typeface="Poppins Bold"/>
              </a:rPr>
              <a:t>Overview</a:t>
            </a:r>
          </a:p>
        </p:txBody>
      </p:sp>
      <p:sp>
        <p:nvSpPr>
          <p:cNvPr name="TextBox 10" id="10"/>
          <p:cNvSpPr txBox="true"/>
          <p:nvPr/>
        </p:nvSpPr>
        <p:spPr>
          <a:xfrm rot="0">
            <a:off x="2014700" y="2114886"/>
            <a:ext cx="14886682" cy="3209371"/>
          </a:xfrm>
          <a:prstGeom prst="rect">
            <a:avLst/>
          </a:prstGeom>
        </p:spPr>
        <p:txBody>
          <a:bodyPr anchor="t" rtlCol="false" tIns="0" lIns="0" bIns="0" rIns="0">
            <a:spAutoFit/>
          </a:bodyPr>
          <a:lstStyle/>
          <a:p>
            <a:pPr algn="l">
              <a:lnSpc>
                <a:spcPts val="3188"/>
              </a:lnSpc>
            </a:pPr>
            <a:r>
              <a:rPr lang="en-US" sz="2279" spc="82">
                <a:solidFill>
                  <a:srgbClr val="0A152F"/>
                </a:solidFill>
                <a:latin typeface="Poppins"/>
                <a:ea typeface="Poppins"/>
                <a:cs typeface="Poppins"/>
                <a:sym typeface="Poppins"/>
              </a:rPr>
              <a:t>Asteroids are small, rocky objects that orbit the Sun, primarily found in the region between Mars and Jupiter known as the asteroid belt. Asteroid impacts have been a constant force shaping Earth's history. From minor events that leave barely a trace to catastrophic collisions that have caused mass extinctions, these cosmic encounters have played a significant role in our planet's evolution. Given the potential for devastating consequences, scientists worldwide are dedicated to detecting and tracking the asteroid impact threat. To mitigate this risk, it is crucial to identify and analyse asteroids that could pose a hazard.</a:t>
            </a:r>
          </a:p>
          <a:p>
            <a:pPr algn="l">
              <a:lnSpc>
                <a:spcPts val="3190"/>
              </a:lnSpc>
            </a:pPr>
          </a:p>
        </p:txBody>
      </p:sp>
      <p:sp>
        <p:nvSpPr>
          <p:cNvPr name="TextBox 11" id="11"/>
          <p:cNvSpPr txBox="true"/>
          <p:nvPr/>
        </p:nvSpPr>
        <p:spPr>
          <a:xfrm rot="0">
            <a:off x="8071247" y="5701591"/>
            <a:ext cx="2145506" cy="592730"/>
          </a:xfrm>
          <a:prstGeom prst="rect">
            <a:avLst/>
          </a:prstGeom>
        </p:spPr>
        <p:txBody>
          <a:bodyPr anchor="t" rtlCol="false" tIns="0" lIns="0" bIns="0" rIns="0">
            <a:spAutoFit/>
          </a:bodyPr>
          <a:lstStyle/>
          <a:p>
            <a:pPr algn="ctr">
              <a:lnSpc>
                <a:spcPts val="4605"/>
              </a:lnSpc>
              <a:spcBef>
                <a:spcPct val="0"/>
              </a:spcBef>
            </a:pPr>
            <a:r>
              <a:rPr lang="en-US" b="true" sz="3290">
                <a:solidFill>
                  <a:srgbClr val="0A152F"/>
                </a:solidFill>
                <a:latin typeface="Poppins Bold"/>
                <a:ea typeface="Poppins Bold"/>
                <a:cs typeface="Poppins Bold"/>
                <a:sym typeface="Poppins Bold"/>
              </a:rPr>
              <a:t>Objective </a:t>
            </a:r>
          </a:p>
        </p:txBody>
      </p:sp>
      <p:sp>
        <p:nvSpPr>
          <p:cNvPr name="TextBox 12" id="12"/>
          <p:cNvSpPr txBox="true"/>
          <p:nvPr/>
        </p:nvSpPr>
        <p:spPr>
          <a:xfrm rot="0">
            <a:off x="1638643" y="6385975"/>
            <a:ext cx="14948697" cy="3209163"/>
          </a:xfrm>
          <a:prstGeom prst="rect">
            <a:avLst/>
          </a:prstGeom>
        </p:spPr>
        <p:txBody>
          <a:bodyPr anchor="t" rtlCol="false" tIns="0" lIns="0" bIns="0" rIns="0">
            <a:spAutoFit/>
          </a:bodyPr>
          <a:lstStyle/>
          <a:p>
            <a:pPr algn="l" marL="492252" indent="-246126" lvl="1">
              <a:lnSpc>
                <a:spcPts val="3191"/>
              </a:lnSpc>
              <a:buAutoNum type="arabicPeriod" startAt="1"/>
            </a:pPr>
            <a:r>
              <a:rPr lang="en-US" b="true" sz="2279">
                <a:solidFill>
                  <a:srgbClr val="0A152F"/>
                </a:solidFill>
                <a:latin typeface="Poppins Bold"/>
                <a:ea typeface="Poppins Bold"/>
                <a:cs typeface="Poppins Bold"/>
                <a:sym typeface="Poppins Bold"/>
              </a:rPr>
              <a:t>Objective: </a:t>
            </a:r>
            <a:r>
              <a:rPr lang="en-US" sz="2279">
                <a:solidFill>
                  <a:srgbClr val="0A152F"/>
                </a:solidFill>
                <a:latin typeface="Poppins"/>
                <a:ea typeface="Poppins"/>
                <a:cs typeface="Poppins"/>
                <a:sym typeface="Poppins"/>
              </a:rPr>
              <a:t>Analyze asteroid data using analytics and machine learning to assess the likelihood of hazards to Earth. </a:t>
            </a:r>
          </a:p>
          <a:p>
            <a:pPr algn="l" marL="492252" indent="-246126" lvl="1">
              <a:lnSpc>
                <a:spcPts val="3191"/>
              </a:lnSpc>
              <a:buAutoNum type="arabicPeriod" startAt="1"/>
            </a:pPr>
            <a:r>
              <a:rPr lang="en-US" sz="2279">
                <a:solidFill>
                  <a:srgbClr val="0A152F"/>
                </a:solidFill>
                <a:latin typeface="Poppins"/>
                <a:ea typeface="Poppins"/>
                <a:cs typeface="Poppins"/>
                <a:sym typeface="Poppins"/>
              </a:rPr>
              <a:t> </a:t>
            </a:r>
            <a:r>
              <a:rPr lang="en-US" b="true" sz="2279">
                <a:solidFill>
                  <a:srgbClr val="0A152F"/>
                </a:solidFill>
                <a:latin typeface="Poppins Bold"/>
                <a:ea typeface="Poppins Bold"/>
                <a:cs typeface="Poppins Bold"/>
                <a:sym typeface="Poppins Bold"/>
              </a:rPr>
              <a:t>Features Examined:</a:t>
            </a:r>
            <a:r>
              <a:rPr lang="en-US" sz="2279">
                <a:solidFill>
                  <a:srgbClr val="0A152F"/>
                </a:solidFill>
                <a:latin typeface="Poppins"/>
                <a:ea typeface="Poppins"/>
                <a:cs typeface="Poppins"/>
                <a:sym typeface="Poppins"/>
              </a:rPr>
              <a:t> Evaluate characteristics such as size, orbital parameters, velocity, and proximity to Earth's orbit.</a:t>
            </a:r>
          </a:p>
          <a:p>
            <a:pPr algn="l" marL="492252" indent="-246126" lvl="1">
              <a:lnSpc>
                <a:spcPts val="3191"/>
              </a:lnSpc>
              <a:buAutoNum type="arabicPeriod" startAt="1"/>
            </a:pPr>
            <a:r>
              <a:rPr lang="en-US" b="true" sz="2279">
                <a:solidFill>
                  <a:srgbClr val="0A152F"/>
                </a:solidFill>
                <a:latin typeface="Poppins Bold"/>
                <a:ea typeface="Poppins Bold"/>
                <a:cs typeface="Poppins Bold"/>
                <a:sym typeface="Poppins Bold"/>
              </a:rPr>
              <a:t>Predictive Modeling: </a:t>
            </a:r>
            <a:r>
              <a:rPr lang="en-US" sz="2279">
                <a:solidFill>
                  <a:srgbClr val="0A152F"/>
                </a:solidFill>
                <a:latin typeface="Poppins"/>
                <a:ea typeface="Poppins"/>
                <a:cs typeface="Poppins"/>
                <a:sym typeface="Poppins"/>
              </a:rPr>
              <a:t>Develop models to classify asteroids as hazardous or non-hazardous, aiding in the prioritization of monitoring and mitigation strategies.</a:t>
            </a:r>
          </a:p>
          <a:p>
            <a:pPr algn="l" marL="492252" indent="-246126" lvl="1">
              <a:lnSpc>
                <a:spcPts val="3191"/>
              </a:lnSpc>
              <a:buAutoNum type="arabicPeriod" startAt="1"/>
            </a:pPr>
            <a:r>
              <a:rPr lang="en-US" b="true" sz="2279">
                <a:solidFill>
                  <a:srgbClr val="0A152F"/>
                </a:solidFill>
                <a:latin typeface="Poppins Bold"/>
                <a:ea typeface="Poppins Bold"/>
                <a:cs typeface="Poppins Bold"/>
                <a:sym typeface="Poppins Bold"/>
              </a:rPr>
              <a:t>Anomaly Detection: </a:t>
            </a:r>
            <a:r>
              <a:rPr lang="en-US" sz="2279">
                <a:solidFill>
                  <a:srgbClr val="0A152F"/>
                </a:solidFill>
                <a:latin typeface="Poppins"/>
                <a:ea typeface="Poppins"/>
                <a:cs typeface="Poppins"/>
                <a:sym typeface="Poppins"/>
              </a:rPr>
              <a:t>Identify asteroids with unusual behavior that may require closer scrutiny.</a:t>
            </a:r>
          </a:p>
          <a:p>
            <a:pPr algn="l">
              <a:lnSpc>
                <a:spcPts val="319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10050392" y="2595126"/>
            <a:ext cx="8033964" cy="7368394"/>
          </a:xfrm>
          <a:custGeom>
            <a:avLst/>
            <a:gdLst/>
            <a:ahLst/>
            <a:cxnLst/>
            <a:rect r="r" b="b" t="t" l="l"/>
            <a:pathLst>
              <a:path h="7368394" w="8033964">
                <a:moveTo>
                  <a:pt x="0" y="0"/>
                </a:moveTo>
                <a:lnTo>
                  <a:pt x="8033963" y="0"/>
                </a:lnTo>
                <a:lnTo>
                  <a:pt x="8033963" y="7368393"/>
                </a:lnTo>
                <a:lnTo>
                  <a:pt x="0" y="7368393"/>
                </a:lnTo>
                <a:lnTo>
                  <a:pt x="0" y="0"/>
                </a:lnTo>
                <a:close/>
              </a:path>
            </a:pathLst>
          </a:custGeom>
          <a:blipFill>
            <a:blip r:embed="rId3"/>
            <a:stretch>
              <a:fillRect l="-724" t="0" r="-29138" b="0"/>
            </a:stretch>
          </a:blipFill>
        </p:spPr>
      </p:sp>
      <p:grpSp>
        <p:nvGrpSpPr>
          <p:cNvPr name="Group 4" id="4"/>
          <p:cNvGrpSpPr/>
          <p:nvPr/>
        </p:nvGrpSpPr>
        <p:grpSpPr>
          <a:xfrm rot="0">
            <a:off x="223075" y="3148363"/>
            <a:ext cx="9583501" cy="6815156"/>
            <a:chOff x="0" y="0"/>
            <a:chExt cx="2524050" cy="1794938"/>
          </a:xfrm>
        </p:grpSpPr>
        <p:sp>
          <p:nvSpPr>
            <p:cNvPr name="Freeform 5" id="5"/>
            <p:cNvSpPr/>
            <p:nvPr/>
          </p:nvSpPr>
          <p:spPr>
            <a:xfrm flipH="false" flipV="false" rot="0">
              <a:off x="0" y="0"/>
              <a:ext cx="2524050" cy="1794938"/>
            </a:xfrm>
            <a:custGeom>
              <a:avLst/>
              <a:gdLst/>
              <a:ahLst/>
              <a:cxnLst/>
              <a:rect r="r" b="b" t="t" l="l"/>
              <a:pathLst>
                <a:path h="1794938" w="2524050">
                  <a:moveTo>
                    <a:pt x="41200" y="0"/>
                  </a:moveTo>
                  <a:lnTo>
                    <a:pt x="2482850" y="0"/>
                  </a:lnTo>
                  <a:cubicBezTo>
                    <a:pt x="2493777" y="0"/>
                    <a:pt x="2504256" y="4341"/>
                    <a:pt x="2511983" y="12067"/>
                  </a:cubicBezTo>
                  <a:cubicBezTo>
                    <a:pt x="2519709" y="19794"/>
                    <a:pt x="2524050" y="30273"/>
                    <a:pt x="2524050" y="41200"/>
                  </a:cubicBezTo>
                  <a:lnTo>
                    <a:pt x="2524050" y="1753738"/>
                  </a:lnTo>
                  <a:cubicBezTo>
                    <a:pt x="2524050" y="1764665"/>
                    <a:pt x="2519709" y="1775145"/>
                    <a:pt x="2511983" y="1782871"/>
                  </a:cubicBezTo>
                  <a:cubicBezTo>
                    <a:pt x="2504256" y="1790598"/>
                    <a:pt x="2493777" y="1794938"/>
                    <a:pt x="2482850" y="1794938"/>
                  </a:cubicBezTo>
                  <a:lnTo>
                    <a:pt x="41200" y="1794938"/>
                  </a:lnTo>
                  <a:cubicBezTo>
                    <a:pt x="30273" y="1794938"/>
                    <a:pt x="19794" y="1790598"/>
                    <a:pt x="12067" y="1782871"/>
                  </a:cubicBezTo>
                  <a:cubicBezTo>
                    <a:pt x="4341" y="1775145"/>
                    <a:pt x="0" y="1764665"/>
                    <a:pt x="0" y="1753738"/>
                  </a:cubicBezTo>
                  <a:lnTo>
                    <a:pt x="0" y="41200"/>
                  </a:lnTo>
                  <a:cubicBezTo>
                    <a:pt x="0" y="30273"/>
                    <a:pt x="4341" y="19794"/>
                    <a:pt x="12067" y="12067"/>
                  </a:cubicBezTo>
                  <a:cubicBezTo>
                    <a:pt x="19794" y="4341"/>
                    <a:pt x="30273" y="0"/>
                    <a:pt x="41200" y="0"/>
                  </a:cubicBezTo>
                  <a:close/>
                </a:path>
              </a:pathLst>
            </a:custGeom>
            <a:gradFill rotWithShape="true">
              <a:gsLst>
                <a:gs pos="0">
                  <a:srgbClr val="CDFFD8">
                    <a:alpha val="75000"/>
                  </a:srgbClr>
                </a:gs>
                <a:gs pos="100000">
                  <a:srgbClr val="94B9FF">
                    <a:alpha val="75000"/>
                  </a:srgbClr>
                </a:gs>
              </a:gsLst>
              <a:lin ang="0"/>
            </a:gradFill>
          </p:spPr>
        </p:sp>
        <p:sp>
          <p:nvSpPr>
            <p:cNvPr name="TextBox 6" id="6"/>
            <p:cNvSpPr txBox="true"/>
            <p:nvPr/>
          </p:nvSpPr>
          <p:spPr>
            <a:xfrm>
              <a:off x="0" y="-57150"/>
              <a:ext cx="2524050" cy="1852088"/>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68679" y="3438351"/>
            <a:ext cx="9692293" cy="6848649"/>
          </a:xfrm>
          <a:prstGeom prst="rect">
            <a:avLst/>
          </a:prstGeom>
        </p:spPr>
        <p:txBody>
          <a:bodyPr anchor="t" rtlCol="false" tIns="0" lIns="0" bIns="0" rIns="0">
            <a:spAutoFit/>
          </a:bodyPr>
          <a:lstStyle/>
          <a:p>
            <a:pPr algn="just" marL="566746" indent="-283373" lvl="1">
              <a:lnSpc>
                <a:spcPts val="3672"/>
              </a:lnSpc>
              <a:buFont typeface="Arial"/>
              <a:buChar char="•"/>
            </a:pPr>
            <a:r>
              <a:rPr lang="en-US" b="true" sz="2625">
                <a:solidFill>
                  <a:srgbClr val="0A152F"/>
                </a:solidFill>
                <a:latin typeface="Poppins Bold"/>
                <a:ea typeface="Poppins Bold"/>
                <a:cs typeface="Poppins Bold"/>
                <a:sym typeface="Poppins Bold"/>
              </a:rPr>
              <a:t>Dataset Overview:</a:t>
            </a:r>
          </a:p>
          <a:p>
            <a:pPr algn="just">
              <a:lnSpc>
                <a:spcPts val="3672"/>
              </a:lnSpc>
            </a:pPr>
            <a:r>
              <a:rPr lang="en-US" sz="2625">
                <a:solidFill>
                  <a:srgbClr val="0A152F"/>
                </a:solidFill>
                <a:latin typeface="Poppins"/>
                <a:ea typeface="Poppins"/>
                <a:cs typeface="Poppins"/>
                <a:sym typeface="Poppins"/>
              </a:rPr>
              <a:t>           </a:t>
            </a:r>
            <a:r>
              <a:rPr lang="en-US" sz="2625" b="true">
                <a:solidFill>
                  <a:srgbClr val="0A152F"/>
                </a:solidFill>
                <a:latin typeface="Poppins Bold"/>
                <a:ea typeface="Poppins Bold"/>
                <a:cs typeface="Poppins Bold"/>
                <a:sym typeface="Poppins Bold"/>
              </a:rPr>
              <a:t>Shape: </a:t>
            </a:r>
            <a:r>
              <a:rPr lang="en-US" sz="2625">
                <a:solidFill>
                  <a:srgbClr val="0A152F"/>
                </a:solidFill>
                <a:latin typeface="Poppins"/>
                <a:ea typeface="Poppins"/>
                <a:cs typeface="Poppins"/>
                <a:sym typeface="Poppins"/>
              </a:rPr>
              <a:t>4,534 records with 24 features.</a:t>
            </a:r>
          </a:p>
          <a:p>
            <a:pPr algn="just" marL="566746" indent="-283373" lvl="1">
              <a:lnSpc>
                <a:spcPts val="3672"/>
              </a:lnSpc>
              <a:buFont typeface="Arial"/>
              <a:buChar char="•"/>
            </a:pPr>
            <a:r>
              <a:rPr lang="en-US" b="true" sz="2625">
                <a:solidFill>
                  <a:srgbClr val="0A152F"/>
                </a:solidFill>
                <a:latin typeface="Poppins Bold"/>
                <a:ea typeface="Poppins Bold"/>
                <a:cs typeface="Poppins Bold"/>
                <a:sym typeface="Poppins Bold"/>
              </a:rPr>
              <a:t>Feature Types:</a:t>
            </a:r>
          </a:p>
          <a:p>
            <a:pPr algn="just">
              <a:lnSpc>
                <a:spcPts val="3672"/>
              </a:lnSpc>
            </a:pPr>
            <a:r>
              <a:rPr lang="en-US" sz="2625">
                <a:solidFill>
                  <a:srgbClr val="0A152F"/>
                </a:solidFill>
                <a:latin typeface="Poppins"/>
                <a:ea typeface="Poppins"/>
                <a:cs typeface="Poppins"/>
                <a:sym typeface="Poppins"/>
              </a:rPr>
              <a:t>      </a:t>
            </a:r>
            <a:r>
              <a:rPr lang="en-US" sz="2625" b="true">
                <a:solidFill>
                  <a:srgbClr val="0A152F"/>
                </a:solidFill>
                <a:latin typeface="Poppins Bold"/>
                <a:ea typeface="Poppins Bold"/>
                <a:cs typeface="Poppins Bold"/>
                <a:sym typeface="Poppins Bold"/>
              </a:rPr>
              <a:t>Identifier: </a:t>
            </a:r>
            <a:r>
              <a:rPr lang="en-US" sz="2625">
                <a:solidFill>
                  <a:srgbClr val="0A152F"/>
                </a:solidFill>
                <a:latin typeface="Poppins"/>
                <a:ea typeface="Poppins"/>
                <a:cs typeface="Poppins"/>
                <a:sym typeface="Poppins"/>
              </a:rPr>
              <a:t>1 unique identifier.</a:t>
            </a:r>
          </a:p>
          <a:p>
            <a:pPr algn="just">
              <a:lnSpc>
                <a:spcPts val="3672"/>
              </a:lnSpc>
            </a:pPr>
            <a:r>
              <a:rPr lang="en-US" sz="2625">
                <a:solidFill>
                  <a:srgbClr val="0A152F"/>
                </a:solidFill>
                <a:latin typeface="Poppins"/>
                <a:ea typeface="Poppins"/>
                <a:cs typeface="Poppins"/>
                <a:sym typeface="Poppins"/>
              </a:rPr>
              <a:t>      </a:t>
            </a:r>
            <a:r>
              <a:rPr lang="en-US" sz="2625" b="true">
                <a:solidFill>
                  <a:srgbClr val="0A152F"/>
                </a:solidFill>
                <a:latin typeface="Poppins Bold"/>
                <a:ea typeface="Poppins Bold"/>
                <a:cs typeface="Poppins Bold"/>
                <a:sym typeface="Poppins Bold"/>
              </a:rPr>
              <a:t>Categorical:</a:t>
            </a:r>
            <a:r>
              <a:rPr lang="en-US" sz="2625">
                <a:solidFill>
                  <a:srgbClr val="0A152F"/>
                </a:solidFill>
                <a:latin typeface="Poppins"/>
                <a:ea typeface="Poppins"/>
                <a:cs typeface="Poppins"/>
                <a:sym typeface="Poppins"/>
              </a:rPr>
              <a:t> 3 categorical (including ordinal).</a:t>
            </a:r>
          </a:p>
          <a:p>
            <a:pPr algn="just">
              <a:lnSpc>
                <a:spcPts val="3672"/>
              </a:lnSpc>
            </a:pPr>
            <a:r>
              <a:rPr lang="en-US" sz="2625">
                <a:solidFill>
                  <a:srgbClr val="0A152F"/>
                </a:solidFill>
                <a:latin typeface="Poppins"/>
                <a:ea typeface="Poppins"/>
                <a:cs typeface="Poppins"/>
                <a:sym typeface="Poppins"/>
              </a:rPr>
              <a:t>      </a:t>
            </a:r>
            <a:r>
              <a:rPr lang="en-US" sz="2625" b="true">
                <a:solidFill>
                  <a:srgbClr val="0A152F"/>
                </a:solidFill>
                <a:latin typeface="Poppins Bold"/>
                <a:ea typeface="Poppins Bold"/>
                <a:cs typeface="Poppins Bold"/>
                <a:sym typeface="Poppins Bold"/>
              </a:rPr>
              <a:t>Continuous: </a:t>
            </a:r>
            <a:r>
              <a:rPr lang="en-US" sz="2625">
                <a:solidFill>
                  <a:srgbClr val="0A152F"/>
                </a:solidFill>
                <a:latin typeface="Poppins"/>
                <a:ea typeface="Poppins"/>
                <a:cs typeface="Poppins"/>
                <a:sym typeface="Poppins"/>
              </a:rPr>
              <a:t>20 continuous features.</a:t>
            </a:r>
          </a:p>
          <a:p>
            <a:pPr algn="just" marL="566746" indent="-283373" lvl="1">
              <a:lnSpc>
                <a:spcPts val="3672"/>
              </a:lnSpc>
              <a:buFont typeface="Arial"/>
              <a:buChar char="•"/>
            </a:pPr>
            <a:r>
              <a:rPr lang="en-US" b="true" sz="2625">
                <a:solidFill>
                  <a:srgbClr val="0A152F"/>
                </a:solidFill>
                <a:latin typeface="Poppins Bold"/>
                <a:ea typeface="Poppins Bold"/>
                <a:cs typeface="Poppins Bold"/>
                <a:sym typeface="Poppins Bold"/>
              </a:rPr>
              <a:t>Key Insights:</a:t>
            </a:r>
          </a:p>
          <a:p>
            <a:pPr algn="ctr">
              <a:lnSpc>
                <a:spcPts val="3570"/>
              </a:lnSpc>
            </a:pPr>
            <a:r>
              <a:rPr lang="en-US" sz="2625">
                <a:solidFill>
                  <a:srgbClr val="0A152F"/>
                </a:solidFill>
                <a:latin typeface="Poppins"/>
                <a:ea typeface="Poppins"/>
                <a:cs typeface="Poppins"/>
                <a:sym typeface="Poppins"/>
              </a:rPr>
              <a:t>  </a:t>
            </a:r>
            <a:r>
              <a:rPr lang="en-US" sz="2625" b="true">
                <a:solidFill>
                  <a:srgbClr val="0A152F"/>
                </a:solidFill>
                <a:latin typeface="Poppins Bold"/>
                <a:ea typeface="Poppins Bold"/>
                <a:cs typeface="Poppins Bold"/>
                <a:sym typeface="Poppins Bold"/>
              </a:rPr>
              <a:t>Statistical Summary</a:t>
            </a:r>
            <a:r>
              <a:rPr lang="en-US" sz="2625">
                <a:solidFill>
                  <a:srgbClr val="0A152F"/>
                </a:solidFill>
                <a:latin typeface="Poppins"/>
                <a:ea typeface="Poppins"/>
                <a:cs typeface="Poppins"/>
                <a:sym typeface="Poppins"/>
              </a:rPr>
              <a:t>: Initial summary reveals central tendencies and distributions of continuous features.</a:t>
            </a:r>
          </a:p>
          <a:p>
            <a:pPr algn="ctr">
              <a:lnSpc>
                <a:spcPts val="3832"/>
              </a:lnSpc>
            </a:pPr>
            <a:r>
              <a:rPr lang="en-US" sz="2625">
                <a:solidFill>
                  <a:srgbClr val="0A152F"/>
                </a:solidFill>
                <a:latin typeface="Poppins"/>
                <a:ea typeface="Poppins"/>
                <a:cs typeface="Poppins"/>
                <a:sym typeface="Poppins"/>
              </a:rPr>
              <a:t>     </a:t>
            </a:r>
            <a:r>
              <a:rPr lang="en-US" sz="2625" b="true">
                <a:solidFill>
                  <a:srgbClr val="0A152F"/>
                </a:solidFill>
                <a:latin typeface="Poppins Bold"/>
                <a:ea typeface="Poppins Bold"/>
                <a:cs typeface="Poppins Bold"/>
                <a:sym typeface="Poppins Bold"/>
              </a:rPr>
              <a:t> Missing Data</a:t>
            </a:r>
            <a:r>
              <a:rPr lang="en-US" sz="2625">
                <a:solidFill>
                  <a:srgbClr val="0A152F"/>
                </a:solidFill>
                <a:latin typeface="Poppins"/>
                <a:ea typeface="Poppins"/>
                <a:cs typeface="Poppins"/>
                <a:sym typeface="Poppins"/>
              </a:rPr>
              <a:t>: 23.32% missing values, necessitating preprocessing for data quality.</a:t>
            </a:r>
          </a:p>
          <a:p>
            <a:pPr algn="l" marL="566746" indent="-283373" lvl="1">
              <a:lnSpc>
                <a:spcPts val="3672"/>
              </a:lnSpc>
              <a:buFont typeface="Arial"/>
              <a:buChar char="•"/>
            </a:pPr>
            <a:r>
              <a:rPr lang="en-US" sz="2625">
                <a:solidFill>
                  <a:srgbClr val="0A152F"/>
                </a:solidFill>
                <a:latin typeface="Poppins"/>
                <a:ea typeface="Poppins"/>
                <a:cs typeface="Poppins"/>
                <a:sym typeface="Poppins"/>
              </a:rPr>
              <a:t>This analysis foundation supports further </a:t>
            </a:r>
            <a:r>
              <a:rPr lang="en-US" b="true" sz="2625">
                <a:solidFill>
                  <a:srgbClr val="0A152F"/>
                </a:solidFill>
                <a:latin typeface="Poppins Bold"/>
                <a:ea typeface="Poppins Bold"/>
                <a:cs typeface="Poppins Bold"/>
                <a:sym typeface="Poppins Bold"/>
              </a:rPr>
              <a:t>feature exploration and robust model preparation.</a:t>
            </a:r>
          </a:p>
          <a:p>
            <a:pPr algn="just">
              <a:lnSpc>
                <a:spcPts val="3252"/>
              </a:lnSpc>
            </a:pPr>
          </a:p>
          <a:p>
            <a:pPr algn="just">
              <a:lnSpc>
                <a:spcPts val="3674"/>
              </a:lnSpc>
            </a:pPr>
          </a:p>
        </p:txBody>
      </p:sp>
      <p:grpSp>
        <p:nvGrpSpPr>
          <p:cNvPr name="Group 8" id="8"/>
          <p:cNvGrpSpPr/>
          <p:nvPr/>
        </p:nvGrpSpPr>
        <p:grpSpPr>
          <a:xfrm rot="0">
            <a:off x="2974579" y="350495"/>
            <a:ext cx="11965491" cy="1135025"/>
            <a:chOff x="0" y="0"/>
            <a:chExt cx="3151405" cy="298937"/>
          </a:xfrm>
        </p:grpSpPr>
        <p:sp>
          <p:nvSpPr>
            <p:cNvPr name="Freeform 9" id="9"/>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10" id="10"/>
            <p:cNvSpPr txBox="true"/>
            <p:nvPr/>
          </p:nvSpPr>
          <p:spPr>
            <a:xfrm>
              <a:off x="152400" y="-104775"/>
              <a:ext cx="2846605" cy="403712"/>
            </a:xfrm>
            <a:prstGeom prst="rect">
              <a:avLst/>
            </a:prstGeom>
          </p:spPr>
          <p:txBody>
            <a:bodyPr anchor="ctr" rtlCol="false" tIns="50800" lIns="50800" bIns="50800" rIns="50800"/>
            <a:lstStyle/>
            <a:p>
              <a:pPr algn="ctr">
                <a:lnSpc>
                  <a:spcPts val="5059"/>
                </a:lnSpc>
              </a:pPr>
              <a:r>
                <a:rPr lang="en-US" b="true" sz="3612" spc="133">
                  <a:solidFill>
                    <a:srgbClr val="0A152F"/>
                  </a:solidFill>
                  <a:latin typeface="Poppins Bold"/>
                  <a:ea typeface="Poppins Bold"/>
                  <a:cs typeface="Poppins Bold"/>
                  <a:sym typeface="Poppins Bold"/>
                </a:rPr>
                <a:t>EXPLORATORY DATA ANALYSIS</a:t>
              </a:r>
            </a:p>
          </p:txBody>
        </p:sp>
      </p:grpSp>
      <p:grpSp>
        <p:nvGrpSpPr>
          <p:cNvPr name="Group 11" id="11"/>
          <p:cNvGrpSpPr/>
          <p:nvPr/>
        </p:nvGrpSpPr>
        <p:grpSpPr>
          <a:xfrm rot="0">
            <a:off x="-5307003" y="1989985"/>
            <a:ext cx="11965491" cy="1010575"/>
            <a:chOff x="0" y="0"/>
            <a:chExt cx="3151405" cy="266160"/>
          </a:xfrm>
        </p:grpSpPr>
        <p:sp>
          <p:nvSpPr>
            <p:cNvPr name="Freeform 12" id="12"/>
            <p:cNvSpPr/>
            <p:nvPr/>
          </p:nvSpPr>
          <p:spPr>
            <a:xfrm flipH="false" flipV="false" rot="0">
              <a:off x="0" y="0"/>
              <a:ext cx="3151405" cy="266160"/>
            </a:xfrm>
            <a:custGeom>
              <a:avLst/>
              <a:gdLst/>
              <a:ahLst/>
              <a:cxnLst/>
              <a:rect r="r" b="b" t="t" l="l"/>
              <a:pathLst>
                <a:path h="266160" w="3151405">
                  <a:moveTo>
                    <a:pt x="2948205" y="0"/>
                  </a:moveTo>
                  <a:lnTo>
                    <a:pt x="203200" y="0"/>
                  </a:lnTo>
                  <a:lnTo>
                    <a:pt x="0" y="133080"/>
                  </a:lnTo>
                  <a:lnTo>
                    <a:pt x="203200" y="266160"/>
                  </a:lnTo>
                  <a:lnTo>
                    <a:pt x="2948205" y="266160"/>
                  </a:lnTo>
                  <a:lnTo>
                    <a:pt x="3151405" y="133080"/>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152400" y="-76200"/>
              <a:ext cx="2846605" cy="342360"/>
            </a:xfrm>
            <a:prstGeom prst="rect">
              <a:avLst/>
            </a:prstGeom>
          </p:spPr>
          <p:txBody>
            <a:bodyPr anchor="ctr" rtlCol="false" tIns="50800" lIns="50800" bIns="50800" rIns="50800"/>
            <a:lstStyle/>
            <a:p>
              <a:pPr algn="ctr">
                <a:lnSpc>
                  <a:spcPts val="3519"/>
                </a:lnSpc>
              </a:pPr>
            </a:p>
          </p:txBody>
        </p:sp>
      </p:grpSp>
      <p:sp>
        <p:nvSpPr>
          <p:cNvPr name="TextBox 14" id="14"/>
          <p:cNvSpPr txBox="true"/>
          <p:nvPr/>
        </p:nvSpPr>
        <p:spPr>
          <a:xfrm rot="0">
            <a:off x="675743" y="2133875"/>
            <a:ext cx="4148852" cy="618022"/>
          </a:xfrm>
          <a:prstGeom prst="rect">
            <a:avLst/>
          </a:prstGeom>
        </p:spPr>
        <p:txBody>
          <a:bodyPr anchor="t" rtlCol="false" tIns="0" lIns="0" bIns="0" rIns="0">
            <a:spAutoFit/>
          </a:bodyPr>
          <a:lstStyle/>
          <a:p>
            <a:pPr algn="ctr">
              <a:lnSpc>
                <a:spcPts val="4779"/>
              </a:lnSpc>
              <a:spcBef>
                <a:spcPct val="0"/>
              </a:spcBef>
            </a:pPr>
            <a:r>
              <a:rPr lang="en-US" b="true" sz="3412" spc="126">
                <a:solidFill>
                  <a:srgbClr val="0A152F"/>
                </a:solidFill>
                <a:latin typeface="Poppins Bold"/>
                <a:ea typeface="Poppins Bold"/>
                <a:cs typeface="Poppins Bold"/>
                <a:sym typeface="Poppins Bold"/>
              </a:rPr>
              <a:t>DATA INSPECTION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9712284" y="4198858"/>
            <a:ext cx="8166604" cy="4353822"/>
          </a:xfrm>
          <a:custGeom>
            <a:avLst/>
            <a:gdLst/>
            <a:ahLst/>
            <a:cxnLst/>
            <a:rect r="r" b="b" t="t" l="l"/>
            <a:pathLst>
              <a:path h="4353822" w="8166604">
                <a:moveTo>
                  <a:pt x="0" y="0"/>
                </a:moveTo>
                <a:lnTo>
                  <a:pt x="8166604" y="0"/>
                </a:lnTo>
                <a:lnTo>
                  <a:pt x="8166604" y="4353822"/>
                </a:lnTo>
                <a:lnTo>
                  <a:pt x="0" y="4353822"/>
                </a:lnTo>
                <a:lnTo>
                  <a:pt x="0" y="0"/>
                </a:lnTo>
                <a:close/>
              </a:path>
            </a:pathLst>
          </a:custGeom>
          <a:blipFill>
            <a:blip r:embed="rId3"/>
            <a:stretch>
              <a:fillRect l="-385" t="0" r="-1404" b="0"/>
            </a:stretch>
          </a:blipFill>
        </p:spPr>
      </p:sp>
      <p:grpSp>
        <p:nvGrpSpPr>
          <p:cNvPr name="Group 4" id="4"/>
          <p:cNvGrpSpPr/>
          <p:nvPr/>
        </p:nvGrpSpPr>
        <p:grpSpPr>
          <a:xfrm rot="0">
            <a:off x="-304599" y="631900"/>
            <a:ext cx="7695995" cy="1111582"/>
            <a:chOff x="0" y="0"/>
            <a:chExt cx="2026929" cy="292762"/>
          </a:xfrm>
        </p:grpSpPr>
        <p:sp>
          <p:nvSpPr>
            <p:cNvPr name="Freeform 5" id="5"/>
            <p:cNvSpPr/>
            <p:nvPr/>
          </p:nvSpPr>
          <p:spPr>
            <a:xfrm flipH="false" flipV="false" rot="0">
              <a:off x="0" y="0"/>
              <a:ext cx="2026929" cy="292762"/>
            </a:xfrm>
            <a:custGeom>
              <a:avLst/>
              <a:gdLst/>
              <a:ahLst/>
              <a:cxnLst/>
              <a:rect r="r" b="b" t="t" l="l"/>
              <a:pathLst>
                <a:path h="292762" w="2026929">
                  <a:moveTo>
                    <a:pt x="1823729" y="0"/>
                  </a:moveTo>
                  <a:lnTo>
                    <a:pt x="0" y="0"/>
                  </a:lnTo>
                  <a:lnTo>
                    <a:pt x="0" y="292762"/>
                  </a:lnTo>
                  <a:lnTo>
                    <a:pt x="1823729" y="292762"/>
                  </a:lnTo>
                  <a:lnTo>
                    <a:pt x="2026929" y="146381"/>
                  </a:lnTo>
                  <a:lnTo>
                    <a:pt x="1823729" y="0"/>
                  </a:lnTo>
                  <a:close/>
                </a:path>
              </a:pathLst>
            </a:custGeom>
            <a:gradFill rotWithShape="true">
              <a:gsLst>
                <a:gs pos="0">
                  <a:srgbClr val="CDFFD8">
                    <a:alpha val="100000"/>
                  </a:srgbClr>
                </a:gs>
                <a:gs pos="100000">
                  <a:srgbClr val="94B9FF">
                    <a:alpha val="100000"/>
                  </a:srgbClr>
                </a:gs>
              </a:gsLst>
              <a:lin ang="0"/>
            </a:gradFill>
            <a:ln w="38100" cap="sq">
              <a:solidFill>
                <a:srgbClr val="000000"/>
              </a:solidFill>
              <a:prstDash val="solid"/>
              <a:miter/>
            </a:ln>
          </p:spPr>
        </p:sp>
        <p:sp>
          <p:nvSpPr>
            <p:cNvPr name="TextBox 6" id="6"/>
            <p:cNvSpPr txBox="true"/>
            <p:nvPr/>
          </p:nvSpPr>
          <p:spPr>
            <a:xfrm>
              <a:off x="0" y="-95250"/>
              <a:ext cx="1912629" cy="388012"/>
            </a:xfrm>
            <a:prstGeom prst="rect">
              <a:avLst/>
            </a:prstGeom>
          </p:spPr>
          <p:txBody>
            <a:bodyPr anchor="ctr" rtlCol="false" tIns="50800" lIns="50800" bIns="50800" rIns="50800"/>
            <a:lstStyle/>
            <a:p>
              <a:pPr algn="ctr">
                <a:lnSpc>
                  <a:spcPts val="4219"/>
                </a:lnSpc>
              </a:pPr>
              <a:r>
                <a:rPr lang="en-US" b="true" sz="3012" spc="111">
                  <a:solidFill>
                    <a:srgbClr val="0A152F"/>
                  </a:solidFill>
                  <a:latin typeface="Poppins Bold"/>
                  <a:ea typeface="Poppins Bold"/>
                  <a:cs typeface="Poppins Bold"/>
                  <a:sym typeface="Poppins Bold"/>
                </a:rPr>
                <a:t>REMOVAL OF NULL VALUES</a:t>
              </a:r>
            </a:p>
          </p:txBody>
        </p:sp>
      </p:grpSp>
      <p:grpSp>
        <p:nvGrpSpPr>
          <p:cNvPr name="Group 7" id="7"/>
          <p:cNvGrpSpPr/>
          <p:nvPr/>
        </p:nvGrpSpPr>
        <p:grpSpPr>
          <a:xfrm rot="0">
            <a:off x="219698" y="2074099"/>
            <a:ext cx="9241348" cy="7788379"/>
            <a:chOff x="0" y="0"/>
            <a:chExt cx="2433935" cy="2051260"/>
          </a:xfrm>
        </p:grpSpPr>
        <p:sp>
          <p:nvSpPr>
            <p:cNvPr name="Freeform 8" id="8"/>
            <p:cNvSpPr/>
            <p:nvPr/>
          </p:nvSpPr>
          <p:spPr>
            <a:xfrm flipH="false" flipV="false" rot="0">
              <a:off x="0" y="0"/>
              <a:ext cx="2433935" cy="2051260"/>
            </a:xfrm>
            <a:custGeom>
              <a:avLst/>
              <a:gdLst/>
              <a:ahLst/>
              <a:cxnLst/>
              <a:rect r="r" b="b" t="t" l="l"/>
              <a:pathLst>
                <a:path h="2051260" w="2433935">
                  <a:moveTo>
                    <a:pt x="42725" y="0"/>
                  </a:moveTo>
                  <a:lnTo>
                    <a:pt x="2391210" y="0"/>
                  </a:lnTo>
                  <a:cubicBezTo>
                    <a:pt x="2402542" y="0"/>
                    <a:pt x="2413409" y="4501"/>
                    <a:pt x="2421421" y="12514"/>
                  </a:cubicBezTo>
                  <a:cubicBezTo>
                    <a:pt x="2429434" y="20526"/>
                    <a:pt x="2433935" y="31394"/>
                    <a:pt x="2433935" y="42725"/>
                  </a:cubicBezTo>
                  <a:lnTo>
                    <a:pt x="2433935" y="2008535"/>
                  </a:lnTo>
                  <a:cubicBezTo>
                    <a:pt x="2433935" y="2019866"/>
                    <a:pt x="2429434" y="2030734"/>
                    <a:pt x="2421421" y="2038746"/>
                  </a:cubicBezTo>
                  <a:cubicBezTo>
                    <a:pt x="2413409" y="2046759"/>
                    <a:pt x="2402542" y="2051260"/>
                    <a:pt x="2391210" y="2051260"/>
                  </a:cubicBezTo>
                  <a:lnTo>
                    <a:pt x="42725" y="2051260"/>
                  </a:lnTo>
                  <a:cubicBezTo>
                    <a:pt x="19129" y="2051260"/>
                    <a:pt x="0" y="2032132"/>
                    <a:pt x="0" y="2008535"/>
                  </a:cubicBezTo>
                  <a:lnTo>
                    <a:pt x="0" y="42725"/>
                  </a:lnTo>
                  <a:cubicBezTo>
                    <a:pt x="0" y="31394"/>
                    <a:pt x="4501" y="20526"/>
                    <a:pt x="12514" y="12514"/>
                  </a:cubicBezTo>
                  <a:cubicBezTo>
                    <a:pt x="20526" y="4501"/>
                    <a:pt x="31394" y="0"/>
                    <a:pt x="42725" y="0"/>
                  </a:cubicBezTo>
                  <a:close/>
                </a:path>
              </a:pathLst>
            </a:custGeom>
            <a:gradFill rotWithShape="true">
              <a:gsLst>
                <a:gs pos="0">
                  <a:srgbClr val="CDFFD8">
                    <a:alpha val="75000"/>
                  </a:srgbClr>
                </a:gs>
                <a:gs pos="100000">
                  <a:srgbClr val="94B9FF">
                    <a:alpha val="75000"/>
                  </a:srgbClr>
                </a:gs>
              </a:gsLst>
              <a:lin ang="0"/>
            </a:gradFill>
          </p:spPr>
        </p:sp>
        <p:sp>
          <p:nvSpPr>
            <p:cNvPr name="TextBox 9" id="9"/>
            <p:cNvSpPr txBox="true"/>
            <p:nvPr/>
          </p:nvSpPr>
          <p:spPr>
            <a:xfrm>
              <a:off x="0" y="-57150"/>
              <a:ext cx="2433935" cy="210841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19698" y="2301267"/>
            <a:ext cx="9241348" cy="7426922"/>
          </a:xfrm>
          <a:prstGeom prst="rect">
            <a:avLst/>
          </a:prstGeom>
        </p:spPr>
        <p:txBody>
          <a:bodyPr anchor="t" rtlCol="false" tIns="0" lIns="0" bIns="0" rIns="0">
            <a:spAutoFit/>
          </a:bodyPr>
          <a:lstStyle/>
          <a:p>
            <a:pPr algn="l" marL="509024" indent="-254512" lvl="1">
              <a:lnSpc>
                <a:spcPts val="3298"/>
              </a:lnSpc>
              <a:buFont typeface="Arial"/>
              <a:buChar char="•"/>
            </a:pPr>
            <a:r>
              <a:rPr lang="en-US" sz="2357">
                <a:solidFill>
                  <a:srgbClr val="0A152F"/>
                </a:solidFill>
                <a:latin typeface="Poppins"/>
                <a:ea typeface="Poppins"/>
                <a:cs typeface="Poppins"/>
                <a:sym typeface="Poppins"/>
              </a:rPr>
              <a:t>Null values of features </a:t>
            </a:r>
            <a:r>
              <a:rPr lang="en-US" b="true" sz="2357">
                <a:solidFill>
                  <a:srgbClr val="0A152F"/>
                </a:solidFill>
                <a:latin typeface="Poppins Bold"/>
                <a:ea typeface="Poppins Bold"/>
                <a:cs typeface="Poppins Bold"/>
                <a:sym typeface="Poppins Bold"/>
              </a:rPr>
              <a:t>Epoch Date Close Approach, Epoch Osculation, approach_year, approach_month, approach_day, Perihelion Time,Orbit Uncertainity</a:t>
            </a:r>
            <a:r>
              <a:rPr lang="en-US" sz="2357">
                <a:solidFill>
                  <a:srgbClr val="0A152F"/>
                </a:solidFill>
                <a:latin typeface="Poppins"/>
                <a:ea typeface="Poppins"/>
                <a:cs typeface="Poppins"/>
                <a:sym typeface="Poppins"/>
              </a:rPr>
              <a:t>  are filled with </a:t>
            </a:r>
            <a:r>
              <a:rPr lang="en-US" b="true" sz="2357">
                <a:solidFill>
                  <a:srgbClr val="0A152F"/>
                </a:solidFill>
                <a:latin typeface="Poppins Bold"/>
                <a:ea typeface="Poppins Bold"/>
                <a:cs typeface="Poppins Bold"/>
                <a:sym typeface="Poppins Bold"/>
              </a:rPr>
              <a:t>forward values</a:t>
            </a:r>
          </a:p>
          <a:p>
            <a:pPr algn="l" marL="509024" indent="-254512" lvl="1">
              <a:lnSpc>
                <a:spcPts val="3298"/>
              </a:lnSpc>
              <a:buFont typeface="Arial"/>
              <a:buChar char="•"/>
            </a:pPr>
            <a:r>
              <a:rPr lang="en-US" sz="2357">
                <a:solidFill>
                  <a:srgbClr val="0A152F"/>
                </a:solidFill>
                <a:latin typeface="Poppins"/>
                <a:ea typeface="Poppins"/>
                <a:cs typeface="Poppins"/>
                <a:sym typeface="Poppins"/>
              </a:rPr>
              <a:t>Null Values of features </a:t>
            </a:r>
            <a:r>
              <a:rPr lang="en-US" b="true" sz="2357">
                <a:solidFill>
                  <a:srgbClr val="0A152F"/>
                </a:solidFill>
                <a:latin typeface="Poppins Bold"/>
                <a:ea typeface="Poppins Bold"/>
                <a:cs typeface="Poppins Bold"/>
                <a:sym typeface="Poppins Bold"/>
              </a:rPr>
              <a:t>Miss dist.(Astronomical), Miss dist.(lunar),Miss dist.(kilometers),Miss dist.(miles)</a:t>
            </a:r>
            <a:r>
              <a:rPr lang="en-US" sz="2357">
                <a:solidFill>
                  <a:srgbClr val="0A152F"/>
                </a:solidFill>
                <a:latin typeface="Poppins"/>
                <a:ea typeface="Poppins"/>
                <a:cs typeface="Poppins"/>
                <a:sym typeface="Poppins"/>
              </a:rPr>
              <a:t> are filled with unit conversion factors as they are the same thing only different due to different units</a:t>
            </a:r>
          </a:p>
          <a:p>
            <a:pPr algn="l" marL="509024" indent="-254512" lvl="1">
              <a:lnSpc>
                <a:spcPts val="3298"/>
              </a:lnSpc>
              <a:buFont typeface="Arial"/>
              <a:buChar char="•"/>
            </a:pPr>
            <a:r>
              <a:rPr lang="en-US" sz="2357">
                <a:solidFill>
                  <a:srgbClr val="0A152F"/>
                </a:solidFill>
                <a:latin typeface="Poppins"/>
                <a:ea typeface="Poppins"/>
                <a:cs typeface="Poppins"/>
                <a:sym typeface="Poppins"/>
              </a:rPr>
              <a:t>null values of features </a:t>
            </a:r>
            <a:r>
              <a:rPr lang="en-US" b="true" sz="2357">
                <a:solidFill>
                  <a:srgbClr val="0A152F"/>
                </a:solidFill>
                <a:latin typeface="Poppins Bold"/>
                <a:ea typeface="Poppins Bold"/>
                <a:cs typeface="Poppins Bold"/>
                <a:sym typeface="Poppins Bold"/>
              </a:rPr>
              <a:t>Jupiter Tisserand Invariant,Semi Major Axis,Asc Node Longitude,Perihelion Arg,Mean Anomaly,Mean Motion,Aphelion Dist</a:t>
            </a:r>
            <a:r>
              <a:rPr lang="en-US" sz="2357">
                <a:solidFill>
                  <a:srgbClr val="0A152F"/>
                </a:solidFill>
                <a:latin typeface="Poppins"/>
                <a:ea typeface="Poppins"/>
                <a:cs typeface="Poppins"/>
                <a:sym typeface="Poppins"/>
              </a:rPr>
              <a:t> are filled using the k-nearest neighbors approach.(scikit-learn’s</a:t>
            </a:r>
            <a:r>
              <a:rPr lang="en-US" b="true" sz="2357">
                <a:solidFill>
                  <a:srgbClr val="0A152F"/>
                </a:solidFill>
                <a:latin typeface="Poppins Bold"/>
                <a:ea typeface="Poppins Bold"/>
                <a:cs typeface="Poppins Bold"/>
                <a:sym typeface="Poppins Bold"/>
              </a:rPr>
              <a:t> KNNImputer</a:t>
            </a:r>
            <a:r>
              <a:rPr lang="en-US" sz="2357">
                <a:solidFill>
                  <a:srgbClr val="0A152F"/>
                </a:solidFill>
                <a:latin typeface="Poppins"/>
                <a:ea typeface="Poppins"/>
                <a:cs typeface="Poppins"/>
                <a:sym typeface="Poppins"/>
              </a:rPr>
              <a:t> is used for this task.</a:t>
            </a:r>
          </a:p>
          <a:p>
            <a:pPr algn="l" marL="509024" indent="-254512" lvl="1">
              <a:lnSpc>
                <a:spcPts val="3300"/>
              </a:lnSpc>
              <a:buFont typeface="Arial"/>
              <a:buChar char="•"/>
            </a:pPr>
            <a:r>
              <a:rPr lang="en-US" b="true" sz="2357">
                <a:solidFill>
                  <a:srgbClr val="0A152F"/>
                </a:solidFill>
                <a:latin typeface="Poppins Bold"/>
                <a:ea typeface="Poppins Bold"/>
                <a:cs typeface="Poppins Bold"/>
                <a:sym typeface="Poppins Bold"/>
              </a:rPr>
              <a:t>Relative Velocity km per sec</a:t>
            </a:r>
            <a:r>
              <a:rPr lang="en-US" sz="2357">
                <a:solidFill>
                  <a:srgbClr val="0A152F"/>
                </a:solidFill>
                <a:latin typeface="Poppins"/>
                <a:ea typeface="Poppins"/>
                <a:cs typeface="Poppins"/>
                <a:sym typeface="Poppins"/>
              </a:rPr>
              <a:t> categorical feature depends on '</a:t>
            </a:r>
            <a:r>
              <a:rPr lang="en-US" b="true" sz="2357">
                <a:solidFill>
                  <a:srgbClr val="0A152F"/>
                </a:solidFill>
                <a:latin typeface="Poppins Bold"/>
                <a:ea typeface="Poppins Bold"/>
                <a:cs typeface="Poppins Bold"/>
                <a:sym typeface="Poppins Bold"/>
              </a:rPr>
              <a:t>Relative Velocity km per hr’</a:t>
            </a:r>
            <a:r>
              <a:rPr lang="en-US" sz="2357">
                <a:solidFill>
                  <a:srgbClr val="0A152F"/>
                </a:solidFill>
                <a:latin typeface="Poppins"/>
                <a:ea typeface="Poppins"/>
                <a:cs typeface="Poppins"/>
                <a:sym typeface="Poppins"/>
              </a:rPr>
              <a:t> feature. Orbital Period feature categorical values depend on </a:t>
            </a:r>
            <a:r>
              <a:rPr lang="en-US" b="true" sz="2357">
                <a:solidFill>
                  <a:srgbClr val="0A152F"/>
                </a:solidFill>
                <a:latin typeface="Poppins Bold"/>
                <a:ea typeface="Poppins Bold"/>
                <a:cs typeface="Poppins Bold"/>
                <a:sym typeface="Poppins Bold"/>
              </a:rPr>
              <a:t>Semi major Axis</a:t>
            </a:r>
            <a:r>
              <a:rPr lang="en-US" sz="2357">
                <a:solidFill>
                  <a:srgbClr val="0A152F"/>
                </a:solidFill>
                <a:latin typeface="Poppins"/>
                <a:ea typeface="Poppins"/>
                <a:cs typeface="Poppins"/>
                <a:sym typeface="Poppins"/>
              </a:rPr>
              <a:t>(T^2 proportional to a^3). Thus Their Null Values are filled using them.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0" y="472909"/>
            <a:ext cx="5344308" cy="1325194"/>
            <a:chOff x="0" y="0"/>
            <a:chExt cx="1407554" cy="349022"/>
          </a:xfrm>
        </p:grpSpPr>
        <p:sp>
          <p:nvSpPr>
            <p:cNvPr name="Freeform 4" id="4"/>
            <p:cNvSpPr/>
            <p:nvPr/>
          </p:nvSpPr>
          <p:spPr>
            <a:xfrm flipH="false" flipV="false" rot="0">
              <a:off x="0" y="0"/>
              <a:ext cx="1407554" cy="349022"/>
            </a:xfrm>
            <a:custGeom>
              <a:avLst/>
              <a:gdLst/>
              <a:ahLst/>
              <a:cxnLst/>
              <a:rect r="r" b="b" t="t" l="l"/>
              <a:pathLst>
                <a:path h="349022" w="1407554">
                  <a:moveTo>
                    <a:pt x="1204354" y="0"/>
                  </a:moveTo>
                  <a:lnTo>
                    <a:pt x="0" y="0"/>
                  </a:lnTo>
                  <a:lnTo>
                    <a:pt x="0" y="349022"/>
                  </a:lnTo>
                  <a:lnTo>
                    <a:pt x="1204354" y="349022"/>
                  </a:lnTo>
                  <a:lnTo>
                    <a:pt x="1407554" y="174511"/>
                  </a:lnTo>
                  <a:lnTo>
                    <a:pt x="1204354" y="0"/>
                  </a:lnTo>
                  <a:close/>
                </a:path>
              </a:pathLst>
            </a:custGeom>
            <a:gradFill rotWithShape="true">
              <a:gsLst>
                <a:gs pos="0">
                  <a:srgbClr val="CDFFD8">
                    <a:alpha val="100000"/>
                  </a:srgbClr>
                </a:gs>
                <a:gs pos="100000">
                  <a:srgbClr val="94B9FF">
                    <a:alpha val="100000"/>
                  </a:srgbClr>
                </a:gs>
              </a:gsLst>
              <a:lin ang="0"/>
            </a:gradFill>
            <a:ln w="38100" cap="sq">
              <a:solidFill>
                <a:srgbClr val="000000"/>
              </a:solidFill>
              <a:prstDash val="solid"/>
              <a:miter/>
            </a:ln>
          </p:spPr>
        </p:sp>
        <p:sp>
          <p:nvSpPr>
            <p:cNvPr name="TextBox 5" id="5"/>
            <p:cNvSpPr txBox="true"/>
            <p:nvPr/>
          </p:nvSpPr>
          <p:spPr>
            <a:xfrm>
              <a:off x="0" y="-85725"/>
              <a:ext cx="1293254" cy="434747"/>
            </a:xfrm>
            <a:prstGeom prst="rect">
              <a:avLst/>
            </a:prstGeom>
          </p:spPr>
          <p:txBody>
            <a:bodyPr anchor="ctr" rtlCol="false" tIns="50800" lIns="50800" bIns="50800" rIns="50800"/>
            <a:lstStyle/>
            <a:p>
              <a:pPr algn="ctr">
                <a:lnSpc>
                  <a:spcPts val="3939"/>
                </a:lnSpc>
              </a:pPr>
              <a:r>
                <a:rPr lang="en-US" b="true" sz="2812" spc="104">
                  <a:solidFill>
                    <a:srgbClr val="0A152F"/>
                  </a:solidFill>
                  <a:latin typeface="Poppins Bold"/>
                  <a:ea typeface="Poppins Bold"/>
                  <a:cs typeface="Poppins Bold"/>
                  <a:sym typeface="Poppins Bold"/>
                </a:rPr>
                <a:t> STATISTICAL INFERENCE</a:t>
              </a:r>
            </a:p>
          </p:txBody>
        </p:sp>
      </p:grpSp>
      <p:sp>
        <p:nvSpPr>
          <p:cNvPr name="Freeform 6" id="6"/>
          <p:cNvSpPr/>
          <p:nvPr/>
        </p:nvSpPr>
        <p:spPr>
          <a:xfrm flipH="false" flipV="false" rot="0">
            <a:off x="5978636" y="236455"/>
            <a:ext cx="12309364" cy="9814091"/>
          </a:xfrm>
          <a:custGeom>
            <a:avLst/>
            <a:gdLst/>
            <a:ahLst/>
            <a:cxnLst/>
            <a:rect r="r" b="b" t="t" l="l"/>
            <a:pathLst>
              <a:path h="9814091" w="12309364">
                <a:moveTo>
                  <a:pt x="0" y="0"/>
                </a:moveTo>
                <a:lnTo>
                  <a:pt x="12309364" y="0"/>
                </a:lnTo>
                <a:lnTo>
                  <a:pt x="12309364" y="9814090"/>
                </a:lnTo>
                <a:lnTo>
                  <a:pt x="0" y="9814090"/>
                </a:lnTo>
                <a:lnTo>
                  <a:pt x="0" y="0"/>
                </a:lnTo>
                <a:close/>
              </a:path>
            </a:pathLst>
          </a:custGeom>
          <a:blipFill>
            <a:blip r:embed="rId3"/>
            <a:stretch>
              <a:fillRect l="0" t="-219" r="0" b="-1374"/>
            </a:stretch>
          </a:blipFill>
        </p:spPr>
      </p:sp>
      <p:grpSp>
        <p:nvGrpSpPr>
          <p:cNvPr name="Group 7" id="7"/>
          <p:cNvGrpSpPr/>
          <p:nvPr/>
        </p:nvGrpSpPr>
        <p:grpSpPr>
          <a:xfrm rot="0">
            <a:off x="55693" y="1972262"/>
            <a:ext cx="5827357" cy="7993145"/>
            <a:chOff x="0" y="0"/>
            <a:chExt cx="1534777" cy="2105191"/>
          </a:xfrm>
        </p:grpSpPr>
        <p:sp>
          <p:nvSpPr>
            <p:cNvPr name="Freeform 8" id="8"/>
            <p:cNvSpPr/>
            <p:nvPr/>
          </p:nvSpPr>
          <p:spPr>
            <a:xfrm flipH="false" flipV="false" rot="0">
              <a:off x="0" y="0"/>
              <a:ext cx="1534777" cy="2105190"/>
            </a:xfrm>
            <a:custGeom>
              <a:avLst/>
              <a:gdLst/>
              <a:ahLst/>
              <a:cxnLst/>
              <a:rect r="r" b="b" t="t" l="l"/>
              <a:pathLst>
                <a:path h="2105190" w="1534777">
                  <a:moveTo>
                    <a:pt x="67756" y="0"/>
                  </a:moveTo>
                  <a:lnTo>
                    <a:pt x="1467021" y="0"/>
                  </a:lnTo>
                  <a:cubicBezTo>
                    <a:pt x="1504442" y="0"/>
                    <a:pt x="1534777" y="30335"/>
                    <a:pt x="1534777" y="67756"/>
                  </a:cubicBezTo>
                  <a:lnTo>
                    <a:pt x="1534777" y="2037435"/>
                  </a:lnTo>
                  <a:cubicBezTo>
                    <a:pt x="1534777" y="2055405"/>
                    <a:pt x="1527639" y="2072639"/>
                    <a:pt x="1514932" y="2085345"/>
                  </a:cubicBezTo>
                  <a:cubicBezTo>
                    <a:pt x="1502225" y="2098052"/>
                    <a:pt x="1484991" y="2105190"/>
                    <a:pt x="1467021" y="2105190"/>
                  </a:cubicBezTo>
                  <a:lnTo>
                    <a:pt x="67756" y="2105190"/>
                  </a:lnTo>
                  <a:cubicBezTo>
                    <a:pt x="49786" y="2105190"/>
                    <a:pt x="32552" y="2098052"/>
                    <a:pt x="19845" y="2085345"/>
                  </a:cubicBezTo>
                  <a:cubicBezTo>
                    <a:pt x="7139" y="2072639"/>
                    <a:pt x="0" y="2055405"/>
                    <a:pt x="0" y="2037435"/>
                  </a:cubicBezTo>
                  <a:lnTo>
                    <a:pt x="0" y="67756"/>
                  </a:lnTo>
                  <a:cubicBezTo>
                    <a:pt x="0" y="49786"/>
                    <a:pt x="7139" y="32552"/>
                    <a:pt x="19845" y="19845"/>
                  </a:cubicBezTo>
                  <a:cubicBezTo>
                    <a:pt x="32552" y="7139"/>
                    <a:pt x="49786" y="0"/>
                    <a:pt x="67756"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1534777" cy="2181391"/>
            </a:xfrm>
            <a:prstGeom prst="rect">
              <a:avLst/>
            </a:prstGeom>
          </p:spPr>
          <p:txBody>
            <a:bodyPr anchor="ctr" rtlCol="false" tIns="50800" lIns="50800" bIns="50800" rIns="50800"/>
            <a:lstStyle/>
            <a:p>
              <a:pPr algn="ctr">
                <a:lnSpc>
                  <a:spcPts val="3518"/>
                </a:lnSpc>
              </a:pPr>
            </a:p>
          </p:txBody>
        </p:sp>
      </p:grpSp>
      <p:sp>
        <p:nvSpPr>
          <p:cNvPr name="TextBox 10" id="10"/>
          <p:cNvSpPr txBox="true"/>
          <p:nvPr/>
        </p:nvSpPr>
        <p:spPr>
          <a:xfrm rot="0">
            <a:off x="594436" y="2132370"/>
            <a:ext cx="4749872" cy="450520"/>
          </a:xfrm>
          <a:prstGeom prst="rect">
            <a:avLst/>
          </a:prstGeom>
        </p:spPr>
        <p:txBody>
          <a:bodyPr anchor="t" rtlCol="false" tIns="0" lIns="0" bIns="0" rIns="0">
            <a:spAutoFit/>
          </a:bodyPr>
          <a:lstStyle/>
          <a:p>
            <a:pPr algn="ctr">
              <a:lnSpc>
                <a:spcPts val="3518"/>
              </a:lnSpc>
              <a:spcBef>
                <a:spcPct val="0"/>
              </a:spcBef>
            </a:pPr>
          </a:p>
        </p:txBody>
      </p:sp>
      <p:sp>
        <p:nvSpPr>
          <p:cNvPr name="TextBox 11" id="11"/>
          <p:cNvSpPr txBox="true"/>
          <p:nvPr/>
        </p:nvSpPr>
        <p:spPr>
          <a:xfrm rot="0">
            <a:off x="106834" y="2066338"/>
            <a:ext cx="5725076" cy="7899070"/>
          </a:xfrm>
          <a:prstGeom prst="rect">
            <a:avLst/>
          </a:prstGeom>
        </p:spPr>
        <p:txBody>
          <a:bodyPr anchor="t" rtlCol="false" tIns="0" lIns="0" bIns="0" rIns="0">
            <a:spAutoFit/>
          </a:bodyPr>
          <a:lstStyle/>
          <a:p>
            <a:pPr algn="l" marL="542557" indent="-271279" lvl="1">
              <a:lnSpc>
                <a:spcPts val="3518"/>
              </a:lnSpc>
              <a:buFont typeface="Arial"/>
              <a:buChar char="•"/>
            </a:pPr>
            <a:r>
              <a:rPr lang="en-US" b="true" sz="2513" spc="92">
                <a:solidFill>
                  <a:srgbClr val="000000"/>
                </a:solidFill>
                <a:latin typeface="Poppins Bold"/>
                <a:ea typeface="Poppins Bold"/>
                <a:cs typeface="Poppins Bold"/>
                <a:sym typeface="Poppins Bold"/>
              </a:rPr>
              <a:t>Statistical inference</a:t>
            </a:r>
            <a:r>
              <a:rPr lang="en-US" sz="2513" spc="92">
                <a:solidFill>
                  <a:srgbClr val="000000"/>
                </a:solidFill>
                <a:latin typeface="Poppins"/>
                <a:ea typeface="Poppins"/>
                <a:cs typeface="Poppins"/>
                <a:sym typeface="Poppins"/>
              </a:rPr>
              <a:t> is fundamental in transforming raw data into meaningful insights and guiding decision-making processes.</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From the following </a:t>
            </a:r>
            <a:r>
              <a:rPr lang="en-US" b="true" sz="2513" spc="92">
                <a:solidFill>
                  <a:srgbClr val="000000"/>
                </a:solidFill>
                <a:latin typeface="Poppins Bold"/>
                <a:ea typeface="Poppins Bold"/>
                <a:cs typeface="Poppins Bold"/>
                <a:sym typeface="Poppins Bold"/>
              </a:rPr>
              <a:t>histogram distribution</a:t>
            </a:r>
            <a:r>
              <a:rPr lang="en-US" sz="2513" spc="92">
                <a:solidFill>
                  <a:srgbClr val="000000"/>
                </a:solidFill>
                <a:latin typeface="Poppins"/>
                <a:ea typeface="Poppins"/>
                <a:cs typeface="Poppins"/>
                <a:sym typeface="Poppins"/>
              </a:rPr>
              <a:t> it is evident that Features like </a:t>
            </a:r>
            <a:r>
              <a:rPr lang="en-US" b="true" sz="2513" spc="92">
                <a:solidFill>
                  <a:srgbClr val="000000"/>
                </a:solidFill>
                <a:latin typeface="Poppins Bold"/>
                <a:ea typeface="Poppins Bold"/>
                <a:cs typeface="Poppins Bold"/>
                <a:sym typeface="Poppins Bold"/>
              </a:rPr>
              <a:t>Aphelion Dist, Semi Major Axis, Relative Velocity km per hr, Miles per hour, Mean Motion</a:t>
            </a:r>
            <a:r>
              <a:rPr lang="en-US" sz="2513" spc="92">
                <a:solidFill>
                  <a:srgbClr val="000000"/>
                </a:solidFill>
                <a:latin typeface="Poppins"/>
                <a:ea typeface="Poppins"/>
                <a:cs typeface="Poppins"/>
                <a:sym typeface="Poppins"/>
              </a:rPr>
              <a:t> are skewed. </a:t>
            </a:r>
          </a:p>
          <a:p>
            <a:pPr algn="l" marL="542557" indent="-271279" lvl="1">
              <a:lnSpc>
                <a:spcPts val="3518"/>
              </a:lnSpc>
              <a:buFont typeface="Arial"/>
              <a:buChar char="•"/>
            </a:pPr>
            <a:r>
              <a:rPr lang="en-US" sz="2513" spc="92">
                <a:solidFill>
                  <a:srgbClr val="000000"/>
                </a:solidFill>
                <a:latin typeface="Poppins"/>
                <a:ea typeface="Poppins"/>
                <a:cs typeface="Poppins"/>
                <a:sym typeface="Poppins"/>
              </a:rPr>
              <a:t>Reducing skewness in dataset features is essential for improving model performance and also lessens the impact of outliers</a:t>
            </a:r>
          </a:p>
          <a:p>
            <a:pPr algn="l">
              <a:lnSpc>
                <a:spcPts val="351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370836" y="5855429"/>
            <a:ext cx="17546329" cy="4167253"/>
          </a:xfrm>
          <a:custGeom>
            <a:avLst/>
            <a:gdLst/>
            <a:ahLst/>
            <a:cxnLst/>
            <a:rect r="r" b="b" t="t" l="l"/>
            <a:pathLst>
              <a:path h="4167253" w="17546329">
                <a:moveTo>
                  <a:pt x="0" y="0"/>
                </a:moveTo>
                <a:lnTo>
                  <a:pt x="17546328" y="0"/>
                </a:lnTo>
                <a:lnTo>
                  <a:pt x="17546328" y="4167253"/>
                </a:lnTo>
                <a:lnTo>
                  <a:pt x="0" y="4167253"/>
                </a:lnTo>
                <a:lnTo>
                  <a:pt x="0" y="0"/>
                </a:lnTo>
                <a:close/>
              </a:path>
            </a:pathLst>
          </a:custGeom>
          <a:blipFill>
            <a:blip r:embed="rId3"/>
            <a:stretch>
              <a:fillRect l="0" t="0" r="0" b="0"/>
            </a:stretch>
          </a:blipFill>
        </p:spPr>
      </p:sp>
      <p:sp>
        <p:nvSpPr>
          <p:cNvPr name="TextBox 4" id="4"/>
          <p:cNvSpPr txBox="true"/>
          <p:nvPr/>
        </p:nvSpPr>
        <p:spPr>
          <a:xfrm rot="0">
            <a:off x="4631436" y="767577"/>
            <a:ext cx="13612" cy="1045085"/>
          </a:xfrm>
          <a:prstGeom prst="rect">
            <a:avLst/>
          </a:prstGeom>
        </p:spPr>
        <p:txBody>
          <a:bodyPr anchor="t" rtlCol="false" tIns="0" lIns="0" bIns="0" rIns="0">
            <a:spAutoFit/>
          </a:bodyPr>
          <a:lstStyle/>
          <a:p>
            <a:pPr algn="ctr">
              <a:lnSpc>
                <a:spcPts val="8118"/>
              </a:lnSpc>
              <a:spcBef>
                <a:spcPct val="0"/>
              </a:spcBef>
            </a:pPr>
          </a:p>
        </p:txBody>
      </p:sp>
      <p:grpSp>
        <p:nvGrpSpPr>
          <p:cNvPr name="Group 5" id="5"/>
          <p:cNvGrpSpPr/>
          <p:nvPr/>
        </p:nvGrpSpPr>
        <p:grpSpPr>
          <a:xfrm rot="0">
            <a:off x="750236" y="1629028"/>
            <a:ext cx="16509064" cy="3973218"/>
            <a:chOff x="0" y="0"/>
            <a:chExt cx="6726849" cy="1618943"/>
          </a:xfrm>
        </p:grpSpPr>
        <p:sp>
          <p:nvSpPr>
            <p:cNvPr name="Freeform 6" id="6"/>
            <p:cNvSpPr/>
            <p:nvPr/>
          </p:nvSpPr>
          <p:spPr>
            <a:xfrm flipH="false" flipV="false" rot="0">
              <a:off x="0" y="0"/>
              <a:ext cx="6726849" cy="1618943"/>
            </a:xfrm>
            <a:custGeom>
              <a:avLst/>
              <a:gdLst/>
              <a:ahLst/>
              <a:cxnLst/>
              <a:rect r="r" b="b" t="t" l="l"/>
              <a:pathLst>
                <a:path h="1618943" w="6726849">
                  <a:moveTo>
                    <a:pt x="23916" y="0"/>
                  </a:moveTo>
                  <a:lnTo>
                    <a:pt x="6702933" y="0"/>
                  </a:lnTo>
                  <a:cubicBezTo>
                    <a:pt x="6709276" y="0"/>
                    <a:pt x="6715359" y="2520"/>
                    <a:pt x="6719844" y="7005"/>
                  </a:cubicBezTo>
                  <a:cubicBezTo>
                    <a:pt x="6724329" y="11490"/>
                    <a:pt x="6726849" y="17573"/>
                    <a:pt x="6726849" y="23916"/>
                  </a:cubicBezTo>
                  <a:lnTo>
                    <a:pt x="6726849" y="1595027"/>
                  </a:lnTo>
                  <a:cubicBezTo>
                    <a:pt x="6726849" y="1601370"/>
                    <a:pt x="6724329" y="1607453"/>
                    <a:pt x="6719844" y="1611938"/>
                  </a:cubicBezTo>
                  <a:cubicBezTo>
                    <a:pt x="6715359" y="1616424"/>
                    <a:pt x="6709276" y="1618943"/>
                    <a:pt x="6702933" y="1618943"/>
                  </a:cubicBezTo>
                  <a:lnTo>
                    <a:pt x="23916" y="1618943"/>
                  </a:lnTo>
                  <a:cubicBezTo>
                    <a:pt x="17573" y="1618943"/>
                    <a:pt x="11490" y="1616424"/>
                    <a:pt x="7005" y="1611938"/>
                  </a:cubicBezTo>
                  <a:cubicBezTo>
                    <a:pt x="2520" y="1607453"/>
                    <a:pt x="0" y="1601370"/>
                    <a:pt x="0" y="1595027"/>
                  </a:cubicBezTo>
                  <a:lnTo>
                    <a:pt x="0" y="23916"/>
                  </a:lnTo>
                  <a:cubicBezTo>
                    <a:pt x="0" y="17573"/>
                    <a:pt x="2520" y="11490"/>
                    <a:pt x="7005" y="7005"/>
                  </a:cubicBezTo>
                  <a:cubicBezTo>
                    <a:pt x="11490" y="2520"/>
                    <a:pt x="17573" y="0"/>
                    <a:pt x="23916" y="0"/>
                  </a:cubicBezTo>
                  <a:close/>
                </a:path>
              </a:pathLst>
            </a:custGeom>
            <a:gradFill rotWithShape="true">
              <a:gsLst>
                <a:gs pos="0">
                  <a:srgbClr val="CDFFD8">
                    <a:alpha val="100000"/>
                  </a:srgbClr>
                </a:gs>
                <a:gs pos="100000">
                  <a:srgbClr val="94B9FF">
                    <a:alpha val="100000"/>
                  </a:srgbClr>
                </a:gs>
              </a:gsLst>
              <a:lin ang="0"/>
            </a:gradFill>
          </p:spPr>
        </p:sp>
        <p:sp>
          <p:nvSpPr>
            <p:cNvPr name="TextBox 7" id="7"/>
            <p:cNvSpPr txBox="true"/>
            <p:nvPr/>
          </p:nvSpPr>
          <p:spPr>
            <a:xfrm>
              <a:off x="0" y="-76200"/>
              <a:ext cx="6726849" cy="1695143"/>
            </a:xfrm>
            <a:prstGeom prst="rect">
              <a:avLst/>
            </a:prstGeom>
          </p:spPr>
          <p:txBody>
            <a:bodyPr anchor="ctr" rtlCol="false" tIns="50800" lIns="50800" bIns="50800" rIns="50800"/>
            <a:lstStyle/>
            <a:p>
              <a:pPr algn="ctr">
                <a:lnSpc>
                  <a:spcPts val="3519"/>
                </a:lnSpc>
              </a:pPr>
            </a:p>
          </p:txBody>
        </p:sp>
      </p:grpSp>
      <p:sp>
        <p:nvSpPr>
          <p:cNvPr name="TextBox 8" id="8"/>
          <p:cNvSpPr txBox="true"/>
          <p:nvPr/>
        </p:nvSpPr>
        <p:spPr>
          <a:xfrm rot="0">
            <a:off x="1209234" y="1736462"/>
            <a:ext cx="16050066" cy="4191201"/>
          </a:xfrm>
          <a:prstGeom prst="rect">
            <a:avLst/>
          </a:prstGeom>
        </p:spPr>
        <p:txBody>
          <a:bodyPr anchor="t" rtlCol="false" tIns="0" lIns="0" bIns="0" rIns="0">
            <a:spAutoFit/>
          </a:bodyPr>
          <a:lstStyle/>
          <a:p>
            <a:pPr algn="l" marL="647689" indent="-323844" lvl="1">
              <a:lnSpc>
                <a:spcPts val="4196"/>
              </a:lnSpc>
              <a:buFont typeface="Arial"/>
              <a:buChar char="•"/>
            </a:pPr>
            <a:r>
              <a:rPr lang="en-US" sz="2999">
                <a:solidFill>
                  <a:srgbClr val="0A152F"/>
                </a:solidFill>
                <a:latin typeface="Poppins"/>
                <a:ea typeface="Poppins"/>
                <a:cs typeface="Poppins"/>
                <a:sym typeface="Poppins"/>
              </a:rPr>
              <a:t>Since the features </a:t>
            </a:r>
            <a:r>
              <a:rPr lang="en-US" b="true" sz="2999">
                <a:solidFill>
                  <a:srgbClr val="0A152F"/>
                </a:solidFill>
                <a:latin typeface="Poppins Bold"/>
                <a:ea typeface="Poppins Bold"/>
                <a:cs typeface="Poppins Bold"/>
                <a:sym typeface="Poppins Bold"/>
              </a:rPr>
              <a:t>Aphelion Dist, Semi Major Axis, Relative Velocity km per hr, Miles per hour, Mean Motion</a:t>
            </a:r>
            <a:r>
              <a:rPr lang="en-US" sz="2999">
                <a:solidFill>
                  <a:srgbClr val="0A152F"/>
                </a:solidFill>
                <a:latin typeface="Poppins"/>
                <a:ea typeface="Poppins"/>
                <a:cs typeface="Poppins"/>
                <a:sym typeface="Poppins"/>
              </a:rPr>
              <a:t> are skewed, they are Normalized by using </a:t>
            </a:r>
            <a:r>
              <a:rPr lang="en-US" b="true" sz="2999">
                <a:solidFill>
                  <a:srgbClr val="0A152F"/>
                </a:solidFill>
                <a:latin typeface="Poppins Bold"/>
                <a:ea typeface="Poppins Bold"/>
                <a:cs typeface="Poppins Bold"/>
                <a:sym typeface="Poppins Bold"/>
              </a:rPr>
              <a:t>YeoJohnson</a:t>
            </a:r>
            <a:r>
              <a:rPr lang="en-US" sz="2999">
                <a:solidFill>
                  <a:srgbClr val="0A152F"/>
                </a:solidFill>
                <a:latin typeface="Poppins"/>
                <a:ea typeface="Poppins"/>
                <a:cs typeface="Poppins"/>
                <a:sym typeface="Poppins"/>
              </a:rPr>
              <a:t> Method which is applicable for both Positively and Negatively Skewed data.</a:t>
            </a:r>
          </a:p>
          <a:p>
            <a:pPr algn="l" marL="647689" indent="-323844" lvl="1">
              <a:lnSpc>
                <a:spcPts val="4196"/>
              </a:lnSpc>
              <a:buFont typeface="Arial"/>
              <a:buChar char="•"/>
            </a:pPr>
            <a:r>
              <a:rPr lang="en-US" sz="2999">
                <a:solidFill>
                  <a:srgbClr val="0A152F"/>
                </a:solidFill>
                <a:latin typeface="Poppins"/>
                <a:ea typeface="Poppins"/>
                <a:cs typeface="Poppins"/>
                <a:sym typeface="Poppins"/>
              </a:rPr>
              <a:t>Reducing </a:t>
            </a:r>
            <a:r>
              <a:rPr lang="en-US" b="true" sz="2999">
                <a:solidFill>
                  <a:srgbClr val="0A152F"/>
                </a:solidFill>
                <a:latin typeface="Poppins Bold"/>
                <a:ea typeface="Poppins Bold"/>
                <a:cs typeface="Poppins Bold"/>
                <a:sym typeface="Poppins Bold"/>
              </a:rPr>
              <a:t>skewness</a:t>
            </a:r>
            <a:r>
              <a:rPr lang="en-US" sz="2999">
                <a:solidFill>
                  <a:srgbClr val="0A152F"/>
                </a:solidFill>
                <a:latin typeface="Poppins"/>
                <a:ea typeface="Poppins"/>
                <a:cs typeface="Poppins"/>
                <a:sym typeface="Poppins"/>
              </a:rPr>
              <a:t> brings the data closer to a normal distribution, minimizing the influence of outliers. Following graph shows the transformed features with skewness removed</a:t>
            </a:r>
          </a:p>
          <a:p>
            <a:pPr algn="l">
              <a:lnSpc>
                <a:spcPts val="4199"/>
              </a:lnSpc>
              <a:spcBef>
                <a:spcPct val="0"/>
              </a:spcBef>
            </a:pPr>
          </a:p>
        </p:txBody>
      </p:sp>
      <p:grpSp>
        <p:nvGrpSpPr>
          <p:cNvPr name="Group 9" id="9"/>
          <p:cNvGrpSpPr/>
          <p:nvPr/>
        </p:nvGrpSpPr>
        <p:grpSpPr>
          <a:xfrm rot="0">
            <a:off x="0" y="264263"/>
            <a:ext cx="8399969" cy="1111582"/>
            <a:chOff x="0" y="0"/>
            <a:chExt cx="2212338" cy="292762"/>
          </a:xfrm>
        </p:grpSpPr>
        <p:sp>
          <p:nvSpPr>
            <p:cNvPr name="Freeform 10" id="10"/>
            <p:cNvSpPr/>
            <p:nvPr/>
          </p:nvSpPr>
          <p:spPr>
            <a:xfrm flipH="false" flipV="false" rot="0">
              <a:off x="0" y="0"/>
              <a:ext cx="2212338" cy="292762"/>
            </a:xfrm>
            <a:custGeom>
              <a:avLst/>
              <a:gdLst/>
              <a:ahLst/>
              <a:cxnLst/>
              <a:rect r="r" b="b" t="t" l="l"/>
              <a:pathLst>
                <a:path h="292762" w="2212338">
                  <a:moveTo>
                    <a:pt x="2009138" y="0"/>
                  </a:moveTo>
                  <a:lnTo>
                    <a:pt x="0" y="0"/>
                  </a:lnTo>
                  <a:lnTo>
                    <a:pt x="0" y="292762"/>
                  </a:lnTo>
                  <a:lnTo>
                    <a:pt x="2009138" y="292762"/>
                  </a:lnTo>
                  <a:lnTo>
                    <a:pt x="2212338" y="146381"/>
                  </a:lnTo>
                  <a:lnTo>
                    <a:pt x="2009138" y="0"/>
                  </a:lnTo>
                  <a:close/>
                </a:path>
              </a:pathLst>
            </a:custGeom>
            <a:gradFill rotWithShape="true">
              <a:gsLst>
                <a:gs pos="0">
                  <a:srgbClr val="CDFFD8">
                    <a:alpha val="100000"/>
                  </a:srgbClr>
                </a:gs>
                <a:gs pos="100000">
                  <a:srgbClr val="94B9FF">
                    <a:alpha val="100000"/>
                  </a:srgbClr>
                </a:gs>
              </a:gsLst>
              <a:lin ang="0"/>
            </a:gradFill>
            <a:ln w="38100" cap="sq">
              <a:solidFill>
                <a:srgbClr val="000000"/>
              </a:solidFill>
              <a:prstDash val="solid"/>
              <a:miter/>
            </a:ln>
          </p:spPr>
        </p:sp>
        <p:sp>
          <p:nvSpPr>
            <p:cNvPr name="TextBox 11" id="11"/>
            <p:cNvSpPr txBox="true"/>
            <p:nvPr/>
          </p:nvSpPr>
          <p:spPr>
            <a:xfrm>
              <a:off x="0" y="-104775"/>
              <a:ext cx="2098038" cy="397537"/>
            </a:xfrm>
            <a:prstGeom prst="rect">
              <a:avLst/>
            </a:prstGeom>
          </p:spPr>
          <p:txBody>
            <a:bodyPr anchor="ctr" rtlCol="false" tIns="50800" lIns="50800" bIns="50800" rIns="50800"/>
            <a:lstStyle/>
            <a:p>
              <a:pPr algn="ctr">
                <a:lnSpc>
                  <a:spcPts val="5339"/>
                </a:lnSpc>
              </a:pPr>
              <a:r>
                <a:rPr lang="en-US" b="true" sz="3812" spc="141">
                  <a:solidFill>
                    <a:srgbClr val="0A152F"/>
                  </a:solidFill>
                  <a:latin typeface="Poppins Bold"/>
                  <a:ea typeface="Poppins Bold"/>
                  <a:cs typeface="Poppins Bold"/>
                  <a:sym typeface="Poppins Bold"/>
                </a:rPr>
                <a:t>TRANSFORMED FEATURES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0" y="472909"/>
            <a:ext cx="7695995" cy="1111582"/>
            <a:chOff x="0" y="0"/>
            <a:chExt cx="2026929" cy="292762"/>
          </a:xfrm>
        </p:grpSpPr>
        <p:sp>
          <p:nvSpPr>
            <p:cNvPr name="Freeform 4" id="4"/>
            <p:cNvSpPr/>
            <p:nvPr/>
          </p:nvSpPr>
          <p:spPr>
            <a:xfrm flipH="false" flipV="false" rot="0">
              <a:off x="0" y="0"/>
              <a:ext cx="2026929" cy="292762"/>
            </a:xfrm>
            <a:custGeom>
              <a:avLst/>
              <a:gdLst/>
              <a:ahLst/>
              <a:cxnLst/>
              <a:rect r="r" b="b" t="t" l="l"/>
              <a:pathLst>
                <a:path h="292762" w="2026929">
                  <a:moveTo>
                    <a:pt x="1823729" y="0"/>
                  </a:moveTo>
                  <a:lnTo>
                    <a:pt x="0" y="0"/>
                  </a:lnTo>
                  <a:lnTo>
                    <a:pt x="0" y="292762"/>
                  </a:lnTo>
                  <a:lnTo>
                    <a:pt x="1823729" y="292762"/>
                  </a:lnTo>
                  <a:lnTo>
                    <a:pt x="2026929" y="146381"/>
                  </a:lnTo>
                  <a:lnTo>
                    <a:pt x="1823729" y="0"/>
                  </a:lnTo>
                  <a:close/>
                </a:path>
              </a:pathLst>
            </a:custGeom>
            <a:gradFill rotWithShape="true">
              <a:gsLst>
                <a:gs pos="0">
                  <a:srgbClr val="CDFFD8">
                    <a:alpha val="100000"/>
                  </a:srgbClr>
                </a:gs>
                <a:gs pos="100000">
                  <a:srgbClr val="94B9FF">
                    <a:alpha val="100000"/>
                  </a:srgbClr>
                </a:gs>
              </a:gsLst>
              <a:lin ang="0"/>
            </a:gradFill>
            <a:ln w="38100" cap="sq">
              <a:solidFill>
                <a:srgbClr val="000000"/>
              </a:solidFill>
              <a:prstDash val="solid"/>
              <a:miter/>
            </a:ln>
          </p:spPr>
        </p:sp>
        <p:sp>
          <p:nvSpPr>
            <p:cNvPr name="TextBox 5" id="5"/>
            <p:cNvSpPr txBox="true"/>
            <p:nvPr/>
          </p:nvSpPr>
          <p:spPr>
            <a:xfrm>
              <a:off x="0" y="-95250"/>
              <a:ext cx="1912629" cy="388012"/>
            </a:xfrm>
            <a:prstGeom prst="rect">
              <a:avLst/>
            </a:prstGeom>
          </p:spPr>
          <p:txBody>
            <a:bodyPr anchor="ctr" rtlCol="false" tIns="50800" lIns="50800" bIns="50800" rIns="50800"/>
            <a:lstStyle/>
            <a:p>
              <a:pPr algn="ctr">
                <a:lnSpc>
                  <a:spcPts val="4359"/>
                </a:lnSpc>
              </a:pPr>
              <a:r>
                <a:rPr lang="en-US" b="true" sz="3112" spc="115">
                  <a:solidFill>
                    <a:srgbClr val="0A152F"/>
                  </a:solidFill>
                  <a:latin typeface="Poppins Bold"/>
                  <a:ea typeface="Poppins Bold"/>
                  <a:cs typeface="Poppins Bold"/>
                  <a:sym typeface="Poppins Bold"/>
                </a:rPr>
                <a:t>IDENTIFICATION OF OUTLIERS</a:t>
              </a:r>
            </a:p>
          </p:txBody>
        </p:sp>
      </p:grpSp>
      <p:sp>
        <p:nvSpPr>
          <p:cNvPr name="Freeform 6" id="6"/>
          <p:cNvSpPr/>
          <p:nvPr/>
        </p:nvSpPr>
        <p:spPr>
          <a:xfrm flipH="false" flipV="false" rot="0">
            <a:off x="8991323" y="685285"/>
            <a:ext cx="8692935" cy="9150457"/>
          </a:xfrm>
          <a:custGeom>
            <a:avLst/>
            <a:gdLst/>
            <a:ahLst/>
            <a:cxnLst/>
            <a:rect r="r" b="b" t="t" l="l"/>
            <a:pathLst>
              <a:path h="9150457" w="8692935">
                <a:moveTo>
                  <a:pt x="0" y="0"/>
                </a:moveTo>
                <a:lnTo>
                  <a:pt x="8692935" y="0"/>
                </a:lnTo>
                <a:lnTo>
                  <a:pt x="8692935" y="9150457"/>
                </a:lnTo>
                <a:lnTo>
                  <a:pt x="0" y="9150457"/>
                </a:lnTo>
                <a:lnTo>
                  <a:pt x="0" y="0"/>
                </a:lnTo>
                <a:close/>
              </a:path>
            </a:pathLst>
          </a:custGeom>
          <a:blipFill>
            <a:blip r:embed="rId3"/>
            <a:stretch>
              <a:fillRect l="0" t="0" r="0" b="0"/>
            </a:stretch>
          </a:blipFill>
        </p:spPr>
      </p:sp>
      <p:grpSp>
        <p:nvGrpSpPr>
          <p:cNvPr name="Group 7" id="7"/>
          <p:cNvGrpSpPr/>
          <p:nvPr/>
        </p:nvGrpSpPr>
        <p:grpSpPr>
          <a:xfrm rot="0">
            <a:off x="256823" y="2057400"/>
            <a:ext cx="8539187" cy="7402648"/>
            <a:chOff x="0" y="0"/>
            <a:chExt cx="2249004" cy="1949669"/>
          </a:xfrm>
        </p:grpSpPr>
        <p:sp>
          <p:nvSpPr>
            <p:cNvPr name="Freeform 8" id="8"/>
            <p:cNvSpPr/>
            <p:nvPr/>
          </p:nvSpPr>
          <p:spPr>
            <a:xfrm flipH="false" flipV="false" rot="0">
              <a:off x="0" y="0"/>
              <a:ext cx="2249004" cy="1949669"/>
            </a:xfrm>
            <a:custGeom>
              <a:avLst/>
              <a:gdLst/>
              <a:ahLst/>
              <a:cxnLst/>
              <a:rect r="r" b="b" t="t" l="l"/>
              <a:pathLst>
                <a:path h="1949669" w="2249004">
                  <a:moveTo>
                    <a:pt x="46238" y="0"/>
                  </a:moveTo>
                  <a:lnTo>
                    <a:pt x="2202766" y="0"/>
                  </a:lnTo>
                  <a:cubicBezTo>
                    <a:pt x="2228302" y="0"/>
                    <a:pt x="2249004" y="20702"/>
                    <a:pt x="2249004" y="46238"/>
                  </a:cubicBezTo>
                  <a:lnTo>
                    <a:pt x="2249004" y="1903430"/>
                  </a:lnTo>
                  <a:cubicBezTo>
                    <a:pt x="2249004" y="1928967"/>
                    <a:pt x="2228302" y="1949669"/>
                    <a:pt x="2202766" y="1949669"/>
                  </a:cubicBezTo>
                  <a:lnTo>
                    <a:pt x="46238" y="1949669"/>
                  </a:lnTo>
                  <a:cubicBezTo>
                    <a:pt x="33975" y="1949669"/>
                    <a:pt x="22214" y="1944797"/>
                    <a:pt x="13543" y="1936126"/>
                  </a:cubicBezTo>
                  <a:cubicBezTo>
                    <a:pt x="4872" y="1927454"/>
                    <a:pt x="0" y="1915693"/>
                    <a:pt x="0" y="1903430"/>
                  </a:cubicBezTo>
                  <a:lnTo>
                    <a:pt x="0" y="46238"/>
                  </a:lnTo>
                  <a:cubicBezTo>
                    <a:pt x="0" y="33975"/>
                    <a:pt x="4872" y="22214"/>
                    <a:pt x="13543" y="13543"/>
                  </a:cubicBezTo>
                  <a:cubicBezTo>
                    <a:pt x="22214" y="4872"/>
                    <a:pt x="33975" y="0"/>
                    <a:pt x="46238"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2249004" cy="2025869"/>
            </a:xfrm>
            <a:prstGeom prst="rect">
              <a:avLst/>
            </a:prstGeom>
          </p:spPr>
          <p:txBody>
            <a:bodyPr anchor="ctr" rtlCol="false" tIns="50800" lIns="50800" bIns="50800" rIns="50800"/>
            <a:lstStyle/>
            <a:p>
              <a:pPr algn="ctr">
                <a:lnSpc>
                  <a:spcPts val="3519"/>
                </a:lnSpc>
              </a:pPr>
            </a:p>
          </p:txBody>
        </p:sp>
      </p:grpSp>
      <p:sp>
        <p:nvSpPr>
          <p:cNvPr name="TextBox 10" id="10"/>
          <p:cNvSpPr txBox="true"/>
          <p:nvPr/>
        </p:nvSpPr>
        <p:spPr>
          <a:xfrm rot="0">
            <a:off x="345476" y="2446930"/>
            <a:ext cx="8361881" cy="7388813"/>
          </a:xfrm>
          <a:prstGeom prst="rect">
            <a:avLst/>
          </a:prstGeom>
        </p:spPr>
        <p:txBody>
          <a:bodyPr anchor="t" rtlCol="false" tIns="0" lIns="0" bIns="0" rIns="0">
            <a:spAutoFit/>
          </a:bodyPr>
          <a:lstStyle/>
          <a:p>
            <a:pPr algn="l">
              <a:lnSpc>
                <a:spcPts val="3298"/>
              </a:lnSpc>
            </a:pPr>
            <a:r>
              <a:rPr lang="en-US" sz="2358" b="true">
                <a:solidFill>
                  <a:srgbClr val="0A152F"/>
                </a:solidFill>
                <a:latin typeface="Poppins Bold"/>
                <a:ea typeface="Poppins Bold"/>
                <a:cs typeface="Poppins Bold"/>
                <a:sym typeface="Poppins Bold"/>
              </a:rPr>
              <a:t>Outliers</a:t>
            </a:r>
            <a:r>
              <a:rPr lang="en-US" sz="2358">
                <a:solidFill>
                  <a:srgbClr val="0A152F"/>
                </a:solidFill>
                <a:latin typeface="Poppins"/>
                <a:ea typeface="Poppins"/>
                <a:cs typeface="Poppins"/>
                <a:sym typeface="Poppins"/>
              </a:rPr>
              <a:t> can disproportionately influence the results of statistical analyses and machine learning models, leading to inaccurate predictions. Models trained on datasets with outliers may be less robust and generalize poorly to new, unseen data. Removing outliers can lead to a more stable model that performs consistently across different datasets.</a:t>
            </a:r>
          </a:p>
          <a:p>
            <a:pPr algn="l">
              <a:lnSpc>
                <a:spcPts val="3298"/>
              </a:lnSpc>
            </a:pPr>
            <a:r>
              <a:rPr lang="en-US" sz="2358">
                <a:solidFill>
                  <a:srgbClr val="0A152F"/>
                </a:solidFill>
                <a:latin typeface="Poppins"/>
                <a:ea typeface="Poppins"/>
                <a:cs typeface="Poppins"/>
                <a:sym typeface="Poppins"/>
              </a:rPr>
              <a:t>Outliers can be identified using</a:t>
            </a:r>
            <a:r>
              <a:rPr lang="en-US" sz="2358" b="true">
                <a:solidFill>
                  <a:srgbClr val="0A152F"/>
                </a:solidFill>
                <a:latin typeface="Poppins Bold"/>
                <a:ea typeface="Poppins Bold"/>
                <a:cs typeface="Poppins Bold"/>
                <a:sym typeface="Poppins Bold"/>
              </a:rPr>
              <a:t> boxplot</a:t>
            </a:r>
            <a:r>
              <a:rPr lang="en-US" sz="2358">
                <a:solidFill>
                  <a:srgbClr val="0A152F"/>
                </a:solidFill>
                <a:latin typeface="Poppins"/>
                <a:ea typeface="Poppins"/>
                <a:cs typeface="Poppins"/>
                <a:sym typeface="Poppins"/>
              </a:rPr>
              <a:t> and</a:t>
            </a:r>
            <a:r>
              <a:rPr lang="en-US" sz="2358" b="true">
                <a:solidFill>
                  <a:srgbClr val="0A152F"/>
                </a:solidFill>
                <a:latin typeface="Poppins Bold"/>
                <a:ea typeface="Poppins Bold"/>
                <a:cs typeface="Poppins Bold"/>
                <a:sym typeface="Poppins Bold"/>
              </a:rPr>
              <a:t> Z-score</a:t>
            </a:r>
            <a:r>
              <a:rPr lang="en-US" sz="2358">
                <a:solidFill>
                  <a:srgbClr val="0A152F"/>
                </a:solidFill>
                <a:latin typeface="Poppins"/>
                <a:ea typeface="Poppins"/>
                <a:cs typeface="Poppins"/>
                <a:sym typeface="Poppins"/>
              </a:rPr>
              <a:t>.</a:t>
            </a:r>
          </a:p>
          <a:p>
            <a:pPr algn="ctr">
              <a:lnSpc>
                <a:spcPts val="3298"/>
              </a:lnSpc>
            </a:pPr>
          </a:p>
          <a:p>
            <a:pPr algn="l">
              <a:lnSpc>
                <a:spcPts val="3298"/>
              </a:lnSpc>
            </a:pPr>
            <a:r>
              <a:rPr lang="en-US" sz="2358">
                <a:solidFill>
                  <a:srgbClr val="0A152F"/>
                </a:solidFill>
                <a:latin typeface="Poppins"/>
                <a:ea typeface="Poppins"/>
                <a:cs typeface="Poppins"/>
                <a:sym typeface="Poppins"/>
              </a:rPr>
              <a:t>From The Plot we can see that the Features</a:t>
            </a:r>
            <a:r>
              <a:rPr lang="en-US" sz="2358" b="true">
                <a:solidFill>
                  <a:srgbClr val="0A152F"/>
                </a:solidFill>
                <a:latin typeface="Poppins Bold"/>
                <a:ea typeface="Poppins Bold"/>
                <a:cs typeface="Poppins Bold"/>
                <a:sym typeface="Poppins Bold"/>
              </a:rPr>
              <a:t> ‘Relative Velocity km per hr”,’Miles per hour’,’Epoch Osculation’,’Perihelion Time’</a:t>
            </a:r>
            <a:r>
              <a:rPr lang="en-US" sz="2358">
                <a:solidFill>
                  <a:srgbClr val="0A152F"/>
                </a:solidFill>
                <a:latin typeface="Poppins"/>
                <a:ea typeface="Poppins"/>
                <a:cs typeface="Poppins"/>
                <a:sym typeface="Poppins"/>
              </a:rPr>
              <a:t> have outliers. But there are </a:t>
            </a:r>
            <a:r>
              <a:rPr lang="en-US" sz="2358" b="true">
                <a:solidFill>
                  <a:srgbClr val="0A152F"/>
                </a:solidFill>
                <a:latin typeface="Poppins Bold"/>
                <a:ea typeface="Poppins Bold"/>
                <a:cs typeface="Poppins Bold"/>
                <a:sym typeface="Poppins Bold"/>
              </a:rPr>
              <a:t>23 features</a:t>
            </a:r>
            <a:r>
              <a:rPr lang="en-US" sz="2358">
                <a:solidFill>
                  <a:srgbClr val="0A152F"/>
                </a:solidFill>
                <a:latin typeface="Poppins"/>
                <a:ea typeface="Poppins"/>
                <a:cs typeface="Poppins"/>
                <a:sym typeface="Poppins"/>
              </a:rPr>
              <a:t> and</a:t>
            </a:r>
            <a:r>
              <a:rPr lang="en-US" sz="2358" b="true">
                <a:solidFill>
                  <a:srgbClr val="0A152F"/>
                </a:solidFill>
                <a:latin typeface="Poppins Bold"/>
                <a:ea typeface="Poppins Bold"/>
                <a:cs typeface="Poppins Bold"/>
                <a:sym typeface="Poppins Bold"/>
              </a:rPr>
              <a:t> only 4</a:t>
            </a:r>
            <a:r>
              <a:rPr lang="en-US" sz="2358">
                <a:solidFill>
                  <a:srgbClr val="0A152F"/>
                </a:solidFill>
                <a:latin typeface="Poppins"/>
                <a:ea typeface="Poppins"/>
                <a:cs typeface="Poppins"/>
                <a:sym typeface="Poppins"/>
              </a:rPr>
              <a:t> have outliers. Thus we can avoid these outliers. Removing them will lead to a lot of loss of data so we are </a:t>
            </a:r>
            <a:r>
              <a:rPr lang="en-US" sz="2358" b="true">
                <a:solidFill>
                  <a:srgbClr val="0A152F"/>
                </a:solidFill>
                <a:latin typeface="Poppins Bold"/>
                <a:ea typeface="Poppins Bold"/>
                <a:cs typeface="Poppins Bold"/>
                <a:sym typeface="Poppins Bold"/>
              </a:rPr>
              <a:t>not Removing</a:t>
            </a:r>
            <a:r>
              <a:rPr lang="en-US" sz="2358">
                <a:solidFill>
                  <a:srgbClr val="0A152F"/>
                </a:solidFill>
                <a:latin typeface="Poppins"/>
                <a:ea typeface="Poppins"/>
                <a:cs typeface="Poppins"/>
                <a:sym typeface="Poppins"/>
              </a:rPr>
              <a:t> the outliers for these 4 features</a:t>
            </a:r>
          </a:p>
          <a:p>
            <a:pPr algn="ctr">
              <a:lnSpc>
                <a:spcPts val="3298"/>
              </a:lnSpc>
            </a:pPr>
          </a:p>
          <a:p>
            <a:pPr algn="ctr">
              <a:lnSpc>
                <a:spcPts val="330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3360777" y="236880"/>
            <a:ext cx="11965491" cy="1135025"/>
            <a:chOff x="0" y="0"/>
            <a:chExt cx="3151405" cy="298937"/>
          </a:xfrm>
        </p:grpSpPr>
        <p:sp>
          <p:nvSpPr>
            <p:cNvPr name="Freeform 4" id="4"/>
            <p:cNvSpPr/>
            <p:nvPr/>
          </p:nvSpPr>
          <p:spPr>
            <a:xfrm flipH="false" flipV="false" rot="0">
              <a:off x="0" y="0"/>
              <a:ext cx="3151405" cy="298937"/>
            </a:xfrm>
            <a:custGeom>
              <a:avLst/>
              <a:gdLst/>
              <a:ahLst/>
              <a:cxnLst/>
              <a:rect r="r" b="b" t="t" l="l"/>
              <a:pathLst>
                <a:path h="298937" w="3151405">
                  <a:moveTo>
                    <a:pt x="2948205" y="0"/>
                  </a:moveTo>
                  <a:lnTo>
                    <a:pt x="203200" y="0"/>
                  </a:lnTo>
                  <a:lnTo>
                    <a:pt x="0" y="149468"/>
                  </a:lnTo>
                  <a:lnTo>
                    <a:pt x="203200" y="298937"/>
                  </a:lnTo>
                  <a:lnTo>
                    <a:pt x="2948205" y="298937"/>
                  </a:lnTo>
                  <a:lnTo>
                    <a:pt x="3151405" y="149468"/>
                  </a:lnTo>
                  <a:lnTo>
                    <a:pt x="2948205"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52400" y="-76200"/>
              <a:ext cx="2846605" cy="375137"/>
            </a:xfrm>
            <a:prstGeom prst="rect">
              <a:avLst/>
            </a:prstGeom>
          </p:spPr>
          <p:txBody>
            <a:bodyPr anchor="ctr" rtlCol="false" tIns="50800" lIns="50800" bIns="50800" rIns="50800"/>
            <a:lstStyle/>
            <a:p>
              <a:pPr algn="ctr">
                <a:lnSpc>
                  <a:spcPts val="3519"/>
                </a:lnSpc>
              </a:pPr>
            </a:p>
          </p:txBody>
        </p:sp>
      </p:grpSp>
      <p:sp>
        <p:nvSpPr>
          <p:cNvPr name="Freeform 6" id="6"/>
          <p:cNvSpPr/>
          <p:nvPr/>
        </p:nvSpPr>
        <p:spPr>
          <a:xfrm flipH="false" flipV="false" rot="0">
            <a:off x="0" y="1500997"/>
            <a:ext cx="9524677" cy="8346779"/>
          </a:xfrm>
          <a:custGeom>
            <a:avLst/>
            <a:gdLst/>
            <a:ahLst/>
            <a:cxnLst/>
            <a:rect r="r" b="b" t="t" l="l"/>
            <a:pathLst>
              <a:path h="8346779" w="9524677">
                <a:moveTo>
                  <a:pt x="0" y="0"/>
                </a:moveTo>
                <a:lnTo>
                  <a:pt x="9524677" y="0"/>
                </a:lnTo>
                <a:lnTo>
                  <a:pt x="9524677" y="8346778"/>
                </a:lnTo>
                <a:lnTo>
                  <a:pt x="0" y="8346778"/>
                </a:lnTo>
                <a:lnTo>
                  <a:pt x="0" y="0"/>
                </a:lnTo>
                <a:close/>
              </a:path>
            </a:pathLst>
          </a:custGeom>
          <a:blipFill>
            <a:blip r:embed="rId3"/>
            <a:stretch>
              <a:fillRect l="0" t="0" r="-11634" b="0"/>
            </a:stretch>
          </a:blipFill>
        </p:spPr>
      </p:sp>
      <p:grpSp>
        <p:nvGrpSpPr>
          <p:cNvPr name="Group 7" id="7"/>
          <p:cNvGrpSpPr/>
          <p:nvPr/>
        </p:nvGrpSpPr>
        <p:grpSpPr>
          <a:xfrm rot="0">
            <a:off x="9762008" y="1500997"/>
            <a:ext cx="8380833" cy="8465094"/>
            <a:chOff x="0" y="0"/>
            <a:chExt cx="2207298" cy="2229490"/>
          </a:xfrm>
        </p:grpSpPr>
        <p:sp>
          <p:nvSpPr>
            <p:cNvPr name="Freeform 8" id="8"/>
            <p:cNvSpPr/>
            <p:nvPr/>
          </p:nvSpPr>
          <p:spPr>
            <a:xfrm flipH="false" flipV="false" rot="0">
              <a:off x="0" y="0"/>
              <a:ext cx="2207298" cy="2229490"/>
            </a:xfrm>
            <a:custGeom>
              <a:avLst/>
              <a:gdLst/>
              <a:ahLst/>
              <a:cxnLst/>
              <a:rect r="r" b="b" t="t" l="l"/>
              <a:pathLst>
                <a:path h="2229490" w="2207298">
                  <a:moveTo>
                    <a:pt x="47112" y="0"/>
                  </a:moveTo>
                  <a:lnTo>
                    <a:pt x="2160186" y="0"/>
                  </a:lnTo>
                  <a:cubicBezTo>
                    <a:pt x="2172681" y="0"/>
                    <a:pt x="2184664" y="4964"/>
                    <a:pt x="2193499" y="13799"/>
                  </a:cubicBezTo>
                  <a:cubicBezTo>
                    <a:pt x="2202334" y="22634"/>
                    <a:pt x="2207298" y="34617"/>
                    <a:pt x="2207298" y="47112"/>
                  </a:cubicBezTo>
                  <a:lnTo>
                    <a:pt x="2207298" y="2182378"/>
                  </a:lnTo>
                  <a:cubicBezTo>
                    <a:pt x="2207298" y="2208397"/>
                    <a:pt x="2186205" y="2229490"/>
                    <a:pt x="2160186" y="2229490"/>
                  </a:cubicBezTo>
                  <a:lnTo>
                    <a:pt x="47112" y="2229490"/>
                  </a:lnTo>
                  <a:cubicBezTo>
                    <a:pt x="21093" y="2229490"/>
                    <a:pt x="0" y="2208397"/>
                    <a:pt x="0" y="2182378"/>
                  </a:cubicBezTo>
                  <a:lnTo>
                    <a:pt x="0" y="47112"/>
                  </a:lnTo>
                  <a:cubicBezTo>
                    <a:pt x="0" y="21093"/>
                    <a:pt x="21093" y="0"/>
                    <a:pt x="47112" y="0"/>
                  </a:cubicBez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0" y="-76200"/>
              <a:ext cx="2207298" cy="2305690"/>
            </a:xfrm>
            <a:prstGeom prst="rect">
              <a:avLst/>
            </a:prstGeom>
          </p:spPr>
          <p:txBody>
            <a:bodyPr anchor="ctr" rtlCol="false" tIns="50800" lIns="50800" bIns="50800" rIns="50800"/>
            <a:lstStyle/>
            <a:p>
              <a:pPr algn="ctr">
                <a:lnSpc>
                  <a:spcPts val="3519"/>
                </a:lnSpc>
              </a:pPr>
            </a:p>
          </p:txBody>
        </p:sp>
      </p:grpSp>
      <p:sp>
        <p:nvSpPr>
          <p:cNvPr name="TextBox 10" id="10"/>
          <p:cNvSpPr txBox="true"/>
          <p:nvPr/>
        </p:nvSpPr>
        <p:spPr>
          <a:xfrm rot="0">
            <a:off x="-560461" y="460684"/>
            <a:ext cx="8087213" cy="592169"/>
          </a:xfrm>
          <a:prstGeom prst="rect">
            <a:avLst/>
          </a:prstGeom>
        </p:spPr>
        <p:txBody>
          <a:bodyPr anchor="t" rtlCol="false" tIns="0" lIns="0" bIns="0" rIns="0">
            <a:spAutoFit/>
          </a:bodyPr>
          <a:lstStyle/>
          <a:p>
            <a:pPr algn="ctr">
              <a:lnSpc>
                <a:spcPts val="4634"/>
              </a:lnSpc>
            </a:pPr>
            <a:r>
              <a:rPr lang="en-US" sz="3309" b="true">
                <a:solidFill>
                  <a:srgbClr val="0A152F"/>
                </a:solidFill>
                <a:latin typeface="Poppins Bold"/>
                <a:ea typeface="Poppins Bold"/>
                <a:cs typeface="Poppins Bold"/>
                <a:sym typeface="Poppins Bold"/>
              </a:rPr>
              <a:t>CORRELATION MATRIX</a:t>
            </a:r>
          </a:p>
        </p:txBody>
      </p:sp>
      <p:sp>
        <p:nvSpPr>
          <p:cNvPr name="TextBox 11" id="11"/>
          <p:cNvSpPr txBox="true"/>
          <p:nvPr/>
        </p:nvSpPr>
        <p:spPr>
          <a:xfrm rot="0">
            <a:off x="9943679" y="1592508"/>
            <a:ext cx="8199162" cy="9047103"/>
          </a:xfrm>
          <a:prstGeom prst="rect">
            <a:avLst/>
          </a:prstGeom>
        </p:spPr>
        <p:txBody>
          <a:bodyPr anchor="t" rtlCol="false" tIns="0" lIns="0" bIns="0" rIns="0">
            <a:spAutoFit/>
          </a:bodyPr>
          <a:lstStyle/>
          <a:p>
            <a:pPr algn="l">
              <a:lnSpc>
                <a:spcPts val="3238"/>
              </a:lnSpc>
            </a:pPr>
            <a:r>
              <a:rPr lang="en-US" sz="2313" spc="85">
                <a:solidFill>
                  <a:srgbClr val="0A152F"/>
                </a:solidFill>
                <a:latin typeface="Poppins"/>
                <a:ea typeface="Poppins"/>
                <a:cs typeface="Poppins"/>
                <a:sym typeface="Poppins"/>
              </a:rPr>
              <a:t>A </a:t>
            </a:r>
            <a:r>
              <a:rPr lang="en-US" sz="2313" spc="85" b="true">
                <a:solidFill>
                  <a:srgbClr val="0A152F"/>
                </a:solidFill>
                <a:latin typeface="Poppins Bold"/>
                <a:ea typeface="Poppins Bold"/>
                <a:cs typeface="Poppins Bold"/>
                <a:sym typeface="Poppins Bold"/>
              </a:rPr>
              <a:t>correlation matrix </a:t>
            </a:r>
            <a:r>
              <a:rPr lang="en-US" sz="2313" spc="85">
                <a:solidFill>
                  <a:srgbClr val="0A152F"/>
                </a:solidFill>
                <a:latin typeface="Poppins"/>
                <a:ea typeface="Poppins"/>
                <a:cs typeface="Poppins"/>
                <a:sym typeface="Poppins"/>
              </a:rPr>
              <a:t>displays the pairwise correlation coefficients between numeric features, showing how one feature changes in relation to another.</a:t>
            </a:r>
          </a:p>
          <a:p>
            <a:pPr algn="l">
              <a:lnSpc>
                <a:spcPts val="3378"/>
              </a:lnSpc>
            </a:pPr>
            <a:r>
              <a:rPr lang="en-US" sz="2413" spc="89" b="true">
                <a:solidFill>
                  <a:srgbClr val="0A152F"/>
                </a:solidFill>
                <a:latin typeface="Poppins Bold"/>
                <a:ea typeface="Poppins Bold"/>
                <a:cs typeface="Poppins Bold"/>
                <a:sym typeface="Poppins Bold"/>
              </a:rPr>
              <a:t>Perfect correlations:</a:t>
            </a:r>
          </a:p>
          <a:p>
            <a:pPr algn="l" marL="499378" indent="-249689" lvl="1">
              <a:lnSpc>
                <a:spcPts val="3238"/>
              </a:lnSpc>
              <a:buFont typeface="Arial"/>
              <a:buChar char="•"/>
            </a:pPr>
            <a:r>
              <a:rPr lang="en-US" b="true" sz="2313" spc="85">
                <a:solidFill>
                  <a:srgbClr val="0A152F"/>
                </a:solidFill>
                <a:latin typeface="Poppins Bold"/>
                <a:ea typeface="Poppins Bold"/>
                <a:cs typeface="Poppins Bold"/>
                <a:sym typeface="Poppins Bold"/>
              </a:rPr>
              <a:t>"Relative Velocity km per hr" </a:t>
            </a:r>
            <a:r>
              <a:rPr lang="en-US" sz="2313" spc="85">
                <a:solidFill>
                  <a:srgbClr val="0A152F"/>
                </a:solidFill>
                <a:latin typeface="Poppins"/>
                <a:ea typeface="Poppins"/>
                <a:cs typeface="Poppins"/>
                <a:sym typeface="Poppins"/>
              </a:rPr>
              <a:t>and </a:t>
            </a:r>
            <a:r>
              <a:rPr lang="en-US" b="true" sz="2313" spc="85">
                <a:solidFill>
                  <a:srgbClr val="0A152F"/>
                </a:solidFill>
                <a:latin typeface="Poppins Bold"/>
                <a:ea typeface="Poppins Bold"/>
                <a:cs typeface="Poppins Bold"/>
                <a:sym typeface="Poppins Bold"/>
              </a:rPr>
              <a:t>"Miles per hour</a:t>
            </a:r>
            <a:r>
              <a:rPr lang="en-US" sz="2313" spc="85">
                <a:solidFill>
                  <a:srgbClr val="0A152F"/>
                </a:solidFill>
                <a:latin typeface="Poppins"/>
                <a:ea typeface="Poppins"/>
                <a:cs typeface="Poppins"/>
                <a:sym typeface="Poppins"/>
              </a:rPr>
              <a:t>" are perfectly correlated (1.0), indicating they are unit conversions.</a:t>
            </a:r>
          </a:p>
          <a:p>
            <a:pPr algn="l" marL="499378" indent="-249689" lvl="1">
              <a:lnSpc>
                <a:spcPts val="3238"/>
              </a:lnSpc>
              <a:buFont typeface="Arial"/>
              <a:buChar char="•"/>
            </a:pPr>
            <a:r>
              <a:rPr lang="en-US" sz="2313" spc="85">
                <a:solidFill>
                  <a:srgbClr val="0A152F"/>
                </a:solidFill>
                <a:latin typeface="Poppins"/>
                <a:ea typeface="Poppins"/>
                <a:cs typeface="Poppins"/>
                <a:sym typeface="Poppins"/>
              </a:rPr>
              <a:t>All "</a:t>
            </a:r>
            <a:r>
              <a:rPr lang="en-US" b="true" sz="2313" spc="85">
                <a:solidFill>
                  <a:srgbClr val="0A152F"/>
                </a:solidFill>
                <a:latin typeface="Poppins Bold"/>
                <a:ea typeface="Poppins Bold"/>
                <a:cs typeface="Poppins Bold"/>
                <a:sym typeface="Poppins Bold"/>
              </a:rPr>
              <a:t>Miss Distance"</a:t>
            </a:r>
            <a:r>
              <a:rPr lang="en-US" sz="2313" spc="85">
                <a:solidFill>
                  <a:srgbClr val="0A152F"/>
                </a:solidFill>
                <a:latin typeface="Poppins"/>
                <a:ea typeface="Poppins"/>
                <a:cs typeface="Poppins"/>
                <a:sym typeface="Poppins"/>
              </a:rPr>
              <a:t> variations </a:t>
            </a:r>
            <a:r>
              <a:rPr lang="en-US" b="true" sz="2313" spc="85">
                <a:solidFill>
                  <a:srgbClr val="0A152F"/>
                </a:solidFill>
                <a:latin typeface="Poppins Bold"/>
                <a:ea typeface="Poppins Bold"/>
                <a:cs typeface="Poppins Bold"/>
                <a:sym typeface="Poppins Bold"/>
              </a:rPr>
              <a:t>(astronomical, lunar, kilometers, miles) </a:t>
            </a:r>
            <a:r>
              <a:rPr lang="en-US" sz="2313" spc="85">
                <a:solidFill>
                  <a:srgbClr val="0A152F"/>
                </a:solidFill>
                <a:latin typeface="Poppins"/>
                <a:ea typeface="Poppins"/>
                <a:cs typeface="Poppins"/>
                <a:sym typeface="Poppins"/>
              </a:rPr>
              <a:t>are also perfectly correlated (1.0), reflecting different units of the same measurement.</a:t>
            </a:r>
          </a:p>
          <a:p>
            <a:pPr algn="l">
              <a:lnSpc>
                <a:spcPts val="3378"/>
              </a:lnSpc>
            </a:pPr>
            <a:r>
              <a:rPr lang="en-US" sz="2413" spc="89" b="true">
                <a:solidFill>
                  <a:srgbClr val="0A152F"/>
                </a:solidFill>
                <a:latin typeface="Poppins Bold"/>
                <a:ea typeface="Poppins Bold"/>
                <a:cs typeface="Poppins Bold"/>
                <a:sym typeface="Poppins Bold"/>
              </a:rPr>
              <a:t>Strong correlations:</a:t>
            </a:r>
          </a:p>
          <a:p>
            <a:pPr algn="l" marL="499378" indent="-249689" lvl="1">
              <a:lnSpc>
                <a:spcPts val="3238"/>
              </a:lnSpc>
              <a:buFont typeface="Arial"/>
              <a:buChar char="•"/>
            </a:pPr>
            <a:r>
              <a:rPr lang="en-US" b="true" sz="2313" spc="85">
                <a:solidFill>
                  <a:srgbClr val="0A152F"/>
                </a:solidFill>
                <a:latin typeface="Poppins Bold"/>
                <a:ea typeface="Poppins Bold"/>
                <a:cs typeface="Poppins Bold"/>
                <a:sym typeface="Poppins Bold"/>
              </a:rPr>
              <a:t>"Aphelion Distance</a:t>
            </a:r>
            <a:r>
              <a:rPr lang="en-US" sz="2313" spc="85">
                <a:solidFill>
                  <a:srgbClr val="0A152F"/>
                </a:solidFill>
                <a:latin typeface="Poppins"/>
                <a:ea typeface="Poppins"/>
                <a:cs typeface="Poppins"/>
                <a:sym typeface="Poppins"/>
              </a:rPr>
              <a:t>" and </a:t>
            </a:r>
            <a:r>
              <a:rPr lang="en-US" b="true" sz="2313" spc="85">
                <a:solidFill>
                  <a:srgbClr val="0A152F"/>
                </a:solidFill>
                <a:latin typeface="Poppins Bold"/>
                <a:ea typeface="Poppins Bold"/>
                <a:cs typeface="Poppins Bold"/>
                <a:sym typeface="Poppins Bold"/>
              </a:rPr>
              <a:t>"Semi Major Axis</a:t>
            </a:r>
            <a:r>
              <a:rPr lang="en-US" sz="2313" spc="85">
                <a:solidFill>
                  <a:srgbClr val="0A152F"/>
                </a:solidFill>
                <a:latin typeface="Poppins"/>
                <a:ea typeface="Poppins"/>
                <a:cs typeface="Poppins"/>
                <a:sym typeface="Poppins"/>
              </a:rPr>
              <a:t>" have a strong positive correlation (0.95), as both describe orbital properties.</a:t>
            </a:r>
          </a:p>
          <a:p>
            <a:pPr algn="l" marL="499378" indent="-249689" lvl="1">
              <a:lnSpc>
                <a:spcPts val="3238"/>
              </a:lnSpc>
              <a:buFont typeface="Arial"/>
              <a:buChar char="•"/>
            </a:pPr>
            <a:r>
              <a:rPr lang="en-US" sz="2313" spc="85">
                <a:solidFill>
                  <a:srgbClr val="0A152F"/>
                </a:solidFill>
                <a:latin typeface="Poppins"/>
                <a:ea typeface="Poppins"/>
                <a:cs typeface="Poppins"/>
                <a:sym typeface="Poppins"/>
              </a:rPr>
              <a:t>"</a:t>
            </a:r>
            <a:r>
              <a:rPr lang="en-US" b="true" sz="2313" spc="85">
                <a:solidFill>
                  <a:srgbClr val="0A152F"/>
                </a:solidFill>
                <a:latin typeface="Poppins Bold"/>
                <a:ea typeface="Poppins Bold"/>
                <a:cs typeface="Poppins Bold"/>
                <a:sym typeface="Poppins Bold"/>
              </a:rPr>
              <a:t>Mean Motion"</a:t>
            </a:r>
            <a:r>
              <a:rPr lang="en-US" sz="2313" spc="85">
                <a:solidFill>
                  <a:srgbClr val="0A152F"/>
                </a:solidFill>
                <a:latin typeface="Poppins"/>
                <a:ea typeface="Poppins"/>
                <a:cs typeface="Poppins"/>
                <a:sym typeface="Poppins"/>
              </a:rPr>
              <a:t> and </a:t>
            </a:r>
            <a:r>
              <a:rPr lang="en-US" b="true" sz="2313" spc="85">
                <a:solidFill>
                  <a:srgbClr val="0A152F"/>
                </a:solidFill>
                <a:latin typeface="Poppins Bold"/>
                <a:ea typeface="Poppins Bold"/>
                <a:cs typeface="Poppins Bold"/>
                <a:sym typeface="Poppins Bold"/>
              </a:rPr>
              <a:t>"Semi Major Axis"</a:t>
            </a:r>
            <a:r>
              <a:rPr lang="en-US" sz="2313" spc="85">
                <a:solidFill>
                  <a:srgbClr val="0A152F"/>
                </a:solidFill>
                <a:latin typeface="Poppins"/>
                <a:ea typeface="Poppins"/>
                <a:cs typeface="Poppins"/>
                <a:sym typeface="Poppins"/>
              </a:rPr>
              <a:t> have a strong negative correlation (-0.96), consistent with orbital mechanics where a larger semi-major axis results in slower mean motion.</a:t>
            </a:r>
          </a:p>
          <a:p>
            <a:pPr algn="l">
              <a:lnSpc>
                <a:spcPts val="3238"/>
              </a:lnSpc>
            </a:pPr>
          </a:p>
          <a:p>
            <a:pPr algn="l">
              <a:lnSpc>
                <a:spcPts val="3238"/>
              </a:lnSpc>
              <a:spcBef>
                <a:spcPct val="0"/>
              </a:spcBef>
            </a:pPr>
            <a:r>
              <a:rPr lang="en-US" sz="2313" spc="85">
                <a:solidFill>
                  <a:srgbClr val="0A152F"/>
                </a:solidFill>
                <a:latin typeface="Poppins"/>
                <a:ea typeface="Poppins"/>
                <a:cs typeface="Poppins"/>
                <a:sym typeface="Poppins"/>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DAGVh5L86sM</dc:identifier>
  <dcterms:modified xsi:type="dcterms:W3CDTF">2011-08-01T06:04:30Z</dcterms:modified>
  <cp:revision>1</cp:revision>
  <dc:title>NSSC.pptx</dc:title>
</cp:coreProperties>
</file>