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84851-0319-44BE-9873-4B42F7976E0D}">
          <p14:sldIdLst>
            <p14:sldId id="256"/>
            <p14:sldId id="260"/>
            <p14:sldId id="264"/>
            <p14:sldId id="265"/>
            <p14:sldId id="267"/>
            <p14:sldId id="266"/>
            <p14:sldId id="268"/>
            <p14:sldId id="269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050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544177" y="105050"/>
            <a:ext cx="6511298" cy="661642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838824" y="3333751"/>
            <a:ext cx="4743451" cy="2163004"/>
          </a:xfrm>
        </p:spPr>
        <p:txBody>
          <a:bodyPr/>
          <a:lstStyle/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-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18B81A05Q1 -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P.Aadesh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Kumar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18B81A05S0 -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M.Krishna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Sai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Prahlad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18B81A05S1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Gattu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Lohitha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	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894757" y="5496755"/>
            <a:ext cx="5248274" cy="694495"/>
          </a:xfrm>
        </p:spPr>
        <p:txBody>
          <a:bodyPr/>
          <a:lstStyle/>
          <a:p>
            <a:r>
              <a:rPr lang="en-US" dirty="0"/>
              <a:t>Name of the Supervisor : Mrs. A. Swathi</a:t>
            </a:r>
          </a:p>
          <a:p>
            <a:pPr algn="l"/>
            <a:r>
              <a:rPr lang="en-US" dirty="0"/>
              <a:t>				</a:t>
            </a:r>
            <a:r>
              <a:rPr lang="en-US" dirty="0" err="1"/>
              <a:t>Assoc.Prof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Date of Presentation:19</a:t>
            </a:r>
            <a:r>
              <a:rPr lang="en-US" baseline="30000" dirty="0"/>
              <a:t>th</a:t>
            </a:r>
            <a:r>
              <a:rPr lang="en-US" dirty="0"/>
              <a:t> June,2021.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5338717" y="407159"/>
            <a:ext cx="5319977" cy="1245451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dirty="0">
                <a:solidFill>
                  <a:schemeClr val="bg1"/>
                </a:solidFill>
              </a:rPr>
              <a:t>Title of the Project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2000" dirty="0">
                <a:solidFill>
                  <a:schemeClr val="bg1"/>
                </a:solidFill>
              </a:rPr>
              <a:t> Prediction of Kidney disease</a:t>
            </a: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2000" dirty="0">
                <a:solidFill>
                  <a:schemeClr val="bg1"/>
                </a:solidFill>
              </a:rPr>
              <a:t>by Data Mining Algorithms</a:t>
            </a:r>
            <a:endParaRPr lang="en-US" sz="2000" b="0" spc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044948B-C00C-498F-A500-4E3D963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3229341"/>
            <a:ext cx="8039320" cy="399317"/>
          </a:xfrm>
        </p:spPr>
        <p:txBody>
          <a:bodyPr/>
          <a:lstStyle/>
          <a:p>
            <a:pPr algn="l"/>
            <a:r>
              <a:rPr lang="en-I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exploratory data analysis, Artificial Neural Network is capable of  extracting features with better accuracy than KNN, SVM algorithms. </a:t>
            </a:r>
          </a:p>
          <a:p>
            <a:pPr algn="l"/>
            <a:endParaRPr lang="en-IN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Enhancements: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the coming days, we want to train the model only time period base with the live data by mounting it on to any cloud service. Thus , there would be better accuracy in predicting the disease.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08754-D26B-4115-B587-6D96FD6953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790F9-9F49-4CC5-9B0E-D919BC88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80975"/>
            <a:ext cx="8475053" cy="661035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92D050"/>
                </a:solidFill>
              </a:rPr>
              <a:t>Results:</a:t>
            </a:r>
            <a:endParaRPr lang="en-IN" sz="3600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750B071-D15E-4BEB-9B04-B4417806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10787"/>
              </p:ext>
            </p:extLst>
          </p:nvPr>
        </p:nvGraphicFramePr>
        <p:xfrm>
          <a:off x="774455" y="983435"/>
          <a:ext cx="4064000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4687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18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2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38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4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3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FA38DE-7603-47FA-8552-98415C95B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686" y="956283"/>
            <a:ext cx="6390356" cy="691666"/>
          </a:xfrm>
        </p:spPr>
        <p:txBody>
          <a:bodyPr/>
          <a:lstStyle/>
          <a:p>
            <a:pPr algn="l"/>
            <a:r>
              <a:rPr lang="en-IN" sz="3200" dirty="0">
                <a:solidFill>
                  <a:srgbClr val="FFC000"/>
                </a:solidFill>
              </a:rPr>
              <a:t>Problem Statement &amp; Proposed Solution</a:t>
            </a:r>
            <a:r>
              <a:rPr lang="en-IN" sz="3200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0E7ED-DEEE-41D5-BB80-BB2C3A114BBC}"/>
              </a:ext>
            </a:extLst>
          </p:cNvPr>
          <p:cNvSpPr txBox="1"/>
          <p:nvPr/>
        </p:nvSpPr>
        <p:spPr>
          <a:xfrm>
            <a:off x="1349439" y="1821471"/>
            <a:ext cx="8867224" cy="355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of Chronic Kidney Disease using DM Algorithms.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Kidney Disease Prediction using various Machine Learning Algorithms as Support Vector Machine, k-nearest Neighbors , Artificial Neural Networks and identifying the accuracy variations for each algorithm.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results obtained with each algorithm and listing out the best algorithm among 3 developed solutions.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ying the Model onto web platform and get the user details through and show the result (prediction) to the user by post processing the model.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631B8-0574-4B90-8C96-5793A358B8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8FE2-D135-4403-9235-66408E7FC335}"/>
              </a:ext>
            </a:extLst>
          </p:cNvPr>
          <p:cNvSpPr txBox="1"/>
          <p:nvPr/>
        </p:nvSpPr>
        <p:spPr>
          <a:xfrm>
            <a:off x="624252" y="302359"/>
            <a:ext cx="105243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Technology   Stack</a:t>
            </a:r>
            <a:br>
              <a:rPr lang="en-IN" sz="1800" dirty="0"/>
            </a:br>
            <a:r>
              <a:rPr lang="en-IN" sz="1600" dirty="0">
                <a:solidFill>
                  <a:srgbClr val="FFC000"/>
                </a:solidFill>
              </a:rPr>
              <a:t>Dataset Sources:</a:t>
            </a:r>
            <a:br>
              <a:rPr lang="en-IN" sz="1800" dirty="0">
                <a:solidFill>
                  <a:srgbClr val="FFC000"/>
                </a:solidFill>
              </a:rPr>
            </a:br>
            <a:r>
              <a:rPr lang="en-IN" sz="1800" dirty="0"/>
              <a:t>	</a:t>
            </a:r>
            <a:r>
              <a:rPr lang="en-IN" sz="1800" dirty="0">
                <a:solidFill>
                  <a:schemeClr val="bg1"/>
                </a:solidFill>
              </a:rPr>
              <a:t>Kaggle</a:t>
            </a:r>
            <a:br>
              <a:rPr lang="en-IN" sz="1800" dirty="0"/>
            </a:br>
            <a:r>
              <a:rPr lang="en-IN" sz="1600" dirty="0">
                <a:solidFill>
                  <a:srgbClr val="FFC000"/>
                </a:solidFill>
              </a:rPr>
              <a:t>Tools:</a:t>
            </a:r>
            <a:br>
              <a:rPr lang="en-IN" sz="1800" dirty="0"/>
            </a:br>
            <a:r>
              <a:rPr lang="en-IN" sz="1800" dirty="0"/>
              <a:t>	</a:t>
            </a:r>
            <a:r>
              <a:rPr lang="en-IN" sz="1800" dirty="0" err="1">
                <a:solidFill>
                  <a:schemeClr val="bg1"/>
                </a:solidFill>
              </a:rPr>
              <a:t>Jupyter</a:t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	</a:t>
            </a:r>
            <a:r>
              <a:rPr lang="en-IN" sz="1800" dirty="0" err="1">
                <a:solidFill>
                  <a:schemeClr val="bg1"/>
                </a:solidFill>
              </a:rPr>
              <a:t>heroku</a:t>
            </a:r>
            <a:br>
              <a:rPr lang="en-IN" sz="1800" dirty="0"/>
            </a:br>
            <a:r>
              <a:rPr lang="en-IN" sz="1600" dirty="0">
                <a:solidFill>
                  <a:srgbClr val="FFC000"/>
                </a:solidFill>
              </a:rPr>
              <a:t>Frameworks:</a:t>
            </a:r>
            <a:br>
              <a:rPr lang="en-IN" sz="1800" dirty="0"/>
            </a:br>
            <a:r>
              <a:rPr lang="en-IN" sz="1800" dirty="0"/>
              <a:t>	</a:t>
            </a:r>
            <a:r>
              <a:rPr lang="en-IN" sz="1800" dirty="0" err="1">
                <a:solidFill>
                  <a:schemeClr val="bg1"/>
                </a:solidFill>
              </a:rPr>
              <a:t>Tensorflow</a:t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	</a:t>
            </a:r>
            <a:r>
              <a:rPr lang="en-IN" sz="1800" dirty="0" err="1">
                <a:solidFill>
                  <a:schemeClr val="bg1"/>
                </a:solidFill>
              </a:rPr>
              <a:t>Sklearn</a:t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	Pandas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br>
              <a:rPr lang="en-IN" sz="1800" dirty="0"/>
            </a:br>
            <a:r>
              <a:rPr lang="en-IN" sz="2000" b="1" dirty="0">
                <a:solidFill>
                  <a:schemeClr val="accent3"/>
                </a:solidFill>
              </a:rPr>
              <a:t>Phases  of   Development</a:t>
            </a:r>
          </a:p>
          <a:p>
            <a:r>
              <a:rPr lang="en-IN" dirty="0">
                <a:solidFill>
                  <a:schemeClr val="accent3"/>
                </a:solidFill>
              </a:rPr>
              <a:t>Phase 1</a:t>
            </a:r>
            <a:r>
              <a:rPr lang="en-IN" sz="2000" dirty="0">
                <a:solidFill>
                  <a:schemeClr val="bg1"/>
                </a:solidFill>
              </a:rPr>
              <a:t>: Exploratory Data Analysis </a:t>
            </a:r>
          </a:p>
          <a:p>
            <a:r>
              <a:rPr lang="en-IN" sz="2000" dirty="0">
                <a:solidFill>
                  <a:schemeClr val="bg1"/>
                </a:solidFill>
              </a:rPr>
              <a:t>	Determining the features of Dataset, Data cleaning, Separation of features and classification, Pre processing the Dataset, Splitting dataset into Training and Testing.</a:t>
            </a:r>
          </a:p>
          <a:p>
            <a:r>
              <a:rPr lang="en-IN" dirty="0">
                <a:solidFill>
                  <a:schemeClr val="accent3"/>
                </a:solidFill>
              </a:rPr>
              <a:t>Phase 2: </a:t>
            </a:r>
            <a:r>
              <a:rPr lang="en-IN" sz="2000" dirty="0">
                <a:solidFill>
                  <a:schemeClr val="bg1"/>
                </a:solidFill>
              </a:rPr>
              <a:t>Building Models with Algorithms </a:t>
            </a:r>
          </a:p>
          <a:p>
            <a:r>
              <a:rPr lang="en-IN" sz="2000" dirty="0">
                <a:solidFill>
                  <a:schemeClr val="bg1"/>
                </a:solidFill>
              </a:rPr>
              <a:t>	Building various Machine Learning Models using their respective algorithms, obtaining the accuracy, Choosing best model among the three proposed algorithms</a:t>
            </a:r>
            <a:r>
              <a:rPr lang="en-IN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accent3"/>
                </a:solidFill>
              </a:rPr>
              <a:t>Phase 3:</a:t>
            </a:r>
            <a:r>
              <a:rPr lang="en-IN" sz="2000" dirty="0">
                <a:solidFill>
                  <a:schemeClr val="bg1"/>
                </a:solidFill>
              </a:rPr>
              <a:t>Deployment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	Deployment of Model in Flask, and showing results on web UI, deployment of flask web app in Heroku.</a:t>
            </a:r>
            <a:br>
              <a:rPr lang="en-IN" sz="2000" dirty="0">
                <a:solidFill>
                  <a:schemeClr val="accent3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51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BF5B0-0E08-447E-B814-154CEE7706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F9BA3-7AB1-4FDF-9F0F-D9B2BF0BE526}"/>
              </a:ext>
            </a:extLst>
          </p:cNvPr>
          <p:cNvSpPr txBox="1"/>
          <p:nvPr/>
        </p:nvSpPr>
        <p:spPr>
          <a:xfrm>
            <a:off x="800100" y="448408"/>
            <a:ext cx="327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Architecture</a:t>
            </a:r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D6E7C-CAF1-43B1-A0B9-534C606E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62" y="1052353"/>
            <a:ext cx="7200899" cy="52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27F649-24D2-4181-87AD-E00619B2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15" y="514137"/>
            <a:ext cx="4295775" cy="533399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C000"/>
                </a:solidFill>
              </a:rPr>
              <a:t>Use case Diagram :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6B725-509A-409C-B1A7-42305B70C3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B2C95-60A8-48DD-8D52-476AB5CA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33" y="1782833"/>
            <a:ext cx="5925826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A69E7-A478-48FB-95A4-837A015CD9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D366AC5-2B48-4A45-B370-306B9434F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466EF2A-A486-47A6-A11C-C6B15C9A73BE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870554" y="427562"/>
            <a:ext cx="3987929" cy="6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rgbClr val="FFC000"/>
                </a:solidFill>
              </a:rPr>
              <a:t>Activity Diagram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036E9C-553C-494D-89BA-12B40943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08" y="1148885"/>
            <a:ext cx="3267739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1B92EA1-657C-4DD6-BE15-EBF79722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43" y="489239"/>
            <a:ext cx="11084444" cy="587952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Phase 1 &amp; Phase 2: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Exploratory Data Analysis: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Downloaded the dataset from Kaggle and loaded onto </a:t>
            </a:r>
            <a:r>
              <a:rPr lang="en-IN" sz="2000" dirty="0" err="1"/>
              <a:t>jupyter</a:t>
            </a:r>
            <a:r>
              <a:rPr lang="en-IN" sz="2000" dirty="0"/>
              <a:t> notebook and performed pandas operation to read and explore the dataset using </a:t>
            </a:r>
            <a:r>
              <a:rPr lang="en-IN" sz="2000" dirty="0" err="1"/>
              <a:t>dataframes</a:t>
            </a:r>
            <a:r>
              <a:rPr lang="en-IN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Extracted unique values in each feature, deleted Nan values, changed the datatypes of strings to numbers all over the csv.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Changed Boolean values to 0 and 1 (one-hot encoding).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err="1"/>
              <a:t>Splitted</a:t>
            </a:r>
            <a:r>
              <a:rPr lang="en-IN" sz="2000" dirty="0"/>
              <a:t> the features and classification into separate </a:t>
            </a:r>
            <a:r>
              <a:rPr lang="en-IN" sz="2000" dirty="0" err="1"/>
              <a:t>dataframes</a:t>
            </a:r>
            <a:r>
              <a:rPr lang="en-IN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Splitting into training and testing data with 4:1 ratio.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Built a model with Support Vector machine algorithm using </a:t>
            </a:r>
            <a:r>
              <a:rPr lang="en-IN" sz="2000" dirty="0" err="1"/>
              <a:t>sklearn</a:t>
            </a:r>
            <a:r>
              <a:rPr lang="en-IN" sz="2000" dirty="0"/>
              <a:t> library.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Obtained a result of 88%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Built a model with K-nearest neighbours' algorithm using </a:t>
            </a:r>
            <a:r>
              <a:rPr lang="en-IN" sz="2000" dirty="0" err="1"/>
              <a:t>sklearn</a:t>
            </a:r>
            <a:r>
              <a:rPr lang="en-IN" sz="2000" dirty="0"/>
              <a:t> library.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Obtained a result of 98% accuracy.</a:t>
            </a:r>
          </a:p>
          <a:p>
            <a:pPr algn="just"/>
            <a:r>
              <a:rPr lang="en-IN" sz="2000" dirty="0">
                <a:solidFill>
                  <a:srgbClr val="FFC000"/>
                </a:solidFill>
              </a:rPr>
              <a:t>										</a:t>
            </a:r>
            <a:r>
              <a:rPr lang="en-IN" sz="2000" dirty="0" err="1">
                <a:solidFill>
                  <a:srgbClr val="FFC000"/>
                </a:solidFill>
              </a:rPr>
              <a:t>Prahlad</a:t>
            </a:r>
            <a:r>
              <a:rPr lang="en-IN" sz="2000" dirty="0">
                <a:solidFill>
                  <a:srgbClr val="FFC000"/>
                </a:solidFill>
              </a:rPr>
              <a:t> 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C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C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97A90-8A40-4008-A072-16A224E43E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22223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A3E78E8-0178-4A91-B300-24C2D128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40" y="698986"/>
            <a:ext cx="9890613" cy="5420459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3"/>
                </a:solidFill>
              </a:rPr>
              <a:t>Phase 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Observed the implementation of KNN algorithm and SVM algorithm, analyzed the accuracy of each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Built a model using </a:t>
            </a:r>
            <a:r>
              <a:rPr lang="en-US" sz="2000" dirty="0" err="1"/>
              <a:t>tensorflow</a:t>
            </a:r>
            <a:r>
              <a:rPr lang="en-US" sz="2000" dirty="0"/>
              <a:t> framework with Artificial Neural Network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Obtained accuracy of 99.57%.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Analysed that this algorithm has got the highest accuracy and </a:t>
            </a:r>
            <a:r>
              <a:rPr lang="en-IN" sz="2000" dirty="0" err="1"/>
              <a:t>tensorflow</a:t>
            </a:r>
            <a:r>
              <a:rPr lang="en-IN" sz="2000" dirty="0"/>
              <a:t> framework provides various methods to convert model into .h5 .</a:t>
            </a:r>
            <a:r>
              <a:rPr lang="en-IN" sz="2000" dirty="0" err="1"/>
              <a:t>pkl</a:t>
            </a:r>
            <a:r>
              <a:rPr lang="en-IN" sz="2000" dirty="0"/>
              <a:t> .model formats.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Computed a .</a:t>
            </a:r>
            <a:r>
              <a:rPr lang="en-IN" sz="2000" dirty="0" err="1"/>
              <a:t>pkl</a:t>
            </a:r>
            <a:r>
              <a:rPr lang="en-IN" sz="2000" dirty="0"/>
              <a:t> model using pickle library, which can be further used to flask deployment.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Post processing of user inputs obtained from the web app in flask.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Technique used is </a:t>
            </a:r>
            <a:r>
              <a:rPr lang="en-IN" sz="2000" dirty="0" err="1"/>
              <a:t>MinMaxScalar</a:t>
            </a:r>
            <a:r>
              <a:rPr lang="en-IN" sz="2000" dirty="0"/>
              <a:t> to do pre and post processing of input values to the model.</a:t>
            </a:r>
          </a:p>
          <a:p>
            <a:pPr algn="l"/>
            <a:r>
              <a:rPr lang="en-IN" sz="2000" dirty="0">
                <a:solidFill>
                  <a:schemeClr val="accent3"/>
                </a:solidFill>
              </a:rPr>
              <a:t>									</a:t>
            </a:r>
          </a:p>
          <a:p>
            <a:pPr algn="l"/>
            <a:r>
              <a:rPr lang="en-IN" sz="2000" dirty="0">
                <a:solidFill>
                  <a:schemeClr val="accent3"/>
                </a:solidFill>
              </a:rPr>
              <a:t>									Aadesh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DF4B9-E417-488E-8210-20138EFC6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807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BA649-361D-4CBC-AEAD-01632DD902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975" y="6456363"/>
            <a:ext cx="962025" cy="265112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7879A-5450-44E0-91E5-33A34005F89C}"/>
              </a:ext>
            </a:extLst>
          </p:cNvPr>
          <p:cNvSpPr txBox="1"/>
          <p:nvPr/>
        </p:nvSpPr>
        <p:spPr>
          <a:xfrm>
            <a:off x="791308" y="584290"/>
            <a:ext cx="1019907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Phase 3: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Designed html page and CSS styling sheet for the web User interface.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Built a flask app with the designed html page.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Provided GET/POST requests for the flask app, to take inputs from html and push prediction on to the web browser.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Deployed model into flask with .</a:t>
            </a:r>
            <a:r>
              <a:rPr lang="en-US" dirty="0" err="1">
                <a:solidFill>
                  <a:schemeClr val="bg1"/>
                </a:solidFill>
              </a:rPr>
              <a:t>pkl</a:t>
            </a:r>
            <a:r>
              <a:rPr lang="en-US" dirty="0">
                <a:solidFill>
                  <a:schemeClr val="bg1"/>
                </a:solidFill>
              </a:rPr>
              <a:t> extension.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 Processing in the flask application after receiving the form data from html.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Completed a </a:t>
            </a:r>
            <a:r>
              <a:rPr lang="en-US" dirty="0">
                <a:solidFill>
                  <a:schemeClr val="bg1"/>
                </a:solidFill>
              </a:rPr>
              <a:t>full working flask application on localhost.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Installed Hero</a:t>
            </a:r>
            <a:r>
              <a:rPr lang="en-US" dirty="0">
                <a:solidFill>
                  <a:schemeClr val="bg1"/>
                </a:solidFill>
              </a:rPr>
              <a:t>ku cli into local machine.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Deployed flask application</a:t>
            </a:r>
            <a:r>
              <a:rPr lang="en-US" dirty="0">
                <a:solidFill>
                  <a:schemeClr val="bg1"/>
                </a:solidFill>
              </a:rPr>
              <a:t> in Heroku and obtained a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is  https://chron-web-sai.herokuapp.com/</a:t>
            </a:r>
            <a:r>
              <a:rPr lang="en-IN" sz="1800" dirty="0">
                <a:solidFill>
                  <a:schemeClr val="bg1"/>
                </a:solidFill>
              </a:rPr>
              <a:t>	</a:t>
            </a:r>
            <a:r>
              <a:rPr lang="en-IN" sz="1800" dirty="0">
                <a:solidFill>
                  <a:schemeClr val="accent3"/>
                </a:solidFill>
              </a:rPr>
              <a:t>							</a:t>
            </a:r>
          </a:p>
          <a:p>
            <a:pPr algn="l"/>
            <a:r>
              <a:rPr lang="en-IN" sz="1800" dirty="0">
                <a:solidFill>
                  <a:schemeClr val="accent3"/>
                </a:solidFill>
              </a:rPr>
              <a:t>									</a:t>
            </a:r>
            <a:r>
              <a:rPr lang="en-IN" sz="1800" dirty="0" err="1">
                <a:solidFill>
                  <a:schemeClr val="accent3"/>
                </a:solidFill>
              </a:rPr>
              <a:t>Lohitha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168</TotalTime>
  <Words>794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Times New Roman</vt:lpstr>
      <vt:lpstr>Office Theme</vt:lpstr>
      <vt:lpstr>      -  Presented by 18B81A05Q1 - P.Aadesh  Kumar 18B81A05S0 - M.Krishna  Sai  Prahlad  18B81A05S1 – Gattu  Lohitha  </vt:lpstr>
      <vt:lpstr>Problem Statement &amp; Proposed Solution:</vt:lpstr>
      <vt:lpstr>PowerPoint Presentation</vt:lpstr>
      <vt:lpstr>PowerPoint Presentation</vt:lpstr>
      <vt:lpstr>Use case Diagram :</vt:lpstr>
      <vt:lpstr>Activity Diagram</vt:lpstr>
      <vt:lpstr>PowerPoint Presentation</vt:lpstr>
      <vt:lpstr>PowerPoint Presentation</vt:lpstr>
      <vt:lpstr>PowerPoint Presentation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18B81A05Q1</dc:title>
  <dc:creator>Gattu Lohitha</dc:creator>
  <cp:lastModifiedBy>MAJOJU KRISHNA SAI PRAHLAD</cp:lastModifiedBy>
  <cp:revision>39</cp:revision>
  <dcterms:created xsi:type="dcterms:W3CDTF">2021-04-10T07:31:26Z</dcterms:created>
  <dcterms:modified xsi:type="dcterms:W3CDTF">2021-06-19T03:49:23Z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