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856" r:id="rId2"/>
    <p:sldMasterId id="2147483831" r:id="rId3"/>
    <p:sldMasterId id="2147483843" r:id="rId4"/>
  </p:sldMasterIdLst>
  <p:notesMasterIdLst>
    <p:notesMasterId r:id="rId18"/>
  </p:notesMasterIdLst>
  <p:handoutMasterIdLst>
    <p:handoutMasterId r:id="rId19"/>
  </p:handoutMasterIdLst>
  <p:sldIdLst>
    <p:sldId id="256" r:id="rId5"/>
    <p:sldId id="4473" r:id="rId6"/>
    <p:sldId id="365" r:id="rId7"/>
    <p:sldId id="4645" r:id="rId8"/>
    <p:sldId id="4646" r:id="rId9"/>
    <p:sldId id="4648" r:id="rId10"/>
    <p:sldId id="4650" r:id="rId11"/>
    <p:sldId id="4649" r:id="rId12"/>
    <p:sldId id="4651" r:id="rId13"/>
    <p:sldId id="4652" r:id="rId14"/>
    <p:sldId id="4653" r:id="rId15"/>
    <p:sldId id="4654" r:id="rId16"/>
    <p:sldId id="37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E4EDF8"/>
    <a:srgbClr val="006600"/>
    <a:srgbClr val="004274"/>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55" autoAdjust="0"/>
    <p:restoredTop sz="94563" autoAdjust="0"/>
  </p:normalViewPr>
  <p:slideViewPr>
    <p:cSldViewPr>
      <p:cViewPr>
        <p:scale>
          <a:sx n="60" d="100"/>
          <a:sy n="60" d="100"/>
        </p:scale>
        <p:origin x="149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effectLst/>
                <a:latin typeface="Arial" charset="0"/>
              </a:defRPr>
            </a:lvl1pPr>
          </a:lstStyle>
          <a:p>
            <a:endParaRPr lang="en-US"/>
          </a:p>
        </p:txBody>
      </p:sp>
      <p:sp>
        <p:nvSpPr>
          <p:cNvPr id="6144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latin typeface="Arial" charset="0"/>
              </a:defRPr>
            </a:lvl1pPr>
          </a:lstStyle>
          <a:p>
            <a:endParaRPr lang="en-US"/>
          </a:p>
        </p:txBody>
      </p:sp>
      <p:sp>
        <p:nvSpPr>
          <p:cNvPr id="6144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effectLst/>
                <a:latin typeface="Arial" charset="0"/>
              </a:defRPr>
            </a:lvl1pPr>
          </a:lstStyle>
          <a:p>
            <a:r>
              <a:rPr lang="en-US"/>
              <a:t>2 of 13</a:t>
            </a:r>
          </a:p>
        </p:txBody>
      </p:sp>
      <p:sp>
        <p:nvSpPr>
          <p:cNvPr id="6144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effectLst/>
                <a:latin typeface="Arial" charset="0"/>
              </a:defRPr>
            </a:lvl1pPr>
          </a:lstStyle>
          <a:p>
            <a:fld id="{33565F69-71AE-4A76-B224-D6B03AADFEA3}" type="slidenum">
              <a:rPr lang="en-US"/>
              <a:pPr/>
              <a:t>‹#›</a:t>
            </a:fld>
            <a:endParaRPr lang="en-US"/>
          </a:p>
        </p:txBody>
      </p:sp>
    </p:spTree>
    <p:extLst>
      <p:ext uri="{BB962C8B-B14F-4D97-AF65-F5344CB8AC3E}">
        <p14:creationId xmlns:p14="http://schemas.microsoft.com/office/powerpoint/2010/main" val="1934557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solidFill>
                  <a:schemeClr val="tx1"/>
                </a:solidFill>
                <a:effectLst/>
                <a:latin typeface="Arial" charset="0"/>
              </a:defRPr>
            </a:lvl1pPr>
          </a:lstStyle>
          <a:p>
            <a:endParaRPr lang="en-US"/>
          </a:p>
        </p:txBody>
      </p:sp>
      <p:sp>
        <p:nvSpPr>
          <p:cNvPr id="348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effectLst/>
                <a:latin typeface="Arial" charset="0"/>
              </a:defRPr>
            </a:lvl1pPr>
          </a:lstStyle>
          <a:p>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48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8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solidFill>
                  <a:schemeClr val="tx1"/>
                </a:solidFill>
                <a:effectLst/>
                <a:latin typeface="Arial" charset="0"/>
              </a:defRPr>
            </a:lvl1pPr>
          </a:lstStyle>
          <a:p>
            <a:r>
              <a:rPr lang="en-US"/>
              <a:t>2 of 13</a:t>
            </a:r>
          </a:p>
        </p:txBody>
      </p:sp>
      <p:sp>
        <p:nvSpPr>
          <p:cNvPr id="348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effectLst/>
                <a:latin typeface="Arial" charset="0"/>
              </a:defRPr>
            </a:lvl1pPr>
          </a:lstStyle>
          <a:p>
            <a:fld id="{5153EF1D-02BE-41A3-8A6C-5BBFD9838552}" type="slidenum">
              <a:rPr lang="en-US"/>
              <a:pPr/>
              <a:t>‹#›</a:t>
            </a:fld>
            <a:endParaRPr lang="en-US"/>
          </a:p>
        </p:txBody>
      </p:sp>
    </p:spTree>
    <p:extLst>
      <p:ext uri="{BB962C8B-B14F-4D97-AF65-F5344CB8AC3E}">
        <p14:creationId xmlns:p14="http://schemas.microsoft.com/office/powerpoint/2010/main" val="41632462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7925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45271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1216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821C673-7E12-473B-AF85-F7ADEE8880C2}"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CCBF-BA4C-41C7-B4F1-0E8CB8F13AC3}" type="slidenum">
              <a:rPr lang="en-US" smtClean="0"/>
              <a:pPr/>
              <a:t>‹#›</a:t>
            </a:fld>
            <a:endParaRPr lang="en-US"/>
          </a:p>
        </p:txBody>
      </p:sp>
      <p:sp>
        <p:nvSpPr>
          <p:cNvPr id="9" name="TextBox 8"/>
          <p:cNvSpPr txBox="1"/>
          <p:nvPr userDrawn="1"/>
        </p:nvSpPr>
        <p:spPr>
          <a:xfrm rot="19433270">
            <a:off x="370042" y="2703811"/>
            <a:ext cx="8045210" cy="1292662"/>
          </a:xfrm>
          <a:prstGeom prst="rect">
            <a:avLst/>
          </a:prstGeom>
          <a:noFill/>
        </p:spPr>
        <p:txBody>
          <a:bodyPr wrap="square" rtlCol="0">
            <a:spAutoFit/>
          </a:bodyPr>
          <a:lstStyle/>
          <a:p>
            <a:pPr algn="ctr"/>
            <a:r>
              <a:rPr lang="en-US" sz="7800" dirty="0">
                <a:solidFill>
                  <a:schemeClr val="bg1">
                    <a:lumMod val="95000"/>
                  </a:schemeClr>
                </a:solidFill>
                <a:latin typeface="Times New Roman" pitchFamily="18" charset="0"/>
                <a:cs typeface="Times New Roman" pitchFamily="18" charset="0"/>
              </a:rPr>
              <a:t>ICRIET 2025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1C673-7E12-473B-AF85-F7ADEE8880C2}"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1C673-7E12-473B-AF85-F7ADEE8880C2}"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Fill Image">
    <p:spTree>
      <p:nvGrpSpPr>
        <p:cNvPr id="1" name=""/>
        <p:cNvGrpSpPr/>
        <p:nvPr/>
      </p:nvGrpSpPr>
      <p:grpSpPr>
        <a:xfrm>
          <a:off x="0" y="0"/>
          <a:ext cx="0" cy="0"/>
          <a:chOff x="0" y="0"/>
          <a:chExt cx="0" cy="0"/>
        </a:xfrm>
      </p:grpSpPr>
      <p:sp>
        <p:nvSpPr>
          <p:cNvPr id="3" name="TextBox 2"/>
          <p:cNvSpPr txBox="1"/>
          <p:nvPr userDrawn="1"/>
        </p:nvSpPr>
        <p:spPr>
          <a:xfrm rot="19474001">
            <a:off x="362213" y="2503565"/>
            <a:ext cx="8228924" cy="1323439"/>
          </a:xfrm>
          <a:prstGeom prst="rect">
            <a:avLst/>
          </a:prstGeom>
          <a:noFill/>
        </p:spPr>
        <p:txBody>
          <a:bodyPr wrap="square" rtlCol="0">
            <a:spAutoFit/>
          </a:bodyPr>
          <a:lstStyle/>
          <a:p>
            <a:pPr algn="ctr"/>
            <a:r>
              <a:rPr lang="en-US" sz="8000" dirty="0">
                <a:solidFill>
                  <a:srgbClr val="E4EDF8"/>
                </a:solidFill>
                <a:latin typeface="Times New Roman" pitchFamily="18" charset="0"/>
                <a:cs typeface="Times New Roman" pitchFamily="18" charset="0"/>
              </a:rPr>
              <a:t>ICRIET 2025</a:t>
            </a:r>
          </a:p>
        </p:txBody>
      </p:sp>
    </p:spTree>
    <p:extLst>
      <p:ext uri="{BB962C8B-B14F-4D97-AF65-F5344CB8AC3E}">
        <p14:creationId xmlns:p14="http://schemas.microsoft.com/office/powerpoint/2010/main" val="2083738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E24EBF7-6CCA-4063-9803-ED903C301DD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4EBF7-6CCA-4063-9803-ED903C301DD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24EBF7-6CCA-4063-9803-ED903C301DD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24EBF7-6CCA-4063-9803-ED903C301DD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24EBF7-6CCA-4063-9803-ED903C301DDF}"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24EBF7-6CCA-4063-9803-ED903C301DDF}"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4EBF7-6CCA-4063-9803-ED903C301DD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1C673-7E12-473B-AF85-F7ADEE8880C2}"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4EBF7-6CCA-4063-9803-ED903C301DD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24EBF7-6CCA-4063-9803-ED903C301DDF}"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4EBF7-6CCA-4063-9803-ED903C301DD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24EBF7-6CCA-4063-9803-ED903C301DDF}"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07AE1A-C4D9-4E97-BABA-93F986C29736}"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525DEC-7DEE-4819-87AF-1181A7E8ED24}"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25DEC-7DEE-4819-87AF-1181A7E8ED24}"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525DEC-7DEE-4819-87AF-1181A7E8ED24}"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525DEC-7DEE-4819-87AF-1181A7E8ED24}"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525DEC-7DEE-4819-87AF-1181A7E8ED24}"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1525DEC-7DEE-4819-87AF-1181A7E8ED24}"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21C673-7E12-473B-AF85-F7ADEE8880C2}"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525DEC-7DEE-4819-87AF-1181A7E8ED24}"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25DEC-7DEE-4819-87AF-1181A7E8ED24}"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525DEC-7DEE-4819-87AF-1181A7E8ED24}"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25DEC-7DEE-4819-87AF-1181A7E8ED24}"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525DEC-7DEE-4819-87AF-1181A7E8ED24}"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7981F7-C960-4643-A11D-5665A727B8F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transition>
    <p:strips dir="ld"/>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966334-89C1-4AC1-B5CA-63BCF36F23DB}"/>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latin typeface="+mn-lt"/>
              </a:defRPr>
            </a:lvl1pPr>
          </a:lstStyle>
          <a:p>
            <a:pPr>
              <a:defRPr/>
            </a:pPr>
            <a:endParaRPr lang="en-US"/>
          </a:p>
        </p:txBody>
      </p:sp>
      <p:sp>
        <p:nvSpPr>
          <p:cNvPr id="5" name="Footer Placeholder 4">
            <a:extLst>
              <a:ext uri="{FF2B5EF4-FFF2-40B4-BE49-F238E27FC236}">
                <a16:creationId xmlns:a16="http://schemas.microsoft.com/office/drawing/2014/main" id="{8246B86F-847C-4890-BDD5-237115C9DB21}"/>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latin typeface="+mn-lt"/>
              </a:defRPr>
            </a:lvl1pPr>
          </a:lstStyle>
          <a:p>
            <a:pPr>
              <a:defRPr/>
            </a:pPr>
            <a:r>
              <a:rPr lang="en-US"/>
              <a:t>Page 1 of 90</a:t>
            </a:r>
          </a:p>
        </p:txBody>
      </p:sp>
      <p:sp>
        <p:nvSpPr>
          <p:cNvPr id="6" name="Slide Number Placeholder 5">
            <a:extLst>
              <a:ext uri="{FF2B5EF4-FFF2-40B4-BE49-F238E27FC236}">
                <a16:creationId xmlns:a16="http://schemas.microsoft.com/office/drawing/2014/main" id="{77CF9071-F6A9-441B-AB12-ABED123399D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3326A739-5204-4680-B1E8-C6C75E4789E3}" type="slidenum">
              <a:rPr lang="en-US" altLang="en-US"/>
              <a:pPr/>
              <a:t>‹#›</a:t>
            </a:fld>
            <a:endParaRPr lang="en-US" altLang="en-US"/>
          </a:p>
        </p:txBody>
      </p:sp>
    </p:spTree>
  </p:cSld>
  <p:clrMapOvr>
    <a:masterClrMapping/>
  </p:clrMapOvr>
  <p:transition>
    <p:strips dir="ld"/>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FCF58C-57EC-4495-939D-4E10D71E66A1}"/>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latin typeface="+mn-lt"/>
              </a:defRPr>
            </a:lvl1pPr>
          </a:lstStyle>
          <a:p>
            <a:pPr>
              <a:defRPr/>
            </a:pPr>
            <a:endParaRPr lang="en-US"/>
          </a:p>
        </p:txBody>
      </p:sp>
      <p:sp>
        <p:nvSpPr>
          <p:cNvPr id="6" name="Footer Placeholder 5">
            <a:extLst>
              <a:ext uri="{FF2B5EF4-FFF2-40B4-BE49-F238E27FC236}">
                <a16:creationId xmlns:a16="http://schemas.microsoft.com/office/drawing/2014/main" id="{49163A79-C490-49A3-B719-B3CBB6C362E1}"/>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latin typeface="+mn-lt"/>
              </a:defRPr>
            </a:lvl1pPr>
          </a:lstStyle>
          <a:p>
            <a:pPr>
              <a:defRPr/>
            </a:pPr>
            <a:r>
              <a:rPr lang="en-US"/>
              <a:t>Page 1 of 90</a:t>
            </a:r>
          </a:p>
        </p:txBody>
      </p:sp>
      <p:sp>
        <p:nvSpPr>
          <p:cNvPr id="7" name="Slide Number Placeholder 6">
            <a:extLst>
              <a:ext uri="{FF2B5EF4-FFF2-40B4-BE49-F238E27FC236}">
                <a16:creationId xmlns:a16="http://schemas.microsoft.com/office/drawing/2014/main" id="{20CFD807-92D1-49F8-BEDF-6D015748FAC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19516BCF-338A-4960-A84D-D0F834822DDB}" type="slidenum">
              <a:rPr lang="en-US" altLang="en-US"/>
              <a:pPr/>
              <a:t>‹#›</a:t>
            </a:fld>
            <a:endParaRPr lang="en-US" altLang="en-US"/>
          </a:p>
        </p:txBody>
      </p:sp>
    </p:spTree>
  </p:cSld>
  <p:clrMapOvr>
    <a:masterClrMapping/>
  </p:clrMapOvr>
  <p:transition>
    <p:strips dir="ld"/>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A23F8C-6A94-4789-8398-827FB7119EBC}"/>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latin typeface="+mn-lt"/>
              </a:defRPr>
            </a:lvl1pPr>
          </a:lstStyle>
          <a:p>
            <a:pPr>
              <a:defRPr/>
            </a:pPr>
            <a:endParaRPr lang="en-US"/>
          </a:p>
        </p:txBody>
      </p:sp>
      <p:sp>
        <p:nvSpPr>
          <p:cNvPr id="8" name="Footer Placeholder 7">
            <a:extLst>
              <a:ext uri="{FF2B5EF4-FFF2-40B4-BE49-F238E27FC236}">
                <a16:creationId xmlns:a16="http://schemas.microsoft.com/office/drawing/2014/main" id="{27437DA4-0F48-4E09-B9D4-C5E86C30C875}"/>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latin typeface="+mn-lt"/>
              </a:defRPr>
            </a:lvl1pPr>
          </a:lstStyle>
          <a:p>
            <a:pPr>
              <a:defRPr/>
            </a:pPr>
            <a:r>
              <a:rPr lang="en-US"/>
              <a:t>Page 1 of 90</a:t>
            </a:r>
          </a:p>
        </p:txBody>
      </p:sp>
      <p:sp>
        <p:nvSpPr>
          <p:cNvPr id="9" name="Slide Number Placeholder 8">
            <a:extLst>
              <a:ext uri="{FF2B5EF4-FFF2-40B4-BE49-F238E27FC236}">
                <a16:creationId xmlns:a16="http://schemas.microsoft.com/office/drawing/2014/main" id="{D2708617-6B13-4355-9E0E-0024B364509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F6808D05-6242-4BBF-8898-FA167A24D3F7}" type="slidenum">
              <a:rPr lang="en-US" altLang="en-US"/>
              <a:pPr/>
              <a:t>‹#›</a:t>
            </a:fld>
            <a:endParaRPr lang="en-US" altLang="en-US"/>
          </a:p>
        </p:txBody>
      </p:sp>
    </p:spTree>
  </p:cSld>
  <p:clrMapOvr>
    <a:masterClrMapping/>
  </p:clrMapOvr>
  <p:transition>
    <p:strips dir="ld"/>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30DF507-F32D-42FA-B8E3-51C62C2AC228}"/>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latin typeface="+mn-lt"/>
              </a:defRPr>
            </a:lvl1pPr>
          </a:lstStyle>
          <a:p>
            <a:pPr>
              <a:defRPr/>
            </a:pPr>
            <a:endParaRPr lang="en-US"/>
          </a:p>
        </p:txBody>
      </p:sp>
      <p:sp>
        <p:nvSpPr>
          <p:cNvPr id="4" name="Footer Placeholder 3">
            <a:extLst>
              <a:ext uri="{FF2B5EF4-FFF2-40B4-BE49-F238E27FC236}">
                <a16:creationId xmlns:a16="http://schemas.microsoft.com/office/drawing/2014/main" id="{87B300F1-CC9A-41C2-A71C-DD2DBE7F8006}"/>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latin typeface="+mn-lt"/>
              </a:defRPr>
            </a:lvl1pPr>
          </a:lstStyle>
          <a:p>
            <a:pPr>
              <a:defRPr/>
            </a:pPr>
            <a:r>
              <a:rPr lang="en-US"/>
              <a:t>Page 1 of 90</a:t>
            </a:r>
          </a:p>
        </p:txBody>
      </p:sp>
      <p:sp>
        <p:nvSpPr>
          <p:cNvPr id="5" name="Slide Number Placeholder 4">
            <a:extLst>
              <a:ext uri="{FF2B5EF4-FFF2-40B4-BE49-F238E27FC236}">
                <a16:creationId xmlns:a16="http://schemas.microsoft.com/office/drawing/2014/main" id="{10039B48-CED9-461D-83AA-D1DCD79A8F7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48CE0C5A-9974-458A-9A2C-52D4B29863B5}" type="slidenum">
              <a:rPr lang="en-US" altLang="en-US"/>
              <a:pPr/>
              <a:t>‹#›</a:t>
            </a:fld>
            <a:endParaRPr lang="en-US" altLang="en-US"/>
          </a:p>
        </p:txBody>
      </p:sp>
    </p:spTree>
  </p:cSld>
  <p:clrMapOvr>
    <a:masterClrMapping/>
  </p:clrMapOvr>
  <p:transition>
    <p:strips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21C673-7E12-473B-AF85-F7ADEE8880C2}"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strips dir="ld"/>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a:extLst>
              <a:ext uri="{FF2B5EF4-FFF2-40B4-BE49-F238E27FC236}">
                <a16:creationId xmlns:a16="http://schemas.microsoft.com/office/drawing/2014/main" id="{EDDC1FDB-7967-414E-9F04-3F2FB5E57F76}"/>
              </a:ext>
            </a:extLst>
          </p:cNvPr>
          <p:cNvSpPr>
            <a:spLocks noGrp="1"/>
          </p:cNvSpPr>
          <p:nvPr>
            <p:ph type="sldNum" sz="quarter" idx="10"/>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64569DC6-AB8A-42E3-A014-BA924F72CFE3}" type="slidenum">
              <a:rPr lang="en-US" altLang="en-US"/>
              <a:pPr/>
              <a:t>‹#›</a:t>
            </a:fld>
            <a:endParaRPr lang="en-US" altLang="en-US"/>
          </a:p>
        </p:txBody>
      </p:sp>
    </p:spTree>
  </p:cSld>
  <p:clrMapOvr>
    <a:masterClrMapping/>
  </p:clrMapOvr>
  <p:transition>
    <p:strips dir="ld"/>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B152B13-74E0-47F0-A2A0-AADC562D46EE}"/>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sz="1800">
                <a:latin typeface="+mn-lt"/>
              </a:defRPr>
            </a:lvl1pPr>
          </a:lstStyle>
          <a:p>
            <a:pPr>
              <a:defRPr/>
            </a:pPr>
            <a:endParaRPr lang="en-US"/>
          </a:p>
        </p:txBody>
      </p:sp>
      <p:sp>
        <p:nvSpPr>
          <p:cNvPr id="6" name="Footer Placeholder 5">
            <a:extLst>
              <a:ext uri="{FF2B5EF4-FFF2-40B4-BE49-F238E27FC236}">
                <a16:creationId xmlns:a16="http://schemas.microsoft.com/office/drawing/2014/main" id="{ECC5885D-9AC0-41C0-8C49-C2CAF365717E}"/>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sz="1800">
                <a:latin typeface="+mn-lt"/>
              </a:defRPr>
            </a:lvl1pPr>
          </a:lstStyle>
          <a:p>
            <a:pPr>
              <a:defRPr/>
            </a:pPr>
            <a:r>
              <a:rPr lang="en-US"/>
              <a:t>Page 1 of 90</a:t>
            </a:r>
          </a:p>
        </p:txBody>
      </p:sp>
      <p:sp>
        <p:nvSpPr>
          <p:cNvPr id="7" name="Slide Number Placeholder 6">
            <a:extLst>
              <a:ext uri="{FF2B5EF4-FFF2-40B4-BE49-F238E27FC236}">
                <a16:creationId xmlns:a16="http://schemas.microsoft.com/office/drawing/2014/main" id="{F20A82D8-FF27-4600-8769-45BA4EF71DB8}"/>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z="1800"/>
            </a:lvl1pPr>
          </a:lstStyle>
          <a:p>
            <a:fld id="{50984D74-01E1-451D-BBBE-EBC97C24A679}" type="slidenum">
              <a:rPr lang="en-US" altLang="en-US"/>
              <a:pPr/>
              <a:t>‹#›</a:t>
            </a:fld>
            <a:endParaRPr lang="en-US" altLang="en-US"/>
          </a:p>
        </p:txBody>
      </p:sp>
    </p:spTree>
  </p:cSld>
  <p:clrMapOvr>
    <a:masterClrMapping/>
  </p:clrMapOvr>
  <p:transition>
    <p:strips dir="ld"/>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trips dir="l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strips dir="ld"/>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trips dir="ld"/>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a:prstGeom prst="rect">
            <a:avLst/>
          </a:prstGeom>
        </p:spPr>
        <p:txBody>
          <a:bodyPr/>
          <a:lstStyle/>
          <a:p>
            <a:pPr lvl="0"/>
            <a:endParaRPr lang="en-US" noProof="0"/>
          </a:p>
        </p:txBody>
      </p:sp>
    </p:spTree>
  </p:cSld>
  <p:clrMapOvr>
    <a:masterClrMapping/>
  </p:clrMapOvr>
  <p:transition>
    <p:strips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21C673-7E12-473B-AF85-F7ADEE8880C2}"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21C673-7E12-473B-AF85-F7ADEE8880C2}"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1C673-7E12-473B-AF85-F7ADEE8880C2}"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1C673-7E12-473B-AF85-F7ADEE8880C2}"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21C673-7E12-473B-AF85-F7ADEE8880C2}"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CCCBF-BA4C-41C7-B4F1-0E8CB8F13A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2.jpe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21C673-7E12-473B-AF85-F7ADEE8880C2}"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CCCBF-BA4C-41C7-B4F1-0E8CB8F13A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24EBF7-6CCA-4063-9803-ED903C301DDF}"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7AE1A-C4D9-4E97-BABA-93F986C297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525DEC-7DEE-4819-87AF-1181A7E8ED24}"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981F7-C960-4643-A11D-5665A727B8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F70BF"/>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2ABB409-333B-41F0-8B2B-A7DDEFA06913}"/>
              </a:ext>
            </a:extLst>
          </p:cNvPr>
          <p:cNvSpPr/>
          <p:nvPr/>
        </p:nvSpPr>
        <p:spPr>
          <a:xfrm>
            <a:off x="0" y="0"/>
            <a:ext cx="9144000" cy="52070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b="1" dirty="0">
              <a:solidFill>
                <a:schemeClr val="bg2">
                  <a:lumMod val="25000"/>
                </a:schemeClr>
              </a:solidFill>
            </a:endParaRPr>
          </a:p>
        </p:txBody>
      </p:sp>
      <p:sp>
        <p:nvSpPr>
          <p:cNvPr id="11" name="Rectangle 10">
            <a:extLst>
              <a:ext uri="{FF2B5EF4-FFF2-40B4-BE49-F238E27FC236}">
                <a16:creationId xmlns:a16="http://schemas.microsoft.com/office/drawing/2014/main" id="{0DBBFF53-B696-4D1E-8870-892962E236F1}"/>
              </a:ext>
            </a:extLst>
          </p:cNvPr>
          <p:cNvSpPr/>
          <p:nvPr/>
        </p:nvSpPr>
        <p:spPr>
          <a:xfrm>
            <a:off x="0" y="6337300"/>
            <a:ext cx="9144000" cy="520700"/>
          </a:xfrm>
          <a:prstGeom prst="rect">
            <a:avLst/>
          </a:prstGeom>
          <a:solidFill>
            <a:schemeClr val="accent5">
              <a:lumMod val="40000"/>
              <a:lumOff val="60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sz="1800" b="1" dirty="0">
                <a:solidFill>
                  <a:srgbClr val="002060"/>
                </a:solidFill>
              </a:rPr>
              <a:t>  </a:t>
            </a:r>
          </a:p>
          <a:p>
            <a:pPr eaLnBrk="1" fontAlgn="auto" hangingPunct="1">
              <a:spcBef>
                <a:spcPts val="0"/>
              </a:spcBef>
              <a:spcAft>
                <a:spcPts val="0"/>
              </a:spcAft>
              <a:defRPr/>
            </a:pPr>
            <a:r>
              <a:rPr lang="en-US" sz="1600" b="1" dirty="0">
                <a:solidFill>
                  <a:srgbClr val="002060"/>
                </a:solidFill>
              </a:rPr>
              <a:t>                      </a:t>
            </a:r>
            <a:r>
              <a:rPr lang="en-US" sz="1600" dirty="0">
                <a:solidFill>
                  <a:schemeClr val="bg2">
                    <a:lumMod val="25000"/>
                  </a:schemeClr>
                </a:solidFill>
              </a:rPr>
              <a:t>                       </a:t>
            </a:r>
            <a:r>
              <a:rPr lang="en-US" sz="1800" b="1" dirty="0">
                <a:solidFill>
                  <a:schemeClr val="bg2">
                    <a:lumMod val="25000"/>
                  </a:schemeClr>
                </a:solidFill>
              </a:rPr>
              <a:t>         </a:t>
            </a:r>
            <a:r>
              <a:rPr lang="en-US" sz="1800" b="1" dirty="0">
                <a:solidFill>
                  <a:srgbClr val="002060"/>
                </a:solidFill>
              </a:rPr>
              <a:t>	                                                                                                                    </a:t>
            </a:r>
            <a:r>
              <a:rPr lang="en-US" sz="1600" b="1" dirty="0">
                <a:solidFill>
                  <a:srgbClr val="C00000"/>
                </a:solidFill>
              </a:rPr>
              <a:t>  </a:t>
            </a:r>
          </a:p>
        </p:txBody>
      </p:sp>
      <p:sp>
        <p:nvSpPr>
          <p:cNvPr id="1028" name="TextBox 13">
            <a:extLst>
              <a:ext uri="{FF2B5EF4-FFF2-40B4-BE49-F238E27FC236}">
                <a16:creationId xmlns:a16="http://schemas.microsoft.com/office/drawing/2014/main" id="{D7C0C3C1-DC4D-42AF-B760-51B4F2524E0F}"/>
              </a:ext>
            </a:extLst>
          </p:cNvPr>
          <p:cNvSpPr txBox="1">
            <a:spLocks noChangeArrowheads="1"/>
          </p:cNvSpPr>
          <p:nvPr/>
        </p:nvSpPr>
        <p:spPr bwMode="auto">
          <a:xfrm>
            <a:off x="6324600" y="76200"/>
            <a:ext cx="2819400" cy="646113"/>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800" b="1">
                <a:solidFill>
                  <a:srgbClr val="4F6228"/>
                </a:solidFill>
                <a:latin typeface="Times New Roman" pitchFamily="18" charset="0"/>
              </a:rPr>
              <a:t>                        </a:t>
            </a:r>
            <a:endParaRPr lang="en-US" sz="1800" b="1">
              <a:latin typeface="Cambria" pitchFamily="18" charset="0"/>
            </a:endParaRPr>
          </a:p>
          <a:p>
            <a:pPr eaLnBrk="1" hangingPunct="1">
              <a:defRPr/>
            </a:pPr>
            <a:endParaRPr lang="en-US" sz="1800" b="1">
              <a:latin typeface="Cambria" pitchFamily="18" charset="0"/>
            </a:endParaRPr>
          </a:p>
        </p:txBody>
      </p:sp>
      <p:sp>
        <p:nvSpPr>
          <p:cNvPr id="1029" name="TextBox 14">
            <a:extLst>
              <a:ext uri="{FF2B5EF4-FFF2-40B4-BE49-F238E27FC236}">
                <a16:creationId xmlns:a16="http://schemas.microsoft.com/office/drawing/2014/main" id="{4EA990D8-6463-49AC-8CE5-C7132BC9C749}"/>
              </a:ext>
            </a:extLst>
          </p:cNvPr>
          <p:cNvSpPr txBox="1">
            <a:spLocks noChangeArrowheads="1"/>
          </p:cNvSpPr>
          <p:nvPr/>
        </p:nvSpPr>
        <p:spPr bwMode="auto">
          <a:xfrm>
            <a:off x="0" y="239713"/>
            <a:ext cx="3200400" cy="369887"/>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800">
                <a:solidFill>
                  <a:schemeClr val="accent2"/>
                </a:solidFill>
                <a:latin typeface="Cambria" pitchFamily="18" charset="0"/>
              </a:rPr>
              <a:t> </a:t>
            </a:r>
          </a:p>
        </p:txBody>
      </p:sp>
      <p:sp>
        <p:nvSpPr>
          <p:cNvPr id="1030" name="TextBox 8">
            <a:extLst>
              <a:ext uri="{FF2B5EF4-FFF2-40B4-BE49-F238E27FC236}">
                <a16:creationId xmlns:a16="http://schemas.microsoft.com/office/drawing/2014/main" id="{DD131749-09A1-442C-B053-71D0ABEADE8E}"/>
              </a:ext>
            </a:extLst>
          </p:cNvPr>
          <p:cNvSpPr txBox="1">
            <a:spLocks noChangeArrowheads="1"/>
          </p:cNvSpPr>
          <p:nvPr/>
        </p:nvSpPr>
        <p:spPr bwMode="auto">
          <a:xfrm>
            <a:off x="1295400" y="6400800"/>
            <a:ext cx="6553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r>
              <a:rPr lang="en-US" altLang="en-US" sz="1600">
                <a:latin typeface="Cambria" panose="02040503050406030204" pitchFamily="18" charset="0"/>
              </a:rPr>
              <a:t>           Department of Mechanical Engineering, KSIT, Bangalore-62</a:t>
            </a:r>
          </a:p>
        </p:txBody>
      </p:sp>
      <p:pic>
        <p:nvPicPr>
          <p:cNvPr id="1031" name="Picture 1"/>
          <p:cNvPicPr>
            <a:picLocks noChangeAspect="1" noChangeArrowheads="1"/>
          </p:cNvPicPr>
          <p:nvPr/>
        </p:nvPicPr>
        <p:blipFill>
          <a:blip r:embed="rId14"/>
          <a:srcRect/>
          <a:stretch>
            <a:fillRect/>
          </a:stretch>
        </p:blipFill>
        <p:spPr bwMode="auto">
          <a:xfrm>
            <a:off x="31750" y="33338"/>
            <a:ext cx="501650" cy="519112"/>
          </a:xfrm>
          <a:prstGeom prst="rect">
            <a:avLst/>
          </a:prstGeom>
          <a:noFill/>
          <a:ln w="9525">
            <a:noFill/>
            <a:miter lim="800000"/>
            <a:headEnd/>
            <a:tailEnd/>
          </a:ln>
        </p:spPr>
      </p:pic>
      <p:pic>
        <p:nvPicPr>
          <p:cNvPr id="1032" name="Picture 10"/>
          <p:cNvPicPr>
            <a:picLocks noChangeAspect="1" noChangeArrowheads="1"/>
          </p:cNvPicPr>
          <p:nvPr/>
        </p:nvPicPr>
        <p:blipFill>
          <a:blip r:embed="rId15">
            <a:lum bright="-4000" contrast="36000"/>
          </a:blip>
          <a:srcRect/>
          <a:stretch>
            <a:fillRect/>
          </a:stretch>
        </p:blipFill>
        <p:spPr bwMode="auto">
          <a:xfrm>
            <a:off x="8739188" y="0"/>
            <a:ext cx="404812" cy="5159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Lst>
  <p:transition>
    <p:strips dir="ld"/>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Times New Roman" pitchFamily="18" charset="0"/>
        </a:defRPr>
      </a:lvl2pPr>
      <a:lvl3pPr algn="ctr" rtl="0" eaLnBrk="0" fontAlgn="base" hangingPunct="0">
        <a:spcBef>
          <a:spcPct val="0"/>
        </a:spcBef>
        <a:spcAft>
          <a:spcPct val="0"/>
        </a:spcAft>
        <a:defRPr sz="4400">
          <a:solidFill>
            <a:schemeClr val="tx1"/>
          </a:solidFill>
          <a:latin typeface="Times New Roman" pitchFamily="18" charset="0"/>
        </a:defRPr>
      </a:lvl3pPr>
      <a:lvl4pPr algn="ctr" rtl="0" eaLnBrk="0" fontAlgn="base" hangingPunct="0">
        <a:spcBef>
          <a:spcPct val="0"/>
        </a:spcBef>
        <a:spcAft>
          <a:spcPct val="0"/>
        </a:spcAft>
        <a:defRPr sz="4400">
          <a:solidFill>
            <a:schemeClr val="tx1"/>
          </a:solidFill>
          <a:latin typeface="Times New Roman" pitchFamily="18" charset="0"/>
        </a:defRPr>
      </a:lvl4pPr>
      <a:lvl5pPr algn="ctr" rtl="0" eaLnBrk="0" fontAlgn="base" hangingPunct="0">
        <a:spcBef>
          <a:spcPct val="0"/>
        </a:spcBef>
        <a:spcAft>
          <a:spcPct val="0"/>
        </a:spcAft>
        <a:defRPr sz="4400">
          <a:solidFill>
            <a:schemeClr val="tx1"/>
          </a:solidFill>
          <a:latin typeface="Times New Roman" pitchFamily="18" charset="0"/>
        </a:defRPr>
      </a:lvl5pPr>
      <a:lvl6pPr marL="457200" algn="ctr" rtl="0" eaLnBrk="1" fontAlgn="base" hangingPunct="1">
        <a:spcBef>
          <a:spcPct val="0"/>
        </a:spcBef>
        <a:spcAft>
          <a:spcPct val="0"/>
        </a:spcAft>
        <a:defRPr sz="4400">
          <a:solidFill>
            <a:schemeClr val="tx1"/>
          </a:solidFill>
          <a:latin typeface="Times New Roman" pitchFamily="18" charset="0"/>
        </a:defRPr>
      </a:lvl6pPr>
      <a:lvl7pPr marL="914400" algn="ctr" rtl="0" eaLnBrk="1" fontAlgn="base" hangingPunct="1">
        <a:spcBef>
          <a:spcPct val="0"/>
        </a:spcBef>
        <a:spcAft>
          <a:spcPct val="0"/>
        </a:spcAft>
        <a:defRPr sz="4400">
          <a:solidFill>
            <a:schemeClr val="tx1"/>
          </a:solidFill>
          <a:latin typeface="Times New Roman" pitchFamily="18" charset="0"/>
        </a:defRPr>
      </a:lvl7pPr>
      <a:lvl8pPr marL="1371600" algn="ctr" rtl="0" eaLnBrk="1" fontAlgn="base" hangingPunct="1">
        <a:spcBef>
          <a:spcPct val="0"/>
        </a:spcBef>
        <a:spcAft>
          <a:spcPct val="0"/>
        </a:spcAft>
        <a:defRPr sz="4400">
          <a:solidFill>
            <a:schemeClr val="tx1"/>
          </a:solidFill>
          <a:latin typeface="Times New Roman" pitchFamily="18" charset="0"/>
        </a:defRPr>
      </a:lvl8pPr>
      <a:lvl9pPr marL="1828800" algn="ctr" rtl="0" eaLnBrk="1" fontAlgn="base" hangingPunct="1">
        <a:spcBef>
          <a:spcPct val="0"/>
        </a:spcBef>
        <a:spcAft>
          <a:spcPct val="0"/>
        </a:spcAft>
        <a:defRPr sz="4400">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066800"/>
            <a:ext cx="8991600" cy="5495823"/>
          </a:xfrm>
        </p:spPr>
        <p:txBody>
          <a:bodyPr>
            <a:normAutofit fontScale="92500" lnSpcReduction="10000"/>
          </a:bodyPr>
          <a:lstStyle/>
          <a:p>
            <a:pPr>
              <a:lnSpc>
                <a:spcPct val="110000"/>
              </a:lnSpc>
            </a:pPr>
            <a:endParaRPr lang="en-US" sz="100" dirty="0"/>
          </a:p>
          <a:p>
            <a:pPr>
              <a:lnSpc>
                <a:spcPct val="110000"/>
              </a:lnSpc>
            </a:pPr>
            <a:endParaRPr lang="en-US" sz="100" dirty="0"/>
          </a:p>
          <a:p>
            <a:pPr>
              <a:lnSpc>
                <a:spcPct val="110000"/>
              </a:lnSpc>
              <a:spcBef>
                <a:spcPts val="0"/>
              </a:spcBef>
            </a:pPr>
            <a:r>
              <a:rPr lang="en-US" sz="1200" b="1" dirty="0">
                <a:solidFill>
                  <a:schemeClr val="hlink"/>
                </a:solidFill>
                <a:latin typeface="Times New Roman" panose="02020603050405020304" pitchFamily="18" charset="0"/>
                <a:cs typeface="Times New Roman" panose="02020603050405020304" pitchFamily="18" charset="0"/>
              </a:rPr>
              <a:t>TWO DAYS</a:t>
            </a:r>
          </a:p>
          <a:p>
            <a:pPr>
              <a:lnSpc>
                <a:spcPct val="110000"/>
              </a:lnSpc>
              <a:spcBef>
                <a:spcPts val="0"/>
              </a:spcBef>
            </a:pPr>
            <a:r>
              <a:rPr lang="en-US" sz="2400" b="1" dirty="0">
                <a:solidFill>
                  <a:schemeClr val="hlink"/>
                </a:solidFill>
                <a:latin typeface="Times New Roman" panose="02020603050405020304" pitchFamily="18" charset="0"/>
                <a:cs typeface="Times New Roman" panose="02020603050405020304" pitchFamily="18" charset="0"/>
              </a:rPr>
              <a:t>INTERNATIONAL CONFERENCE on</a:t>
            </a:r>
          </a:p>
          <a:p>
            <a:pPr>
              <a:lnSpc>
                <a:spcPct val="110000"/>
              </a:lnSpc>
              <a:spcBef>
                <a:spcPts val="0"/>
              </a:spcBef>
            </a:pPr>
            <a:r>
              <a:rPr lang="en-IN" sz="2000" b="1" dirty="0">
                <a:solidFill>
                  <a:srgbClr val="C00000"/>
                </a:solidFill>
                <a:latin typeface="Times New Roman" panose="02020603050405020304" pitchFamily="18" charset="0"/>
                <a:cs typeface="Times New Roman" pitchFamily="18" charset="0"/>
              </a:rPr>
              <a:t>“Recent Challenges and Innovations in Engineering Science and Technology”</a:t>
            </a:r>
            <a:endParaRPr lang="en-US" sz="2000" b="1" kern="0" dirty="0">
              <a:solidFill>
                <a:srgbClr val="C00000"/>
              </a:solidFill>
              <a:effectLst>
                <a:outerShdw blurRad="38100" dist="38100" dir="2700000" algn="tl">
                  <a:srgbClr val="000000"/>
                </a:outerShdw>
              </a:effectLst>
              <a:latin typeface="Times New Roman" panose="02020603050405020304" pitchFamily="18" charset="0"/>
              <a:cs typeface="Times New Roman" pitchFamily="18" charset="0"/>
            </a:endParaRPr>
          </a:p>
          <a:p>
            <a:pPr lvl="0">
              <a:lnSpc>
                <a:spcPct val="110000"/>
              </a:lnSpc>
              <a:spcBef>
                <a:spcPts val="0"/>
              </a:spcBef>
            </a:pPr>
            <a:r>
              <a:rPr lang="en-US" sz="1600" b="1" dirty="0">
                <a:latin typeface="Times New Roman" panose="02020603050405020304" pitchFamily="18" charset="0"/>
                <a:cs typeface="Times New Roman" panose="02020603050405020304" pitchFamily="18" charset="0"/>
              </a:rPr>
              <a:t>9</a:t>
            </a:r>
            <a:r>
              <a:rPr lang="en-US" sz="1600" b="1" baseline="30000" dirty="0">
                <a:latin typeface="Times New Roman" panose="02020603050405020304" pitchFamily="18" charset="0"/>
                <a:cs typeface="Times New Roman" panose="02020603050405020304" pitchFamily="18" charset="0"/>
              </a:rPr>
              <a:t>th</a:t>
            </a:r>
            <a:r>
              <a:rPr lang="en-US" sz="1600" b="1" dirty="0">
                <a:latin typeface="Times New Roman" panose="02020603050405020304" pitchFamily="18" charset="0"/>
                <a:cs typeface="Times New Roman" panose="02020603050405020304" pitchFamily="18" charset="0"/>
              </a:rPr>
              <a:t> and 10</a:t>
            </a:r>
            <a:r>
              <a:rPr lang="en-US" sz="1600" b="1" baseline="30000" dirty="0">
                <a:latin typeface="Times New Roman" panose="02020603050405020304" pitchFamily="18" charset="0"/>
                <a:cs typeface="Times New Roman" panose="02020603050405020304" pitchFamily="18" charset="0"/>
              </a:rPr>
              <a:t>th</a:t>
            </a:r>
            <a:r>
              <a:rPr lang="en-US" sz="1600" b="1" dirty="0">
                <a:latin typeface="Times New Roman" panose="02020603050405020304" pitchFamily="18" charset="0"/>
                <a:cs typeface="Times New Roman" panose="02020603050405020304" pitchFamily="18" charset="0"/>
              </a:rPr>
              <a:t> MAY 2025</a:t>
            </a:r>
          </a:p>
          <a:p>
            <a:pPr lvl="0">
              <a:lnSpc>
                <a:spcPct val="110000"/>
              </a:lnSpc>
              <a:spcBef>
                <a:spcPts val="0"/>
              </a:spcBef>
            </a:pPr>
            <a:endParaRPr lang="en-US" sz="1600" b="1" dirty="0">
              <a:latin typeface="Times New Roman" panose="02020603050405020304" pitchFamily="18" charset="0"/>
              <a:cs typeface="Times New Roman" panose="02020603050405020304" pitchFamily="18" charset="0"/>
            </a:endParaRPr>
          </a:p>
          <a:p>
            <a:pPr>
              <a:lnSpc>
                <a:spcPct val="110000"/>
              </a:lnSpc>
            </a:pPr>
            <a:endParaRPr lang="en-US" sz="1600" b="1" dirty="0">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endParaRPr lang="en-US" sz="2000" b="1" dirty="0">
              <a:solidFill>
                <a:schemeClr val="hlink"/>
              </a:solidFill>
              <a:latin typeface="Times New Roman" panose="02020603050405020304" pitchFamily="18" charset="0"/>
              <a:cs typeface="Times New Roman" panose="02020603050405020304" pitchFamily="18" charset="0"/>
            </a:endParaRPr>
          </a:p>
          <a:p>
            <a:pPr>
              <a:lnSpc>
                <a:spcPct val="110000"/>
              </a:lnSpc>
            </a:pPr>
            <a:r>
              <a:rPr lang="en-US" sz="2000" b="1" dirty="0">
                <a:solidFill>
                  <a:schemeClr val="tx1"/>
                </a:solidFill>
                <a:latin typeface="Times New Roman" panose="02020603050405020304" pitchFamily="18" charset="0"/>
                <a:cs typeface="Times New Roman" panose="02020603050405020304" pitchFamily="18" charset="0"/>
              </a:rPr>
              <a:t>K.S. INSTITUTE OF TECHNOLOGY </a:t>
            </a:r>
          </a:p>
          <a:p>
            <a:pPr>
              <a:lnSpc>
                <a:spcPct val="110000"/>
              </a:lnSpc>
            </a:pPr>
            <a:r>
              <a:rPr lang="en-US" sz="2000" b="1" dirty="0">
                <a:solidFill>
                  <a:schemeClr val="tx1"/>
                </a:solidFill>
                <a:latin typeface="Times New Roman" panose="02020603050405020304" pitchFamily="18" charset="0"/>
                <a:cs typeface="Times New Roman" panose="02020603050405020304" pitchFamily="18" charset="0"/>
              </a:rPr>
              <a:t>Bangalore – 560 109, India</a:t>
            </a:r>
          </a:p>
          <a:p>
            <a:pPr>
              <a:lnSpc>
                <a:spcPct val="110000"/>
              </a:lnSpc>
            </a:pPr>
            <a:endParaRPr lang="en-US" sz="2000" dirty="0"/>
          </a:p>
        </p:txBody>
      </p:sp>
      <p:sp>
        <p:nvSpPr>
          <p:cNvPr id="2057" name="Rectangle 9"/>
          <p:cNvSpPr>
            <a:spLocks noChangeArrowheads="1"/>
          </p:cNvSpPr>
          <p:nvPr/>
        </p:nvSpPr>
        <p:spPr bwMode="auto">
          <a:xfrm>
            <a:off x="762000" y="1600200"/>
            <a:ext cx="7162800" cy="3937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pic>
        <p:nvPicPr>
          <p:cNvPr id="7" name="Picture 6">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pic>
        <p:nvPicPr>
          <p:cNvPr id="9" name="Picture 8">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33051"/>
            <a:ext cx="984738" cy="914400"/>
          </a:xfrm>
          <a:prstGeom prst="rect">
            <a:avLst/>
          </a:prstGeom>
        </p:spPr>
      </p:pic>
      <p:pic>
        <p:nvPicPr>
          <p:cNvPr id="10"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8286" y="0"/>
            <a:ext cx="1205714" cy="914400"/>
          </a:xfrm>
          <a:prstGeom prst="rect">
            <a:avLst/>
          </a:prstGeom>
          <a:noFill/>
          <a:ln w="9525">
            <a:noFill/>
            <a:miter lim="800000"/>
            <a:headEnd/>
            <a:tailEnd/>
          </a:ln>
          <a:effectLst/>
        </p:spPr>
      </p:pic>
      <p:sp>
        <p:nvSpPr>
          <p:cNvPr id="12" name="TextBox 11">
            <a:extLst>
              <a:ext uri="{FF2B5EF4-FFF2-40B4-BE49-F238E27FC236}">
                <a16:creationId xmlns:a16="http://schemas.microsoft.com/office/drawing/2014/main" id="{93353D54-ECEC-4146-9320-E156D4621950}"/>
              </a:ext>
            </a:extLst>
          </p:cNvPr>
          <p:cNvSpPr txBox="1"/>
          <p:nvPr/>
        </p:nvSpPr>
        <p:spPr>
          <a:xfrm>
            <a:off x="0" y="2320642"/>
            <a:ext cx="9144000" cy="1661993"/>
          </a:xfrm>
          <a:prstGeom prst="rect">
            <a:avLst/>
          </a:prstGeom>
          <a:noFill/>
          <a:ln>
            <a:solidFill>
              <a:srgbClr val="C00000"/>
            </a:solidFill>
          </a:ln>
        </p:spPr>
        <p:txBody>
          <a:bodyPr wrap="square" rtlCol="0">
            <a:spAutoFit/>
          </a:bodyPr>
          <a:lstStyle/>
          <a:p>
            <a:pPr algn="ctr"/>
            <a:r>
              <a:rPr lang="en-IN" b="1" dirty="0">
                <a:solidFill>
                  <a:srgbClr val="00B0F0"/>
                </a:solidFill>
                <a:latin typeface="Times New Roman" pitchFamily="18" charset="0"/>
                <a:cs typeface="Times New Roman" pitchFamily="18" charset="0"/>
              </a:rPr>
              <a:t>A Article Presentation on</a:t>
            </a:r>
          </a:p>
          <a:p>
            <a:pPr algn="ctr"/>
            <a:r>
              <a:rPr lang="en-IN" sz="3200" b="1" dirty="0">
                <a:latin typeface="Times New Roman" pitchFamily="18" charset="0"/>
                <a:cs typeface="Times New Roman" pitchFamily="18" charset="0"/>
              </a:rPr>
              <a:t>ReBottle Rewards: Plastic Management and Reward System</a:t>
            </a:r>
          </a:p>
          <a:p>
            <a:pPr algn="ctr"/>
            <a:r>
              <a:rPr lang="en-IN" sz="2000" b="1" dirty="0">
                <a:latin typeface="Times New Roman" pitchFamily="18" charset="0"/>
                <a:cs typeface="Times New Roman" pitchFamily="18" charset="0"/>
              </a:rPr>
              <a:t>Paper Id: 323</a:t>
            </a:r>
            <a:endParaRPr lang="en-IN"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BBCE3FA1-4A8F-4431-A1F8-F3CB1D75CCC0}"/>
              </a:ext>
            </a:extLst>
          </p:cNvPr>
          <p:cNvSpPr txBox="1"/>
          <p:nvPr/>
        </p:nvSpPr>
        <p:spPr>
          <a:xfrm>
            <a:off x="138223" y="4058835"/>
            <a:ext cx="8991600" cy="1492716"/>
          </a:xfrm>
          <a:prstGeom prst="rect">
            <a:avLst/>
          </a:prstGeom>
          <a:noFill/>
        </p:spPr>
        <p:txBody>
          <a:bodyPr wrap="square" rtlCol="0">
            <a:spAutoFit/>
          </a:bodyPr>
          <a:lstStyle/>
          <a:p>
            <a:r>
              <a:rPr lang="en-IN" sz="2000" b="1" dirty="0">
                <a:latin typeface="Times New Roman" pitchFamily="18" charset="0"/>
                <a:cs typeface="Times New Roman" pitchFamily="18" charset="0"/>
              </a:rPr>
              <a:t>Presenting Peers:</a:t>
            </a:r>
          </a:p>
          <a:p>
            <a:endParaRPr lang="en-IN" sz="2000" b="1" dirty="0">
              <a:latin typeface="Times New Roman" pitchFamily="18" charset="0"/>
              <a:cs typeface="Times New Roman" pitchFamily="18" charset="0"/>
            </a:endParaRPr>
          </a:p>
          <a:p>
            <a:r>
              <a:rPr lang="en-IN" sz="1700" dirty="0">
                <a:latin typeface="Times New Roman" pitchFamily="18" charset="0"/>
                <a:cs typeface="Times New Roman" pitchFamily="18" charset="0"/>
              </a:rPr>
              <a:t>Ms. Divya T, K S Institute of Technology, Bengaluru, India, divyat51951@gmail.com </a:t>
            </a:r>
          </a:p>
          <a:p>
            <a:r>
              <a:rPr lang="en-IN" sz="1700" dirty="0">
                <a:latin typeface="Times New Roman" pitchFamily="18" charset="0"/>
                <a:cs typeface="Times New Roman" pitchFamily="18" charset="0"/>
              </a:rPr>
              <a:t>Ms. Sanjana V, K S Institute of Technology, Bengaluru, India, Sanjana.mourya19@gmail.com </a:t>
            </a:r>
          </a:p>
          <a:p>
            <a:r>
              <a:rPr lang="en-IN" sz="1700" dirty="0">
                <a:latin typeface="Times New Roman" pitchFamily="18" charset="0"/>
                <a:cs typeface="Times New Roman" pitchFamily="18" charset="0"/>
              </a:rPr>
              <a:t>Ms. Sathya Sai Sri B S,K S Institute of Technolog, Bengaluru, India, Sathyasaisrbs.2003@gmail.com</a:t>
            </a:r>
          </a:p>
        </p:txBody>
      </p:sp>
      <p:sp>
        <p:nvSpPr>
          <p:cNvPr id="14" name="TextBox 13">
            <a:extLst>
              <a:ext uri="{FF2B5EF4-FFF2-40B4-BE49-F238E27FC236}">
                <a16:creationId xmlns:a16="http://schemas.microsoft.com/office/drawing/2014/main" id="{B0000823-3D60-DC45-B1EF-29A32C704670}"/>
              </a:ext>
            </a:extLst>
          </p:cNvPr>
          <p:cNvSpPr txBox="1"/>
          <p:nvPr/>
        </p:nvSpPr>
        <p:spPr>
          <a:xfrm flipH="1">
            <a:off x="1905000" y="228601"/>
            <a:ext cx="5235290" cy="492443"/>
          </a:xfrm>
          <a:prstGeom prst="rect">
            <a:avLst/>
          </a:prstGeom>
          <a:noFill/>
          <a:ln>
            <a:noFill/>
          </a:ln>
        </p:spPr>
        <p:txBody>
          <a:bodyPr wrap="square" rtlCol="0">
            <a:spAutoFit/>
          </a:bodyPr>
          <a:lstStyle/>
          <a:p>
            <a:pPr algn="ctr"/>
            <a:r>
              <a:rPr lang="en-US" sz="2600" b="1" dirty="0">
                <a:solidFill>
                  <a:schemeClr val="bg1"/>
                </a:solidFill>
                <a:latin typeface="Times New Roman" panose="02020603050405020304" pitchFamily="18" charset="0"/>
                <a:ea typeface="Roboto Medium" panose="02000000000000000000" pitchFamily="2" charset="0"/>
                <a:cs typeface="Times New Roman" panose="02020603050405020304" pitchFamily="18" charset="0"/>
              </a:rPr>
              <a:t>WELCOME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10</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830997"/>
          </a:xfrm>
          <a:prstGeom prst="rect">
            <a:avLst/>
          </a:prstGeom>
          <a:ln>
            <a:noFill/>
          </a:ln>
        </p:spPr>
        <p:txBody>
          <a:bodyPr wrap="square">
            <a:spAutoFit/>
          </a:bodyPr>
          <a:lstStyle/>
          <a:p>
            <a:pPr algn="just"/>
            <a:r>
              <a:rPr lang="en-IN" sz="2400" dirty="0">
                <a:latin typeface="Times New Roman" pitchFamily="18" charset="0"/>
                <a:cs typeface="Times New Roman" pitchFamily="18" charset="0"/>
              </a:rPr>
              <a:t>Have 1 or 2 number of slides</a:t>
            </a:r>
          </a:p>
          <a:p>
            <a:r>
              <a:rPr lang="en-IN" sz="2400" dirty="0">
                <a:latin typeface="Times New Roman" pitchFamily="18" charset="0"/>
                <a:cs typeface="Times New Roman" pitchFamily="18" charset="0"/>
              </a:rPr>
              <a:t>Preferably in Bullet Points</a:t>
            </a: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CONCLUSIONS</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11</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830997"/>
          </a:xfrm>
          <a:prstGeom prst="rect">
            <a:avLst/>
          </a:prstGeom>
          <a:ln>
            <a:noFill/>
          </a:ln>
        </p:spPr>
        <p:txBody>
          <a:bodyPr wrap="square">
            <a:spAutoFit/>
          </a:bodyPr>
          <a:lstStyle/>
          <a:p>
            <a:pPr algn="just"/>
            <a:r>
              <a:rPr lang="en-IN" sz="2400" dirty="0">
                <a:latin typeface="Times New Roman" pitchFamily="18" charset="0"/>
                <a:cs typeface="Times New Roman" pitchFamily="18" charset="0"/>
              </a:rPr>
              <a:t>Have 1 or 2 number of slides</a:t>
            </a:r>
          </a:p>
          <a:p>
            <a:r>
              <a:rPr lang="en-IN" sz="2400" dirty="0">
                <a:latin typeface="Times New Roman" pitchFamily="18" charset="0"/>
                <a:cs typeface="Times New Roman" pitchFamily="18" charset="0"/>
              </a:rPr>
              <a:t>Preferably in Bullet Points</a:t>
            </a: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1066800" y="0"/>
            <a:ext cx="7315200" cy="954107"/>
          </a:xfrm>
          <a:prstGeom prst="rect">
            <a:avLst/>
          </a:prstGeom>
          <a:noFill/>
          <a:ln>
            <a:noFill/>
          </a:ln>
        </p:spPr>
        <p:txBody>
          <a:bodyPr wrap="square" rtlCol="0">
            <a:spAutoFit/>
          </a:bodyPr>
          <a:lstStyle/>
          <a:p>
            <a:pPr algn="ctr"/>
            <a:r>
              <a:rPr lang="en-US" sz="2800" b="1" dirty="0">
                <a:solidFill>
                  <a:schemeClr val="bg1"/>
                </a:solidFill>
                <a:latin typeface="Times New Roman" pitchFamily="18" charset="0"/>
                <a:cs typeface="Times New Roman" pitchFamily="18" charset="0"/>
              </a:rPr>
              <a:t>FUTURE SCOPE AND </a:t>
            </a:r>
          </a:p>
          <a:p>
            <a:pPr algn="ctr"/>
            <a:r>
              <a:rPr lang="en-US" sz="2800" b="1" dirty="0">
                <a:solidFill>
                  <a:schemeClr val="bg1"/>
                </a:solidFill>
                <a:latin typeface="Times New Roman" pitchFamily="18" charset="0"/>
                <a:cs typeface="Times New Roman" pitchFamily="18" charset="0"/>
              </a:rPr>
              <a:t>INDUSTRY RELEVANCE</a:t>
            </a:r>
            <a:endParaRPr lang="en-US" sz="3200" b="1" dirty="0">
              <a:solidFill>
                <a:schemeClr val="bg1"/>
              </a:solidFill>
              <a:latin typeface="Times New Roman" pitchFamily="18" charset="0"/>
              <a:cs typeface="Times New Roman" pitchFamily="18" charset="0"/>
            </a:endParaRP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12</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830997"/>
          </a:xfrm>
          <a:prstGeom prst="rect">
            <a:avLst/>
          </a:prstGeom>
          <a:ln>
            <a:noFill/>
          </a:ln>
        </p:spPr>
        <p:txBody>
          <a:bodyPr wrap="square">
            <a:spAutoFit/>
          </a:bodyPr>
          <a:lstStyle/>
          <a:p>
            <a:r>
              <a:rPr lang="en-IN" sz="2400" dirty="0">
                <a:latin typeface="Times New Roman" pitchFamily="18" charset="0"/>
                <a:cs typeface="Times New Roman" pitchFamily="18" charset="0"/>
              </a:rPr>
              <a:t>Preferably the RECENT references</a:t>
            </a:r>
          </a:p>
          <a:p>
            <a:r>
              <a:rPr lang="en-IN" sz="2400" dirty="0">
                <a:latin typeface="Times New Roman" pitchFamily="18" charset="0"/>
                <a:cs typeface="Times New Roman" pitchFamily="18" charset="0"/>
              </a:rPr>
              <a:t>Have 1 or 2 number of Slides</a:t>
            </a: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srcRect/>
          <a:stretch>
            <a:fillRect/>
          </a:stretch>
        </p:blipFill>
        <p:spPr bwMode="auto">
          <a:xfrm>
            <a:off x="0" y="990601"/>
            <a:ext cx="9144000" cy="5867400"/>
          </a:xfrm>
          <a:prstGeom prst="rect">
            <a:avLst/>
          </a:prstGeom>
          <a:noFill/>
          <a:ln w="9525">
            <a:noFill/>
            <a:miter lim="800000"/>
            <a:headEnd/>
            <a:tailEnd/>
          </a:ln>
        </p:spPr>
      </p:pic>
      <p:pic>
        <p:nvPicPr>
          <p:cNvPr id="9" name="Picture 8">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0" name="TextBox 9">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REFERENCES</a:t>
            </a:r>
          </a:p>
        </p:txBody>
      </p:sp>
      <p:pic>
        <p:nvPicPr>
          <p:cNvPr id="11" name="Picture 10">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2"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766221414"/>
      </p:ext>
    </p:extLst>
  </p:cSld>
  <p:clrMapOvr>
    <a:masterClrMapping/>
  </p:clrMapOvr>
  <p:transition>
    <p:strips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78" name="TextBox 77">
            <a:extLst>
              <a:ext uri="{FF2B5EF4-FFF2-40B4-BE49-F238E27FC236}">
                <a16:creationId xmlns:a16="http://schemas.microsoft.com/office/drawing/2014/main" id="{B0000823-3D60-DC45-B1EF-29A32C704670}"/>
              </a:ext>
            </a:extLst>
          </p:cNvPr>
          <p:cNvSpPr txBox="1"/>
          <p:nvPr/>
        </p:nvSpPr>
        <p:spPr>
          <a:xfrm flipH="1">
            <a:off x="1905000" y="228601"/>
            <a:ext cx="5235290" cy="492443"/>
          </a:xfrm>
          <a:prstGeom prst="rect">
            <a:avLst/>
          </a:prstGeom>
          <a:noFill/>
          <a:ln>
            <a:noFill/>
          </a:ln>
        </p:spPr>
        <p:txBody>
          <a:bodyPr wrap="square" rtlCol="0">
            <a:spAutoFit/>
          </a:bodyPr>
          <a:lstStyle/>
          <a:p>
            <a:pPr algn="ctr"/>
            <a:r>
              <a:rPr lang="en-US" sz="2600" b="1" dirty="0">
                <a:solidFill>
                  <a:schemeClr val="bg1"/>
                </a:solidFill>
                <a:latin typeface="Times New Roman" panose="02020603050405020304" pitchFamily="18" charset="0"/>
                <a:ea typeface="Roboto Medium" panose="02000000000000000000" pitchFamily="2" charset="0"/>
                <a:cs typeface="Times New Roman" panose="02020603050405020304" pitchFamily="18" charset="0"/>
              </a:rPr>
              <a:t>CONTENT</a:t>
            </a:r>
          </a:p>
        </p:txBody>
      </p:sp>
      <p:grpSp>
        <p:nvGrpSpPr>
          <p:cNvPr id="80" name="Group 79"/>
          <p:cNvGrpSpPr/>
          <p:nvPr/>
        </p:nvGrpSpPr>
        <p:grpSpPr>
          <a:xfrm>
            <a:off x="2014244" y="1157721"/>
            <a:ext cx="6062956" cy="536408"/>
            <a:chOff x="4113734" y="1462930"/>
            <a:chExt cx="12880720" cy="1122088"/>
          </a:xfrm>
        </p:grpSpPr>
        <p:sp>
          <p:nvSpPr>
            <p:cNvPr id="81" name="Rectangle 80"/>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82" name="TextBox 81"/>
            <p:cNvSpPr txBox="1"/>
            <p:nvPr/>
          </p:nvSpPr>
          <p:spPr>
            <a:xfrm>
              <a:off x="5486398" y="1678676"/>
              <a:ext cx="11508056" cy="724303"/>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Introduction</a:t>
              </a:r>
            </a:p>
          </p:txBody>
        </p:sp>
        <p:sp>
          <p:nvSpPr>
            <p:cNvPr id="83" name="Oval 82"/>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1</a:t>
              </a:r>
            </a:p>
          </p:txBody>
        </p:sp>
      </p:grpSp>
      <p:grpSp>
        <p:nvGrpSpPr>
          <p:cNvPr id="100" name="Group 99"/>
          <p:cNvGrpSpPr/>
          <p:nvPr/>
        </p:nvGrpSpPr>
        <p:grpSpPr>
          <a:xfrm>
            <a:off x="2730007" y="1661674"/>
            <a:ext cx="3474777" cy="548571"/>
            <a:chOff x="4113734" y="1276106"/>
            <a:chExt cx="7043108" cy="1308912"/>
          </a:xfrm>
        </p:grpSpPr>
        <p:sp>
          <p:nvSpPr>
            <p:cNvPr id="101" name="Rectangle 100"/>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2" name="TextBox 101"/>
            <p:cNvSpPr txBox="1"/>
            <p:nvPr/>
          </p:nvSpPr>
          <p:spPr>
            <a:xfrm>
              <a:off x="5396126" y="1276106"/>
              <a:ext cx="5736375" cy="1198090"/>
            </a:xfrm>
            <a:prstGeom prst="rect">
              <a:avLst/>
            </a:prstGeom>
            <a:noFill/>
          </p:spPr>
          <p:txBody>
            <a:bodyPr wrap="square" rtlCol="0" anchor="ctr">
              <a:spAutoFit/>
            </a:bodyPr>
            <a:lstStyle/>
            <a:p>
              <a:r>
                <a:rPr lang="en-US" sz="2663" dirty="0">
                  <a:solidFill>
                    <a:srgbClr val="000000"/>
                  </a:solidFill>
                </a:rPr>
                <a:t> </a:t>
              </a:r>
              <a:r>
                <a:rPr lang="en-US" sz="1650" b="1" dirty="0">
                  <a:solidFill>
                    <a:srgbClr val="000000"/>
                  </a:solidFill>
                  <a:latin typeface="Times New Roman" panose="02020603050405020304" pitchFamily="18" charset="0"/>
                  <a:cs typeface="Times New Roman" panose="02020603050405020304" pitchFamily="18" charset="0"/>
                </a:rPr>
                <a:t>Literature Review</a:t>
              </a:r>
            </a:p>
          </p:txBody>
        </p:sp>
        <p:sp>
          <p:nvSpPr>
            <p:cNvPr id="103" name="Oval 102"/>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2</a:t>
              </a:r>
            </a:p>
          </p:txBody>
        </p:sp>
      </p:grpSp>
      <p:grpSp>
        <p:nvGrpSpPr>
          <p:cNvPr id="104" name="Group 103"/>
          <p:cNvGrpSpPr/>
          <p:nvPr/>
        </p:nvGrpSpPr>
        <p:grpSpPr>
          <a:xfrm>
            <a:off x="3352800" y="2286000"/>
            <a:ext cx="4139121" cy="520329"/>
            <a:chOff x="4113734" y="1462930"/>
            <a:chExt cx="7660103" cy="1122088"/>
          </a:xfrm>
        </p:grpSpPr>
        <p:sp>
          <p:nvSpPr>
            <p:cNvPr id="105" name="Rectangle 104"/>
            <p:cNvSpPr/>
            <p:nvPr/>
          </p:nvSpPr>
          <p:spPr>
            <a:xfrm>
              <a:off x="4690884" y="1471731"/>
              <a:ext cx="6465956"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6" name="TextBox 105"/>
            <p:cNvSpPr txBox="1"/>
            <p:nvPr/>
          </p:nvSpPr>
          <p:spPr>
            <a:xfrm>
              <a:off x="5486397" y="1650632"/>
              <a:ext cx="6287440"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SUMMARY of Literature Review</a:t>
              </a:r>
            </a:p>
          </p:txBody>
        </p:sp>
        <p:sp>
          <p:nvSpPr>
            <p:cNvPr id="107" name="Oval 106"/>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3</a:t>
              </a:r>
            </a:p>
          </p:txBody>
        </p:sp>
      </p:grpSp>
      <p:grpSp>
        <p:nvGrpSpPr>
          <p:cNvPr id="27" name="Group 26"/>
          <p:cNvGrpSpPr/>
          <p:nvPr/>
        </p:nvGrpSpPr>
        <p:grpSpPr>
          <a:xfrm>
            <a:off x="3652635" y="2979197"/>
            <a:ext cx="5415165" cy="520329"/>
            <a:chOff x="4113734" y="1462930"/>
            <a:chExt cx="10021627" cy="1122088"/>
          </a:xfrm>
        </p:grpSpPr>
        <p:sp>
          <p:nvSpPr>
            <p:cNvPr id="28" name="Rectangle 27"/>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29" name="TextBox 28"/>
            <p:cNvSpPr txBox="1"/>
            <p:nvPr/>
          </p:nvSpPr>
          <p:spPr>
            <a:xfrm>
              <a:off x="5486400" y="1650631"/>
              <a:ext cx="8648961"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Objectives/ Need for the study</a:t>
              </a:r>
            </a:p>
          </p:txBody>
        </p:sp>
        <p:sp>
          <p:nvSpPr>
            <p:cNvPr id="30" name="Oval 29"/>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4</a:t>
              </a:r>
            </a:p>
          </p:txBody>
        </p:sp>
      </p:grpSp>
      <p:grpSp>
        <p:nvGrpSpPr>
          <p:cNvPr id="31" name="Group 30"/>
          <p:cNvGrpSpPr/>
          <p:nvPr/>
        </p:nvGrpSpPr>
        <p:grpSpPr>
          <a:xfrm>
            <a:off x="3500235" y="3594471"/>
            <a:ext cx="5262765" cy="520329"/>
            <a:chOff x="4113734" y="1462930"/>
            <a:chExt cx="9739586" cy="1122088"/>
          </a:xfrm>
        </p:grpSpPr>
        <p:sp>
          <p:nvSpPr>
            <p:cNvPr id="32" name="Rectangle 31"/>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3" name="TextBox 32"/>
            <p:cNvSpPr txBox="1"/>
            <p:nvPr/>
          </p:nvSpPr>
          <p:spPr>
            <a:xfrm>
              <a:off x="5486400" y="1650631"/>
              <a:ext cx="8366920"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Methodology</a:t>
              </a:r>
            </a:p>
          </p:txBody>
        </p:sp>
        <p:sp>
          <p:nvSpPr>
            <p:cNvPr id="34" name="Oval 33"/>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5</a:t>
              </a:r>
            </a:p>
          </p:txBody>
        </p:sp>
      </p:grpSp>
      <p:grpSp>
        <p:nvGrpSpPr>
          <p:cNvPr id="35" name="Group 34"/>
          <p:cNvGrpSpPr/>
          <p:nvPr/>
        </p:nvGrpSpPr>
        <p:grpSpPr>
          <a:xfrm>
            <a:off x="3216651" y="4220859"/>
            <a:ext cx="3841355" cy="520329"/>
            <a:chOff x="4113734" y="1462930"/>
            <a:chExt cx="7109040" cy="1122088"/>
          </a:xfrm>
        </p:grpSpPr>
        <p:sp>
          <p:nvSpPr>
            <p:cNvPr id="36" name="Rectangle 35"/>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7" name="TextBox 36"/>
            <p:cNvSpPr txBox="1"/>
            <p:nvPr/>
          </p:nvSpPr>
          <p:spPr>
            <a:xfrm>
              <a:off x="5486400" y="1650632"/>
              <a:ext cx="5736374"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Results and Discussions</a:t>
              </a:r>
            </a:p>
          </p:txBody>
        </p:sp>
        <p:sp>
          <p:nvSpPr>
            <p:cNvPr id="38" name="Oval 37"/>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6</a:t>
              </a:r>
            </a:p>
          </p:txBody>
        </p:sp>
      </p:grpSp>
      <p:grpSp>
        <p:nvGrpSpPr>
          <p:cNvPr id="4" name="Group 3">
            <a:extLst>
              <a:ext uri="{FF2B5EF4-FFF2-40B4-BE49-F238E27FC236}">
                <a16:creationId xmlns:a16="http://schemas.microsoft.com/office/drawing/2014/main" id="{25F41832-6524-0406-F00C-62149D1D4F6A}"/>
              </a:ext>
            </a:extLst>
          </p:cNvPr>
          <p:cNvGrpSpPr/>
          <p:nvPr/>
        </p:nvGrpSpPr>
        <p:grpSpPr>
          <a:xfrm>
            <a:off x="2730007" y="4854634"/>
            <a:ext cx="5651993" cy="520329"/>
            <a:chOff x="4113734" y="1462930"/>
            <a:chExt cx="10459915" cy="1122088"/>
          </a:xfrm>
        </p:grpSpPr>
        <p:sp>
          <p:nvSpPr>
            <p:cNvPr id="5" name="Rectangle 4">
              <a:extLst>
                <a:ext uri="{FF2B5EF4-FFF2-40B4-BE49-F238E27FC236}">
                  <a16:creationId xmlns:a16="http://schemas.microsoft.com/office/drawing/2014/main" id="{2293D1D2-1AC6-66E2-1F26-B9093909918C}"/>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extBox 5">
              <a:extLst>
                <a:ext uri="{FF2B5EF4-FFF2-40B4-BE49-F238E27FC236}">
                  <a16:creationId xmlns:a16="http://schemas.microsoft.com/office/drawing/2014/main" id="{0B80AD9F-A5AF-28FF-056F-5BE734C82583}"/>
                </a:ext>
              </a:extLst>
            </p:cNvPr>
            <p:cNvSpPr txBox="1"/>
            <p:nvPr/>
          </p:nvSpPr>
          <p:spPr>
            <a:xfrm>
              <a:off x="5486400" y="1650631"/>
              <a:ext cx="9087249"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Conclusions</a:t>
              </a:r>
            </a:p>
          </p:txBody>
        </p:sp>
        <p:sp>
          <p:nvSpPr>
            <p:cNvPr id="7" name="Oval 6">
              <a:extLst>
                <a:ext uri="{FF2B5EF4-FFF2-40B4-BE49-F238E27FC236}">
                  <a16:creationId xmlns:a16="http://schemas.microsoft.com/office/drawing/2014/main" id="{DBE13740-2436-170B-B536-B0D7864E155A}"/>
                </a:ext>
              </a:extLst>
            </p:cNvPr>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7</a:t>
              </a:r>
            </a:p>
          </p:txBody>
        </p:sp>
      </p:grpSp>
      <p:grpSp>
        <p:nvGrpSpPr>
          <p:cNvPr id="8" name="Group 7">
            <a:extLst>
              <a:ext uri="{FF2B5EF4-FFF2-40B4-BE49-F238E27FC236}">
                <a16:creationId xmlns:a16="http://schemas.microsoft.com/office/drawing/2014/main" id="{CC433D22-7123-16EC-FBA9-58B142F316E1}"/>
              </a:ext>
            </a:extLst>
          </p:cNvPr>
          <p:cNvGrpSpPr/>
          <p:nvPr/>
        </p:nvGrpSpPr>
        <p:grpSpPr>
          <a:xfrm>
            <a:off x="2135005" y="5470198"/>
            <a:ext cx="5408795" cy="549601"/>
            <a:chOff x="4113734" y="1462930"/>
            <a:chExt cx="8146706" cy="1185214"/>
          </a:xfrm>
        </p:grpSpPr>
        <p:sp>
          <p:nvSpPr>
            <p:cNvPr id="9" name="Rectangle 8">
              <a:extLst>
                <a:ext uri="{FF2B5EF4-FFF2-40B4-BE49-F238E27FC236}">
                  <a16:creationId xmlns:a16="http://schemas.microsoft.com/office/drawing/2014/main" id="{369A7F27-00E7-8B44-72EA-B6D724382481}"/>
                </a:ext>
              </a:extLst>
            </p:cNvPr>
            <p:cNvSpPr/>
            <p:nvPr/>
          </p:nvSpPr>
          <p:spPr>
            <a:xfrm>
              <a:off x="4690884" y="1471729"/>
              <a:ext cx="7569556" cy="1176415"/>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TextBox 9">
              <a:extLst>
                <a:ext uri="{FF2B5EF4-FFF2-40B4-BE49-F238E27FC236}">
                  <a16:creationId xmlns:a16="http://schemas.microsoft.com/office/drawing/2014/main" id="{E57196C3-9BDC-08F9-F9B3-7CE21CE7D290}"/>
                </a:ext>
              </a:extLst>
            </p:cNvPr>
            <p:cNvSpPr txBox="1"/>
            <p:nvPr/>
          </p:nvSpPr>
          <p:spPr>
            <a:xfrm>
              <a:off x="5259339" y="1662195"/>
              <a:ext cx="6880125" cy="730091"/>
            </a:xfrm>
            <a:prstGeom prst="rect">
              <a:avLst/>
            </a:prstGeom>
            <a:noFill/>
          </p:spPr>
          <p:txBody>
            <a:bodyPr wrap="square" rtlCol="0" anchor="ctr">
              <a:spAutoFit/>
            </a:bodyPr>
            <a:lstStyle/>
            <a:p>
              <a:r>
                <a:rPr lang="en-US" sz="1600" b="1" dirty="0">
                  <a:latin typeface="Times New Roman" pitchFamily="18" charset="0"/>
                  <a:cs typeface="Times New Roman" pitchFamily="18" charset="0"/>
                </a:rPr>
                <a:t>Future Scope and Industry Relevance</a:t>
              </a:r>
              <a:endParaRPr lang="en-US" sz="1650" b="1" dirty="0">
                <a:solidFill>
                  <a:srgbClr val="000000"/>
                </a:solidFill>
                <a:latin typeface="Times New Roman" pitchFamily="18" charset="0"/>
                <a:cs typeface="Times New Roman" pitchFamily="18" charset="0"/>
              </a:endParaRPr>
            </a:p>
          </p:txBody>
        </p:sp>
        <p:sp>
          <p:nvSpPr>
            <p:cNvPr id="11" name="Oval 10">
              <a:extLst>
                <a:ext uri="{FF2B5EF4-FFF2-40B4-BE49-F238E27FC236}">
                  <a16:creationId xmlns:a16="http://schemas.microsoft.com/office/drawing/2014/main" id="{B52DC5FA-D3EE-5102-AD7F-B88597FF13FF}"/>
                </a:ext>
              </a:extLst>
            </p:cNvPr>
            <p:cNvSpPr>
              <a:spLocks noChangeAspect="1"/>
            </p:cNvSpPr>
            <p:nvPr/>
          </p:nvSpPr>
          <p:spPr>
            <a:xfrm>
              <a:off x="4113734" y="1462930"/>
              <a:ext cx="1145605" cy="1122089"/>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8</a:t>
              </a:r>
            </a:p>
          </p:txBody>
        </p:sp>
      </p:grpSp>
      <p:sp>
        <p:nvSpPr>
          <p:cNvPr id="1029" name="AutoShape 5" descr="WhatsApp Image 2025-01-22 at 11.18.13.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1" name="AutoShape 7" descr="WhatsApp Image 2025-01-22 at 11.18.13.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7" name="Picture 46">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49011" y="22034"/>
            <a:ext cx="984738" cy="914400"/>
          </a:xfrm>
          <a:prstGeom prst="rect">
            <a:avLst/>
          </a:prstGeom>
        </p:spPr>
      </p:pic>
      <p:pic>
        <p:nvPicPr>
          <p:cNvPr id="48"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8001000" y="11017"/>
            <a:ext cx="1143000" cy="924628"/>
          </a:xfrm>
          <a:prstGeom prst="rect">
            <a:avLst/>
          </a:prstGeom>
          <a:noFill/>
          <a:ln w="9525">
            <a:noFill/>
            <a:miter lim="800000"/>
            <a:headEnd/>
            <a:tailEnd/>
          </a:ln>
          <a:effectLst/>
        </p:spPr>
      </p:pic>
      <p:grpSp>
        <p:nvGrpSpPr>
          <p:cNvPr id="49" name="Group 48">
            <a:extLst>
              <a:ext uri="{FF2B5EF4-FFF2-40B4-BE49-F238E27FC236}">
                <a16:creationId xmlns:a16="http://schemas.microsoft.com/office/drawing/2014/main" id="{25F41832-6524-0406-F00C-62149D1D4F6A}"/>
              </a:ext>
            </a:extLst>
          </p:cNvPr>
          <p:cNvGrpSpPr/>
          <p:nvPr/>
        </p:nvGrpSpPr>
        <p:grpSpPr>
          <a:xfrm>
            <a:off x="1752600" y="6019800"/>
            <a:ext cx="5651993" cy="520329"/>
            <a:chOff x="4113734" y="1462930"/>
            <a:chExt cx="10459915" cy="1122088"/>
          </a:xfrm>
        </p:grpSpPr>
        <p:sp>
          <p:nvSpPr>
            <p:cNvPr id="50" name="Rectangle 49">
              <a:extLst>
                <a:ext uri="{FF2B5EF4-FFF2-40B4-BE49-F238E27FC236}">
                  <a16:creationId xmlns:a16="http://schemas.microsoft.com/office/drawing/2014/main" id="{2293D1D2-1AC6-66E2-1F26-B9093909918C}"/>
                </a:ext>
              </a:extLst>
            </p:cNvPr>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1" name="TextBox 50">
              <a:extLst>
                <a:ext uri="{FF2B5EF4-FFF2-40B4-BE49-F238E27FC236}">
                  <a16:creationId xmlns:a16="http://schemas.microsoft.com/office/drawing/2014/main" id="{0B80AD9F-A5AF-28FF-056F-5BE734C82583}"/>
                </a:ext>
              </a:extLst>
            </p:cNvPr>
            <p:cNvSpPr txBox="1"/>
            <p:nvPr/>
          </p:nvSpPr>
          <p:spPr>
            <a:xfrm>
              <a:off x="5486400" y="1650631"/>
              <a:ext cx="9087249" cy="746685"/>
            </a:xfrm>
            <a:prstGeom prst="rect">
              <a:avLst/>
            </a:prstGeom>
            <a:noFill/>
          </p:spPr>
          <p:txBody>
            <a:bodyPr wrap="square" rtlCol="0" anchor="ctr">
              <a:spAutoFit/>
            </a:bodyPr>
            <a:lstStyle/>
            <a:p>
              <a:r>
                <a:rPr lang="en-US" sz="1650" b="1" dirty="0">
                  <a:solidFill>
                    <a:srgbClr val="000000"/>
                  </a:solidFill>
                  <a:latin typeface="Times New Roman" panose="02020603050405020304" pitchFamily="18" charset="0"/>
                  <a:cs typeface="Times New Roman" panose="02020603050405020304" pitchFamily="18" charset="0"/>
                </a:rPr>
                <a:t>References</a:t>
              </a:r>
            </a:p>
          </p:txBody>
        </p:sp>
        <p:sp>
          <p:nvSpPr>
            <p:cNvPr id="52" name="Oval 51">
              <a:extLst>
                <a:ext uri="{FF2B5EF4-FFF2-40B4-BE49-F238E27FC236}">
                  <a16:creationId xmlns:a16="http://schemas.microsoft.com/office/drawing/2014/main" id="{DBE13740-2436-170B-B536-B0D7864E155A}"/>
                </a:ext>
              </a:extLst>
            </p:cNvPr>
            <p:cNvSpPr>
              <a:spLocks noChangeAspect="1"/>
            </p:cNvSpPr>
            <p:nvPr/>
          </p:nvSpPr>
          <p:spPr>
            <a:xfrm>
              <a:off x="4113734" y="1462930"/>
              <a:ext cx="1372666"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27000" tIns="34290" rIns="27000" bIns="34290" numCol="1" anchor="ctr" anchorCtr="1" compatLnSpc="1">
              <a:prstTxWarp prst="textNoShape">
                <a:avLst/>
              </a:prstTxWarp>
            </a:bodyPr>
            <a:lstStyle/>
            <a:p>
              <a:r>
                <a:rPr lang="en-US" sz="1613" kern="0" dirty="0">
                  <a:solidFill>
                    <a:schemeClr val="bg1"/>
                  </a:solidFill>
                  <a:latin typeface="Arial" pitchFamily="34" charset="0"/>
                  <a:cs typeface="Arial" pitchFamily="34" charset="0"/>
                </a:rPr>
                <a:t>7</a:t>
              </a:r>
            </a:p>
          </p:txBody>
        </p:sp>
      </p:grpSp>
      <p:pic>
        <p:nvPicPr>
          <p:cNvPr id="1032" name="Picture 8" descr="D:\unnamed.jpg"/>
          <p:cNvPicPr>
            <a:picLocks noChangeAspect="1" noChangeArrowheads="1"/>
          </p:cNvPicPr>
          <p:nvPr/>
        </p:nvPicPr>
        <p:blipFill>
          <a:blip r:embed="rId6"/>
          <a:srcRect/>
          <a:stretch>
            <a:fillRect/>
          </a:stretch>
        </p:blipFill>
        <p:spPr bwMode="auto">
          <a:xfrm>
            <a:off x="304800" y="2209799"/>
            <a:ext cx="2362200" cy="2657475"/>
          </a:xfrm>
          <a:prstGeom prst="rect">
            <a:avLst/>
          </a:prstGeom>
          <a:noFill/>
        </p:spPr>
      </p:pic>
    </p:spTree>
    <p:extLst>
      <p:ext uri="{BB962C8B-B14F-4D97-AF65-F5344CB8AC3E}">
        <p14:creationId xmlns:p14="http://schemas.microsoft.com/office/powerpoint/2010/main" val="20547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3</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33023" y="1733766"/>
            <a:ext cx="8877953" cy="4154984"/>
          </a:xfrm>
          <a:prstGeom prst="rect">
            <a:avLst/>
          </a:prstGeom>
          <a:ln>
            <a:noFill/>
          </a:ln>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Plastic waste is a major environmental concern, with India generating over 3.5 million </a:t>
            </a:r>
            <a:r>
              <a:rPr lang="en-US" sz="2400" dirty="0" err="1">
                <a:latin typeface="Times New Roman" panose="02020603050405020304" pitchFamily="18" charset="0"/>
                <a:cs typeface="Times New Roman" panose="02020603050405020304" pitchFamily="18" charset="0"/>
              </a:rPr>
              <a:t>tonnes</a:t>
            </a:r>
            <a:r>
              <a:rPr lang="en-US" sz="2400" dirty="0">
                <a:latin typeface="Times New Roman" panose="02020603050405020304" pitchFamily="18" charset="0"/>
                <a:cs typeface="Times New Roman" panose="02020603050405020304" pitchFamily="18" charset="0"/>
              </a:rPr>
              <a:t> annually. Despite efforts, public participation in recycling is low. Rebottle Rewards promotes recycling through IoT-enabled machines that accept plastic bottles and reward users with redeemable points. The system uses sensors and AI-based image recognition to verify bottle types and authenticity. Reward points are stored in a MySQL database, and users access their profiles via a Flask-based web interface. This gamified approach boosts engagement, supporting both environmental goals and community participation.</a:t>
            </a:r>
          </a:p>
          <a:p>
            <a:pPr>
              <a:buNone/>
            </a:pPr>
            <a:endParaRPr lang="en-US" sz="2400" dirty="0"/>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1905000" y="228601"/>
            <a:ext cx="5235290" cy="492443"/>
          </a:xfrm>
          <a:prstGeom prst="rect">
            <a:avLst/>
          </a:prstGeom>
          <a:noFill/>
          <a:ln>
            <a:noFill/>
          </a:ln>
        </p:spPr>
        <p:txBody>
          <a:bodyPr wrap="square" rtlCol="0">
            <a:spAutoFit/>
          </a:bodyPr>
          <a:lstStyle/>
          <a:p>
            <a:pPr algn="ctr"/>
            <a:r>
              <a:rPr lang="en-US" sz="2600" b="1" dirty="0">
                <a:solidFill>
                  <a:schemeClr val="bg1"/>
                </a:solidFill>
                <a:latin typeface="Times New Roman" panose="02020603050405020304" pitchFamily="18" charset="0"/>
                <a:ea typeface="Roboto Medium" panose="02000000000000000000" pitchFamily="2" charset="0"/>
                <a:cs typeface="Times New Roman" panose="02020603050405020304" pitchFamily="18" charset="0"/>
              </a:rPr>
              <a:t>INTRODUCTION</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0" y="22034"/>
            <a:ext cx="1066800"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8001000" y="0"/>
            <a:ext cx="11430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EE1B5D3-41FC-4244-BB46-5FB8EFC09C75}" type="slidenum">
              <a:rPr lang="en-US" smtClean="0"/>
              <a:pPr/>
              <a:t>4</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1905000" y="228601"/>
            <a:ext cx="5235290" cy="492443"/>
          </a:xfrm>
          <a:prstGeom prst="rect">
            <a:avLst/>
          </a:prstGeom>
          <a:noFill/>
          <a:ln>
            <a:noFill/>
          </a:ln>
        </p:spPr>
        <p:txBody>
          <a:bodyPr wrap="square" rtlCol="0">
            <a:spAutoFit/>
          </a:bodyPr>
          <a:lstStyle/>
          <a:p>
            <a:pPr algn="ctr"/>
            <a:r>
              <a:rPr lang="en-US" sz="2600" b="1" dirty="0">
                <a:solidFill>
                  <a:schemeClr val="bg1"/>
                </a:solidFill>
                <a:latin typeface="Times New Roman" panose="02020603050405020304" pitchFamily="18" charset="0"/>
                <a:ea typeface="Roboto Medium" panose="02000000000000000000" pitchFamily="2" charset="0"/>
                <a:cs typeface="Times New Roman" panose="02020603050405020304" pitchFamily="18" charset="0"/>
              </a:rPr>
              <a:t>LITERATURE REVIEW</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graphicFrame>
        <p:nvGraphicFramePr>
          <p:cNvPr id="4" name="Table 3">
            <a:extLst>
              <a:ext uri="{FF2B5EF4-FFF2-40B4-BE49-F238E27FC236}">
                <a16:creationId xmlns:a16="http://schemas.microsoft.com/office/drawing/2014/main" id="{B73C7DC7-1456-5938-00D5-325D288EE5CD}"/>
              </a:ext>
            </a:extLst>
          </p:cNvPr>
          <p:cNvGraphicFramePr>
            <a:graphicFrameLocks noGrp="1"/>
          </p:cNvGraphicFramePr>
          <p:nvPr>
            <p:extLst>
              <p:ext uri="{D42A27DB-BD31-4B8C-83A1-F6EECF244321}">
                <p14:modId xmlns:p14="http://schemas.microsoft.com/office/powerpoint/2010/main" val="291096668"/>
              </p:ext>
            </p:extLst>
          </p:nvPr>
        </p:nvGraphicFramePr>
        <p:xfrm>
          <a:off x="228600" y="1251165"/>
          <a:ext cx="8763001" cy="5048635"/>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99038467"/>
                    </a:ext>
                  </a:extLst>
                </a:gridCol>
                <a:gridCol w="1981200">
                  <a:extLst>
                    <a:ext uri="{9D8B030D-6E8A-4147-A177-3AD203B41FA5}">
                      <a16:colId xmlns:a16="http://schemas.microsoft.com/office/drawing/2014/main" val="186797967"/>
                    </a:ext>
                  </a:extLst>
                </a:gridCol>
                <a:gridCol w="1371600">
                  <a:extLst>
                    <a:ext uri="{9D8B030D-6E8A-4147-A177-3AD203B41FA5}">
                      <a16:colId xmlns:a16="http://schemas.microsoft.com/office/drawing/2014/main" val="3620082676"/>
                    </a:ext>
                  </a:extLst>
                </a:gridCol>
                <a:gridCol w="609600">
                  <a:extLst>
                    <a:ext uri="{9D8B030D-6E8A-4147-A177-3AD203B41FA5}">
                      <a16:colId xmlns:a16="http://schemas.microsoft.com/office/drawing/2014/main" val="3289293524"/>
                    </a:ext>
                  </a:extLst>
                </a:gridCol>
                <a:gridCol w="990600">
                  <a:extLst>
                    <a:ext uri="{9D8B030D-6E8A-4147-A177-3AD203B41FA5}">
                      <a16:colId xmlns:a16="http://schemas.microsoft.com/office/drawing/2014/main" val="2473697718"/>
                    </a:ext>
                  </a:extLst>
                </a:gridCol>
                <a:gridCol w="2971801">
                  <a:extLst>
                    <a:ext uri="{9D8B030D-6E8A-4147-A177-3AD203B41FA5}">
                      <a16:colId xmlns:a16="http://schemas.microsoft.com/office/drawing/2014/main" val="244938959"/>
                    </a:ext>
                  </a:extLst>
                </a:gridCol>
              </a:tblGrid>
              <a:tr h="811915">
                <a:tc>
                  <a:txBody>
                    <a:bodyPr/>
                    <a:lstStyle/>
                    <a:p>
                      <a:pPr algn="just"/>
                      <a:r>
                        <a:rPr lang="en-US" dirty="0" err="1">
                          <a:latin typeface="Times New Roman" panose="02020603050405020304" pitchFamily="18" charset="0"/>
                          <a:cs typeface="Times New Roman" panose="02020603050405020304" pitchFamily="18" charset="0"/>
                        </a:rPr>
                        <a:t>SL.No</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Title</a:t>
                      </a:r>
                    </a:p>
                  </a:txBody>
                  <a:tcPr/>
                </a:tc>
                <a:tc>
                  <a:txBody>
                    <a:bodyPr/>
                    <a:lstStyle/>
                    <a:p>
                      <a:pPr algn="just"/>
                      <a:r>
                        <a:rPr lang="en-US" dirty="0">
                          <a:latin typeface="Times New Roman" panose="02020603050405020304" pitchFamily="18" charset="0"/>
                          <a:cs typeface="Times New Roman" panose="02020603050405020304" pitchFamily="18" charset="0"/>
                        </a:rPr>
                        <a:t>Authors</a:t>
                      </a:r>
                    </a:p>
                  </a:txBody>
                  <a:tcPr/>
                </a:tc>
                <a:tc>
                  <a:txBody>
                    <a:bodyPr/>
                    <a:lstStyle/>
                    <a:p>
                      <a:pPr algn="just"/>
                      <a:r>
                        <a:rPr lang="en-US" dirty="0">
                          <a:latin typeface="Times New Roman" panose="02020603050405020304" pitchFamily="18" charset="0"/>
                          <a:cs typeface="Times New Roman" panose="02020603050405020304" pitchFamily="18" charset="0"/>
                        </a:rPr>
                        <a:t>Year</a:t>
                      </a:r>
                    </a:p>
                  </a:txBody>
                  <a:tcPr/>
                </a:tc>
                <a:tc>
                  <a:txBody>
                    <a:bodyPr/>
                    <a:lstStyle/>
                    <a:p>
                      <a:pPr algn="just"/>
                      <a:r>
                        <a:rPr lang="en-US" dirty="0">
                          <a:latin typeface="Times New Roman" panose="02020603050405020304" pitchFamily="18" charset="0"/>
                          <a:cs typeface="Times New Roman" panose="02020603050405020304" pitchFamily="18" charset="0"/>
                        </a:rPr>
                        <a:t>Journal</a:t>
                      </a:r>
                    </a:p>
                  </a:txBody>
                  <a:tcPr/>
                </a:tc>
                <a:tc>
                  <a:txBody>
                    <a:bodyPr/>
                    <a:lstStyle/>
                    <a:p>
                      <a:pPr algn="just"/>
                      <a:r>
                        <a:rPr lang="en-US" dirty="0">
                          <a:latin typeface="Times New Roman" panose="02020603050405020304" pitchFamily="18" charset="0"/>
                          <a:cs typeface="Times New Roman" panose="02020603050405020304" pitchFamily="18" charset="0"/>
                        </a:rPr>
                        <a:t>Key Contributions</a:t>
                      </a:r>
                    </a:p>
                  </a:txBody>
                  <a:tcPr/>
                </a:tc>
                <a:extLst>
                  <a:ext uri="{0D108BD9-81ED-4DB2-BD59-A6C34878D82A}">
                    <a16:rowId xmlns:a16="http://schemas.microsoft.com/office/drawing/2014/main" val="3132638548"/>
                  </a:ext>
                </a:extLst>
              </a:tr>
              <a:tr h="2217368">
                <a:tc>
                  <a:txBody>
                    <a:bodyPr/>
                    <a:lstStyle/>
                    <a:p>
                      <a:pPr algn="just"/>
                      <a:r>
                        <a:rPr lang="en-US" sz="1400" b="0" dirty="0">
                          <a:latin typeface="Times New Roman" panose="02020603050405020304" pitchFamily="18" charset="0"/>
                          <a:cs typeface="Times New Roman" panose="02020603050405020304" pitchFamily="18" charset="0"/>
                        </a:rPr>
                        <a:t>1</a:t>
                      </a: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Consumer Behaviour in a Circular System – How Values Promote and Hinder the Participation of Young Adults in the Swedish Deposit-Refund System for Beverage Packaging</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Anna Kremel</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2023</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Springer Nature</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Identifies convenience, financial rewards, and social influence as key motivators for young adults. Reveals the role of emotional and social values, including guilt and peer pressure, in influencing participation. Highlights barriers such as inconvenience, time pressure, and social stigma associated with recycling.</a:t>
                      </a:r>
                    </a:p>
                  </a:txBody>
                  <a:tcPr/>
                </a:tc>
                <a:extLst>
                  <a:ext uri="{0D108BD9-81ED-4DB2-BD59-A6C34878D82A}">
                    <a16:rowId xmlns:a16="http://schemas.microsoft.com/office/drawing/2014/main" val="4159993233"/>
                  </a:ext>
                </a:extLst>
              </a:tr>
              <a:tr h="1982193">
                <a:tc>
                  <a:txBody>
                    <a:bodyPr/>
                    <a:lstStyle/>
                    <a:p>
                      <a:pPr algn="just"/>
                      <a:r>
                        <a:rPr lang="en-US" sz="1400" b="0" dirty="0">
                          <a:latin typeface="Times New Roman" panose="02020603050405020304" pitchFamily="18" charset="0"/>
                          <a:cs typeface="Times New Roman" panose="02020603050405020304" pitchFamily="18" charset="0"/>
                        </a:rPr>
                        <a:t>2</a:t>
                      </a: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Reduce, reuse, redeem: Deposit-refund recycling Programmes in the presence of alternatives</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Peter Berks, Molly Sears, Rebecca L.C. Taylor</a:t>
                      </a:r>
                      <a:r>
                        <a:rPr lang="en-GB" sz="1400" b="0" i="0" kern="1200">
                          <a:solidFill>
                            <a:schemeClr val="tx1"/>
                          </a:solidFill>
                          <a:effectLst/>
                          <a:latin typeface="Times New Roman" panose="02020603050405020304" pitchFamily="18" charset="0"/>
                          <a:ea typeface="+mn-ea"/>
                          <a:cs typeface="Times New Roman" panose="02020603050405020304" pitchFamily="18" charset="0"/>
                        </a:rPr>
                        <a:t>, </a:t>
                      </a:r>
                    </a:p>
                    <a:p>
                      <a:pPr algn="just"/>
                      <a:r>
                        <a:rPr lang="en-GB" sz="1400" b="0" i="0" kern="1200">
                          <a:solidFill>
                            <a:schemeClr val="tx1"/>
                          </a:solidFill>
                          <a:effectLst/>
                          <a:latin typeface="Times New Roman" panose="02020603050405020304" pitchFamily="18" charset="0"/>
                          <a:ea typeface="+mn-ea"/>
                          <a:cs typeface="Times New Roman" panose="02020603050405020304" pitchFamily="18" charset="0"/>
                        </a:rPr>
                        <a:t>Carly </a:t>
                      </a:r>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Trachtman, Sofia B. Villas-Boas</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2024</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GB" sz="1400" b="0" i="0" kern="1200" dirty="0">
                          <a:solidFill>
                            <a:schemeClr val="tx1"/>
                          </a:solidFill>
                          <a:effectLst/>
                          <a:latin typeface="Times New Roman" panose="02020603050405020304" pitchFamily="18" charset="0"/>
                          <a:ea typeface="+mn-ea"/>
                          <a:cs typeface="Times New Roman" panose="02020603050405020304" pitchFamily="18" charset="0"/>
                        </a:rPr>
                        <a:t>Ecological Economics</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Finds that financial incentives encourage recycling, but convenience, social context, and effort also significantly influence decisions. Reveals that income and education levels affect recycling method preference—higher-income individuals favor convenience; lower-income individuals seek cash refunds.</a:t>
                      </a:r>
                    </a:p>
                  </a:txBody>
                  <a:tcPr/>
                </a:tc>
                <a:extLst>
                  <a:ext uri="{0D108BD9-81ED-4DB2-BD59-A6C34878D82A}">
                    <a16:rowId xmlns:a16="http://schemas.microsoft.com/office/drawing/2014/main" val="439721625"/>
                  </a:ext>
                </a:extLst>
              </a:tr>
            </a:tbl>
          </a:graphicData>
        </a:graphic>
      </p:graphicFrame>
    </p:spTree>
    <p:extLst>
      <p:ext uri="{BB962C8B-B14F-4D97-AF65-F5344CB8AC3E}">
        <p14:creationId xmlns:p14="http://schemas.microsoft.com/office/powerpoint/2010/main" val="207826997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5</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461665"/>
          </a:xfrm>
          <a:prstGeom prst="rect">
            <a:avLst/>
          </a:prstGeom>
          <a:ln>
            <a:noFill/>
          </a:ln>
        </p:spPr>
        <p:txBody>
          <a:bodyPr wrap="square">
            <a:spAutoFit/>
          </a:bodyPr>
          <a:lstStyle/>
          <a:p>
            <a:pPr algn="just"/>
            <a:r>
              <a:rPr lang="en-IN" sz="2400" dirty="0">
                <a:latin typeface="Times New Roman" pitchFamily="18" charset="0"/>
                <a:cs typeface="Times New Roman" pitchFamily="18" charset="0"/>
              </a:rPr>
              <a:t>Add 3-4 Lines of Summary</a:t>
            </a:r>
            <a:endParaRPr lang="en-IN" sz="2400" dirty="0">
              <a:effectLst/>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1295400" y="228601"/>
            <a:ext cx="6400800" cy="892552"/>
          </a:xfrm>
          <a:prstGeom prst="rect">
            <a:avLst/>
          </a:prstGeom>
          <a:noFill/>
          <a:ln>
            <a:noFill/>
          </a:ln>
        </p:spPr>
        <p:txBody>
          <a:bodyPr wrap="square" rtlCol="0">
            <a:spAutoFit/>
          </a:bodyPr>
          <a:lstStyle/>
          <a:p>
            <a:pPr algn="ctr"/>
            <a:r>
              <a:rPr lang="en-US" sz="2600" b="1" dirty="0">
                <a:solidFill>
                  <a:schemeClr val="bg1"/>
                </a:solidFill>
                <a:latin typeface="Times New Roman" panose="02020603050405020304" pitchFamily="18" charset="0"/>
                <a:ea typeface="Roboto Medium" panose="02000000000000000000" pitchFamily="2" charset="0"/>
                <a:cs typeface="Times New Roman" panose="02020603050405020304" pitchFamily="18" charset="0"/>
              </a:rPr>
              <a:t>SUMMARY of LITERATURE REVIEW</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6</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461665"/>
          </a:xfrm>
          <a:prstGeom prst="rect">
            <a:avLst/>
          </a:prstGeom>
          <a:ln>
            <a:noFill/>
          </a:ln>
        </p:spPr>
        <p:txBody>
          <a:bodyPr wrap="square">
            <a:spAutoFit/>
          </a:bodyPr>
          <a:lstStyle/>
          <a:p>
            <a:pPr algn="just"/>
            <a:r>
              <a:rPr lang="en-IN" sz="2400" dirty="0">
                <a:latin typeface="Times New Roman" pitchFamily="18" charset="0"/>
                <a:cs typeface="Times New Roman" pitchFamily="18" charset="0"/>
              </a:rPr>
              <a:t>Add 5-6 Lines here</a:t>
            </a:r>
            <a:endParaRPr lang="en-IN" sz="2400" dirty="0">
              <a:effectLst/>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OBJECTIVES/ NEED FOR THE STUDY</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7</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1569660"/>
          </a:xfrm>
          <a:prstGeom prst="rect">
            <a:avLst/>
          </a:prstGeom>
          <a:ln>
            <a:noFill/>
          </a:ln>
        </p:spPr>
        <p:txBody>
          <a:bodyPr wrap="square">
            <a:spAutoFit/>
          </a:bodyPr>
          <a:lstStyle/>
          <a:p>
            <a:pPr algn="just"/>
            <a:r>
              <a:rPr lang="en-IN" sz="2400" dirty="0">
                <a:latin typeface="Times New Roman" pitchFamily="18" charset="0"/>
                <a:cs typeface="Times New Roman" pitchFamily="18" charset="0"/>
              </a:rPr>
              <a:t>Add 5-6 Lines here</a:t>
            </a:r>
          </a:p>
          <a:p>
            <a:pPr algn="just"/>
            <a:r>
              <a:rPr lang="en-US" altLang="en-US" sz="2400" dirty="0">
                <a:latin typeface="Times New Roman" pitchFamily="18" charset="0"/>
                <a:cs typeface="Times New Roman" pitchFamily="18" charset="0"/>
              </a:rPr>
              <a:t>Describe the methods, techniques, and materials used in the work. Include any relevant diagrams or visual aids to enhance understanding.</a:t>
            </a:r>
            <a:endParaRPr lang="en-IN" sz="2400" dirty="0">
              <a:effectLst/>
              <a:latin typeface="Times New Roman" pitchFamily="18" charset="0"/>
              <a:cs typeface="Times New Roman" pitchFamily="18" charset="0"/>
            </a:endParaRP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METHODOLOGY</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2400" y="1738312"/>
            <a:ext cx="8991600" cy="4281487"/>
          </a:xfrm>
        </p:spPr>
        <p:txBody>
          <a:bodyPr/>
          <a:lstStyle/>
          <a:p>
            <a:pPr>
              <a:lnSpc>
                <a:spcPct val="80000"/>
              </a:lnSpc>
            </a:pPr>
            <a:endParaRPr lang="en-US" sz="300" dirty="0"/>
          </a:p>
          <a:p>
            <a:pPr>
              <a:lnSpc>
                <a:spcPct val="80000"/>
              </a:lnSpc>
            </a:pPr>
            <a:endParaRPr lang="en-US" sz="300" dirty="0"/>
          </a:p>
          <a:p>
            <a:pPr>
              <a:lnSpc>
                <a:spcPct val="80000"/>
              </a:lnSpc>
            </a:pPr>
            <a:endParaRPr lang="en-US" sz="3000" dirty="0"/>
          </a:p>
        </p:txBody>
      </p:sp>
      <p:sp>
        <p:nvSpPr>
          <p:cNvPr id="3" name="Slide Number Placeholder 2"/>
          <p:cNvSpPr>
            <a:spLocks noGrp="1"/>
          </p:cNvSpPr>
          <p:nvPr>
            <p:ph type="sldNum" sz="quarter" idx="12"/>
          </p:nvPr>
        </p:nvSpPr>
        <p:spPr>
          <a:xfrm>
            <a:off x="6896100" y="6475669"/>
            <a:ext cx="2057400" cy="365125"/>
          </a:xfrm>
        </p:spPr>
        <p:txBody>
          <a:bodyPr/>
          <a:lstStyle/>
          <a:p>
            <a:fld id="{DEE1B5D3-41FC-4244-BB46-5FB8EFC09C75}" type="slidenum">
              <a:rPr lang="en-US" smtClean="0"/>
              <a:pPr/>
              <a:t>8</a:t>
            </a:fld>
            <a:r>
              <a:rPr lang="en-US" dirty="0"/>
              <a:t> of 14</a:t>
            </a:r>
          </a:p>
        </p:txBody>
      </p:sp>
      <p:sp>
        <p:nvSpPr>
          <p:cNvPr id="2057" name="Rectangle 9"/>
          <p:cNvSpPr>
            <a:spLocks noChangeArrowheads="1"/>
          </p:cNvSpPr>
          <p:nvPr/>
        </p:nvSpPr>
        <p:spPr bwMode="auto">
          <a:xfrm>
            <a:off x="762000" y="469900"/>
            <a:ext cx="7162800" cy="1524000"/>
          </a:xfrm>
          <a:prstGeom prst="rect">
            <a:avLst/>
          </a:prstGeom>
          <a:noFill/>
          <a:ln w="9525">
            <a:noFill/>
            <a:miter lim="800000"/>
            <a:headEnd/>
            <a:tailEnd/>
          </a:ln>
          <a:effectLst/>
        </p:spPr>
        <p:txBody>
          <a:bodyPr anchor="ctr"/>
          <a:lstStyle/>
          <a:p>
            <a:br>
              <a:rPr lang="en-US" sz="1600">
                <a:effectLst>
                  <a:outerShdw blurRad="38100" dist="38100" dir="2700000" algn="tl">
                    <a:srgbClr val="000000"/>
                  </a:outerShdw>
                </a:effectLst>
              </a:rPr>
            </a:br>
            <a:endParaRPr lang="en-US" sz="1800">
              <a:effectLst>
                <a:outerShdw blurRad="38100" dist="38100" dir="2700000" algn="tl">
                  <a:srgbClr val="000000"/>
                </a:outerShdw>
              </a:effectLst>
            </a:endParaRPr>
          </a:p>
        </p:txBody>
      </p:sp>
      <p:sp>
        <p:nvSpPr>
          <p:cNvPr id="9" name="Rectangle 8"/>
          <p:cNvSpPr/>
          <p:nvPr/>
        </p:nvSpPr>
        <p:spPr>
          <a:xfrm>
            <a:off x="1912512" y="154380"/>
            <a:ext cx="5344732" cy="742511"/>
          </a:xfrm>
          <a:prstGeom prst="rect">
            <a:avLst/>
          </a:prstGeom>
        </p:spPr>
        <p:txBody>
          <a:bodyPr wrap="square">
            <a:spAutoFit/>
          </a:bodyPr>
          <a:lstStyle/>
          <a:p>
            <a:pPr algn="ctr">
              <a:lnSpc>
                <a:spcPct val="150000"/>
              </a:lnSpc>
              <a:defRPr/>
            </a:pPr>
            <a:r>
              <a:rPr lang="en-US" sz="3200" b="1" dirty="0">
                <a:solidFill>
                  <a:schemeClr val="bg1"/>
                </a:solidFill>
                <a:latin typeface="Times New Roman" pitchFamily="18" charset="0"/>
                <a:ea typeface="Verdana" pitchFamily="34" charset="0"/>
                <a:cs typeface="Times New Roman" pitchFamily="18" charset="0"/>
              </a:rPr>
              <a:t>About the Institute</a:t>
            </a:r>
          </a:p>
        </p:txBody>
      </p:sp>
      <p:sp>
        <p:nvSpPr>
          <p:cNvPr id="2" name="Rectangle 1"/>
          <p:cNvSpPr/>
          <p:nvPr/>
        </p:nvSpPr>
        <p:spPr>
          <a:xfrm>
            <a:off x="152400" y="1143000"/>
            <a:ext cx="8725553" cy="3046988"/>
          </a:xfrm>
          <a:prstGeom prst="rect">
            <a:avLst/>
          </a:prstGeom>
          <a:ln>
            <a:noFill/>
          </a:ln>
        </p:spPr>
        <p:txBody>
          <a:bodyPr wrap="square">
            <a:spAutoFit/>
          </a:bodyPr>
          <a:lstStyle/>
          <a:p>
            <a:pPr marL="742950" lvl="1" indent="-285750">
              <a:buFont typeface="Wingdings" pitchFamily="2" charset="2"/>
              <a:buChar char="Ø"/>
            </a:pPr>
            <a:r>
              <a:rPr lang="en-US" sz="2400" dirty="0">
                <a:solidFill>
                  <a:srgbClr val="2A343D"/>
                </a:solidFill>
                <a:latin typeface="Times New Roman" pitchFamily="18" charset="0"/>
                <a:cs typeface="Times New Roman" pitchFamily="18" charset="0"/>
              </a:rPr>
              <a:t>Present the most important results using clear and concise visuals (graphs, charts, tables).</a:t>
            </a:r>
          </a:p>
          <a:p>
            <a:pPr marL="742950" lvl="1" indent="-285750">
              <a:buFont typeface="Wingdings" pitchFamily="2" charset="2"/>
              <a:buChar char="Ø"/>
            </a:pPr>
            <a:r>
              <a:rPr lang="en-US" sz="2400" dirty="0">
                <a:solidFill>
                  <a:srgbClr val="2A343D"/>
                </a:solidFill>
                <a:latin typeface="Times New Roman" pitchFamily="18" charset="0"/>
                <a:cs typeface="Times New Roman" pitchFamily="18" charset="0"/>
              </a:rPr>
              <a:t>Highlight key findings and significant trends.</a:t>
            </a:r>
          </a:p>
          <a:p>
            <a:pPr marL="742950" lvl="1" indent="-285750">
              <a:buFont typeface="Wingdings" pitchFamily="2" charset="2"/>
              <a:buChar char="Ø"/>
            </a:pPr>
            <a:r>
              <a:rPr lang="en-US" sz="2400" dirty="0">
                <a:solidFill>
                  <a:srgbClr val="2A343D"/>
                </a:solidFill>
                <a:latin typeface="Times New Roman" pitchFamily="18" charset="0"/>
                <a:cs typeface="Times New Roman" pitchFamily="18" charset="0"/>
              </a:rPr>
              <a:t>State the main conclusions drawn from the results. Relate these conclusions back to the work's initial goals.</a:t>
            </a:r>
          </a:p>
          <a:p>
            <a:pPr marL="742950" lvl="1" indent="-285750">
              <a:buFont typeface="Wingdings" pitchFamily="2" charset="2"/>
              <a:buChar char="Ø"/>
            </a:pPr>
            <a:r>
              <a:rPr lang="en-US" sz="2400" dirty="0">
                <a:solidFill>
                  <a:srgbClr val="00B0F0"/>
                </a:solidFill>
                <a:latin typeface="Times New Roman" pitchFamily="18" charset="0"/>
                <a:cs typeface="Times New Roman" pitchFamily="18" charset="0"/>
              </a:rPr>
              <a:t>More number of slides for this section</a:t>
            </a:r>
          </a:p>
          <a:p>
            <a:pPr marL="742950" lvl="1" indent="-285750">
              <a:buFont typeface="Wingdings" pitchFamily="2" charset="2"/>
              <a:buChar char="Ø"/>
            </a:pPr>
            <a:r>
              <a:rPr lang="en-US" sz="2400" i="1" dirty="0">
                <a:solidFill>
                  <a:srgbClr val="2A343D"/>
                </a:solidFill>
                <a:latin typeface="Times New Roman" pitchFamily="18" charset="0"/>
                <a:cs typeface="Times New Roman" pitchFamily="18" charset="0"/>
              </a:rPr>
              <a:t>Approx 70% </a:t>
            </a:r>
            <a:r>
              <a:rPr lang="en-US" sz="2400" i="1" dirty="0" err="1">
                <a:solidFill>
                  <a:srgbClr val="2A343D"/>
                </a:solidFill>
                <a:latin typeface="Times New Roman" pitchFamily="18" charset="0"/>
                <a:cs typeface="Times New Roman" pitchFamily="18" charset="0"/>
              </a:rPr>
              <a:t>weightage</a:t>
            </a:r>
            <a:r>
              <a:rPr lang="en-US" sz="2400" i="1" dirty="0">
                <a:solidFill>
                  <a:srgbClr val="2A343D"/>
                </a:solidFill>
                <a:latin typeface="Times New Roman" pitchFamily="18" charset="0"/>
                <a:cs typeface="Times New Roman" pitchFamily="18" charset="0"/>
              </a:rPr>
              <a:t> for Results and Discussions, Analysis, findings</a:t>
            </a:r>
          </a:p>
        </p:txBody>
      </p:sp>
      <p:pic>
        <p:nvPicPr>
          <p:cNvPr id="12" name="Picture 11">
            <a:extLst>
              <a:ext uri="{FF2B5EF4-FFF2-40B4-BE49-F238E27FC236}">
                <a16:creationId xmlns:a16="http://schemas.microsoft.com/office/drawing/2014/main" id="{1CA3EAA7-EBE4-4ADF-9551-C1B6CF15AB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478" t="82535" r="12817" b="-313"/>
          <a:stretch/>
        </p:blipFill>
        <p:spPr>
          <a:xfrm>
            <a:off x="0" y="0"/>
            <a:ext cx="9144000" cy="990600"/>
          </a:xfrm>
          <a:prstGeom prst="rect">
            <a:avLst/>
          </a:prstGeom>
        </p:spPr>
      </p:pic>
      <p:sp>
        <p:nvSpPr>
          <p:cNvPr id="14" name="TextBox 13">
            <a:extLst>
              <a:ext uri="{FF2B5EF4-FFF2-40B4-BE49-F238E27FC236}">
                <a16:creationId xmlns:a16="http://schemas.microsoft.com/office/drawing/2014/main" id="{B0000823-3D60-DC45-B1EF-29A32C704670}"/>
              </a:ext>
            </a:extLst>
          </p:cNvPr>
          <p:cNvSpPr txBox="1"/>
          <p:nvPr/>
        </p:nvSpPr>
        <p:spPr>
          <a:xfrm flipH="1">
            <a:off x="990600" y="228601"/>
            <a:ext cx="6858000" cy="523220"/>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RESULTS and DISCUSSIONS</a:t>
            </a:r>
          </a:p>
        </p:txBody>
      </p:sp>
      <p:pic>
        <p:nvPicPr>
          <p:cNvPr id="16" name="Picture 15">
            <a:extLst>
              <a:ext uri="{FF2B5EF4-FFF2-40B4-BE49-F238E27FC236}">
                <a16:creationId xmlns:a16="http://schemas.microsoft.com/office/drawing/2014/main" id="{60978A64-2576-F8AE-A657-905CD75F2DF6}"/>
              </a:ext>
            </a:extLst>
          </p:cNvPr>
          <p:cNvPicPr>
            <a:picLocks noChangeAspect="1"/>
          </p:cNvPicPr>
          <p:nvPr/>
        </p:nvPicPr>
        <p:blipFill>
          <a:blip r:embed="rId4" cstate="print"/>
          <a:stretch>
            <a:fillRect/>
          </a:stretch>
        </p:blipFill>
        <p:spPr>
          <a:xfrm>
            <a:off x="26977" y="22034"/>
            <a:ext cx="984738" cy="914400"/>
          </a:xfrm>
          <a:prstGeom prst="rect">
            <a:avLst/>
          </a:prstGeom>
        </p:spPr>
      </p:pic>
      <p:pic>
        <p:nvPicPr>
          <p:cNvPr id="17"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5" cstate="print"/>
          <a:srcRect/>
          <a:stretch>
            <a:fillRect/>
          </a:stretch>
        </p:blipFill>
        <p:spPr bwMode="auto">
          <a:xfrm>
            <a:off x="7935817" y="11017"/>
            <a:ext cx="1219200" cy="924628"/>
          </a:xfrm>
          <a:prstGeom prst="rect">
            <a:avLst/>
          </a:prstGeom>
          <a:noFill/>
          <a:ln w="9525">
            <a:noFill/>
            <a:miter lim="800000"/>
            <a:headEnd/>
            <a:tailEnd/>
          </a:ln>
          <a:effectLst/>
        </p:spPr>
      </p:pic>
    </p:spTree>
    <p:extLst>
      <p:ext uri="{BB962C8B-B14F-4D97-AF65-F5344CB8AC3E}">
        <p14:creationId xmlns:p14="http://schemas.microsoft.com/office/powerpoint/2010/main" val="207826997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CA3EAA7-EBE4-4ADF-9551-C1B6CF15AB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6478" t="82535" r="12817" b="-313"/>
          <a:stretch/>
        </p:blipFill>
        <p:spPr>
          <a:xfrm>
            <a:off x="0" y="0"/>
            <a:ext cx="9144000" cy="762000"/>
          </a:xfrm>
          <a:prstGeom prst="rect">
            <a:avLst/>
          </a:prstGeom>
        </p:spPr>
      </p:pic>
      <p:pic>
        <p:nvPicPr>
          <p:cNvPr id="17" name="Picture 16">
            <a:extLst>
              <a:ext uri="{FF2B5EF4-FFF2-40B4-BE49-F238E27FC236}">
                <a16:creationId xmlns:a16="http://schemas.microsoft.com/office/drawing/2014/main" id="{60978A64-2576-F8AE-A657-905CD75F2DF6}"/>
              </a:ext>
            </a:extLst>
          </p:cNvPr>
          <p:cNvPicPr>
            <a:picLocks noChangeAspect="1"/>
          </p:cNvPicPr>
          <p:nvPr/>
        </p:nvPicPr>
        <p:blipFill>
          <a:blip r:embed="rId3" cstate="print"/>
          <a:stretch>
            <a:fillRect/>
          </a:stretch>
        </p:blipFill>
        <p:spPr>
          <a:xfrm>
            <a:off x="26977" y="22034"/>
            <a:ext cx="984738" cy="914400"/>
          </a:xfrm>
          <a:prstGeom prst="rect">
            <a:avLst/>
          </a:prstGeom>
        </p:spPr>
      </p:pic>
      <p:pic>
        <p:nvPicPr>
          <p:cNvPr id="18" name="Picture 2">
            <a:extLst>
              <a:ext uri="{FF2B5EF4-FFF2-40B4-BE49-F238E27FC236}">
                <a16:creationId xmlns:a16="http://schemas.microsoft.com/office/drawing/2014/main" id="{AA69EC5F-2A76-0F3F-9BBD-143148C4E597}"/>
              </a:ext>
            </a:extLst>
          </p:cNvPr>
          <p:cNvPicPr>
            <a:picLocks noChangeAspect="1" noChangeArrowheads="1"/>
          </p:cNvPicPr>
          <p:nvPr/>
        </p:nvPicPr>
        <p:blipFill>
          <a:blip r:embed="rId4" cstate="print"/>
          <a:srcRect/>
          <a:stretch>
            <a:fillRect/>
          </a:stretch>
        </p:blipFill>
        <p:spPr bwMode="auto">
          <a:xfrm>
            <a:off x="8064305" y="11017"/>
            <a:ext cx="1090711" cy="827183"/>
          </a:xfrm>
          <a:prstGeom prst="rect">
            <a:avLst/>
          </a:prstGeom>
          <a:noFill/>
          <a:ln w="9525">
            <a:noFill/>
            <a:miter lim="800000"/>
            <a:headEnd/>
            <a:tailEnd/>
          </a:ln>
          <a:effectLst/>
        </p:spPr>
      </p:pic>
      <p:sp>
        <p:nvSpPr>
          <p:cNvPr id="43010" name="Rectangle 3"/>
          <p:cNvSpPr>
            <a:spLocks noChangeArrowheads="1"/>
          </p:cNvSpPr>
          <p:nvPr/>
        </p:nvSpPr>
        <p:spPr bwMode="auto">
          <a:xfrm>
            <a:off x="0" y="4114800"/>
            <a:ext cx="4851401" cy="523875"/>
          </a:xfrm>
          <a:prstGeom prst="rect">
            <a:avLst/>
          </a:prstGeom>
          <a:noFill/>
          <a:ln w="9525">
            <a:noFill/>
            <a:miter lim="800000"/>
            <a:headEnd/>
            <a:tailEnd/>
          </a:ln>
        </p:spPr>
        <p:txBody>
          <a:bodyPr>
            <a:spAutoFit/>
          </a:bodyPr>
          <a:lstStyle/>
          <a:p>
            <a:pPr algn="ctr" eaLnBrk="1" hangingPunct="1"/>
            <a:r>
              <a:rPr lang="en-US" altLang="en-US" sz="1400" b="1" i="1" dirty="0">
                <a:solidFill>
                  <a:srgbClr val="FFDF79"/>
                </a:solidFill>
              </a:rPr>
              <a:t>Fig 5.18: Variation of pressure with crank angle for </a:t>
            </a:r>
          </a:p>
          <a:p>
            <a:pPr algn="ctr" eaLnBrk="1" hangingPunct="1"/>
            <a:r>
              <a:rPr lang="en-US" altLang="en-US" sz="1400" b="1" i="1" dirty="0">
                <a:solidFill>
                  <a:srgbClr val="FFDF79"/>
                </a:solidFill>
              </a:rPr>
              <a:t>different injection pressure</a:t>
            </a:r>
          </a:p>
        </p:txBody>
      </p:sp>
      <p:sp>
        <p:nvSpPr>
          <p:cNvPr id="43011" name="Rectangle 3"/>
          <p:cNvSpPr>
            <a:spLocks noChangeArrowheads="1"/>
          </p:cNvSpPr>
          <p:nvPr/>
        </p:nvSpPr>
        <p:spPr bwMode="auto">
          <a:xfrm>
            <a:off x="3933825" y="4124325"/>
            <a:ext cx="5867400" cy="523875"/>
          </a:xfrm>
          <a:prstGeom prst="rect">
            <a:avLst/>
          </a:prstGeom>
          <a:noFill/>
          <a:ln w="9525">
            <a:noFill/>
            <a:miter lim="800000"/>
            <a:headEnd/>
            <a:tailEnd/>
          </a:ln>
        </p:spPr>
        <p:txBody>
          <a:bodyPr>
            <a:spAutoFit/>
          </a:bodyPr>
          <a:lstStyle/>
          <a:p>
            <a:pPr algn="ctr" eaLnBrk="1" hangingPunct="1"/>
            <a:r>
              <a:rPr lang="en-US" altLang="en-US" sz="1400" b="1" i="1" dirty="0">
                <a:solidFill>
                  <a:srgbClr val="FFDF79"/>
                </a:solidFill>
              </a:rPr>
              <a:t>Fig 5.19: Variation of heat release rate with crank angle for </a:t>
            </a:r>
          </a:p>
          <a:p>
            <a:pPr algn="ctr" eaLnBrk="1" hangingPunct="1"/>
            <a:r>
              <a:rPr lang="en-US" altLang="en-US" sz="1400" b="1" i="1" dirty="0">
                <a:solidFill>
                  <a:srgbClr val="FFDF79"/>
                </a:solidFill>
              </a:rPr>
              <a:t>different injection pressure</a:t>
            </a:r>
          </a:p>
        </p:txBody>
      </p:sp>
      <p:sp>
        <p:nvSpPr>
          <p:cNvPr id="43012" name="Rectangle 6"/>
          <p:cNvSpPr>
            <a:spLocks noChangeArrowheads="1"/>
          </p:cNvSpPr>
          <p:nvPr/>
        </p:nvSpPr>
        <p:spPr bwMode="auto">
          <a:xfrm>
            <a:off x="4432300" y="4618037"/>
            <a:ext cx="4572000" cy="1477963"/>
          </a:xfrm>
          <a:prstGeom prst="rect">
            <a:avLst/>
          </a:prstGeom>
          <a:noFill/>
          <a:ln w="9525">
            <a:noFill/>
            <a:miter lim="800000"/>
            <a:headEnd/>
            <a:tailEnd/>
          </a:ln>
        </p:spPr>
        <p:txBody>
          <a:bodyPr>
            <a:spAutoFit/>
          </a:bodyPr>
          <a:lstStyle/>
          <a:p>
            <a:pPr marL="285750" indent="-285750" algn="just">
              <a:buFont typeface="Wingdings" pitchFamily="2" charset="2"/>
              <a:buChar char="Ø"/>
            </a:pPr>
            <a:r>
              <a:rPr lang="en-IN" altLang="en-US" sz="1800" dirty="0">
                <a:solidFill>
                  <a:srgbClr val="FFFF00"/>
                </a:solidFill>
              </a:rPr>
              <a:t>The </a:t>
            </a:r>
            <a:r>
              <a:rPr lang="en-IN" altLang="en-US" sz="1800" b="1" dirty="0">
                <a:solidFill>
                  <a:srgbClr val="FFC000"/>
                </a:solidFill>
              </a:rPr>
              <a:t>premixed burning phase </a:t>
            </a:r>
            <a:r>
              <a:rPr lang="en-IN" altLang="en-US" sz="1800" dirty="0">
                <a:solidFill>
                  <a:srgbClr val="FFFF00"/>
                </a:solidFill>
              </a:rPr>
              <a:t>associated with a high HRR is significant which is responsible for higher peak pressure. </a:t>
            </a:r>
          </a:p>
          <a:p>
            <a:pPr marL="285750" indent="-285750" algn="just">
              <a:buFont typeface="Wingdings" pitchFamily="2" charset="2"/>
              <a:buChar char="Ø"/>
            </a:pPr>
            <a:r>
              <a:rPr lang="en-IN" altLang="en-US" sz="1800" dirty="0">
                <a:solidFill>
                  <a:schemeClr val="bg1"/>
                </a:solidFill>
              </a:rPr>
              <a:t>This is the reason for the higher BTE of diesel with this injector at 220 bar</a:t>
            </a:r>
          </a:p>
        </p:txBody>
      </p:sp>
      <p:sp>
        <p:nvSpPr>
          <p:cNvPr id="43013" name="Rectangle 9"/>
          <p:cNvSpPr>
            <a:spLocks noChangeArrowheads="1"/>
          </p:cNvSpPr>
          <p:nvPr/>
        </p:nvSpPr>
        <p:spPr bwMode="auto">
          <a:xfrm>
            <a:off x="-68263" y="4625975"/>
            <a:ext cx="4572001" cy="2308225"/>
          </a:xfrm>
          <a:prstGeom prst="rect">
            <a:avLst/>
          </a:prstGeom>
          <a:noFill/>
          <a:ln w="9525">
            <a:noFill/>
            <a:miter lim="800000"/>
            <a:headEnd/>
            <a:tailEnd/>
          </a:ln>
        </p:spPr>
        <p:txBody>
          <a:bodyPr>
            <a:spAutoFit/>
          </a:bodyPr>
          <a:lstStyle/>
          <a:p>
            <a:pPr marL="285750" indent="-285750" algn="just">
              <a:buFont typeface="Wingdings" pitchFamily="2" charset="2"/>
              <a:buChar char="Ø"/>
            </a:pPr>
            <a:r>
              <a:rPr lang="en-IN" altLang="en-US" sz="1800" dirty="0">
                <a:solidFill>
                  <a:srgbClr val="FFC000"/>
                </a:solidFill>
              </a:rPr>
              <a:t>Mixture preparation</a:t>
            </a:r>
            <a:r>
              <a:rPr lang="en-IN" altLang="en-US" sz="1800" dirty="0">
                <a:solidFill>
                  <a:schemeClr val="bg1"/>
                </a:solidFill>
              </a:rPr>
              <a:t> during the ID period is responsible for the changes in peak pressure values and maximum increase of pressure rise. </a:t>
            </a:r>
          </a:p>
          <a:p>
            <a:pPr marL="285750" indent="-285750" algn="just">
              <a:buFont typeface="Wingdings" pitchFamily="2" charset="2"/>
              <a:buChar char="Ø"/>
            </a:pPr>
            <a:r>
              <a:rPr lang="en-IN" altLang="en-US" sz="1800" dirty="0">
                <a:solidFill>
                  <a:srgbClr val="FFC000"/>
                </a:solidFill>
              </a:rPr>
              <a:t>Higher</a:t>
            </a:r>
            <a:r>
              <a:rPr lang="en-IN" altLang="en-US" sz="1800" dirty="0">
                <a:solidFill>
                  <a:srgbClr val="FFFF00"/>
                </a:solidFill>
              </a:rPr>
              <a:t> peak pressure was noticed with injector pressure of </a:t>
            </a:r>
            <a:r>
              <a:rPr lang="en-IN" altLang="en-US" sz="1800" b="1" dirty="0">
                <a:solidFill>
                  <a:srgbClr val="FFC000"/>
                </a:solidFill>
              </a:rPr>
              <a:t>220 bar </a:t>
            </a:r>
            <a:r>
              <a:rPr lang="en-IN" altLang="en-US" sz="1800" dirty="0">
                <a:solidFill>
                  <a:srgbClr val="FFFF00"/>
                </a:solidFill>
              </a:rPr>
              <a:t>when compared to other three IP and highest BTE was observed with the IP of 230 bar</a:t>
            </a:r>
          </a:p>
        </p:txBody>
      </p:sp>
      <p:pic>
        <p:nvPicPr>
          <p:cNvPr id="43014" name="Picture 7"/>
          <p:cNvPicPr>
            <a:picLocks noChangeAspect="1" noChangeArrowheads="1"/>
          </p:cNvPicPr>
          <p:nvPr/>
        </p:nvPicPr>
        <p:blipFill>
          <a:blip r:embed="rId5"/>
          <a:srcRect/>
          <a:stretch>
            <a:fillRect/>
          </a:stretch>
        </p:blipFill>
        <p:spPr bwMode="auto">
          <a:xfrm>
            <a:off x="12700" y="869950"/>
            <a:ext cx="4600575" cy="3244850"/>
          </a:xfrm>
          <a:prstGeom prst="rect">
            <a:avLst/>
          </a:prstGeom>
          <a:noFill/>
          <a:ln w="9525">
            <a:noFill/>
            <a:miter lim="800000"/>
            <a:headEnd/>
            <a:tailEnd/>
          </a:ln>
        </p:spPr>
      </p:pic>
      <p:pic>
        <p:nvPicPr>
          <p:cNvPr id="43015" name="Picture 8"/>
          <p:cNvPicPr>
            <a:picLocks noChangeAspect="1" noChangeArrowheads="1"/>
          </p:cNvPicPr>
          <p:nvPr/>
        </p:nvPicPr>
        <p:blipFill>
          <a:blip r:embed="rId6"/>
          <a:srcRect/>
          <a:stretch>
            <a:fillRect/>
          </a:stretch>
        </p:blipFill>
        <p:spPr bwMode="auto">
          <a:xfrm>
            <a:off x="4652963" y="901700"/>
            <a:ext cx="4491037" cy="3213100"/>
          </a:xfrm>
          <a:prstGeom prst="rect">
            <a:avLst/>
          </a:prstGeom>
          <a:noFill/>
          <a:ln w="9525">
            <a:noFill/>
            <a:miter lim="800000"/>
            <a:headEnd/>
            <a:tailEnd/>
          </a:ln>
        </p:spPr>
      </p:pic>
      <p:sp>
        <p:nvSpPr>
          <p:cNvPr id="43017" name="Slide Number Placeholder 2"/>
          <p:cNvSpPr txBox="1">
            <a:spLocks noChangeArrowheads="1"/>
          </p:cNvSpPr>
          <p:nvPr/>
        </p:nvSpPr>
        <p:spPr bwMode="auto">
          <a:xfrm>
            <a:off x="8428038" y="6624638"/>
            <a:ext cx="715962" cy="307975"/>
          </a:xfrm>
          <a:prstGeom prst="rect">
            <a:avLst/>
          </a:prstGeom>
          <a:noFill/>
          <a:ln w="9525">
            <a:noFill/>
            <a:miter lim="800000"/>
            <a:headEnd/>
            <a:tailEnd/>
          </a:ln>
        </p:spPr>
        <p:txBody>
          <a:bodyPr/>
          <a:lstStyle/>
          <a:p>
            <a:fld id="{40F85527-FC52-4D03-9317-9C20EEF7A15A}" type="slidenum">
              <a:rPr lang="en-IN" altLang="en-US" sz="1200">
                <a:solidFill>
                  <a:schemeClr val="bg2"/>
                </a:solidFill>
              </a:rPr>
              <a:pPr/>
              <a:t>9</a:t>
            </a:fld>
            <a:r>
              <a:rPr lang="en-IN" altLang="en-US" sz="1200" dirty="0">
                <a:solidFill>
                  <a:schemeClr val="bg2"/>
                </a:solidFill>
              </a:rPr>
              <a:t> of 14</a:t>
            </a:r>
          </a:p>
        </p:txBody>
      </p:sp>
      <p:sp>
        <p:nvSpPr>
          <p:cNvPr id="15" name="TextBox 14">
            <a:extLst>
              <a:ext uri="{FF2B5EF4-FFF2-40B4-BE49-F238E27FC236}">
                <a16:creationId xmlns:a16="http://schemas.microsoft.com/office/drawing/2014/main" id="{B0000823-3D60-DC45-B1EF-29A32C704670}"/>
              </a:ext>
            </a:extLst>
          </p:cNvPr>
          <p:cNvSpPr txBox="1"/>
          <p:nvPr/>
        </p:nvSpPr>
        <p:spPr>
          <a:xfrm flipH="1">
            <a:off x="990600" y="0"/>
            <a:ext cx="6858000" cy="646331"/>
          </a:xfrm>
          <a:prstGeom prst="rect">
            <a:avLst/>
          </a:prstGeom>
          <a:noFill/>
          <a:ln>
            <a:noFill/>
          </a:ln>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RESULTS </a:t>
            </a:r>
            <a:r>
              <a:rPr lang="en-US" sz="3600" b="1" i="1" dirty="0">
                <a:solidFill>
                  <a:srgbClr val="FFFF00"/>
                </a:solidFill>
                <a:latin typeface="Times New Roman" panose="02020603050405020304" pitchFamily="18" charset="0"/>
                <a:cs typeface="Times New Roman" panose="02020603050405020304" pitchFamily="18" charset="0"/>
              </a:rPr>
              <a:t>(SAMPLE)</a:t>
            </a:r>
          </a:p>
        </p:txBody>
      </p:sp>
    </p:spTree>
  </p:cSld>
  <p:clrMapOvr>
    <a:masterClrMapping/>
  </p:clrMapOvr>
  <p:transition>
    <p:strips dir="ld"/>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2551</TotalTime>
  <Words>762</Words>
  <Application>Microsoft Office PowerPoint</Application>
  <PresentationFormat>On-screen Show (4:3)</PresentationFormat>
  <Paragraphs>139</Paragraphs>
  <Slides>13</Slides>
  <Notes>11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13</vt:i4>
      </vt:variant>
    </vt:vector>
  </HeadingPairs>
  <TitlesOfParts>
    <vt:vector size="22" baseType="lpstr">
      <vt:lpstr>Arial</vt:lpstr>
      <vt:lpstr>Calibri</vt:lpstr>
      <vt:lpstr>Cambria</vt:lpstr>
      <vt:lpstr>Times New Roman</vt:lpstr>
      <vt:lpstr>Wingdings</vt:lpstr>
      <vt:lpstr>Custom Design</vt:lpstr>
      <vt:lpstr>2_Custom Design</vt:lpstr>
      <vt:lpstr>1_Custom Design</vt:lpstr>
      <vt:lpstr>Theme5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ENERGY SYSTEMS ENGINEERING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Conference on Advances in Mechanical Engineering Sciences  NACAMES – 04</dc:title>
  <dc:creator>pc_04</dc:creator>
  <cp:lastModifiedBy>SathyaSai S</cp:lastModifiedBy>
  <cp:revision>405</cp:revision>
  <dcterms:created xsi:type="dcterms:W3CDTF">2004-09-01T07:51:29Z</dcterms:created>
  <dcterms:modified xsi:type="dcterms:W3CDTF">2025-05-09T12:53:03Z</dcterms:modified>
</cp:coreProperties>
</file>