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9" r:id="rId3"/>
    <p:sldId id="260" r:id="rId4"/>
    <p:sldId id="261" r:id="rId5"/>
    <p:sldId id="262" r:id="rId6"/>
    <p:sldId id="263" r:id="rId7"/>
    <p:sldId id="264" r:id="rId8"/>
    <p:sldId id="265" r:id="rId9"/>
    <p:sldId id="266" r:id="rId10"/>
    <p:sldId id="267" r:id="rId11"/>
    <p:sldId id="270" r:id="rId12"/>
    <p:sldId id="268" r:id="rId13"/>
  </p:sldIdLst>
  <p:sldSz cx="9144000" cy="5143500" type="screen16x9"/>
  <p:notesSz cx="6858000" cy="9144000"/>
  <p:embeddedFontLst>
    <p:embeddedFont>
      <p:font typeface="PT Sans Narrow" panose="020B0604020202020204" charset="0"/>
      <p:regular r:id="rId15"/>
      <p:bold r:id="rId16"/>
    </p:embeddedFon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4" d="100"/>
          <a:sy n="114" d="100"/>
        </p:scale>
        <p:origin x="13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iki.ros.org/face_recognitio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710250" y="1726550"/>
            <a:ext cx="7723500" cy="1022400"/>
          </a:xfrm>
          <a:prstGeom prst="rect">
            <a:avLst/>
          </a:prstGeom>
        </p:spPr>
        <p:txBody>
          <a:bodyPr lIns="91425" tIns="91425" rIns="91425" bIns="91425" anchor="b" anchorCtr="0">
            <a:noAutofit/>
          </a:bodyPr>
          <a:lstStyle/>
          <a:p>
            <a:pPr lvl="0">
              <a:spcBef>
                <a:spcPts val="0"/>
              </a:spcBef>
              <a:buNone/>
            </a:pPr>
            <a:r>
              <a:rPr lang="en-IN" sz="4400" dirty="0"/>
              <a:t>Implementation of face recognition</a:t>
            </a:r>
            <a:endParaRPr lang="en" sz="4400" dirty="0"/>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dirty="0"/>
              <a:t>By</a:t>
            </a:r>
          </a:p>
          <a:p>
            <a:pPr lvl="0">
              <a:spcBef>
                <a:spcPts val="0"/>
              </a:spcBef>
              <a:buNone/>
            </a:pPr>
            <a:r>
              <a:rPr lang="en" dirty="0"/>
              <a:t>Sai Prajwal </a:t>
            </a:r>
            <a:r>
              <a:rPr lang="en-IN" dirty="0"/>
              <a:t>Kotamraju</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Issues and possible improvements</a:t>
            </a:r>
          </a:p>
        </p:txBody>
      </p:sp>
      <p:sp>
        <p:nvSpPr>
          <p:cNvPr id="143" name="Shape 143"/>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a:spcBef>
                <a:spcPts val="0"/>
              </a:spcBef>
              <a:buNone/>
            </a:pPr>
            <a:r>
              <a:rPr lang="en" b="1" u="sng"/>
              <a:t>Issues faced</a:t>
            </a:r>
          </a:p>
          <a:p>
            <a:pPr marL="457200" lvl="0" indent="-304800" algn="just" rtl="0">
              <a:spcBef>
                <a:spcPts val="0"/>
              </a:spcBef>
              <a:buSzPct val="100000"/>
              <a:buChar char="-"/>
            </a:pPr>
            <a:r>
              <a:rPr lang="en" sz="1200"/>
              <a:t>One of the major issues we faced is to publish a string whenever a face is recognized. This is mainly because of the structure of the face_recognition.cpp code file. </a:t>
            </a:r>
          </a:p>
          <a:p>
            <a:pPr marL="457200" lvl="0" indent="-304800" algn="just">
              <a:spcBef>
                <a:spcPts val="0"/>
              </a:spcBef>
              <a:buSzPct val="100000"/>
              <a:buChar char="-"/>
            </a:pPr>
            <a:r>
              <a:rPr lang="en" sz="1200"/>
              <a:t>Although the face recognition is working fine in low light conditions, it is highly dependent upon the face’s orientation. When we tried recreating our database with different face orientations, we realised that haar face cascade isn’t detecting an inclined face in the first place.</a:t>
            </a:r>
          </a:p>
        </p:txBody>
      </p:sp>
      <p:sp>
        <p:nvSpPr>
          <p:cNvPr id="144" name="Shape 144"/>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b="1" u="sng" dirty="0"/>
              <a:t>Possible improvements</a:t>
            </a:r>
          </a:p>
          <a:p>
            <a:pPr marL="457200" lvl="0" indent="-304800" algn="just" rtl="0">
              <a:spcBef>
                <a:spcPts val="0"/>
              </a:spcBef>
              <a:buSzPct val="100000"/>
              <a:buChar char="-"/>
            </a:pPr>
            <a:r>
              <a:rPr lang="en" sz="1200" dirty="0"/>
              <a:t>A better face detection algorithm, which is capable of detecting inclined faces, can be used rather than haar face cascade. This way, the accuracy of face recognition can be increased by a good amount.</a:t>
            </a:r>
          </a:p>
          <a:p>
            <a:pPr marL="457200" lvl="0" indent="-304800" algn="just" rtl="0">
              <a:spcBef>
                <a:spcPts val="0"/>
              </a:spcBef>
              <a:buSzPct val="100000"/>
              <a:buChar char="-"/>
            </a:pPr>
            <a:r>
              <a:rPr lang="en" sz="1200" dirty="0"/>
              <a:t>Preprocessing the image before passing it on to face detection module will be good idea. In this way, local contrast can be stretched beforehand and problem of low light condition can be </a:t>
            </a:r>
            <a:r>
              <a:rPr lang="en" sz="1200"/>
              <a:t>avoided.</a:t>
            </a:r>
            <a:endParaRPr lang="e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all I learned from this course</a:t>
            </a:r>
          </a:p>
        </p:txBody>
      </p:sp>
      <p:sp>
        <p:nvSpPr>
          <p:cNvPr id="3" name="Text Placeholder 2"/>
          <p:cNvSpPr>
            <a:spLocks noGrp="1"/>
          </p:cNvSpPr>
          <p:nvPr>
            <p:ph type="body" idx="1"/>
          </p:nvPr>
        </p:nvSpPr>
        <p:spPr/>
        <p:txBody>
          <a:bodyPr/>
          <a:lstStyle/>
          <a:p>
            <a:pPr marL="285750" indent="-285750" algn="just">
              <a:buFont typeface="Arial" panose="020B0604020202020204" pitchFamily="34" charset="0"/>
              <a:buChar char="•"/>
            </a:pPr>
            <a:r>
              <a:rPr lang="en-IN" sz="1400" dirty="0"/>
              <a:t>To start with, I got used to Linux environment by doing multiple assignments for this course. Previously, I had minimal knowledge working on Linux based operating system.</a:t>
            </a:r>
          </a:p>
          <a:p>
            <a:pPr marL="285750" indent="-285750" algn="just">
              <a:buFont typeface="Arial" panose="020B0604020202020204" pitchFamily="34" charset="0"/>
              <a:buChar char="•"/>
            </a:pPr>
            <a:r>
              <a:rPr lang="en-IN" sz="1400" dirty="0"/>
              <a:t>I got a very good idea on ROS packages, topics, nodes, publishing to a topic and subscribing to a topic. These helped me in understanding the communication between nodes. Also, I’m very confident that I will be able to apply these concepts to either simulate or implement a real-time robotic application using </a:t>
            </a:r>
            <a:r>
              <a:rPr lang="en-IN" sz="1400" dirty="0" err="1"/>
              <a:t>turtlebot</a:t>
            </a:r>
            <a:r>
              <a:rPr lang="en-IN" sz="1400" dirty="0"/>
              <a:t>.</a:t>
            </a:r>
          </a:p>
          <a:p>
            <a:pPr marL="285750" indent="-285750" algn="just">
              <a:buFont typeface="Arial" panose="020B0604020202020204" pitchFamily="34" charset="0"/>
              <a:buChar char="•"/>
            </a:pPr>
            <a:r>
              <a:rPr lang="en-IN" sz="1400" dirty="0"/>
              <a:t>As far as computer vision applications are concerned, I was able to apply the concepts of eigen faces and </a:t>
            </a:r>
            <a:r>
              <a:rPr lang="en-IN" sz="1400" dirty="0" err="1"/>
              <a:t>haar</a:t>
            </a:r>
            <a:r>
              <a:rPr lang="en-IN" sz="1400" dirty="0"/>
              <a:t>-cascades in real-time. Also, as a part of assignment 2, I had to work on depth images where I had to filter the image and apply a few processing techniques I learned from EEE508 course. </a:t>
            </a:r>
          </a:p>
        </p:txBody>
      </p:sp>
    </p:spTree>
    <p:extLst>
      <p:ext uri="{BB962C8B-B14F-4D97-AF65-F5344CB8AC3E}">
        <p14:creationId xmlns:p14="http://schemas.microsoft.com/office/powerpoint/2010/main" val="199984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50" name="Shape 15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AutoNum type="arabicPeriod"/>
            </a:pPr>
            <a:r>
              <a:rPr lang="en">
                <a:solidFill>
                  <a:srgbClr val="000000"/>
                </a:solidFill>
              </a:rPr>
              <a:t>http://docs.opencv.org/2.4/modules/contrib/doc/facerec/facerec_tutorial.html</a:t>
            </a:r>
          </a:p>
          <a:p>
            <a:pPr marL="457200" lvl="0" indent="-228600" rtl="0">
              <a:spcBef>
                <a:spcPts val="0"/>
              </a:spcBef>
              <a:buAutoNum type="arabicPeriod"/>
            </a:pPr>
            <a:r>
              <a:rPr lang="en"/>
              <a:t>http://docs.opencv.org/trunk/d7/d8b/tutorial_py_face_detection.html</a:t>
            </a:r>
          </a:p>
          <a:p>
            <a:pPr marL="457200" lvl="0" indent="-228600" rtl="0">
              <a:spcBef>
                <a:spcPts val="0"/>
              </a:spcBef>
              <a:buAutoNum type="arabicPeriod"/>
            </a:pPr>
            <a:r>
              <a:rPr lang="en"/>
              <a:t>http://wiki.ros.org/ROS/Tutorials</a:t>
            </a:r>
          </a:p>
          <a:p>
            <a:pPr marL="457200" lvl="0" indent="-228600" rtl="0">
              <a:spcBef>
                <a:spcPts val="0"/>
              </a:spcBef>
              <a:buAutoNum type="arabicPeriod"/>
            </a:pPr>
            <a:r>
              <a:rPr lang="en"/>
              <a:t>http://wiki.ros.org/face_recognition</a:t>
            </a:r>
          </a:p>
          <a:p>
            <a:pPr lvl="0" rt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Text Placeholder 2"/>
          <p:cNvSpPr>
            <a:spLocks noGrp="1"/>
          </p:cNvSpPr>
          <p:nvPr>
            <p:ph type="body" idx="1"/>
          </p:nvPr>
        </p:nvSpPr>
        <p:spPr/>
        <p:txBody>
          <a:bodyPr/>
          <a:lstStyle/>
          <a:p>
            <a:pPr marL="285750" indent="-285750">
              <a:buFontTx/>
              <a:buChar char="-"/>
            </a:pPr>
            <a:r>
              <a:rPr lang="en-IN" dirty="0"/>
              <a:t>ROS package used</a:t>
            </a:r>
          </a:p>
          <a:p>
            <a:pPr marL="285750" indent="-285750">
              <a:buFontTx/>
              <a:buChar char="-"/>
            </a:pPr>
            <a:r>
              <a:rPr lang="en-IN" dirty="0"/>
              <a:t>Package organisation</a:t>
            </a:r>
          </a:p>
          <a:p>
            <a:pPr marL="285750" indent="-285750">
              <a:buFontTx/>
              <a:buChar char="-"/>
            </a:pPr>
            <a:r>
              <a:rPr lang="en-IN" dirty="0"/>
              <a:t>Necessary changes to be made in package</a:t>
            </a:r>
          </a:p>
          <a:p>
            <a:pPr marL="285750" indent="-285750">
              <a:buFontTx/>
              <a:buChar char="-"/>
            </a:pPr>
            <a:r>
              <a:rPr lang="en-IN" dirty="0"/>
              <a:t>Steps for executing face recognition</a:t>
            </a:r>
          </a:p>
          <a:p>
            <a:pPr marL="285750" indent="-285750">
              <a:buFontTx/>
              <a:buChar char="-"/>
            </a:pPr>
            <a:r>
              <a:rPr lang="en-IN" dirty="0"/>
              <a:t>Issues and possible improvements</a:t>
            </a:r>
          </a:p>
        </p:txBody>
      </p:sp>
    </p:spTree>
    <p:extLst>
      <p:ext uri="{BB962C8B-B14F-4D97-AF65-F5344CB8AC3E}">
        <p14:creationId xmlns:p14="http://schemas.microsoft.com/office/powerpoint/2010/main" val="307651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ROS Package used </a:t>
            </a:r>
          </a:p>
        </p:txBody>
      </p:sp>
      <p:sp>
        <p:nvSpPr>
          <p:cNvPr id="95" name="Shape 95"/>
          <p:cNvSpPr txBox="1">
            <a:spLocks noGrp="1"/>
          </p:cNvSpPr>
          <p:nvPr>
            <p:ph type="body" idx="1"/>
          </p:nvPr>
        </p:nvSpPr>
        <p:spPr>
          <a:xfrm>
            <a:off x="311700" y="1266175"/>
            <a:ext cx="8448000" cy="3302700"/>
          </a:xfrm>
          <a:prstGeom prst="rect">
            <a:avLst/>
          </a:prstGeom>
        </p:spPr>
        <p:txBody>
          <a:bodyPr lIns="91425" tIns="91425" rIns="91425" bIns="91425" anchor="t" anchorCtr="0">
            <a:noAutofit/>
          </a:bodyPr>
          <a:lstStyle/>
          <a:p>
            <a:pPr lvl="0">
              <a:spcBef>
                <a:spcPts val="0"/>
              </a:spcBef>
              <a:buNone/>
            </a:pPr>
            <a:r>
              <a:rPr lang="en"/>
              <a:t>For a successful implementation of face recognition, selection of a package from a pool of available open source packages is necessary. </a:t>
            </a:r>
            <a:r>
              <a:rPr lang="en" b="1"/>
              <a:t>face_recognition </a:t>
            </a:r>
            <a:r>
              <a:rPr lang="en"/>
              <a:t>is the open source ROS package we have used to detect and recognize the faces in a video. </a:t>
            </a:r>
          </a:p>
          <a:p>
            <a:pPr lvl="0">
              <a:spcBef>
                <a:spcPts val="0"/>
              </a:spcBef>
              <a:buNone/>
            </a:pPr>
            <a:r>
              <a:rPr lang="en" b="1"/>
              <a:t>Reference Link:</a:t>
            </a:r>
            <a:r>
              <a:rPr lang="en"/>
              <a:t>  </a:t>
            </a:r>
            <a:r>
              <a:rPr lang="en" u="sng">
                <a:solidFill>
                  <a:schemeClr val="hlink"/>
                </a:solidFill>
                <a:hlinkClick r:id="rId3"/>
              </a:rPr>
              <a:t>http://wiki.ros.org/face_recognition</a:t>
            </a:r>
          </a:p>
          <a:p>
            <a:pPr lvl="0">
              <a:spcBef>
                <a:spcPts val="0"/>
              </a:spcBef>
              <a:buNone/>
            </a:pPr>
            <a:r>
              <a:rPr lang="en"/>
              <a:t>ReadMe file, submitted as a part of final assignment, has the necessary instructions to clone the package and to make it functional.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Package Organization</a:t>
            </a:r>
          </a:p>
        </p:txBody>
      </p:sp>
      <p:sp>
        <p:nvSpPr>
          <p:cNvPr id="101" name="Shape 101"/>
          <p:cNvSpPr txBox="1">
            <a:spLocks noGrp="1"/>
          </p:cNvSpPr>
          <p:nvPr>
            <p:ph type="body" idx="1"/>
          </p:nvPr>
        </p:nvSpPr>
        <p:spPr>
          <a:xfrm>
            <a:off x="311700" y="1266175"/>
            <a:ext cx="8520600" cy="3302700"/>
          </a:xfrm>
          <a:prstGeom prst="rect">
            <a:avLst/>
          </a:prstGeom>
        </p:spPr>
        <p:txBody>
          <a:bodyPr lIns="91425" tIns="91425" rIns="91425" bIns="91425" anchor="t" anchorCtr="0">
            <a:noAutofit/>
          </a:bodyPr>
          <a:lstStyle/>
          <a:p>
            <a:pPr lvl="0" algn="just">
              <a:spcBef>
                <a:spcPts val="0"/>
              </a:spcBef>
              <a:buNone/>
            </a:pPr>
            <a:r>
              <a:rPr lang="en"/>
              <a:t>By following the instructions in ReadMe file, you would be able to clone the </a:t>
            </a:r>
            <a:r>
              <a:rPr lang="en" b="1"/>
              <a:t>face_recognition</a:t>
            </a:r>
            <a:r>
              <a:rPr lang="en"/>
              <a:t> package into your Catkin workspace. </a:t>
            </a:r>
          </a:p>
          <a:p>
            <a:pPr lvl="0" algn="just" rtl="0">
              <a:spcBef>
                <a:spcPts val="0"/>
              </a:spcBef>
              <a:buNone/>
            </a:pPr>
            <a:r>
              <a:rPr lang="en"/>
              <a:t>Once you have the package downloaded, catkin_make the catkin workspace to generate executable files.</a:t>
            </a:r>
          </a:p>
          <a:p>
            <a:pPr lvl="0" algn="just" rtl="0">
              <a:spcBef>
                <a:spcPts val="0"/>
              </a:spcBef>
              <a:buNone/>
            </a:pPr>
            <a:r>
              <a:rPr lang="en"/>
              <a:t>It is always a good practice to know the file hierarchy of a package. This way, project execution will be easy. There are three main folders in this package-</a:t>
            </a:r>
          </a:p>
          <a:p>
            <a:pPr marL="457200" lvl="0" indent="-228600" algn="just" rtl="0">
              <a:spcBef>
                <a:spcPts val="0"/>
              </a:spcBef>
              <a:buAutoNum type="arabicPeriod"/>
            </a:pPr>
            <a:r>
              <a:rPr lang="en" b="1"/>
              <a:t>Procob_functional</a:t>
            </a:r>
          </a:p>
          <a:p>
            <a:pPr marL="457200" lvl="0" indent="-228600" algn="just" rtl="0">
              <a:spcBef>
                <a:spcPts val="0"/>
              </a:spcBef>
              <a:buAutoNum type="arabicPeriod"/>
            </a:pPr>
            <a:r>
              <a:rPr lang="en" b="1"/>
              <a:t>Data</a:t>
            </a:r>
          </a:p>
          <a:p>
            <a:pPr marL="457200" lvl="0" indent="-228600" algn="just" rtl="0">
              <a:spcBef>
                <a:spcPts val="0"/>
              </a:spcBef>
              <a:buAutoNum type="arabicPeriod"/>
            </a:pPr>
            <a:r>
              <a:rPr lang="en" b="1"/>
              <a:t>Src</a:t>
            </a:r>
          </a:p>
          <a:p>
            <a:pPr lvl="0" algn="just">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Package Organization continued...</a:t>
            </a:r>
          </a:p>
        </p:txBody>
      </p:sp>
      <p:sp>
        <p:nvSpPr>
          <p:cNvPr id="107" name="Shape 107"/>
          <p:cNvSpPr txBox="1">
            <a:spLocks noGrp="1"/>
          </p:cNvSpPr>
          <p:nvPr>
            <p:ph type="body" idx="1"/>
          </p:nvPr>
        </p:nvSpPr>
        <p:spPr>
          <a:xfrm>
            <a:off x="311700" y="1266175"/>
            <a:ext cx="8567400" cy="448200"/>
          </a:xfrm>
          <a:prstGeom prst="rect">
            <a:avLst/>
          </a:prstGeom>
        </p:spPr>
        <p:txBody>
          <a:bodyPr lIns="91425" tIns="91425" rIns="91425" bIns="91425" anchor="t" anchorCtr="0">
            <a:noAutofit/>
          </a:bodyPr>
          <a:lstStyle/>
          <a:p>
            <a:pPr lvl="0" algn="just" rtl="0">
              <a:spcBef>
                <a:spcPts val="0"/>
              </a:spcBef>
              <a:buNone/>
            </a:pPr>
            <a:r>
              <a:rPr lang="en" b="1"/>
              <a:t>Catkin_ws → src → procob_functional</a:t>
            </a:r>
          </a:p>
        </p:txBody>
      </p:sp>
      <p:pic>
        <p:nvPicPr>
          <p:cNvPr id="108" name="Shape 108" descr="Org1.JPG"/>
          <p:cNvPicPr preferRelativeResize="0"/>
          <p:nvPr/>
        </p:nvPicPr>
        <p:blipFill>
          <a:blip r:embed="rId3">
            <a:alphaModFix/>
          </a:blip>
          <a:stretch>
            <a:fillRect/>
          </a:stretch>
        </p:blipFill>
        <p:spPr>
          <a:xfrm>
            <a:off x="402299" y="1714374"/>
            <a:ext cx="5975549" cy="3046000"/>
          </a:xfrm>
          <a:prstGeom prst="rect">
            <a:avLst/>
          </a:prstGeom>
          <a:noFill/>
          <a:ln>
            <a:noFill/>
          </a:ln>
        </p:spPr>
      </p:pic>
      <p:sp>
        <p:nvSpPr>
          <p:cNvPr id="109" name="Shape 109"/>
          <p:cNvSpPr txBox="1"/>
          <p:nvPr/>
        </p:nvSpPr>
        <p:spPr>
          <a:xfrm>
            <a:off x="6666425" y="2346650"/>
            <a:ext cx="1915500" cy="1388700"/>
          </a:xfrm>
          <a:prstGeom prst="rect">
            <a:avLst/>
          </a:prstGeom>
          <a:noFill/>
          <a:ln>
            <a:noFill/>
          </a:ln>
        </p:spPr>
        <p:txBody>
          <a:bodyPr lIns="91425" tIns="91425" rIns="91425" bIns="91425" anchor="t" anchorCtr="0">
            <a:noAutofit/>
          </a:bodyPr>
          <a:lstStyle/>
          <a:p>
            <a:pPr lvl="0">
              <a:spcBef>
                <a:spcPts val="0"/>
              </a:spcBef>
              <a:buNone/>
            </a:pPr>
            <a:r>
              <a:rPr lang="en"/>
              <a:t>← Procob_functional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Package Organization continued...</a:t>
            </a:r>
          </a:p>
        </p:txBody>
      </p:sp>
      <p:sp>
        <p:nvSpPr>
          <p:cNvPr id="115" name="Shape 115"/>
          <p:cNvSpPr txBox="1">
            <a:spLocks noGrp="1"/>
          </p:cNvSpPr>
          <p:nvPr>
            <p:ph type="body" idx="1"/>
          </p:nvPr>
        </p:nvSpPr>
        <p:spPr>
          <a:xfrm>
            <a:off x="311700" y="1266175"/>
            <a:ext cx="8567400" cy="448200"/>
          </a:xfrm>
          <a:prstGeom prst="rect">
            <a:avLst/>
          </a:prstGeom>
        </p:spPr>
        <p:txBody>
          <a:bodyPr lIns="91425" tIns="91425" rIns="91425" bIns="91425" anchor="t" anchorCtr="0">
            <a:noAutofit/>
          </a:bodyPr>
          <a:lstStyle/>
          <a:p>
            <a:pPr lvl="0" algn="just" rtl="0">
              <a:spcBef>
                <a:spcPts val="0"/>
              </a:spcBef>
              <a:buNone/>
            </a:pPr>
            <a:r>
              <a:rPr lang="en" b="1"/>
              <a:t>Catkin_ws → src → procob_functional → data</a:t>
            </a:r>
          </a:p>
        </p:txBody>
      </p:sp>
      <p:pic>
        <p:nvPicPr>
          <p:cNvPr id="116" name="Shape 116" descr="Org2_datafolder.JPG"/>
          <p:cNvPicPr preferRelativeResize="0"/>
          <p:nvPr/>
        </p:nvPicPr>
        <p:blipFill>
          <a:blip r:embed="rId3">
            <a:alphaModFix/>
          </a:blip>
          <a:stretch>
            <a:fillRect/>
          </a:stretch>
        </p:blipFill>
        <p:spPr>
          <a:xfrm>
            <a:off x="2716425" y="1714375"/>
            <a:ext cx="3711152" cy="31243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Package Organization continued...</a:t>
            </a:r>
          </a:p>
        </p:txBody>
      </p:sp>
      <p:sp>
        <p:nvSpPr>
          <p:cNvPr id="122" name="Shape 122"/>
          <p:cNvSpPr txBox="1">
            <a:spLocks noGrp="1"/>
          </p:cNvSpPr>
          <p:nvPr>
            <p:ph type="body" idx="1"/>
          </p:nvPr>
        </p:nvSpPr>
        <p:spPr>
          <a:xfrm>
            <a:off x="311700" y="1266175"/>
            <a:ext cx="8567400" cy="448200"/>
          </a:xfrm>
          <a:prstGeom prst="rect">
            <a:avLst/>
          </a:prstGeom>
        </p:spPr>
        <p:txBody>
          <a:bodyPr lIns="91425" tIns="91425" rIns="91425" bIns="91425" anchor="t" anchorCtr="0">
            <a:noAutofit/>
          </a:bodyPr>
          <a:lstStyle/>
          <a:p>
            <a:pPr lvl="0" algn="just" rtl="0">
              <a:spcBef>
                <a:spcPts val="0"/>
              </a:spcBef>
              <a:buNone/>
            </a:pPr>
            <a:r>
              <a:rPr lang="en" b="1"/>
              <a:t>Catkin_ws → src → procob_functional → src</a:t>
            </a:r>
          </a:p>
        </p:txBody>
      </p:sp>
      <p:pic>
        <p:nvPicPr>
          <p:cNvPr id="123" name="Shape 123" descr="Org3_src.JPG"/>
          <p:cNvPicPr preferRelativeResize="0"/>
          <p:nvPr/>
        </p:nvPicPr>
        <p:blipFill>
          <a:blip r:embed="rId3">
            <a:alphaModFix/>
          </a:blip>
          <a:stretch>
            <a:fillRect/>
          </a:stretch>
        </p:blipFill>
        <p:spPr>
          <a:xfrm>
            <a:off x="311700" y="1962550"/>
            <a:ext cx="8171075" cy="161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Necessary changes to be made in the package</a:t>
            </a:r>
          </a:p>
        </p:txBody>
      </p:sp>
      <p:sp>
        <p:nvSpPr>
          <p:cNvPr id="129" name="Shape 129"/>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algn="l" rtl="0">
              <a:spcBef>
                <a:spcPts val="0"/>
              </a:spcBef>
              <a:buNone/>
            </a:pPr>
            <a:r>
              <a:rPr lang="en" b="1" u="sng"/>
              <a:t>In face_recognition.cpp code file</a:t>
            </a:r>
          </a:p>
          <a:p>
            <a:pPr marL="457200" lvl="0" indent="-304800" algn="just" rtl="0">
              <a:spcBef>
                <a:spcPts val="0"/>
              </a:spcBef>
              <a:buSzPct val="100000"/>
              <a:buAutoNum type="arabicPeriod"/>
            </a:pPr>
            <a:r>
              <a:rPr lang="en" sz="1200"/>
              <a:t>Make sure to change the confidence score. The initial confidence score would be 0.88. But in real-time, it’s better to keep it about 0.72~0.75</a:t>
            </a:r>
          </a:p>
          <a:p>
            <a:pPr marL="457200" lvl="0" indent="-304800" algn="just">
              <a:spcBef>
                <a:spcPts val="0"/>
              </a:spcBef>
              <a:buSzPct val="100000"/>
              <a:buAutoNum type="arabicPeriod"/>
            </a:pPr>
            <a:r>
              <a:rPr lang="en" sz="1200"/>
              <a:t>Change the image topic you’re subscribing to. Remove the default topic and replace it with </a:t>
            </a:r>
            <a:r>
              <a:rPr lang="en" sz="1200" b="1"/>
              <a:t>/astra_usb_cam/image_raw</a:t>
            </a:r>
            <a:r>
              <a:rPr lang="en" sz="1200"/>
              <a:t> topic.</a:t>
            </a:r>
          </a:p>
        </p:txBody>
      </p:sp>
      <p:sp>
        <p:nvSpPr>
          <p:cNvPr id="130" name="Shape 130"/>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lgn="ctr" rtl="0">
              <a:spcBef>
                <a:spcPts val="0"/>
              </a:spcBef>
              <a:buNone/>
            </a:pPr>
            <a:r>
              <a:rPr lang="en" b="1" u="sng"/>
              <a:t>In procob_functional folder</a:t>
            </a:r>
          </a:p>
          <a:p>
            <a:pPr marL="457200" lvl="0" indent="-304800" algn="just" rtl="0">
              <a:spcBef>
                <a:spcPts val="0"/>
              </a:spcBef>
              <a:buSzPct val="100000"/>
              <a:buAutoNum type="arabicPeriod"/>
            </a:pPr>
            <a:r>
              <a:rPr lang="en" sz="1200"/>
              <a:t>Add gray scale images of your face into data folder in the format mentioned in ReadMe. Note that images should be of size 120x90. (You can also create database images while running the executable file.)</a:t>
            </a:r>
          </a:p>
          <a:p>
            <a:pPr marL="457200" lvl="0" indent="-304800" algn="just" rtl="0">
              <a:spcBef>
                <a:spcPts val="0"/>
              </a:spcBef>
              <a:buSzPct val="100000"/>
              <a:buAutoNum type="arabicPeriod"/>
            </a:pPr>
            <a:r>
              <a:rPr lang="en" sz="1200"/>
              <a:t>If new faces are added into database, make sure you delete the </a:t>
            </a:r>
            <a:r>
              <a:rPr lang="en" sz="1200" b="1"/>
              <a:t>facedata.xml</a:t>
            </a:r>
            <a:r>
              <a:rPr lang="en" sz="1200"/>
              <a:t> file and rerun the </a:t>
            </a:r>
            <a:r>
              <a:rPr lang="en" sz="1200" b="1"/>
              <a:t>Face recognition</a:t>
            </a:r>
            <a:r>
              <a:rPr lang="en" sz="1200"/>
              <a:t> so that a new facedata.xml file is created.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Steps for executing face recognition </a:t>
            </a:r>
          </a:p>
        </p:txBody>
      </p:sp>
      <p:pic>
        <p:nvPicPr>
          <p:cNvPr id="136" name="Shape 136"/>
          <p:cNvPicPr preferRelativeResize="0"/>
          <p:nvPr/>
        </p:nvPicPr>
        <p:blipFill>
          <a:blip r:embed="rId3">
            <a:alphaModFix/>
          </a:blip>
          <a:stretch>
            <a:fillRect/>
          </a:stretch>
        </p:blipFill>
        <p:spPr>
          <a:xfrm>
            <a:off x="499075" y="1324750"/>
            <a:ext cx="8145849" cy="3396550"/>
          </a:xfrm>
          <a:prstGeom prst="rect">
            <a:avLst/>
          </a:prstGeom>
          <a:noFill/>
          <a:ln>
            <a:noFill/>
          </a:ln>
        </p:spPr>
      </p:pic>
      <p:sp>
        <p:nvSpPr>
          <p:cNvPr id="137" name="Shape 137"/>
          <p:cNvSpPr txBox="1"/>
          <p:nvPr/>
        </p:nvSpPr>
        <p:spPr>
          <a:xfrm>
            <a:off x="641750" y="4224000"/>
            <a:ext cx="5268000" cy="555600"/>
          </a:xfrm>
          <a:prstGeom prst="rect">
            <a:avLst/>
          </a:prstGeom>
          <a:noFill/>
          <a:ln>
            <a:noFill/>
          </a:ln>
        </p:spPr>
        <p:txBody>
          <a:bodyPr lIns="91425" tIns="91425" rIns="91425" bIns="91425" anchor="t" anchorCtr="0">
            <a:noAutofit/>
          </a:bodyPr>
          <a:lstStyle/>
          <a:p>
            <a:pPr lvl="0">
              <a:spcBef>
                <a:spcPts val="0"/>
              </a:spcBef>
              <a:buNone/>
            </a:pPr>
            <a:r>
              <a:rPr lang="en" sz="1100"/>
              <a:t>Note: A clear set of step-by-step instructions are provided in ReadMe file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804</Words>
  <Application>Microsoft Office PowerPoint</Application>
  <PresentationFormat>On-screen Show (16:9)</PresentationFormat>
  <Paragraphs>52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PT Sans Narrow</vt:lpstr>
      <vt:lpstr>Open Sans</vt:lpstr>
      <vt:lpstr>tropic</vt:lpstr>
      <vt:lpstr>Implementation of face recognition</vt:lpstr>
      <vt:lpstr>Contents</vt:lpstr>
      <vt:lpstr>ROS Package used </vt:lpstr>
      <vt:lpstr>Package Organization</vt:lpstr>
      <vt:lpstr>Package Organization continued...</vt:lpstr>
      <vt:lpstr>Package Organization continued...</vt:lpstr>
      <vt:lpstr>Package Organization continued...</vt:lpstr>
      <vt:lpstr>Necessary changes to be made in the package</vt:lpstr>
      <vt:lpstr>Steps for executing face recognition </vt:lpstr>
      <vt:lpstr>Issues and possible improvements</vt:lpstr>
      <vt:lpstr>Summary of all I learned from this course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face recognition</dc:title>
  <dc:creator>sai prajwal kotamraju</dc:creator>
  <cp:lastModifiedBy>sai prajwal kotamraju</cp:lastModifiedBy>
  <cp:revision>6</cp:revision>
  <dcterms:modified xsi:type="dcterms:W3CDTF">2017-05-05T23:03:18Z</dcterms:modified>
</cp:coreProperties>
</file>