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23880" y="1122480"/>
            <a:ext cx="9142920" cy="238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IN" sz="1800" b="0" strike="noStrike" spc="-1">
                <a:solidFill>
                  <a:srgbClr val="000000"/>
                </a:solidFill>
                <a:latin typeface="Calibri"/>
                <a:ea typeface="DejaVu Sans"/>
              </a:rPr>
              <a:t>   </a:t>
            </a:r>
            <a:endParaRPr lang="en-IN" sz="1800" b="0" strike="noStrike" spc="-1">
              <a:latin typeface="Arial"/>
            </a:endParaRPr>
          </a:p>
        </p:txBody>
      </p:sp>
      <p:sp>
        <p:nvSpPr>
          <p:cNvPr id="77" name="CustomShape 2"/>
          <p:cNvSpPr/>
          <p:nvPr/>
        </p:nvSpPr>
        <p:spPr>
          <a:xfrm>
            <a:off x="1584360" y="2376000"/>
            <a:ext cx="9142920" cy="16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400" b="0" strike="noStrike" spc="-1">
                <a:solidFill>
                  <a:srgbClr val="ED1C24"/>
                </a:solidFill>
                <a:latin typeface="Arial"/>
                <a:ea typeface="DejaVu Sans"/>
              </a:rPr>
              <a:t>SMART TEMPERATURE AND SEIZURES MONITORING FOR PEDIATRICS</a:t>
            </a:r>
            <a:endParaRPr lang="en-IN"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1" strike="noStrike" spc="-1">
                <a:solidFill>
                  <a:srgbClr val="404040"/>
                </a:solidFill>
                <a:latin typeface="Calibri"/>
                <a:ea typeface="DejaVu Sans"/>
              </a:rPr>
              <a:t>ASK</a:t>
            </a:r>
            <a:endParaRPr lang="en-IN" sz="3600" b="0" strike="noStrike" spc="-1">
              <a:latin typeface="Arial"/>
            </a:endParaRPr>
          </a:p>
        </p:txBody>
      </p:sp>
      <p:sp>
        <p:nvSpPr>
          <p:cNvPr id="96"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Investment required: </a:t>
            </a:r>
          </a:p>
          <a:p>
            <a:pPr marL="1080">
              <a:lnSpc>
                <a:spcPct val="90000"/>
              </a:lnSpc>
              <a:spcBef>
                <a:spcPts val="1001"/>
              </a:spcBef>
              <a:buClr>
                <a:srgbClr val="000000"/>
              </a:buClr>
            </a:pPr>
            <a:r>
              <a:rPr lang="en-IN" sz="2800" spc="-1" dirty="0">
                <a:solidFill>
                  <a:srgbClr val="000000"/>
                </a:solidFill>
                <a:latin typeface="Calibri"/>
                <a:ea typeface="DejaVu Sans"/>
              </a:rPr>
              <a:t>	</a:t>
            </a:r>
            <a:r>
              <a:rPr lang="en-IN" sz="2800" b="0" strike="noStrike" spc="-1" dirty="0">
                <a:solidFill>
                  <a:srgbClr val="000000"/>
                </a:solidFill>
                <a:latin typeface="Calibri"/>
                <a:ea typeface="DejaVu Sans"/>
              </a:rPr>
              <a:t>Rs 10,000/- </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52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How will you use the money :</a:t>
            </a:r>
            <a:endParaRPr lang="en-IN" sz="2800" b="0" strike="noStrike" spc="-1" dirty="0">
              <a:latin typeface="Arial"/>
            </a:endParaRPr>
          </a:p>
          <a:p>
            <a:pPr marL="1080">
              <a:lnSpc>
                <a:spcPct val="90000"/>
              </a:lnSpc>
              <a:spcBef>
                <a:spcPts val="1001"/>
              </a:spcBef>
              <a:buClr>
                <a:srgbClr val="000000"/>
              </a:buClr>
            </a:pPr>
            <a:r>
              <a:rPr lang="en-IN" sz="2800" b="0" strike="noStrike" spc="-1" dirty="0">
                <a:solidFill>
                  <a:srgbClr val="000000"/>
                </a:solidFill>
                <a:latin typeface="Calibri"/>
                <a:ea typeface="DejaVu Sans"/>
              </a:rPr>
              <a:t>	To buy raw materials, To pay Government taxes, for upgradation. </a:t>
            </a: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1" strike="noStrike" spc="-1">
                <a:solidFill>
                  <a:srgbClr val="404040"/>
                </a:solidFill>
                <a:latin typeface="Calibri"/>
                <a:ea typeface="DejaVu Sans"/>
              </a:rPr>
              <a:t>REVENUE MODEL</a:t>
            </a:r>
            <a:endParaRPr lang="en-IN" sz="3600" b="0" strike="noStrike" spc="-1">
              <a:latin typeface="Arial"/>
            </a:endParaRPr>
          </a:p>
        </p:txBody>
      </p:sp>
      <p:sp>
        <p:nvSpPr>
          <p:cNvPr id="98"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What are your revenue sources: </a:t>
            </a:r>
          </a:p>
          <a:p>
            <a:pPr marL="1080">
              <a:lnSpc>
                <a:spcPct val="90000"/>
              </a:lnSpc>
              <a:spcBef>
                <a:spcPts val="1001"/>
              </a:spcBef>
              <a:buClr>
                <a:srgbClr val="000000"/>
              </a:buClr>
            </a:pPr>
            <a:r>
              <a:rPr lang="en-IN" sz="2800" spc="-1" dirty="0">
                <a:solidFill>
                  <a:srgbClr val="000000"/>
                </a:solidFill>
                <a:latin typeface="Calibri"/>
                <a:ea typeface="DejaVu Sans"/>
              </a:rPr>
              <a:t>	</a:t>
            </a:r>
            <a:r>
              <a:rPr lang="en-IN" sz="2800" b="0" strike="noStrike" spc="-1" dirty="0">
                <a:solidFill>
                  <a:srgbClr val="000000"/>
                </a:solidFill>
                <a:latin typeface="Calibri"/>
                <a:ea typeface="DejaVu Sans"/>
              </a:rPr>
              <a:t>Pharmacy stores, Service fee, Advertising Sales.</a:t>
            </a:r>
            <a:endParaRPr lang="en-IN" sz="2800" b="0" strike="noStrike" spc="-1" dirty="0">
              <a:latin typeface="Arial"/>
            </a:endParaRPr>
          </a:p>
          <a:p>
            <a:pPr marL="228600" indent="-22752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Price of your product: </a:t>
            </a:r>
          </a:p>
          <a:p>
            <a:pPr marL="1080">
              <a:lnSpc>
                <a:spcPct val="90000"/>
              </a:lnSpc>
              <a:spcBef>
                <a:spcPts val="1001"/>
              </a:spcBef>
              <a:buClr>
                <a:srgbClr val="000000"/>
              </a:buClr>
            </a:pPr>
            <a:r>
              <a:rPr lang="en-IN" sz="2800" spc="-1" dirty="0">
                <a:solidFill>
                  <a:srgbClr val="000000"/>
                </a:solidFill>
                <a:latin typeface="Calibri"/>
                <a:ea typeface="DejaVu Sans"/>
              </a:rPr>
              <a:t>	</a:t>
            </a:r>
            <a:r>
              <a:rPr lang="en-IN" sz="2800" b="0" strike="noStrike" spc="-1" dirty="0">
                <a:solidFill>
                  <a:srgbClr val="000000"/>
                </a:solidFill>
                <a:latin typeface="Calibri"/>
                <a:ea typeface="DejaVu Sans"/>
              </a:rPr>
              <a:t>Rs 700/- only.</a:t>
            </a: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sp>
      <p:sp>
        <p:nvSpPr>
          <p:cNvPr id="100"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r>
              <a:rPr lang="en-IN" sz="2800" b="0" strike="noStrike" spc="-1">
                <a:solidFill>
                  <a:srgbClr val="000000"/>
                </a:solidFill>
                <a:latin typeface="Calibri"/>
                <a:ea typeface="DejaVu Sans"/>
              </a:rPr>
              <a:t>                                                     </a:t>
            </a: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r>
              <a:rPr lang="en-IN" sz="2800" b="0" strike="noStrike" spc="-1">
                <a:solidFill>
                  <a:srgbClr val="000000"/>
                </a:solidFill>
                <a:latin typeface="Calibri"/>
                <a:ea typeface="DejaVu Sans"/>
              </a:rPr>
              <a:t>                                                       Q&amp;A</a:t>
            </a: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1" strike="noStrike" spc="-1" dirty="0">
                <a:solidFill>
                  <a:srgbClr val="404040"/>
                </a:solidFill>
                <a:latin typeface="Calibri"/>
                <a:ea typeface="DejaVu Sans"/>
              </a:rPr>
              <a:t>PROBLEM BEING ADDRESSED &amp; SOLUTION</a:t>
            </a:r>
            <a:endParaRPr lang="en-IN" sz="3600" b="0" strike="noStrike" spc="-1" dirty="0">
              <a:latin typeface="Arial"/>
            </a:endParaRPr>
          </a:p>
        </p:txBody>
      </p:sp>
      <p:sp>
        <p:nvSpPr>
          <p:cNvPr id="80"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PROBLEM: </a:t>
            </a:r>
            <a:endParaRPr lang="en-IN" sz="2800" b="0" strike="noStrike" spc="-1" dirty="0">
              <a:latin typeface="Arial"/>
            </a:endParaRPr>
          </a:p>
          <a:p>
            <a:endParaRPr lang="en-IN" dirty="0"/>
          </a:p>
          <a:p>
            <a:pPr lvl="1" algn="just"/>
            <a:r>
              <a:rPr lang="en-IN" sz="2000" dirty="0"/>
              <a:t>Sudden increase in body temperature of an infant has a very high chance of leading to febrile seizures which is a convulsion caused by abnormal electrical activity in the nerve cells of brain. The seizure could turn out to be fatal if not detected at the right time</a:t>
            </a:r>
          </a:p>
          <a:p>
            <a:endParaRPr lang="en-IN" sz="1800" b="0" strike="noStrike" spc="-1" dirty="0">
              <a:latin typeface="Arial"/>
            </a:endParaRPr>
          </a:p>
          <a:p>
            <a:pPr marL="228600" indent="-227520" algn="just">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SOLUTION: </a:t>
            </a:r>
            <a:endParaRPr lang="en-IN" sz="2800" b="0" strike="noStrike" spc="-1" dirty="0">
              <a:latin typeface="Arial"/>
            </a:endParaRPr>
          </a:p>
          <a:p>
            <a:pPr marL="458280" lvl="1" algn="just">
              <a:lnSpc>
                <a:spcPct val="90000"/>
              </a:lnSpc>
              <a:spcBef>
                <a:spcPts val="1001"/>
              </a:spcBef>
              <a:buClr>
                <a:srgbClr val="000000"/>
              </a:buClr>
            </a:pPr>
            <a:r>
              <a:rPr lang="en-IN" sz="2000" dirty="0"/>
              <a:t>Our solution to tackle this problem is a device that would monitor the temperature and vibrations of the body and if the measured values are beyond the threshold levels it would notify the person near by thus preventing the situation from turning fatal</a:t>
            </a:r>
            <a:r>
              <a:rPr lang="en-IN" dirty="0"/>
              <a:t>.</a:t>
            </a:r>
            <a:br>
              <a:rPr lang="en-IN" dirty="0"/>
            </a:br>
            <a:br>
              <a:rPr lang="en-IN" dirty="0"/>
            </a:br>
            <a:endParaRPr lang="en-IN"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1" strike="noStrike" spc="-1">
                <a:solidFill>
                  <a:srgbClr val="404040"/>
                </a:solidFill>
                <a:latin typeface="Calibri"/>
                <a:ea typeface="DejaVu Sans"/>
              </a:rPr>
              <a:t>PRODUCT/SERVICE</a:t>
            </a:r>
            <a:endParaRPr lang="en-IN" sz="3600" b="0" strike="noStrike" spc="-1">
              <a:latin typeface="Arial"/>
            </a:endParaRP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IN" sz="2800" b="1" strike="noStrike" spc="-1" dirty="0">
                <a:solidFill>
                  <a:srgbClr val="000000"/>
                </a:solidFill>
                <a:latin typeface="Calibri"/>
                <a:ea typeface="DejaVu Sans"/>
              </a:rPr>
              <a:t>Briefly describe the product </a:t>
            </a:r>
            <a:r>
              <a:rPr lang="en-IN" sz="2800" b="0" strike="noStrike" spc="-1" dirty="0">
                <a:solidFill>
                  <a:srgbClr val="000000"/>
                </a:solidFill>
                <a:latin typeface="Calibri"/>
                <a:ea typeface="DejaVu Sans"/>
              </a:rPr>
              <a:t>: </a:t>
            </a:r>
            <a:endParaRPr lang="en-IN" sz="2800" b="0" strike="noStrike" spc="-1" dirty="0">
              <a:latin typeface="Arial"/>
            </a:endParaRPr>
          </a:p>
          <a:p>
            <a:pPr marL="228600" indent="-227520" algn="just">
              <a:lnSpc>
                <a:spcPct val="90000"/>
              </a:lnSpc>
              <a:spcBef>
                <a:spcPts val="1001"/>
              </a:spcBef>
              <a:buClr>
                <a:srgbClr val="000000"/>
              </a:buClr>
              <a:buFont typeface="Arial"/>
              <a:buChar char="•"/>
            </a:pPr>
            <a:r>
              <a:rPr lang="en-IN" sz="2400" b="0" strike="noStrike" spc="-1" dirty="0">
                <a:solidFill>
                  <a:srgbClr val="000000"/>
                </a:solidFill>
                <a:latin typeface="Calibri"/>
                <a:ea typeface="DejaVu Sans"/>
              </a:rPr>
              <a:t>This product consists of temperature and vibration sensor interfacing with Arduino nano. LM35 sensor which is used to obtain the temperature and SW420 sensor which is used to obtain the vibrations of the body. There is a buzzer that turns ON when its corresponding temperature range is reached i.e., 102 fahrenheit or when its corresponding vibration range is reached or both simultaneously. The sensors are properly interfaced to the Arduino ecosystem and the sensor values are recorded periodically based on which the buzzer sounds.   </a:t>
            </a:r>
            <a:r>
              <a:rPr lang="en-IN" sz="2800" b="0" strike="noStrike" spc="-1" dirty="0">
                <a:solidFill>
                  <a:srgbClr val="000000"/>
                </a:solidFill>
                <a:latin typeface="Calibri"/>
                <a:ea typeface="DejaVu Sans"/>
              </a:rPr>
              <a:t> </a:t>
            </a: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2800" b="0" strike="noStrike" spc="-1">
                <a:solidFill>
                  <a:srgbClr val="000000"/>
                </a:solidFill>
                <a:latin typeface="Calibri"/>
                <a:ea typeface="DejaVu Sans"/>
              </a:rPr>
              <a:t>Images and visuals are helpful :</a:t>
            </a:r>
            <a:endParaRPr lang="en-IN" sz="2800" b="0" strike="noStrike" spc="-1">
              <a:latin typeface="Arial"/>
            </a:endParaRPr>
          </a:p>
        </p:txBody>
      </p:sp>
      <p:pic>
        <p:nvPicPr>
          <p:cNvPr id="84" name="Picture 83"/>
          <p:cNvPicPr/>
          <p:nvPr/>
        </p:nvPicPr>
        <p:blipFill>
          <a:blip r:embed="rId2"/>
          <a:stretch/>
        </p:blipFill>
        <p:spPr>
          <a:xfrm>
            <a:off x="3600000" y="1800000"/>
            <a:ext cx="5255280" cy="386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1" strike="noStrike" spc="-1">
                <a:solidFill>
                  <a:srgbClr val="404040"/>
                </a:solidFill>
                <a:latin typeface="Calibri"/>
                <a:ea typeface="DejaVu Sans"/>
              </a:rPr>
              <a:t>COMPETITION</a:t>
            </a:r>
            <a:endParaRPr lang="en-IN" sz="3600" b="0" strike="noStrike" spc="-1">
              <a:latin typeface="Arial"/>
            </a:endParaRPr>
          </a:p>
        </p:txBody>
      </p:sp>
      <p:sp>
        <p:nvSpPr>
          <p:cNvPr id="86" name="CustomShape 2"/>
          <p:cNvSpPr/>
          <p:nvPr/>
        </p:nvSpPr>
        <p:spPr>
          <a:xfrm>
            <a:off x="0" y="1553040"/>
            <a:ext cx="12098520" cy="478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Who are your competitors : </a:t>
            </a:r>
            <a:endParaRPr lang="en-IN" sz="2800" spc="-1" dirty="0">
              <a:latin typeface="Arial"/>
            </a:endParaRPr>
          </a:p>
          <a:p>
            <a:pPr marL="458280" lvl="1">
              <a:lnSpc>
                <a:spcPct val="90000"/>
              </a:lnSpc>
              <a:spcBef>
                <a:spcPts val="1001"/>
              </a:spcBef>
              <a:buClr>
                <a:srgbClr val="000000"/>
              </a:buClr>
            </a:pPr>
            <a:r>
              <a:rPr lang="en-IN" sz="2800" b="0" strike="noStrike" spc="-1" dirty="0">
                <a:solidFill>
                  <a:srgbClr val="000000"/>
                </a:solidFill>
                <a:latin typeface="Calibri"/>
                <a:ea typeface="DejaVu Sans"/>
              </a:rPr>
              <a:t>	Bang good DS01 Intelligent Wearable Thermometer.</a:t>
            </a:r>
            <a:endParaRPr lang="en-IN" sz="2800" b="0" strike="noStrike" spc="-1" dirty="0">
              <a:latin typeface="Arial"/>
            </a:endParaRPr>
          </a:p>
          <a:p>
            <a:pPr marL="228600" indent="-22752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How have they succeeded: </a:t>
            </a:r>
            <a:endParaRPr lang="en-IN" sz="2800" b="0" strike="noStrike" spc="-1" dirty="0">
              <a:latin typeface="Arial"/>
            </a:endParaRPr>
          </a:p>
          <a:p>
            <a:pPr marL="1080">
              <a:lnSpc>
                <a:spcPct val="90000"/>
              </a:lnSpc>
              <a:spcBef>
                <a:spcPts val="1001"/>
              </a:spcBef>
              <a:buClr>
                <a:srgbClr val="000000"/>
              </a:buClr>
            </a:pPr>
            <a:r>
              <a:rPr lang="en-IN" sz="2800" spc="-1" dirty="0">
                <a:solidFill>
                  <a:srgbClr val="000000"/>
                </a:solidFill>
                <a:latin typeface="Calibri"/>
                <a:ea typeface="DejaVu Sans"/>
              </a:rPr>
              <a:t>	</a:t>
            </a:r>
            <a:r>
              <a:rPr lang="en-IN" sz="2800" b="0" strike="noStrike" spc="-1" dirty="0">
                <a:solidFill>
                  <a:srgbClr val="000000"/>
                </a:solidFill>
                <a:latin typeface="Calibri"/>
                <a:ea typeface="DejaVu Sans"/>
              </a:rPr>
              <a:t> It has a unique feature to avoid viral spread of fever. </a:t>
            </a:r>
            <a:endParaRPr lang="en-IN" sz="2800" b="0" strike="noStrike" spc="-1" dirty="0">
              <a:latin typeface="Arial"/>
            </a:endParaRPr>
          </a:p>
          <a:p>
            <a:pPr marL="228600" indent="-22752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How are different than your competitors: </a:t>
            </a:r>
            <a:endParaRPr lang="en-IN" sz="2800" b="0" strike="noStrike" spc="-1" dirty="0">
              <a:latin typeface="Arial"/>
            </a:endParaRPr>
          </a:p>
          <a:p>
            <a:pPr marL="1080">
              <a:lnSpc>
                <a:spcPct val="90000"/>
              </a:lnSpc>
              <a:spcBef>
                <a:spcPts val="1001"/>
              </a:spcBef>
              <a:buClr>
                <a:srgbClr val="000000"/>
              </a:buClr>
            </a:pPr>
            <a:r>
              <a:rPr lang="en-IN" sz="2800" spc="-1" dirty="0">
                <a:solidFill>
                  <a:srgbClr val="000000"/>
                </a:solidFill>
                <a:latin typeface="Calibri"/>
                <a:ea typeface="DejaVu Sans"/>
              </a:rPr>
              <a:t>	</a:t>
            </a:r>
            <a:r>
              <a:rPr lang="en-IN" sz="2800" b="0" strike="noStrike" spc="-1" dirty="0">
                <a:solidFill>
                  <a:srgbClr val="000000"/>
                </a:solidFill>
                <a:latin typeface="Calibri"/>
                <a:ea typeface="DejaVu Sans"/>
              </a:rPr>
              <a:t>Our competitor doesn’t have the feature for detection of seizures. So for 	detection of seizures we use SW-420 vibration sensor.  </a:t>
            </a:r>
            <a:endParaRPr lang="en-IN" sz="2800" b="0" strike="noStrike" spc="-1" dirty="0">
              <a:latin typeface="Arial"/>
            </a:endParaRPr>
          </a:p>
          <a:p>
            <a:pPr>
              <a:lnSpc>
                <a:spcPct val="90000"/>
              </a:lnSpc>
              <a:spcBef>
                <a:spcPts val="1001"/>
              </a:spcBef>
            </a:pP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1" strike="noStrike" spc="-1">
                <a:solidFill>
                  <a:srgbClr val="404040"/>
                </a:solidFill>
                <a:latin typeface="Calibri"/>
                <a:ea typeface="DejaVu Sans"/>
              </a:rPr>
              <a:t>MARKET</a:t>
            </a:r>
            <a:endParaRPr lang="en-IN" sz="3600" b="0" strike="noStrike" spc="-1">
              <a:latin typeface="Arial"/>
            </a:endParaRPr>
          </a:p>
        </p:txBody>
      </p:sp>
      <p:sp>
        <p:nvSpPr>
          <p:cNvPr id="88"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Who are your customers :   </a:t>
            </a:r>
          </a:p>
          <a:p>
            <a:pPr marL="1080">
              <a:lnSpc>
                <a:spcPct val="90000"/>
              </a:lnSpc>
              <a:spcBef>
                <a:spcPts val="1001"/>
              </a:spcBef>
              <a:buClr>
                <a:srgbClr val="000000"/>
              </a:buClr>
            </a:pPr>
            <a:r>
              <a:rPr lang="en-IN" sz="2800" spc="-1" dirty="0">
                <a:solidFill>
                  <a:srgbClr val="000000"/>
                </a:solidFill>
                <a:latin typeface="Calibri"/>
                <a:ea typeface="DejaVu Sans"/>
              </a:rPr>
              <a:t>	</a:t>
            </a:r>
            <a:r>
              <a:rPr lang="en-IN" sz="2800" b="0" strike="noStrike" spc="-1" dirty="0">
                <a:solidFill>
                  <a:srgbClr val="000000"/>
                </a:solidFill>
                <a:latin typeface="Calibri"/>
                <a:ea typeface="DejaVu Sans"/>
              </a:rPr>
              <a:t> Care takers of children.</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52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How many prospective customers are there totally :        </a:t>
            </a:r>
          </a:p>
          <a:p>
            <a:pPr marL="458280" lvl="1">
              <a:lnSpc>
                <a:spcPct val="90000"/>
              </a:lnSpc>
              <a:spcBef>
                <a:spcPts val="1001"/>
              </a:spcBef>
              <a:buClr>
                <a:srgbClr val="000000"/>
              </a:buClr>
            </a:pPr>
            <a:r>
              <a:rPr lang="en-IN" sz="2800" b="0" strike="noStrike" spc="-1" dirty="0">
                <a:solidFill>
                  <a:srgbClr val="000000"/>
                </a:solidFill>
                <a:latin typeface="Calibri"/>
                <a:ea typeface="DejaVu Sans"/>
              </a:rPr>
              <a:t>  According to statistics birth rate of infants in India are 19 births per 1000 population. So our prospective customers are 70% of birth  rate. </a:t>
            </a:r>
            <a:endParaRPr lang="en-IN" sz="2800" b="0" strike="noStrike" spc="-1" dirty="0">
              <a:latin typeface="Arial"/>
            </a:endParaRPr>
          </a:p>
          <a:p>
            <a:pPr lvl="1">
              <a:lnSpc>
                <a:spcPct val="90000"/>
              </a:lnSpc>
              <a:spcBef>
                <a:spcPts val="1001"/>
              </a:spcBef>
            </a:pPr>
            <a:endParaRPr lang="en-IN" sz="2800" b="0" strike="noStrike" spc="-1" dirty="0">
              <a:latin typeface="Arial"/>
            </a:endParaRPr>
          </a:p>
          <a:p>
            <a:pPr marL="228600" indent="-22752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How many can you address now :   ------</a:t>
            </a: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838080" y="365040"/>
            <a:ext cx="10514520" cy="145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1" strike="noStrike" spc="-1">
                <a:solidFill>
                  <a:srgbClr val="404040"/>
                </a:solidFill>
                <a:latin typeface="Calibri"/>
                <a:ea typeface="DejaVu Sans"/>
              </a:rPr>
              <a:t>MARKETING STRATEGY</a:t>
            </a:r>
            <a:endParaRPr lang="en-IN" sz="3600" b="0" strike="noStrike" spc="-1">
              <a:latin typeface="Arial"/>
            </a:endParaRPr>
          </a:p>
        </p:txBody>
      </p:sp>
      <p:sp>
        <p:nvSpPr>
          <p:cNvPr id="90"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Where are your customers : </a:t>
            </a:r>
          </a:p>
          <a:p>
            <a:pPr marL="1080">
              <a:lnSpc>
                <a:spcPct val="90000"/>
              </a:lnSpc>
              <a:spcBef>
                <a:spcPts val="1001"/>
              </a:spcBef>
              <a:buClr>
                <a:srgbClr val="000000"/>
              </a:buClr>
            </a:pPr>
            <a:r>
              <a:rPr lang="en-IN" sz="2800" spc="-1" dirty="0">
                <a:solidFill>
                  <a:srgbClr val="000000"/>
                </a:solidFill>
                <a:latin typeface="Calibri"/>
                <a:ea typeface="DejaVu Sans"/>
              </a:rPr>
              <a:t>	</a:t>
            </a:r>
            <a:r>
              <a:rPr lang="en-IN" sz="2800" b="0" strike="noStrike" spc="-1" dirty="0">
                <a:solidFill>
                  <a:srgbClr val="000000"/>
                </a:solidFill>
                <a:latin typeface="Calibri"/>
                <a:ea typeface="DejaVu Sans"/>
              </a:rPr>
              <a:t>Everywhere</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520">
              <a:lnSpc>
                <a:spcPct val="90000"/>
              </a:lnSpc>
              <a:spcBef>
                <a:spcPts val="1001"/>
              </a:spcBef>
              <a:buClr>
                <a:srgbClr val="000000"/>
              </a:buClr>
              <a:buFont typeface="Arial"/>
              <a:buChar char="•"/>
            </a:pPr>
            <a:r>
              <a:rPr lang="en-IN" sz="2800" b="0" strike="noStrike" spc="-1" dirty="0">
                <a:solidFill>
                  <a:srgbClr val="000000"/>
                </a:solidFill>
                <a:latin typeface="Calibri"/>
                <a:ea typeface="Noto Sans CJK SC Regular"/>
              </a:rPr>
              <a:t>How will you reach out to them:</a:t>
            </a:r>
            <a:endParaRPr lang="en-IN" sz="2800" b="0" strike="noStrike" spc="-1" dirty="0">
              <a:latin typeface="Arial"/>
            </a:endParaRPr>
          </a:p>
          <a:p>
            <a:pPr marL="1080">
              <a:lnSpc>
                <a:spcPct val="90000"/>
              </a:lnSpc>
              <a:spcBef>
                <a:spcPts val="1001"/>
              </a:spcBef>
              <a:buClr>
                <a:srgbClr val="000000"/>
              </a:buClr>
            </a:pPr>
            <a:r>
              <a:rPr lang="en-IN" sz="2800" b="0" strike="noStrike" spc="-1" dirty="0">
                <a:solidFill>
                  <a:srgbClr val="000000"/>
                </a:solidFill>
                <a:latin typeface="Calibri"/>
                <a:ea typeface="Noto Sans CJK SC Regular"/>
              </a:rPr>
              <a:t>	Through pharmacies and paediatricians.</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520">
              <a:lnSpc>
                <a:spcPct val="90000"/>
              </a:lnSpc>
              <a:spcBef>
                <a:spcPts val="1001"/>
              </a:spcBef>
              <a:buClr>
                <a:srgbClr val="000000"/>
              </a:buClr>
              <a:buFont typeface="Arial"/>
              <a:buChar char="•"/>
            </a:pPr>
            <a:r>
              <a:rPr lang="en-IN" sz="2800" b="0" strike="noStrike" spc="-1" dirty="0">
                <a:solidFill>
                  <a:srgbClr val="000000"/>
                </a:solidFill>
                <a:latin typeface="Calibri"/>
                <a:ea typeface="Noto Sans CJK SC Regular"/>
              </a:rPr>
              <a:t>What marketing channels/methods will you use:</a:t>
            </a:r>
            <a:endParaRPr lang="en-IN" sz="2800" b="0" strike="noStrike" spc="-1" dirty="0">
              <a:latin typeface="Arial"/>
            </a:endParaRPr>
          </a:p>
          <a:p>
            <a:pPr marL="1080">
              <a:lnSpc>
                <a:spcPct val="90000"/>
              </a:lnSpc>
              <a:spcBef>
                <a:spcPts val="1001"/>
              </a:spcBef>
              <a:buClr>
                <a:srgbClr val="000000"/>
              </a:buClr>
            </a:pPr>
            <a:r>
              <a:rPr lang="en-IN" sz="2800" b="0" strike="noStrike" spc="-1" dirty="0">
                <a:solidFill>
                  <a:srgbClr val="000000"/>
                </a:solidFill>
                <a:latin typeface="Calibri"/>
                <a:ea typeface="Noto Sans CJK SC Regular"/>
              </a:rPr>
              <a:t>	Through Social Media, by publishing posters.</a:t>
            </a: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1" strike="noStrike" spc="-1">
                <a:solidFill>
                  <a:srgbClr val="404040"/>
                </a:solidFill>
                <a:latin typeface="Calibri"/>
                <a:ea typeface="DejaVu Sans"/>
              </a:rPr>
              <a:t>FINANCIALS</a:t>
            </a:r>
            <a:endParaRPr lang="en-IN" sz="3600" b="0" strike="noStrike" spc="-1">
              <a:latin typeface="Arial"/>
            </a:endParaRPr>
          </a:p>
        </p:txBody>
      </p:sp>
      <p:sp>
        <p:nvSpPr>
          <p:cNvPr id="9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What is your cost of making the product:</a:t>
            </a:r>
          </a:p>
          <a:p>
            <a:pPr marL="1080">
              <a:lnSpc>
                <a:spcPct val="90000"/>
              </a:lnSpc>
              <a:spcBef>
                <a:spcPts val="1001"/>
              </a:spcBef>
              <a:buClr>
                <a:srgbClr val="000000"/>
              </a:buClr>
            </a:pPr>
            <a:r>
              <a:rPr lang="en-IN" sz="2800" spc="-1" dirty="0">
                <a:solidFill>
                  <a:srgbClr val="000000"/>
                </a:solidFill>
                <a:latin typeface="Calibri"/>
                <a:ea typeface="DejaVu Sans"/>
              </a:rPr>
              <a:t>	</a:t>
            </a:r>
            <a:r>
              <a:rPr lang="en-IN" sz="2800" b="0" strike="noStrike" spc="-1" dirty="0">
                <a:solidFill>
                  <a:srgbClr val="000000"/>
                </a:solidFill>
                <a:latin typeface="Calibri"/>
                <a:ea typeface="DejaVu Sans"/>
              </a:rPr>
              <a:t> Rs 550/-</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52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What will be your month-wise revenue for at least one year:</a:t>
            </a:r>
          </a:p>
          <a:p>
            <a:pPr marL="1080">
              <a:lnSpc>
                <a:spcPct val="90000"/>
              </a:lnSpc>
              <a:spcBef>
                <a:spcPts val="1001"/>
              </a:spcBef>
              <a:buClr>
                <a:srgbClr val="000000"/>
              </a:buClr>
            </a:pPr>
            <a:r>
              <a:rPr lang="en-IN" sz="2800" spc="-1" dirty="0">
                <a:solidFill>
                  <a:srgbClr val="000000"/>
                </a:solidFill>
                <a:latin typeface="Calibri"/>
                <a:ea typeface="DejaVu Sans"/>
              </a:rPr>
              <a:t>	</a:t>
            </a:r>
            <a:r>
              <a:rPr lang="en-IN" sz="2800" b="0" strike="noStrike" spc="-1" dirty="0">
                <a:solidFill>
                  <a:srgbClr val="000000"/>
                </a:solidFill>
                <a:latin typeface="Calibri"/>
                <a:ea typeface="DejaVu Sans"/>
              </a:rPr>
              <a:t> Rs 7500/- per month</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1" strike="noStrike" spc="-1">
                <a:solidFill>
                  <a:srgbClr val="404040"/>
                </a:solidFill>
                <a:latin typeface="Calibri"/>
                <a:ea typeface="DejaVu Sans"/>
              </a:rPr>
              <a:t>TEAM</a:t>
            </a:r>
            <a:endParaRPr lang="en-IN" sz="3600" b="0" strike="noStrike" spc="-1">
              <a:latin typeface="Arial"/>
            </a:endParaRPr>
          </a:p>
        </p:txBody>
      </p:sp>
      <p:sp>
        <p:nvSpPr>
          <p:cNvPr id="94"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List out the names of your team members and their roles:</a:t>
            </a:r>
            <a:endParaRPr lang="en-IN" sz="2800" b="0" strike="noStrike" spc="-1" dirty="0">
              <a:latin typeface="Arial"/>
            </a:endParaRPr>
          </a:p>
          <a:p>
            <a:pPr marL="458280" lvl="1">
              <a:lnSpc>
                <a:spcPct val="90000"/>
              </a:lnSpc>
              <a:spcBef>
                <a:spcPts val="1001"/>
              </a:spcBef>
              <a:buClr>
                <a:srgbClr val="000000"/>
              </a:buClr>
            </a:pPr>
            <a:r>
              <a:rPr lang="en-IN" sz="2800" b="0" strike="noStrike" spc="-1" dirty="0">
                <a:solidFill>
                  <a:srgbClr val="000000"/>
                </a:solidFill>
                <a:latin typeface="Calibri"/>
                <a:ea typeface="DejaVu Sans"/>
              </a:rPr>
              <a:t>P. </a:t>
            </a:r>
            <a:r>
              <a:rPr lang="en-IN" sz="2800" b="0" strike="noStrike" spc="-1" dirty="0" err="1">
                <a:solidFill>
                  <a:srgbClr val="000000"/>
                </a:solidFill>
                <a:latin typeface="Calibri"/>
                <a:ea typeface="DejaVu Sans"/>
              </a:rPr>
              <a:t>Akhila</a:t>
            </a:r>
            <a:r>
              <a:rPr lang="en-IN" sz="2800" b="0" strike="noStrike" spc="-1" dirty="0">
                <a:solidFill>
                  <a:srgbClr val="000000"/>
                </a:solidFill>
                <a:latin typeface="Calibri"/>
                <a:ea typeface="DejaVu Sans"/>
              </a:rPr>
              <a:t> – Marketing and Survey</a:t>
            </a:r>
            <a:endParaRPr lang="en-IN" sz="2800" b="0" strike="noStrike" spc="-1" dirty="0">
              <a:latin typeface="Arial"/>
            </a:endParaRPr>
          </a:p>
          <a:p>
            <a:pPr marL="458280" lvl="1">
              <a:lnSpc>
                <a:spcPct val="90000"/>
              </a:lnSpc>
              <a:spcBef>
                <a:spcPts val="1001"/>
              </a:spcBef>
              <a:buClr>
                <a:srgbClr val="000000"/>
              </a:buClr>
            </a:pPr>
            <a:r>
              <a:rPr lang="en-IN" sz="2800" b="0" strike="noStrike" spc="-1" dirty="0" err="1">
                <a:solidFill>
                  <a:srgbClr val="000000"/>
                </a:solidFill>
                <a:latin typeface="Calibri"/>
                <a:ea typeface="DejaVu Sans"/>
              </a:rPr>
              <a:t>M.Satya</a:t>
            </a:r>
            <a:r>
              <a:rPr lang="en-IN" sz="2800" b="0" strike="noStrike" spc="-1" dirty="0">
                <a:solidFill>
                  <a:srgbClr val="000000"/>
                </a:solidFill>
                <a:latin typeface="Calibri"/>
                <a:ea typeface="DejaVu Sans"/>
              </a:rPr>
              <a:t> Sai </a:t>
            </a:r>
            <a:r>
              <a:rPr lang="en-IN" sz="2800" b="0" strike="noStrike" spc="-1" dirty="0" err="1">
                <a:solidFill>
                  <a:srgbClr val="000000"/>
                </a:solidFill>
                <a:latin typeface="Calibri"/>
                <a:ea typeface="DejaVu Sans"/>
              </a:rPr>
              <a:t>Harshitha</a:t>
            </a:r>
            <a:r>
              <a:rPr lang="en-IN" sz="2800" b="0" strike="noStrike" spc="-1" dirty="0">
                <a:solidFill>
                  <a:srgbClr val="000000"/>
                </a:solidFill>
                <a:latin typeface="Calibri"/>
                <a:ea typeface="DejaVu Sans"/>
              </a:rPr>
              <a:t> – Interfacing Sensors with Arduino</a:t>
            </a:r>
            <a:endParaRPr lang="en-IN" sz="2800" b="0" strike="noStrike" spc="-1" dirty="0">
              <a:latin typeface="Arial"/>
            </a:endParaRPr>
          </a:p>
          <a:p>
            <a:pPr marL="458280" lvl="1">
              <a:lnSpc>
                <a:spcPct val="90000"/>
              </a:lnSpc>
              <a:spcBef>
                <a:spcPts val="1001"/>
              </a:spcBef>
              <a:buClr>
                <a:srgbClr val="000000"/>
              </a:buClr>
            </a:pPr>
            <a:r>
              <a:rPr lang="en-IN" sz="2800" b="0" strike="noStrike" spc="-1" dirty="0" err="1">
                <a:solidFill>
                  <a:srgbClr val="000000"/>
                </a:solidFill>
                <a:latin typeface="Calibri"/>
                <a:ea typeface="DejaVu Sans"/>
              </a:rPr>
              <a:t>M.Sai</a:t>
            </a:r>
            <a:r>
              <a:rPr lang="en-IN" sz="2800" b="0" strike="noStrike" spc="-1" dirty="0">
                <a:solidFill>
                  <a:srgbClr val="000000"/>
                </a:solidFill>
                <a:latin typeface="Calibri"/>
                <a:ea typeface="DejaVu Sans"/>
              </a:rPr>
              <a:t> Priyanka – Coding in Arduino IDE</a:t>
            </a:r>
            <a:endParaRPr lang="en-IN" sz="2800" b="0" strike="noStrike" spc="-1" dirty="0">
              <a:latin typeface="Arial"/>
            </a:endParaRPr>
          </a:p>
          <a:p>
            <a:pPr marL="458280" lvl="1">
              <a:lnSpc>
                <a:spcPct val="90000"/>
              </a:lnSpc>
              <a:spcBef>
                <a:spcPts val="1001"/>
              </a:spcBef>
              <a:buClr>
                <a:srgbClr val="000000"/>
              </a:buClr>
            </a:pPr>
            <a:r>
              <a:rPr lang="en-IN" sz="2800" b="0" strike="noStrike" spc="-1" dirty="0">
                <a:solidFill>
                  <a:srgbClr val="000000"/>
                </a:solidFill>
                <a:latin typeface="Calibri"/>
                <a:ea typeface="DejaVu Sans"/>
              </a:rPr>
              <a:t>V. V. Sai </a:t>
            </a:r>
            <a:r>
              <a:rPr lang="en-IN" sz="2800" b="0" strike="noStrike" spc="-1" dirty="0" err="1">
                <a:solidFill>
                  <a:srgbClr val="000000"/>
                </a:solidFill>
                <a:latin typeface="Calibri"/>
                <a:ea typeface="DejaVu Sans"/>
              </a:rPr>
              <a:t>Pranathi</a:t>
            </a:r>
            <a:r>
              <a:rPr lang="en-IN" sz="2800" b="0" strike="noStrike" spc="-1" dirty="0">
                <a:solidFill>
                  <a:srgbClr val="000000"/>
                </a:solidFill>
                <a:latin typeface="Calibri"/>
                <a:ea typeface="DejaVu Sans"/>
              </a:rPr>
              <a:t> – Designing of product</a:t>
            </a:r>
            <a:endParaRPr lang="en-IN" sz="2800" b="0" strike="noStrike" spc="-1" dirty="0">
              <a:latin typeface="Arial"/>
            </a:endParaRPr>
          </a:p>
          <a:p>
            <a:pPr marL="458280" lvl="1">
              <a:lnSpc>
                <a:spcPct val="90000"/>
              </a:lnSpc>
              <a:spcBef>
                <a:spcPts val="1001"/>
              </a:spcBef>
              <a:buClr>
                <a:srgbClr val="000000"/>
              </a:buClr>
            </a:pPr>
            <a:r>
              <a:rPr lang="en-IN" sz="2800" b="0" strike="noStrike" spc="-1" dirty="0">
                <a:solidFill>
                  <a:srgbClr val="000000"/>
                </a:solidFill>
                <a:latin typeface="Calibri"/>
                <a:ea typeface="DejaVu Sans"/>
              </a:rPr>
              <a:t>Give their qualifications/skills:  2</a:t>
            </a:r>
            <a:r>
              <a:rPr lang="en-IN" sz="2800" b="0" strike="noStrike" spc="-1" baseline="101000" dirty="0">
                <a:solidFill>
                  <a:srgbClr val="000000"/>
                </a:solidFill>
                <a:latin typeface="Calibri"/>
                <a:ea typeface="DejaVu Sans"/>
              </a:rPr>
              <a:t>nd</a:t>
            </a:r>
            <a:r>
              <a:rPr lang="en-IN" sz="2800" b="0" strike="noStrike" spc="-1" dirty="0">
                <a:solidFill>
                  <a:srgbClr val="000000"/>
                </a:solidFill>
                <a:latin typeface="Calibri"/>
                <a:ea typeface="DejaVu Sans"/>
              </a:rPr>
              <a:t> BTech</a:t>
            </a:r>
            <a:endParaRPr lang="en-IN" sz="2800" b="0" strike="noStrike" spc="-1" dirty="0">
              <a:latin typeface="Arial"/>
            </a:endParaRPr>
          </a:p>
          <a:p>
            <a:pPr>
              <a:lnSpc>
                <a:spcPct val="90000"/>
              </a:lnSpc>
              <a:spcBef>
                <a:spcPts val="1001"/>
              </a:spcBef>
            </a:pP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318</Words>
  <Application>Microsoft Office PowerPoint</Application>
  <PresentationFormat>Widescreen</PresentationFormat>
  <Paragraphs>68</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COMPANY/PRODUCT</dc:title>
  <dc:subject/>
  <dc:creator>BS Rao</dc:creator>
  <dc:description/>
  <cp:lastModifiedBy>919121794295</cp:lastModifiedBy>
  <cp:revision>17</cp:revision>
  <dcterms:created xsi:type="dcterms:W3CDTF">2019-03-24T15:21:56Z</dcterms:created>
  <dcterms:modified xsi:type="dcterms:W3CDTF">2019-05-24T10:57:04Z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