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94" r:id="rId3"/>
    <p:sldId id="293" r:id="rId4"/>
    <p:sldId id="257" r:id="rId5"/>
    <p:sldId id="258" r:id="rId6"/>
    <p:sldId id="272" r:id="rId7"/>
    <p:sldId id="274" r:id="rId8"/>
    <p:sldId id="275" r:id="rId9"/>
    <p:sldId id="273" r:id="rId10"/>
    <p:sldId id="291" r:id="rId11"/>
    <p:sldId id="282" r:id="rId12"/>
    <p:sldId id="283" r:id="rId13"/>
    <p:sldId id="284" r:id="rId14"/>
    <p:sldId id="285" r:id="rId15"/>
    <p:sldId id="286" r:id="rId16"/>
    <p:sldId id="287" r:id="rId17"/>
    <p:sldId id="288" r:id="rId18"/>
    <p:sldId id="292" r:id="rId19"/>
    <p:sldId id="289" r:id="rId20"/>
    <p:sldId id="290" r:id="rId21"/>
    <p:sldId id="276" r:id="rId22"/>
    <p:sldId id="281" r:id="rId23"/>
    <p:sldId id="264" r:id="rId24"/>
    <p:sldId id="265" r:id="rId25"/>
    <p:sldId id="280" r:id="rId26"/>
    <p:sldId id="279" r:id="rId27"/>
    <p:sldId id="278" r:id="rId28"/>
    <p:sldId id="266" r:id="rId29"/>
    <p:sldId id="277" r:id="rId30"/>
    <p:sldId id="267" r:id="rId31"/>
    <p:sldId id="270" r:id="rId32"/>
    <p:sldId id="27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99CAD-11FE-4907-A7D0-350A154DCCAC}" type="datetimeFigureOut">
              <a:rPr lang="en-IN" smtClean="0"/>
              <a:t>15-05-2020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0D878-7316-45DA-BC77-B0EB8D0751EB}" type="slidenum">
              <a:rPr lang="en-IN" smtClean="0"/>
              <a:t>‹#›</a:t>
            </a:fld>
            <a:endParaRPr lang="en-IN"/>
          </a:p>
        </p:txBody>
      </p:sp>
    </p:spTree>
    <p:extLst>
      <p:ext uri="{BB962C8B-B14F-4D97-AF65-F5344CB8AC3E}">
        <p14:creationId xmlns:p14="http://schemas.microsoft.com/office/powerpoint/2010/main" val="206142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A0D878-7316-45DA-BC77-B0EB8D0751EB}" type="slidenum">
              <a:rPr lang="en-IN" smtClean="0"/>
              <a:t>14</a:t>
            </a:fld>
            <a:endParaRPr lang="en-IN"/>
          </a:p>
        </p:txBody>
      </p:sp>
    </p:spTree>
    <p:extLst>
      <p:ext uri="{BB962C8B-B14F-4D97-AF65-F5344CB8AC3E}">
        <p14:creationId xmlns:p14="http://schemas.microsoft.com/office/powerpoint/2010/main" val="3978063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317E48F9-5C2A-4055-BFA3-63FFC93F7209}" type="datetimeFigureOut">
              <a:rPr lang="en-IN" smtClean="0"/>
              <a:t>15-05-2020</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DCAFF3B-82DA-4510-B0AA-3C6823D798F2}"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E48F9-5C2A-4055-BFA3-63FFC93F7209}"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AFF3B-82DA-4510-B0AA-3C6823D798F2}"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E48F9-5C2A-4055-BFA3-63FFC93F7209}"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AFF3B-82DA-4510-B0AA-3C6823D798F2}"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E48F9-5C2A-4055-BFA3-63FFC93F7209}"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AFF3B-82DA-4510-B0AA-3C6823D798F2}" type="slidenum">
              <a:rPr lang="en-IN" smtClean="0"/>
              <a:t>‹#›</a:t>
            </a:fld>
            <a:endParaRPr lang="en-IN"/>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E48F9-5C2A-4055-BFA3-63FFC93F7209}"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AFF3B-82DA-4510-B0AA-3C6823D798F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17E48F9-5C2A-4055-BFA3-63FFC93F7209}"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AFF3B-82DA-4510-B0AA-3C6823D798F2}"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7E48F9-5C2A-4055-BFA3-63FFC93F7209}" type="datetimeFigureOut">
              <a:rPr lang="en-IN" smtClean="0"/>
              <a:t>15-05-2020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AFF3B-82DA-4510-B0AA-3C6823D798F2}"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7E48F9-5C2A-4055-BFA3-63FFC93F7209}" type="datetimeFigureOut">
              <a:rPr lang="en-IN" smtClean="0"/>
              <a:t>15-05-2020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AFF3B-82DA-4510-B0AA-3C6823D798F2}"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E48F9-5C2A-4055-BFA3-63FFC93F7209}" type="datetimeFigureOut">
              <a:rPr lang="en-IN" smtClean="0"/>
              <a:t>15-05-2020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AFF3B-82DA-4510-B0AA-3C6823D798F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7E48F9-5C2A-4055-BFA3-63FFC93F7209}"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AFF3B-82DA-4510-B0AA-3C6823D798F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7E48F9-5C2A-4055-BFA3-63FFC93F7209}"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AFF3B-82DA-4510-B0AA-3C6823D798F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317E48F9-5C2A-4055-BFA3-63FFC93F7209}" type="datetimeFigureOut">
              <a:rPr lang="en-IN" smtClean="0"/>
              <a:t>15-05-2020</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DCAFF3B-82DA-4510-B0AA-3C6823D798F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4.jpeg"/><Relationship Id="rId12" Type="http://schemas.openxmlformats.org/officeDocument/2006/relationships/hyperlink" Target="https://www.google.com/url?sa=i&amp;source=images&amp;cd=&amp;ved=2ahUKEwinmbjSmuzkAhWe4HMBHXsrBK4QjRx6BAgBEAQ&amp;url=https://www.arrow.com/en/products/a000073/arduino-corporation&amp;psig=AOvVaw3wEksfd-9RcBMdugfDVxQF&amp;ust=1569508952706600" TargetMode="External"/><Relationship Id="rId2" Type="http://schemas.openxmlformats.org/officeDocument/2006/relationships/hyperlink" Target="https://www.google.com/url?sa=i&amp;source=images&amp;cd=&amp;ved=2ahUKEwiA3ZanmezkAhVX7HMBHcy5CXsQjRx6BAgBEAQ&amp;url=https://store.hp.com/us/en/pdp/hp-proone-600-g4-215-inch-touch-all-in-one-business-pc-p-4le75ut-aba-1&amp;psig=AOvVaw1kT6MuebB1BuJD9-k2qKLx&amp;ust=1569508595083571" TargetMode="External"/><Relationship Id="rId1" Type="http://schemas.openxmlformats.org/officeDocument/2006/relationships/slideLayout" Target="../slideLayouts/slideLayout7.xml"/><Relationship Id="rId6" Type="http://schemas.openxmlformats.org/officeDocument/2006/relationships/hyperlink" Target="https://www.google.com/url?sa=i&amp;source=images&amp;cd=&amp;ved=2ahUKEwibiJWMmezkAhXF73MBHde0C-UQjRx6BAgBEAQ&amp;url=https://www.y-cam.com/product/protect-indoor-camera/&amp;psig=AOvVaw0ioDX2e2PgOJuXog74hq2G&amp;ust=1569508539134670" TargetMode="External"/><Relationship Id="rId11" Type="http://schemas.openxmlformats.org/officeDocument/2006/relationships/image" Target="../media/image5.jpg"/><Relationship Id="rId5" Type="http://schemas.openxmlformats.org/officeDocument/2006/relationships/image" Target="../media/image13.jpeg"/><Relationship Id="rId10" Type="http://schemas.openxmlformats.org/officeDocument/2006/relationships/image" Target="../media/image16.png"/><Relationship Id="rId4" Type="http://schemas.openxmlformats.org/officeDocument/2006/relationships/hyperlink" Target="https://www.google.com/url?sa=i&amp;source=images&amp;cd=&amp;ved=&amp;url=https://web.stanford.edu/class/cs230/files/Week1_slides.pdf&amp;psig=AOvVaw1Dd2bpe2QX_HuyEV37sSMF&amp;ust=1569508390250211" TargetMode="External"/><Relationship Id="rId9"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ternetsociety.org/resources/doc/2017/artificial-intelligence-and-machine-learning-policy-paper/?gclid=CjwKCAjw8ZHsBRA6EiwA7hw_sY0BzzlKqQ3xzSWCIReaaqtQ5WMjhkmg80ouH7iIhMDze7vJoCcBjRoCcaIQAvD_Bw" TargetMode="External"/><Relationship Id="rId2" Type="http://schemas.openxmlformats.org/officeDocument/2006/relationships/hyperlink" Target="https://towardsdatascience.com/training-a-neural-network-to-detect-gestures-with-opencv-in-python-e09b0a12bdf1" TargetMode="External"/><Relationship Id="rId1" Type="http://schemas.openxmlformats.org/officeDocument/2006/relationships/slideLayout" Target="../slideLayouts/slideLayout2.xml"/><Relationship Id="rId4" Type="http://schemas.openxmlformats.org/officeDocument/2006/relationships/hyperlink" Target="https://www.arduino.cc/en/guide/introduction"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16632"/>
            <a:ext cx="9036496" cy="2016225"/>
          </a:xfrm>
        </p:spPr>
        <p:txBody>
          <a:bodyPr/>
          <a:lstStyle/>
          <a:p>
            <a:r>
              <a:rPr lang="en-IN" sz="4400" dirty="0">
                <a:latin typeface="Times New Roman" pitchFamily="18" charset="0"/>
                <a:cs typeface="Times New Roman" pitchFamily="18" charset="0"/>
              </a:rPr>
              <a:t>CNN Based System Controller Using Hand Gestures</a:t>
            </a:r>
          </a:p>
        </p:txBody>
      </p:sp>
      <p:sp>
        <p:nvSpPr>
          <p:cNvPr id="3" name="Subtitle 2"/>
          <p:cNvSpPr>
            <a:spLocks noGrp="1"/>
          </p:cNvSpPr>
          <p:nvPr>
            <p:ph type="subTitle" idx="1"/>
          </p:nvPr>
        </p:nvSpPr>
        <p:spPr>
          <a:xfrm>
            <a:off x="-252536" y="3767862"/>
            <a:ext cx="9505056" cy="1752600"/>
          </a:xfrm>
        </p:spPr>
        <p:txBody>
          <a:bodyPr>
            <a:normAutofit fontScale="92500"/>
          </a:bodyPr>
          <a:lstStyle/>
          <a:p>
            <a:r>
              <a:rPr lang="en-IN" dirty="0"/>
              <a:t>Guide:                                                          Team Members:</a:t>
            </a:r>
          </a:p>
          <a:p>
            <a:r>
              <a:rPr lang="en-IN" dirty="0"/>
              <a:t>         </a:t>
            </a:r>
            <a:r>
              <a:rPr lang="fi-FI" dirty="0">
                <a:effectLst/>
              </a:rPr>
              <a:t>D. B. V. Ravi Sankar</a:t>
            </a:r>
            <a:r>
              <a:rPr lang="en-IN" dirty="0"/>
              <a:t>                      </a:t>
            </a:r>
            <a:r>
              <a:rPr lang="en-IN" dirty="0" err="1"/>
              <a:t>M.Saikiran</a:t>
            </a:r>
            <a:r>
              <a:rPr lang="en-IN" dirty="0"/>
              <a:t> Kumar(2451-16-737-046)</a:t>
            </a:r>
          </a:p>
          <a:p>
            <a:r>
              <a:rPr lang="en-IN" dirty="0"/>
              <a:t>Associate Professor(ITD)             </a:t>
            </a:r>
            <a:r>
              <a:rPr lang="en-IN" dirty="0" err="1"/>
              <a:t>D.Sai</a:t>
            </a:r>
            <a:r>
              <a:rPr lang="en-IN" dirty="0"/>
              <a:t> </a:t>
            </a:r>
            <a:r>
              <a:rPr lang="en-IN" dirty="0" err="1"/>
              <a:t>Pranav</a:t>
            </a:r>
            <a:r>
              <a:rPr lang="en-IN" dirty="0"/>
              <a:t>(2451-16-737-054)</a:t>
            </a:r>
          </a:p>
          <a:p>
            <a:r>
              <a:rPr lang="en-IN" dirty="0"/>
              <a:t>                                                                 </a:t>
            </a:r>
            <a:r>
              <a:rPr lang="en-IN" dirty="0" err="1"/>
              <a:t>G.Vamshi</a:t>
            </a:r>
            <a:r>
              <a:rPr lang="en-IN" dirty="0"/>
              <a:t> Krishna(2451-16-737-060)</a:t>
            </a:r>
          </a:p>
        </p:txBody>
      </p:sp>
    </p:spTree>
    <p:extLst>
      <p:ext uri="{BB962C8B-B14F-4D97-AF65-F5344CB8AC3E}">
        <p14:creationId xmlns:p14="http://schemas.microsoft.com/office/powerpoint/2010/main" val="2952721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690B51-E7FD-4A8F-A0BE-67719C8B5831}"/>
              </a:ext>
            </a:extLst>
          </p:cNvPr>
          <p:cNvSpPr txBox="1"/>
          <p:nvPr/>
        </p:nvSpPr>
        <p:spPr>
          <a:xfrm>
            <a:off x="2109627" y="227074"/>
            <a:ext cx="4924746" cy="584775"/>
          </a:xfrm>
          <a:prstGeom prst="rect">
            <a:avLst/>
          </a:prstGeom>
          <a:noFill/>
        </p:spPr>
        <p:txBody>
          <a:bodyPr wrap="none" rtlCol="0">
            <a:spAutoFit/>
          </a:bodyPr>
          <a:lstStyle/>
          <a:p>
            <a:r>
              <a:rPr lang="en-IN" sz="3200" dirty="0">
                <a:solidFill>
                  <a:schemeClr val="accent5"/>
                </a:solidFill>
              </a:rPr>
              <a:t>MODULE FLOW CHART</a:t>
            </a:r>
          </a:p>
        </p:txBody>
      </p:sp>
      <p:sp>
        <p:nvSpPr>
          <p:cNvPr id="5" name="Rectangle: Rounded Corners 4">
            <a:extLst>
              <a:ext uri="{FF2B5EF4-FFF2-40B4-BE49-F238E27FC236}">
                <a16:creationId xmlns:a16="http://schemas.microsoft.com/office/drawing/2014/main" id="{D351D0D5-BABF-4A01-81F7-CB8EBE5A473C}"/>
              </a:ext>
            </a:extLst>
          </p:cNvPr>
          <p:cNvSpPr/>
          <p:nvPr/>
        </p:nvSpPr>
        <p:spPr>
          <a:xfrm>
            <a:off x="561256" y="1628800"/>
            <a:ext cx="1152128" cy="12157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Dataset retrieval</a:t>
            </a:r>
          </a:p>
        </p:txBody>
      </p:sp>
      <p:sp>
        <p:nvSpPr>
          <p:cNvPr id="6" name="Rectangle: Rounded Corners 5">
            <a:extLst>
              <a:ext uri="{FF2B5EF4-FFF2-40B4-BE49-F238E27FC236}">
                <a16:creationId xmlns:a16="http://schemas.microsoft.com/office/drawing/2014/main" id="{F56190D8-2D69-4F9A-A0A9-BEE079D36307}"/>
              </a:ext>
            </a:extLst>
          </p:cNvPr>
          <p:cNvSpPr/>
          <p:nvPr/>
        </p:nvSpPr>
        <p:spPr>
          <a:xfrm>
            <a:off x="2390056" y="1628800"/>
            <a:ext cx="1152128" cy="12157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Using dataset creation of CNN</a:t>
            </a:r>
          </a:p>
        </p:txBody>
      </p:sp>
      <p:sp>
        <p:nvSpPr>
          <p:cNvPr id="9" name="Rectangle: Rounded Corners 8">
            <a:extLst>
              <a:ext uri="{FF2B5EF4-FFF2-40B4-BE49-F238E27FC236}">
                <a16:creationId xmlns:a16="http://schemas.microsoft.com/office/drawing/2014/main" id="{6C2C9151-CBAD-4704-8E97-F39168107691}"/>
              </a:ext>
            </a:extLst>
          </p:cNvPr>
          <p:cNvSpPr/>
          <p:nvPr/>
        </p:nvSpPr>
        <p:spPr>
          <a:xfrm>
            <a:off x="4206922" y="1628799"/>
            <a:ext cx="1301182" cy="12157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Testing and</a:t>
            </a:r>
          </a:p>
          <a:p>
            <a:pPr algn="ctr"/>
            <a:r>
              <a:rPr lang="en-IN" dirty="0"/>
              <a:t>Training</a:t>
            </a:r>
          </a:p>
        </p:txBody>
      </p:sp>
      <p:sp>
        <p:nvSpPr>
          <p:cNvPr id="10" name="Rectangle: Rounded Corners 9">
            <a:extLst>
              <a:ext uri="{FF2B5EF4-FFF2-40B4-BE49-F238E27FC236}">
                <a16:creationId xmlns:a16="http://schemas.microsoft.com/office/drawing/2014/main" id="{45A5B401-6A9F-436E-9A4C-32F52B3391C7}"/>
              </a:ext>
            </a:extLst>
          </p:cNvPr>
          <p:cNvSpPr/>
          <p:nvPr/>
        </p:nvSpPr>
        <p:spPr>
          <a:xfrm>
            <a:off x="6172842" y="1628798"/>
            <a:ext cx="1567510" cy="12157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Recognizer of  Dynamic </a:t>
            </a:r>
          </a:p>
          <a:p>
            <a:pPr algn="ctr"/>
            <a:r>
              <a:rPr lang="en-IN" dirty="0"/>
              <a:t>images</a:t>
            </a:r>
          </a:p>
        </p:txBody>
      </p:sp>
      <p:sp>
        <p:nvSpPr>
          <p:cNvPr id="11" name="Rectangle: Rounded Corners 10">
            <a:extLst>
              <a:ext uri="{FF2B5EF4-FFF2-40B4-BE49-F238E27FC236}">
                <a16:creationId xmlns:a16="http://schemas.microsoft.com/office/drawing/2014/main" id="{116272DD-6A0C-41BE-AC67-C75EC899C753}"/>
              </a:ext>
            </a:extLst>
          </p:cNvPr>
          <p:cNvSpPr/>
          <p:nvPr/>
        </p:nvSpPr>
        <p:spPr>
          <a:xfrm>
            <a:off x="6172842" y="3467851"/>
            <a:ext cx="1567509" cy="12157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Hardware</a:t>
            </a:r>
          </a:p>
          <a:p>
            <a:pPr algn="ctr"/>
            <a:r>
              <a:rPr lang="en-IN" dirty="0" err="1"/>
              <a:t>implemen</a:t>
            </a:r>
            <a:r>
              <a:rPr lang="en-IN" dirty="0"/>
              <a:t>-</a:t>
            </a:r>
          </a:p>
          <a:p>
            <a:pPr algn="ctr"/>
            <a:r>
              <a:rPr lang="en-IN" dirty="0"/>
              <a:t>-</a:t>
            </a:r>
            <a:r>
              <a:rPr lang="en-IN" dirty="0" err="1"/>
              <a:t>tation</a:t>
            </a:r>
            <a:endParaRPr lang="en-IN" dirty="0"/>
          </a:p>
        </p:txBody>
      </p:sp>
      <p:cxnSp>
        <p:nvCxnSpPr>
          <p:cNvPr id="13" name="Straight Arrow Connector 12">
            <a:extLst>
              <a:ext uri="{FF2B5EF4-FFF2-40B4-BE49-F238E27FC236}">
                <a16:creationId xmlns:a16="http://schemas.microsoft.com/office/drawing/2014/main" id="{25134B05-23F6-4287-8470-4A1EC18F0B48}"/>
              </a:ext>
            </a:extLst>
          </p:cNvPr>
          <p:cNvCxnSpPr>
            <a:cxnSpLocks/>
          </p:cNvCxnSpPr>
          <p:nvPr/>
        </p:nvCxnSpPr>
        <p:spPr>
          <a:xfrm>
            <a:off x="1840581" y="2232869"/>
            <a:ext cx="410344" cy="3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C61310-9607-4B40-916C-7AA236CF49E7}"/>
              </a:ext>
            </a:extLst>
          </p:cNvPr>
          <p:cNvCxnSpPr>
            <a:cxnSpLocks/>
          </p:cNvCxnSpPr>
          <p:nvPr/>
        </p:nvCxnSpPr>
        <p:spPr>
          <a:xfrm>
            <a:off x="3669381" y="2230962"/>
            <a:ext cx="410344" cy="3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2490B56-4821-4D5B-9107-5ABB5F9E283A}"/>
              </a:ext>
            </a:extLst>
          </p:cNvPr>
          <p:cNvCxnSpPr>
            <a:cxnSpLocks/>
          </p:cNvCxnSpPr>
          <p:nvPr/>
        </p:nvCxnSpPr>
        <p:spPr>
          <a:xfrm>
            <a:off x="5635301" y="2232207"/>
            <a:ext cx="410344" cy="3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7FF293-5FDE-43D0-AD6B-071F04D8B57D}"/>
              </a:ext>
            </a:extLst>
          </p:cNvPr>
          <p:cNvCxnSpPr>
            <a:cxnSpLocks/>
          </p:cNvCxnSpPr>
          <p:nvPr/>
        </p:nvCxnSpPr>
        <p:spPr>
          <a:xfrm>
            <a:off x="6945367" y="2996952"/>
            <a:ext cx="0" cy="32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Left Brace 20">
            <a:extLst>
              <a:ext uri="{FF2B5EF4-FFF2-40B4-BE49-F238E27FC236}">
                <a16:creationId xmlns:a16="http://schemas.microsoft.com/office/drawing/2014/main" id="{CEA8BCF7-0FDB-4D7A-BAF5-A98CAFCDC806}"/>
              </a:ext>
            </a:extLst>
          </p:cNvPr>
          <p:cNvSpPr/>
          <p:nvPr/>
        </p:nvSpPr>
        <p:spPr>
          <a:xfrm rot="16200000">
            <a:off x="1802725" y="1787676"/>
            <a:ext cx="486055" cy="29173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Left Brace 21">
            <a:extLst>
              <a:ext uri="{FF2B5EF4-FFF2-40B4-BE49-F238E27FC236}">
                <a16:creationId xmlns:a16="http://schemas.microsoft.com/office/drawing/2014/main" id="{439C9453-62E9-4851-8B3D-CAC89A98D0D5}"/>
              </a:ext>
            </a:extLst>
          </p:cNvPr>
          <p:cNvSpPr/>
          <p:nvPr/>
        </p:nvSpPr>
        <p:spPr>
          <a:xfrm rot="5400000" flipV="1">
            <a:off x="4626681" y="722989"/>
            <a:ext cx="461668" cy="1301182"/>
          </a:xfrm>
          <a:prstGeom prst="leftBrace">
            <a:avLst>
              <a:gd name="adj1" fmla="val 8333"/>
              <a:gd name="adj2" fmla="val 485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 name="Right Brace 22">
            <a:extLst>
              <a:ext uri="{FF2B5EF4-FFF2-40B4-BE49-F238E27FC236}">
                <a16:creationId xmlns:a16="http://schemas.microsoft.com/office/drawing/2014/main" id="{2D5ED5A7-6C2C-4103-9F5E-2D4990986769}"/>
              </a:ext>
            </a:extLst>
          </p:cNvPr>
          <p:cNvSpPr/>
          <p:nvPr/>
        </p:nvSpPr>
        <p:spPr>
          <a:xfrm>
            <a:off x="8012835" y="1773762"/>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TextBox 23">
            <a:extLst>
              <a:ext uri="{FF2B5EF4-FFF2-40B4-BE49-F238E27FC236}">
                <a16:creationId xmlns:a16="http://schemas.microsoft.com/office/drawing/2014/main" id="{2D74726C-741B-41D4-8ECD-DC93D373244B}"/>
              </a:ext>
            </a:extLst>
          </p:cNvPr>
          <p:cNvSpPr txBox="1"/>
          <p:nvPr/>
        </p:nvSpPr>
        <p:spPr>
          <a:xfrm>
            <a:off x="1465305" y="3706403"/>
            <a:ext cx="1160895" cy="369332"/>
          </a:xfrm>
          <a:prstGeom prst="rect">
            <a:avLst/>
          </a:prstGeom>
          <a:noFill/>
        </p:spPr>
        <p:txBody>
          <a:bodyPr wrap="none" rtlCol="0">
            <a:spAutoFit/>
          </a:bodyPr>
          <a:lstStyle/>
          <a:p>
            <a:r>
              <a:rPr lang="en-IN" dirty="0"/>
              <a:t>Module 1</a:t>
            </a:r>
          </a:p>
        </p:txBody>
      </p:sp>
      <p:sp>
        <p:nvSpPr>
          <p:cNvPr id="26" name="Rectangle 25">
            <a:extLst>
              <a:ext uri="{FF2B5EF4-FFF2-40B4-BE49-F238E27FC236}">
                <a16:creationId xmlns:a16="http://schemas.microsoft.com/office/drawing/2014/main" id="{9DB9DB1C-0D6F-4389-967D-ADBC29A340C8}"/>
              </a:ext>
            </a:extLst>
          </p:cNvPr>
          <p:cNvSpPr/>
          <p:nvPr/>
        </p:nvSpPr>
        <p:spPr>
          <a:xfrm>
            <a:off x="4679578" y="770140"/>
            <a:ext cx="1160895" cy="369332"/>
          </a:xfrm>
          <a:prstGeom prst="rect">
            <a:avLst/>
          </a:prstGeom>
        </p:spPr>
        <p:txBody>
          <a:bodyPr wrap="none">
            <a:spAutoFit/>
          </a:bodyPr>
          <a:lstStyle/>
          <a:p>
            <a:r>
              <a:rPr lang="en-IN" dirty="0"/>
              <a:t>Module 2</a:t>
            </a:r>
          </a:p>
        </p:txBody>
      </p:sp>
      <p:sp>
        <p:nvSpPr>
          <p:cNvPr id="28" name="Rectangle 27">
            <a:extLst>
              <a:ext uri="{FF2B5EF4-FFF2-40B4-BE49-F238E27FC236}">
                <a16:creationId xmlns:a16="http://schemas.microsoft.com/office/drawing/2014/main" id="{54C61CE2-E2E3-423B-89D6-9B8BB67D5954}"/>
              </a:ext>
            </a:extLst>
          </p:cNvPr>
          <p:cNvSpPr/>
          <p:nvPr/>
        </p:nvSpPr>
        <p:spPr>
          <a:xfrm>
            <a:off x="8048507" y="1882663"/>
            <a:ext cx="1160895" cy="369332"/>
          </a:xfrm>
          <a:prstGeom prst="rect">
            <a:avLst/>
          </a:prstGeom>
        </p:spPr>
        <p:txBody>
          <a:bodyPr wrap="none">
            <a:spAutoFit/>
          </a:bodyPr>
          <a:lstStyle/>
          <a:p>
            <a:r>
              <a:rPr lang="en-IN" dirty="0"/>
              <a:t>Module 3</a:t>
            </a:r>
          </a:p>
        </p:txBody>
      </p:sp>
      <p:sp>
        <p:nvSpPr>
          <p:cNvPr id="30" name="Right Brace 29">
            <a:extLst>
              <a:ext uri="{FF2B5EF4-FFF2-40B4-BE49-F238E27FC236}">
                <a16:creationId xmlns:a16="http://schemas.microsoft.com/office/drawing/2014/main" id="{71E2540E-83C1-4950-B337-AEEA8B93C0A3}"/>
              </a:ext>
            </a:extLst>
          </p:cNvPr>
          <p:cNvSpPr/>
          <p:nvPr/>
        </p:nvSpPr>
        <p:spPr>
          <a:xfrm>
            <a:off x="7830887" y="3600459"/>
            <a:ext cx="197652" cy="9143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Rectangle 30">
            <a:extLst>
              <a:ext uri="{FF2B5EF4-FFF2-40B4-BE49-F238E27FC236}">
                <a16:creationId xmlns:a16="http://schemas.microsoft.com/office/drawing/2014/main" id="{C308EF0B-B4CB-460C-B225-FEBEE1BBF1F3}"/>
              </a:ext>
            </a:extLst>
          </p:cNvPr>
          <p:cNvSpPr/>
          <p:nvPr/>
        </p:nvSpPr>
        <p:spPr>
          <a:xfrm>
            <a:off x="7929713" y="3688326"/>
            <a:ext cx="1160895" cy="369332"/>
          </a:xfrm>
          <a:prstGeom prst="rect">
            <a:avLst/>
          </a:prstGeom>
        </p:spPr>
        <p:txBody>
          <a:bodyPr wrap="none">
            <a:spAutoFit/>
          </a:bodyPr>
          <a:lstStyle/>
          <a:p>
            <a:r>
              <a:rPr lang="en-IN" dirty="0"/>
              <a:t>Module 4</a:t>
            </a:r>
          </a:p>
        </p:txBody>
      </p:sp>
    </p:spTree>
    <p:extLst>
      <p:ext uri="{BB962C8B-B14F-4D97-AF65-F5344CB8AC3E}">
        <p14:creationId xmlns:p14="http://schemas.microsoft.com/office/powerpoint/2010/main" val="280157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C23856-D66B-40EF-BA55-7E5EDBF8FB40}"/>
              </a:ext>
            </a:extLst>
          </p:cNvPr>
          <p:cNvSpPr>
            <a:spLocks noGrp="1"/>
          </p:cNvSpPr>
          <p:nvPr>
            <p:ph idx="1"/>
          </p:nvPr>
        </p:nvSpPr>
        <p:spPr>
          <a:xfrm>
            <a:off x="699247" y="2248347"/>
            <a:ext cx="7745505" cy="4276997"/>
          </a:xfrm>
        </p:spPr>
        <p:txBody>
          <a:bodyPr>
            <a:normAutofit fontScale="92500" lnSpcReduction="10000"/>
          </a:bodyPr>
          <a:lstStyle/>
          <a:p>
            <a:r>
              <a:rPr lang="en-IN" dirty="0"/>
              <a:t> A specific kind of such a deep neural network is the convolutional network, which is commonly referred to as CNN or </a:t>
            </a:r>
            <a:r>
              <a:rPr lang="en-IN" dirty="0" err="1"/>
              <a:t>ConvNet</a:t>
            </a:r>
            <a:r>
              <a:rPr lang="en-IN" dirty="0"/>
              <a:t>. It's a deep, feed-forward artificial neural network.</a:t>
            </a:r>
          </a:p>
          <a:p>
            <a:r>
              <a:rPr lang="en-IN" dirty="0"/>
              <a:t>CNNs specifically are inspired by the biological visual cortex. The cortex has small regions of cells that are sensitive to the specific areas of the visual field. This idea was expanded by a captivating experiment done by Hubel and Wiesel in 1962 .</a:t>
            </a:r>
          </a:p>
          <a:p>
            <a:r>
              <a:rPr lang="en-IN" dirty="0"/>
              <a:t> In this experiment, the researchers showed that some individual neurons in the brain activated or fired only in the presence of edges of a particular orientation like vertical or horizontal edges.</a:t>
            </a:r>
          </a:p>
        </p:txBody>
      </p:sp>
      <p:sp>
        <p:nvSpPr>
          <p:cNvPr id="3" name="Title 2">
            <a:extLst>
              <a:ext uri="{FF2B5EF4-FFF2-40B4-BE49-F238E27FC236}">
                <a16:creationId xmlns:a16="http://schemas.microsoft.com/office/drawing/2014/main" id="{9055D192-8E44-415E-AFA2-FC76825FEC59}"/>
              </a:ext>
            </a:extLst>
          </p:cNvPr>
          <p:cNvSpPr>
            <a:spLocks noGrp="1"/>
          </p:cNvSpPr>
          <p:nvPr>
            <p:ph type="title"/>
          </p:nvPr>
        </p:nvSpPr>
        <p:spPr/>
        <p:txBody>
          <a:bodyPr/>
          <a:lstStyle/>
          <a:p>
            <a:r>
              <a:rPr lang="en-IN" dirty="0"/>
              <a:t>CNN Model</a:t>
            </a:r>
          </a:p>
        </p:txBody>
      </p:sp>
    </p:spTree>
    <p:extLst>
      <p:ext uri="{BB962C8B-B14F-4D97-AF65-F5344CB8AC3E}">
        <p14:creationId xmlns:p14="http://schemas.microsoft.com/office/powerpoint/2010/main" val="252406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C17037-9560-46FD-8AD8-60220DF58130}"/>
              </a:ext>
            </a:extLst>
          </p:cNvPr>
          <p:cNvSpPr>
            <a:spLocks noGrp="1"/>
          </p:cNvSpPr>
          <p:nvPr>
            <p:ph idx="1"/>
          </p:nvPr>
        </p:nvSpPr>
        <p:spPr>
          <a:xfrm>
            <a:off x="699247" y="2248347"/>
            <a:ext cx="7745505" cy="4132981"/>
          </a:xfrm>
        </p:spPr>
        <p:txBody>
          <a:bodyPr/>
          <a:lstStyle/>
          <a:p>
            <a:r>
              <a:rPr lang="en-IN" dirty="0"/>
              <a:t>Convolution(Filtering the image)</a:t>
            </a:r>
          </a:p>
          <a:p>
            <a:r>
              <a:rPr lang="en-IN" dirty="0" err="1"/>
              <a:t>Relu</a:t>
            </a:r>
            <a:r>
              <a:rPr lang="en-IN" dirty="0"/>
              <a:t> Layer</a:t>
            </a:r>
          </a:p>
          <a:p>
            <a:r>
              <a:rPr lang="en-IN" dirty="0"/>
              <a:t>Pooling layer</a:t>
            </a:r>
          </a:p>
          <a:p>
            <a:r>
              <a:rPr lang="en-IN" dirty="0"/>
              <a:t>Fully connected layer</a:t>
            </a:r>
          </a:p>
          <a:p>
            <a:pPr marL="0" indent="0">
              <a:buNone/>
            </a:pPr>
            <a:endParaRPr lang="en-IN" dirty="0"/>
          </a:p>
        </p:txBody>
      </p:sp>
      <p:sp>
        <p:nvSpPr>
          <p:cNvPr id="3" name="Title 2">
            <a:extLst>
              <a:ext uri="{FF2B5EF4-FFF2-40B4-BE49-F238E27FC236}">
                <a16:creationId xmlns:a16="http://schemas.microsoft.com/office/drawing/2014/main" id="{18ADF94E-5725-4513-93BA-4294FD94A384}"/>
              </a:ext>
            </a:extLst>
          </p:cNvPr>
          <p:cNvSpPr>
            <a:spLocks noGrp="1"/>
          </p:cNvSpPr>
          <p:nvPr>
            <p:ph type="title"/>
          </p:nvPr>
        </p:nvSpPr>
        <p:spPr/>
        <p:txBody>
          <a:bodyPr/>
          <a:lstStyle/>
          <a:p>
            <a:r>
              <a:rPr lang="en-IN" dirty="0"/>
              <a:t>Working Of CNN </a:t>
            </a:r>
          </a:p>
        </p:txBody>
      </p:sp>
      <p:pic>
        <p:nvPicPr>
          <p:cNvPr id="4" name="Picture 3">
            <a:extLst>
              <a:ext uri="{FF2B5EF4-FFF2-40B4-BE49-F238E27FC236}">
                <a16:creationId xmlns:a16="http://schemas.microsoft.com/office/drawing/2014/main" id="{6C650123-6AA1-4B04-9298-D58CFE0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7" y="4437110"/>
            <a:ext cx="864096" cy="792089"/>
          </a:xfrm>
          <a:prstGeom prst="rect">
            <a:avLst/>
          </a:prstGeom>
        </p:spPr>
      </p:pic>
      <p:sp>
        <p:nvSpPr>
          <p:cNvPr id="5" name="Rectangle 4">
            <a:extLst>
              <a:ext uri="{FF2B5EF4-FFF2-40B4-BE49-F238E27FC236}">
                <a16:creationId xmlns:a16="http://schemas.microsoft.com/office/drawing/2014/main" id="{DA57E1C2-7B1B-4B33-A49B-9E66C141E187}"/>
              </a:ext>
            </a:extLst>
          </p:cNvPr>
          <p:cNvSpPr/>
          <p:nvPr/>
        </p:nvSpPr>
        <p:spPr>
          <a:xfrm>
            <a:off x="2771800" y="4437112"/>
            <a:ext cx="151216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028D7CB2-6F71-4210-95C5-630F9BD6E57F}"/>
              </a:ext>
            </a:extLst>
          </p:cNvPr>
          <p:cNvSpPr txBox="1"/>
          <p:nvPr/>
        </p:nvSpPr>
        <p:spPr>
          <a:xfrm>
            <a:off x="2987824" y="4581128"/>
            <a:ext cx="1080120" cy="523220"/>
          </a:xfrm>
          <a:prstGeom prst="rect">
            <a:avLst/>
          </a:prstGeom>
          <a:noFill/>
        </p:spPr>
        <p:txBody>
          <a:bodyPr wrap="square" rtlCol="0">
            <a:spAutoFit/>
          </a:bodyPr>
          <a:lstStyle/>
          <a:p>
            <a:r>
              <a:rPr lang="en-IN" sz="2800" b="1" dirty="0"/>
              <a:t>CNN</a:t>
            </a:r>
          </a:p>
        </p:txBody>
      </p:sp>
      <p:cxnSp>
        <p:nvCxnSpPr>
          <p:cNvPr id="8" name="Straight Arrow Connector 7">
            <a:extLst>
              <a:ext uri="{FF2B5EF4-FFF2-40B4-BE49-F238E27FC236}">
                <a16:creationId xmlns:a16="http://schemas.microsoft.com/office/drawing/2014/main" id="{3F5544D7-2953-4E6E-9680-896709D531A7}"/>
              </a:ext>
            </a:extLst>
          </p:cNvPr>
          <p:cNvCxnSpPr>
            <a:cxnSpLocks/>
          </p:cNvCxnSpPr>
          <p:nvPr/>
        </p:nvCxnSpPr>
        <p:spPr>
          <a:xfrm>
            <a:off x="1763688" y="4831555"/>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22F0FD-E929-4F3B-B2E1-D1B788E4350C}"/>
              </a:ext>
            </a:extLst>
          </p:cNvPr>
          <p:cNvCxnSpPr>
            <a:cxnSpLocks/>
          </p:cNvCxnSpPr>
          <p:nvPr/>
        </p:nvCxnSpPr>
        <p:spPr>
          <a:xfrm>
            <a:off x="4572000" y="4831555"/>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EF469C-6598-47D0-9C79-A54BBAA63BA9}"/>
              </a:ext>
            </a:extLst>
          </p:cNvPr>
          <p:cNvSpPr txBox="1"/>
          <p:nvPr/>
        </p:nvSpPr>
        <p:spPr>
          <a:xfrm flipH="1">
            <a:off x="5788299" y="4519572"/>
            <a:ext cx="720078" cy="646331"/>
          </a:xfrm>
          <a:prstGeom prst="rect">
            <a:avLst/>
          </a:prstGeom>
          <a:noFill/>
        </p:spPr>
        <p:txBody>
          <a:bodyPr wrap="square" rtlCol="0">
            <a:spAutoFit/>
          </a:bodyPr>
          <a:lstStyle/>
          <a:p>
            <a:r>
              <a:rPr lang="en-IN" dirty="0"/>
              <a:t>   </a:t>
            </a:r>
            <a:r>
              <a:rPr lang="en-IN" sz="3600" b="1" dirty="0"/>
              <a:t>5</a:t>
            </a:r>
          </a:p>
        </p:txBody>
      </p:sp>
      <p:sp>
        <p:nvSpPr>
          <p:cNvPr id="14" name="Rectangle 13">
            <a:extLst>
              <a:ext uri="{FF2B5EF4-FFF2-40B4-BE49-F238E27FC236}">
                <a16:creationId xmlns:a16="http://schemas.microsoft.com/office/drawing/2014/main" id="{EC551B97-5A71-447B-A7F4-E7DE7A930F86}"/>
              </a:ext>
            </a:extLst>
          </p:cNvPr>
          <p:cNvSpPr/>
          <p:nvPr/>
        </p:nvSpPr>
        <p:spPr>
          <a:xfrm>
            <a:off x="2771800" y="5495756"/>
            <a:ext cx="151216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CNN</a:t>
            </a:r>
            <a:endParaRPr lang="en-IN" sz="2800" dirty="0">
              <a:solidFill>
                <a:schemeClr val="tx1"/>
              </a:solidFill>
            </a:endParaRPr>
          </a:p>
        </p:txBody>
      </p:sp>
      <p:cxnSp>
        <p:nvCxnSpPr>
          <p:cNvPr id="15" name="Straight Arrow Connector 14">
            <a:extLst>
              <a:ext uri="{FF2B5EF4-FFF2-40B4-BE49-F238E27FC236}">
                <a16:creationId xmlns:a16="http://schemas.microsoft.com/office/drawing/2014/main" id="{6A5AE187-4D75-4126-8BF4-4029FC9DF01A}"/>
              </a:ext>
            </a:extLst>
          </p:cNvPr>
          <p:cNvCxnSpPr>
            <a:cxnSpLocks/>
          </p:cNvCxnSpPr>
          <p:nvPr/>
        </p:nvCxnSpPr>
        <p:spPr>
          <a:xfrm>
            <a:off x="1803053" y="5891800"/>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BD62E1-99E1-4AA3-B7AB-26108AB7E3DF}"/>
              </a:ext>
            </a:extLst>
          </p:cNvPr>
          <p:cNvCxnSpPr>
            <a:cxnSpLocks/>
          </p:cNvCxnSpPr>
          <p:nvPr/>
        </p:nvCxnSpPr>
        <p:spPr>
          <a:xfrm>
            <a:off x="4572000" y="5844689"/>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516E5AD-21ED-4F76-A7FD-FDFCCA8FD498}"/>
              </a:ext>
            </a:extLst>
          </p:cNvPr>
          <p:cNvSpPr txBox="1"/>
          <p:nvPr/>
        </p:nvSpPr>
        <p:spPr>
          <a:xfrm>
            <a:off x="6004322" y="5568634"/>
            <a:ext cx="288032" cy="646331"/>
          </a:xfrm>
          <a:prstGeom prst="rect">
            <a:avLst/>
          </a:prstGeom>
          <a:noFill/>
        </p:spPr>
        <p:txBody>
          <a:bodyPr wrap="square" rtlCol="0">
            <a:spAutoFit/>
          </a:bodyPr>
          <a:lstStyle/>
          <a:p>
            <a:r>
              <a:rPr lang="en-IN" sz="3600" b="1" dirty="0"/>
              <a:t>0</a:t>
            </a:r>
          </a:p>
        </p:txBody>
      </p:sp>
      <p:pic>
        <p:nvPicPr>
          <p:cNvPr id="19" name="Picture 18">
            <a:extLst>
              <a:ext uri="{FF2B5EF4-FFF2-40B4-BE49-F238E27FC236}">
                <a16:creationId xmlns:a16="http://schemas.microsoft.com/office/drawing/2014/main" id="{8A500694-72BD-461E-AE23-1C7E21574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47" y="5495753"/>
            <a:ext cx="924100" cy="792088"/>
          </a:xfrm>
          <a:prstGeom prst="rect">
            <a:avLst/>
          </a:prstGeom>
        </p:spPr>
      </p:pic>
    </p:spTree>
    <p:extLst>
      <p:ext uri="{BB962C8B-B14F-4D97-AF65-F5344CB8AC3E}">
        <p14:creationId xmlns:p14="http://schemas.microsoft.com/office/powerpoint/2010/main" val="3162985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72F844-164E-4F08-BB19-39469500F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476672"/>
            <a:ext cx="1905000" cy="1905000"/>
          </a:xfrm>
          <a:prstGeom prst="rect">
            <a:avLst/>
          </a:prstGeom>
        </p:spPr>
      </p:pic>
      <p:pic>
        <p:nvPicPr>
          <p:cNvPr id="9" name="Picture 8">
            <a:extLst>
              <a:ext uri="{FF2B5EF4-FFF2-40B4-BE49-F238E27FC236}">
                <a16:creationId xmlns:a16="http://schemas.microsoft.com/office/drawing/2014/main" id="{00B77B86-A32F-4C05-8071-E3503B8EC679}"/>
              </a:ext>
            </a:extLst>
          </p:cNvPr>
          <p:cNvPicPr>
            <a:picLocks noChangeAspect="1"/>
          </p:cNvPicPr>
          <p:nvPr/>
        </p:nvPicPr>
        <p:blipFill>
          <a:blip r:embed="rId3"/>
          <a:stretch>
            <a:fillRect/>
          </a:stretch>
        </p:blipFill>
        <p:spPr>
          <a:xfrm>
            <a:off x="6948264" y="476672"/>
            <a:ext cx="1714898" cy="1905000"/>
          </a:xfrm>
          <a:prstGeom prst="rect">
            <a:avLst/>
          </a:prstGeom>
        </p:spPr>
      </p:pic>
      <p:pic>
        <p:nvPicPr>
          <p:cNvPr id="10" name="Picture 9">
            <a:extLst>
              <a:ext uri="{FF2B5EF4-FFF2-40B4-BE49-F238E27FC236}">
                <a16:creationId xmlns:a16="http://schemas.microsoft.com/office/drawing/2014/main" id="{7D88C60A-1513-4101-B05B-25BF22594110}"/>
              </a:ext>
            </a:extLst>
          </p:cNvPr>
          <p:cNvPicPr>
            <a:picLocks noChangeAspect="1"/>
          </p:cNvPicPr>
          <p:nvPr/>
        </p:nvPicPr>
        <p:blipFill>
          <a:blip r:embed="rId4"/>
          <a:stretch>
            <a:fillRect/>
          </a:stretch>
        </p:blipFill>
        <p:spPr>
          <a:xfrm>
            <a:off x="4729310" y="476672"/>
            <a:ext cx="1890458" cy="1905000"/>
          </a:xfrm>
          <a:prstGeom prst="rect">
            <a:avLst/>
          </a:prstGeom>
        </p:spPr>
      </p:pic>
      <p:sp>
        <p:nvSpPr>
          <p:cNvPr id="12" name="Arrow: Left-Right 11">
            <a:extLst>
              <a:ext uri="{FF2B5EF4-FFF2-40B4-BE49-F238E27FC236}">
                <a16:creationId xmlns:a16="http://schemas.microsoft.com/office/drawing/2014/main" id="{F3567425-F94A-4ABB-865B-C039654760EB}"/>
              </a:ext>
            </a:extLst>
          </p:cNvPr>
          <p:cNvSpPr/>
          <p:nvPr/>
        </p:nvSpPr>
        <p:spPr>
          <a:xfrm>
            <a:off x="2870843" y="1268760"/>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6" name="Table 15">
            <a:extLst>
              <a:ext uri="{FF2B5EF4-FFF2-40B4-BE49-F238E27FC236}">
                <a16:creationId xmlns:a16="http://schemas.microsoft.com/office/drawing/2014/main" id="{18D683F5-6B2F-449A-A45F-1283007F6F93}"/>
              </a:ext>
            </a:extLst>
          </p:cNvPr>
          <p:cNvGraphicFramePr>
            <a:graphicFrameLocks noGrp="1"/>
          </p:cNvGraphicFramePr>
          <p:nvPr>
            <p:extLst>
              <p:ext uri="{D42A27DB-BD31-4B8C-83A1-F6EECF244321}">
                <p14:modId xmlns:p14="http://schemas.microsoft.com/office/powerpoint/2010/main" val="3583857200"/>
              </p:ext>
            </p:extLst>
          </p:nvPr>
        </p:nvGraphicFramePr>
        <p:xfrm>
          <a:off x="490442" y="3052286"/>
          <a:ext cx="1927860" cy="2464946"/>
        </p:xfrm>
        <a:graphic>
          <a:graphicData uri="http://schemas.openxmlformats.org/drawingml/2006/table">
            <a:tbl>
              <a:tblPr>
                <a:tableStyleId>{5940675A-B579-460E-94D1-54222C63F5DA}</a:tableStyleId>
              </a:tblPr>
              <a:tblGrid>
                <a:gridCol w="403860">
                  <a:extLst>
                    <a:ext uri="{9D8B030D-6E8A-4147-A177-3AD203B41FA5}">
                      <a16:colId xmlns:a16="http://schemas.microsoft.com/office/drawing/2014/main" val="1722975851"/>
                    </a:ext>
                  </a:extLst>
                </a:gridCol>
                <a:gridCol w="381000">
                  <a:extLst>
                    <a:ext uri="{9D8B030D-6E8A-4147-A177-3AD203B41FA5}">
                      <a16:colId xmlns:a16="http://schemas.microsoft.com/office/drawing/2014/main" val="3296378260"/>
                    </a:ext>
                  </a:extLst>
                </a:gridCol>
                <a:gridCol w="381000">
                  <a:extLst>
                    <a:ext uri="{9D8B030D-6E8A-4147-A177-3AD203B41FA5}">
                      <a16:colId xmlns:a16="http://schemas.microsoft.com/office/drawing/2014/main" val="166713746"/>
                    </a:ext>
                  </a:extLst>
                </a:gridCol>
                <a:gridCol w="381000">
                  <a:extLst>
                    <a:ext uri="{9D8B030D-6E8A-4147-A177-3AD203B41FA5}">
                      <a16:colId xmlns:a16="http://schemas.microsoft.com/office/drawing/2014/main" val="1942117741"/>
                    </a:ext>
                  </a:extLst>
                </a:gridCol>
                <a:gridCol w="381000">
                  <a:extLst>
                    <a:ext uri="{9D8B030D-6E8A-4147-A177-3AD203B41FA5}">
                      <a16:colId xmlns:a16="http://schemas.microsoft.com/office/drawing/2014/main" val="3469782263"/>
                    </a:ext>
                  </a:extLst>
                </a:gridCol>
              </a:tblGrid>
              <a:tr h="389731">
                <a:tc>
                  <a:txBody>
                    <a:bodyPr/>
                    <a:lstStyle/>
                    <a:p>
                      <a:pPr algn="ct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897822"/>
                  </a:ext>
                </a:extLst>
              </a:tr>
              <a:tr h="267054">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5520727"/>
                  </a:ext>
                </a:extLst>
              </a:tr>
              <a:tr h="389731">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3914010"/>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4139833"/>
                  </a:ext>
                </a:extLst>
              </a:tr>
              <a:tr h="367904">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val="776778580"/>
                  </a:ext>
                </a:extLst>
              </a:tr>
              <a:tr h="389731">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082709"/>
                  </a:ext>
                </a:extLst>
              </a:tr>
            </a:tbl>
          </a:graphicData>
        </a:graphic>
      </p:graphicFrame>
      <p:graphicFrame>
        <p:nvGraphicFramePr>
          <p:cNvPr id="22" name="Table 21">
            <a:extLst>
              <a:ext uri="{FF2B5EF4-FFF2-40B4-BE49-F238E27FC236}">
                <a16:creationId xmlns:a16="http://schemas.microsoft.com/office/drawing/2014/main" id="{F40E0D55-F76D-4365-AFEA-1528D0B5C53B}"/>
              </a:ext>
            </a:extLst>
          </p:cNvPr>
          <p:cNvGraphicFramePr>
            <a:graphicFrameLocks noGrp="1"/>
          </p:cNvGraphicFramePr>
          <p:nvPr>
            <p:extLst>
              <p:ext uri="{D42A27DB-BD31-4B8C-83A1-F6EECF244321}">
                <p14:modId xmlns:p14="http://schemas.microsoft.com/office/powerpoint/2010/main" val="4165519957"/>
              </p:ext>
            </p:extLst>
          </p:nvPr>
        </p:nvGraphicFramePr>
        <p:xfrm>
          <a:off x="6672214" y="2982213"/>
          <a:ext cx="1927860" cy="2469063"/>
        </p:xfrm>
        <a:graphic>
          <a:graphicData uri="http://schemas.openxmlformats.org/drawingml/2006/table">
            <a:tbl>
              <a:tblPr>
                <a:tableStyleId>{5940675A-B579-460E-94D1-54222C63F5DA}</a:tableStyleId>
              </a:tblPr>
              <a:tblGrid>
                <a:gridCol w="403860">
                  <a:extLst>
                    <a:ext uri="{9D8B030D-6E8A-4147-A177-3AD203B41FA5}">
                      <a16:colId xmlns:a16="http://schemas.microsoft.com/office/drawing/2014/main" val="1722975851"/>
                    </a:ext>
                  </a:extLst>
                </a:gridCol>
                <a:gridCol w="381000">
                  <a:extLst>
                    <a:ext uri="{9D8B030D-6E8A-4147-A177-3AD203B41FA5}">
                      <a16:colId xmlns:a16="http://schemas.microsoft.com/office/drawing/2014/main" val="3296378260"/>
                    </a:ext>
                  </a:extLst>
                </a:gridCol>
                <a:gridCol w="381000">
                  <a:extLst>
                    <a:ext uri="{9D8B030D-6E8A-4147-A177-3AD203B41FA5}">
                      <a16:colId xmlns:a16="http://schemas.microsoft.com/office/drawing/2014/main" val="166713746"/>
                    </a:ext>
                  </a:extLst>
                </a:gridCol>
                <a:gridCol w="381000">
                  <a:extLst>
                    <a:ext uri="{9D8B030D-6E8A-4147-A177-3AD203B41FA5}">
                      <a16:colId xmlns:a16="http://schemas.microsoft.com/office/drawing/2014/main" val="1942117741"/>
                    </a:ext>
                  </a:extLst>
                </a:gridCol>
                <a:gridCol w="381000">
                  <a:extLst>
                    <a:ext uri="{9D8B030D-6E8A-4147-A177-3AD203B41FA5}">
                      <a16:colId xmlns:a16="http://schemas.microsoft.com/office/drawing/2014/main" val="3469782263"/>
                    </a:ext>
                  </a:extLst>
                </a:gridCol>
              </a:tblGrid>
              <a:tr h="450586">
                <a:tc>
                  <a:txBody>
                    <a:bodyPr/>
                    <a:lstStyle/>
                    <a:p>
                      <a:pPr algn="ct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897822"/>
                  </a:ext>
                </a:extLst>
              </a:tr>
              <a:tr h="267054">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5520727"/>
                  </a:ext>
                </a:extLst>
              </a:tr>
              <a:tr h="389731">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3914010"/>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4139833"/>
                  </a:ext>
                </a:extLst>
              </a:tr>
              <a:tr h="367904">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val="776778580"/>
                  </a:ext>
                </a:extLst>
              </a:tr>
              <a:tr h="389731">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082709"/>
                  </a:ext>
                </a:extLst>
              </a:tr>
            </a:tbl>
          </a:graphicData>
        </a:graphic>
      </p:graphicFrame>
      <p:sp>
        <p:nvSpPr>
          <p:cNvPr id="23" name="Rectangle 22">
            <a:extLst>
              <a:ext uri="{FF2B5EF4-FFF2-40B4-BE49-F238E27FC236}">
                <a16:creationId xmlns:a16="http://schemas.microsoft.com/office/drawing/2014/main" id="{7C259D8D-2CF8-419D-A16D-45AA6403F2A6}"/>
              </a:ext>
            </a:extLst>
          </p:cNvPr>
          <p:cNvSpPr/>
          <p:nvPr/>
        </p:nvSpPr>
        <p:spPr>
          <a:xfrm>
            <a:off x="5148064" y="1133128"/>
            <a:ext cx="864096" cy="775332"/>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4" name="Rectangle 23">
            <a:extLst>
              <a:ext uri="{FF2B5EF4-FFF2-40B4-BE49-F238E27FC236}">
                <a16:creationId xmlns:a16="http://schemas.microsoft.com/office/drawing/2014/main" id="{09C7A233-D0AA-4041-968D-27724BCC1B03}"/>
              </a:ext>
            </a:extLst>
          </p:cNvPr>
          <p:cNvSpPr/>
          <p:nvPr/>
        </p:nvSpPr>
        <p:spPr>
          <a:xfrm>
            <a:off x="843980" y="1041506"/>
            <a:ext cx="864096" cy="775332"/>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 name="Rectangle 24">
            <a:extLst>
              <a:ext uri="{FF2B5EF4-FFF2-40B4-BE49-F238E27FC236}">
                <a16:creationId xmlns:a16="http://schemas.microsoft.com/office/drawing/2014/main" id="{145B5C2F-90CC-42D5-B7B4-0FB585C5BD58}"/>
              </a:ext>
            </a:extLst>
          </p:cNvPr>
          <p:cNvSpPr/>
          <p:nvPr/>
        </p:nvSpPr>
        <p:spPr>
          <a:xfrm>
            <a:off x="855410" y="1888757"/>
            <a:ext cx="864096" cy="492915"/>
          </a:xfrm>
          <a:prstGeom prst="rect">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CEB42355-CAE2-4D3C-AB8B-CED265A3BB36}"/>
              </a:ext>
            </a:extLst>
          </p:cNvPr>
          <p:cNvSpPr/>
          <p:nvPr/>
        </p:nvSpPr>
        <p:spPr>
          <a:xfrm>
            <a:off x="5148064" y="1988840"/>
            <a:ext cx="958523" cy="390884"/>
          </a:xfrm>
          <a:prstGeom prst="rect">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7" name="Rectangle 26">
            <a:extLst>
              <a:ext uri="{FF2B5EF4-FFF2-40B4-BE49-F238E27FC236}">
                <a16:creationId xmlns:a16="http://schemas.microsoft.com/office/drawing/2014/main" id="{57CF2241-FEFA-4047-A264-47E95330C644}"/>
              </a:ext>
            </a:extLst>
          </p:cNvPr>
          <p:cNvSpPr/>
          <p:nvPr/>
        </p:nvSpPr>
        <p:spPr>
          <a:xfrm>
            <a:off x="879230" y="3878742"/>
            <a:ext cx="1168524" cy="791578"/>
          </a:xfrm>
          <a:prstGeom prst="rect">
            <a:avLst/>
          </a:prstGeom>
          <a:noFill/>
          <a:ln w="349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6EF2205B-061B-4AF9-BBF4-659883EE90BD}"/>
              </a:ext>
            </a:extLst>
          </p:cNvPr>
          <p:cNvSpPr/>
          <p:nvPr/>
        </p:nvSpPr>
        <p:spPr>
          <a:xfrm>
            <a:off x="7051882" y="3837842"/>
            <a:ext cx="1168524" cy="800425"/>
          </a:xfrm>
          <a:prstGeom prst="rect">
            <a:avLst/>
          </a:prstGeom>
          <a:noFill/>
          <a:ln w="349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42A0751D-B216-44E9-B8FA-1CDBA2F5516A}"/>
              </a:ext>
            </a:extLst>
          </p:cNvPr>
          <p:cNvSpPr/>
          <p:nvPr/>
        </p:nvSpPr>
        <p:spPr>
          <a:xfrm>
            <a:off x="887870" y="4679799"/>
            <a:ext cx="1168524" cy="791578"/>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A8155B77-CFEC-4CA5-98F6-4CC220143F87}"/>
              </a:ext>
            </a:extLst>
          </p:cNvPr>
          <p:cNvSpPr/>
          <p:nvPr/>
        </p:nvSpPr>
        <p:spPr>
          <a:xfrm>
            <a:off x="7051882" y="4638267"/>
            <a:ext cx="1168524" cy="791578"/>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6E68E9F4-8A75-4CA3-BF54-46A84C786506}"/>
              </a:ext>
            </a:extLst>
          </p:cNvPr>
          <p:cNvSpPr txBox="1"/>
          <p:nvPr/>
        </p:nvSpPr>
        <p:spPr>
          <a:xfrm>
            <a:off x="2396598" y="1986068"/>
            <a:ext cx="2313454" cy="677108"/>
          </a:xfrm>
          <a:prstGeom prst="rect">
            <a:avLst/>
          </a:prstGeom>
          <a:noFill/>
        </p:spPr>
        <p:txBody>
          <a:bodyPr wrap="none" rtlCol="0">
            <a:spAutoFit/>
          </a:bodyPr>
          <a:lstStyle/>
          <a:p>
            <a:r>
              <a:rPr lang="en-IN" sz="2000" b="1" dirty="0">
                <a:solidFill>
                  <a:schemeClr val="accent5"/>
                </a:solidFill>
              </a:rPr>
              <a:t>Convolution layer</a:t>
            </a:r>
          </a:p>
          <a:p>
            <a:endParaRPr lang="en-IN" dirty="0"/>
          </a:p>
        </p:txBody>
      </p:sp>
      <p:cxnSp>
        <p:nvCxnSpPr>
          <p:cNvPr id="4" name="Straight Arrow Connector 3">
            <a:extLst>
              <a:ext uri="{FF2B5EF4-FFF2-40B4-BE49-F238E27FC236}">
                <a16:creationId xmlns:a16="http://schemas.microsoft.com/office/drawing/2014/main" id="{B74ABE04-57A3-4CD1-91D4-C9E3D453B9A5}"/>
              </a:ext>
            </a:extLst>
          </p:cNvPr>
          <p:cNvCxnSpPr>
            <a:cxnSpLocks/>
          </p:cNvCxnSpPr>
          <p:nvPr/>
        </p:nvCxnSpPr>
        <p:spPr>
          <a:xfrm>
            <a:off x="68472" y="5589240"/>
            <a:ext cx="277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7BC601D-C537-4F94-8E09-9021B14A6CDD}"/>
              </a:ext>
            </a:extLst>
          </p:cNvPr>
          <p:cNvCxnSpPr>
            <a:cxnSpLocks/>
          </p:cNvCxnSpPr>
          <p:nvPr/>
        </p:nvCxnSpPr>
        <p:spPr>
          <a:xfrm rot="16200000">
            <a:off x="-1062372" y="4380767"/>
            <a:ext cx="277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9A3A062-D314-44F5-80FC-268EBD1B5663}"/>
              </a:ext>
            </a:extLst>
          </p:cNvPr>
          <p:cNvCxnSpPr>
            <a:cxnSpLocks/>
          </p:cNvCxnSpPr>
          <p:nvPr/>
        </p:nvCxnSpPr>
        <p:spPr>
          <a:xfrm>
            <a:off x="1871720" y="5766667"/>
            <a:ext cx="352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779003E-8912-4BB1-BB5D-93D00F809175}"/>
              </a:ext>
            </a:extLst>
          </p:cNvPr>
          <p:cNvSpPr txBox="1"/>
          <p:nvPr/>
        </p:nvSpPr>
        <p:spPr>
          <a:xfrm>
            <a:off x="1476378" y="5582001"/>
            <a:ext cx="303288" cy="369332"/>
          </a:xfrm>
          <a:prstGeom prst="rect">
            <a:avLst/>
          </a:prstGeom>
          <a:noFill/>
        </p:spPr>
        <p:txBody>
          <a:bodyPr wrap="none" rtlCol="0">
            <a:spAutoFit/>
          </a:bodyPr>
          <a:lstStyle/>
          <a:p>
            <a:r>
              <a:rPr lang="en-IN" dirty="0"/>
              <a:t>x</a:t>
            </a:r>
          </a:p>
        </p:txBody>
      </p:sp>
      <p:sp>
        <p:nvSpPr>
          <p:cNvPr id="30" name="TextBox 29">
            <a:extLst>
              <a:ext uri="{FF2B5EF4-FFF2-40B4-BE49-F238E27FC236}">
                <a16:creationId xmlns:a16="http://schemas.microsoft.com/office/drawing/2014/main" id="{391A7078-BFB7-4E93-887B-4880753276CF}"/>
              </a:ext>
            </a:extLst>
          </p:cNvPr>
          <p:cNvSpPr txBox="1"/>
          <p:nvPr/>
        </p:nvSpPr>
        <p:spPr>
          <a:xfrm>
            <a:off x="8042" y="3878742"/>
            <a:ext cx="312906" cy="369332"/>
          </a:xfrm>
          <a:prstGeom prst="rect">
            <a:avLst/>
          </a:prstGeom>
          <a:noFill/>
        </p:spPr>
        <p:txBody>
          <a:bodyPr wrap="none" rtlCol="0">
            <a:spAutoFit/>
          </a:bodyPr>
          <a:lstStyle/>
          <a:p>
            <a:r>
              <a:rPr lang="en-IN" dirty="0"/>
              <a:t>y</a:t>
            </a:r>
          </a:p>
        </p:txBody>
      </p:sp>
      <p:cxnSp>
        <p:nvCxnSpPr>
          <p:cNvPr id="31" name="Straight Arrow Connector 30">
            <a:extLst>
              <a:ext uri="{FF2B5EF4-FFF2-40B4-BE49-F238E27FC236}">
                <a16:creationId xmlns:a16="http://schemas.microsoft.com/office/drawing/2014/main" id="{8EDE21F9-88CB-4D72-A331-4D84B6148E12}"/>
              </a:ext>
            </a:extLst>
          </p:cNvPr>
          <p:cNvCxnSpPr>
            <a:cxnSpLocks/>
          </p:cNvCxnSpPr>
          <p:nvPr/>
        </p:nvCxnSpPr>
        <p:spPr>
          <a:xfrm rot="16200000">
            <a:off x="-34080" y="3702708"/>
            <a:ext cx="352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F355792-28A1-4C4B-867F-D77EBC3B1D3D}"/>
              </a:ext>
            </a:extLst>
          </p:cNvPr>
          <p:cNvSpPr txBox="1"/>
          <p:nvPr/>
        </p:nvSpPr>
        <p:spPr>
          <a:xfrm>
            <a:off x="103997" y="5924013"/>
            <a:ext cx="9002046" cy="1200329"/>
          </a:xfrm>
          <a:prstGeom prst="rect">
            <a:avLst/>
          </a:prstGeom>
          <a:noFill/>
        </p:spPr>
        <p:txBody>
          <a:bodyPr wrap="square" rtlCol="0">
            <a:spAutoFit/>
          </a:bodyPr>
          <a:lstStyle/>
          <a:p>
            <a:r>
              <a:rPr lang="en-IN" b="1" dirty="0"/>
              <a:t>Note</a:t>
            </a:r>
            <a:r>
              <a:rPr lang="en-IN" dirty="0"/>
              <a:t>: Computer sees an input image as array of pixels and it depends on the image resolution.</a:t>
            </a:r>
          </a:p>
          <a:p>
            <a:r>
              <a:rPr lang="en-IN" dirty="0"/>
              <a:t>     </a:t>
            </a:r>
            <a:r>
              <a:rPr lang="en-IN" dirty="0" err="1"/>
              <a:t>Eg</a:t>
            </a:r>
            <a:r>
              <a:rPr lang="en-IN" dirty="0"/>
              <a:t>: An image of 6x6x3 array of matrix of RGB(3 refers to RGB values).</a:t>
            </a:r>
          </a:p>
          <a:p>
            <a:r>
              <a:rPr lang="en-IN" dirty="0"/>
              <a:t>         </a:t>
            </a:r>
          </a:p>
        </p:txBody>
      </p:sp>
      <p:sp>
        <p:nvSpPr>
          <p:cNvPr id="19" name="TextBox 18">
            <a:extLst>
              <a:ext uri="{FF2B5EF4-FFF2-40B4-BE49-F238E27FC236}">
                <a16:creationId xmlns:a16="http://schemas.microsoft.com/office/drawing/2014/main" id="{A9F5A013-56C2-4B6C-BD9C-FDFF71E6E5F3}"/>
              </a:ext>
            </a:extLst>
          </p:cNvPr>
          <p:cNvSpPr txBox="1"/>
          <p:nvPr/>
        </p:nvSpPr>
        <p:spPr>
          <a:xfrm>
            <a:off x="2785386" y="3273426"/>
            <a:ext cx="2954907" cy="1477328"/>
          </a:xfrm>
          <a:prstGeom prst="rect">
            <a:avLst/>
          </a:prstGeom>
          <a:noFill/>
        </p:spPr>
        <p:txBody>
          <a:bodyPr wrap="square" rtlCol="0">
            <a:spAutoFit/>
          </a:bodyPr>
          <a:lstStyle/>
          <a:p>
            <a:r>
              <a:rPr lang="en-IN" dirty="0"/>
              <a:t>-1:is an assumed pixel value at that position.</a:t>
            </a:r>
          </a:p>
          <a:p>
            <a:endParaRPr lang="en-IN" dirty="0"/>
          </a:p>
          <a:p>
            <a:r>
              <a:rPr lang="en-IN" dirty="0"/>
              <a:t>1: is an assumed pixel value at that position </a:t>
            </a:r>
          </a:p>
        </p:txBody>
      </p:sp>
      <p:sp>
        <p:nvSpPr>
          <p:cNvPr id="2" name="TextBox 1">
            <a:extLst>
              <a:ext uri="{FF2B5EF4-FFF2-40B4-BE49-F238E27FC236}">
                <a16:creationId xmlns:a16="http://schemas.microsoft.com/office/drawing/2014/main" id="{F6616D49-6AF3-44DD-8707-4DED9D691114}"/>
              </a:ext>
            </a:extLst>
          </p:cNvPr>
          <p:cNvSpPr txBox="1"/>
          <p:nvPr/>
        </p:nvSpPr>
        <p:spPr>
          <a:xfrm>
            <a:off x="4710609" y="2380250"/>
            <a:ext cx="1927860" cy="369332"/>
          </a:xfrm>
          <a:prstGeom prst="rect">
            <a:avLst/>
          </a:prstGeom>
          <a:noFill/>
        </p:spPr>
        <p:txBody>
          <a:bodyPr wrap="square" rtlCol="0">
            <a:spAutoFit/>
          </a:bodyPr>
          <a:lstStyle/>
          <a:p>
            <a:r>
              <a:rPr lang="en-IN" dirty="0"/>
              <a:t>Dynamic  image</a:t>
            </a:r>
          </a:p>
        </p:txBody>
      </p:sp>
      <p:sp>
        <p:nvSpPr>
          <p:cNvPr id="5" name="TextBox 4">
            <a:extLst>
              <a:ext uri="{FF2B5EF4-FFF2-40B4-BE49-F238E27FC236}">
                <a16:creationId xmlns:a16="http://schemas.microsoft.com/office/drawing/2014/main" id="{AC174CA8-99E0-4E83-87F1-8DC9A882BA53}"/>
              </a:ext>
            </a:extLst>
          </p:cNvPr>
          <p:cNvSpPr txBox="1"/>
          <p:nvPr/>
        </p:nvSpPr>
        <p:spPr>
          <a:xfrm>
            <a:off x="490442" y="2362199"/>
            <a:ext cx="1693092" cy="369332"/>
          </a:xfrm>
          <a:prstGeom prst="rect">
            <a:avLst/>
          </a:prstGeom>
          <a:noFill/>
        </p:spPr>
        <p:txBody>
          <a:bodyPr wrap="none" rtlCol="0">
            <a:spAutoFit/>
          </a:bodyPr>
          <a:lstStyle/>
          <a:p>
            <a:r>
              <a:rPr lang="en-IN" dirty="0"/>
              <a:t>Data set image</a:t>
            </a:r>
          </a:p>
        </p:txBody>
      </p:sp>
    </p:spTree>
    <p:extLst>
      <p:ext uri="{BB962C8B-B14F-4D97-AF65-F5344CB8AC3E}">
        <p14:creationId xmlns:p14="http://schemas.microsoft.com/office/powerpoint/2010/main" val="301759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821299E-BD59-4202-B026-E104129037F9}"/>
              </a:ext>
            </a:extLst>
          </p:cNvPr>
          <p:cNvGraphicFramePr>
            <a:graphicFrameLocks noGrp="1"/>
          </p:cNvGraphicFramePr>
          <p:nvPr>
            <p:extLst>
              <p:ext uri="{D42A27DB-BD31-4B8C-83A1-F6EECF244321}">
                <p14:modId xmlns:p14="http://schemas.microsoft.com/office/powerpoint/2010/main" val="3873417792"/>
              </p:ext>
            </p:extLst>
          </p:nvPr>
        </p:nvGraphicFramePr>
        <p:xfrm>
          <a:off x="5292080" y="188640"/>
          <a:ext cx="1927860" cy="2464946"/>
        </p:xfrm>
        <a:graphic>
          <a:graphicData uri="http://schemas.openxmlformats.org/drawingml/2006/table">
            <a:tbl>
              <a:tblPr>
                <a:tableStyleId>{5940675A-B579-460E-94D1-54222C63F5DA}</a:tableStyleId>
              </a:tblPr>
              <a:tblGrid>
                <a:gridCol w="403860">
                  <a:extLst>
                    <a:ext uri="{9D8B030D-6E8A-4147-A177-3AD203B41FA5}">
                      <a16:colId xmlns:a16="http://schemas.microsoft.com/office/drawing/2014/main" val="1722975851"/>
                    </a:ext>
                  </a:extLst>
                </a:gridCol>
                <a:gridCol w="381000">
                  <a:extLst>
                    <a:ext uri="{9D8B030D-6E8A-4147-A177-3AD203B41FA5}">
                      <a16:colId xmlns:a16="http://schemas.microsoft.com/office/drawing/2014/main" val="3296378260"/>
                    </a:ext>
                  </a:extLst>
                </a:gridCol>
                <a:gridCol w="381000">
                  <a:extLst>
                    <a:ext uri="{9D8B030D-6E8A-4147-A177-3AD203B41FA5}">
                      <a16:colId xmlns:a16="http://schemas.microsoft.com/office/drawing/2014/main" val="166713746"/>
                    </a:ext>
                  </a:extLst>
                </a:gridCol>
                <a:gridCol w="381000">
                  <a:extLst>
                    <a:ext uri="{9D8B030D-6E8A-4147-A177-3AD203B41FA5}">
                      <a16:colId xmlns:a16="http://schemas.microsoft.com/office/drawing/2014/main" val="1942117741"/>
                    </a:ext>
                  </a:extLst>
                </a:gridCol>
                <a:gridCol w="381000">
                  <a:extLst>
                    <a:ext uri="{9D8B030D-6E8A-4147-A177-3AD203B41FA5}">
                      <a16:colId xmlns:a16="http://schemas.microsoft.com/office/drawing/2014/main" val="3469782263"/>
                    </a:ext>
                  </a:extLst>
                </a:gridCol>
              </a:tblGrid>
              <a:tr h="389731">
                <a:tc>
                  <a:txBody>
                    <a:bodyPr/>
                    <a:lstStyle/>
                    <a:p>
                      <a:pPr algn="ct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897822"/>
                  </a:ext>
                </a:extLst>
              </a:tr>
              <a:tr h="267054">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5520727"/>
                  </a:ext>
                </a:extLst>
              </a:tr>
              <a:tr h="389731">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3914010"/>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4139833"/>
                  </a:ext>
                </a:extLst>
              </a:tr>
              <a:tr h="367904">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val="776778580"/>
                  </a:ext>
                </a:extLst>
              </a:tr>
              <a:tr h="389731">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082709"/>
                  </a:ext>
                </a:extLst>
              </a:tr>
            </a:tbl>
          </a:graphicData>
        </a:graphic>
      </p:graphicFrame>
      <p:graphicFrame>
        <p:nvGraphicFramePr>
          <p:cNvPr id="4" name="Table 3">
            <a:extLst>
              <a:ext uri="{FF2B5EF4-FFF2-40B4-BE49-F238E27FC236}">
                <a16:creationId xmlns:a16="http://schemas.microsoft.com/office/drawing/2014/main" id="{E7BAED86-4582-4450-8AD0-E0AADCED2F19}"/>
              </a:ext>
            </a:extLst>
          </p:cNvPr>
          <p:cNvGraphicFramePr>
            <a:graphicFrameLocks noGrp="1"/>
          </p:cNvGraphicFramePr>
          <p:nvPr>
            <p:extLst>
              <p:ext uri="{D42A27DB-BD31-4B8C-83A1-F6EECF244321}">
                <p14:modId xmlns:p14="http://schemas.microsoft.com/office/powerpoint/2010/main" val="1691016170"/>
              </p:ext>
            </p:extLst>
          </p:nvPr>
        </p:nvGraphicFramePr>
        <p:xfrm>
          <a:off x="467544" y="214681"/>
          <a:ext cx="1143000" cy="814373"/>
        </p:xfrm>
        <a:graphic>
          <a:graphicData uri="http://schemas.openxmlformats.org/drawingml/2006/table">
            <a:tbl>
              <a:tblPr>
                <a:tableStyleId>{5940675A-B579-460E-94D1-54222C63F5DA}</a:tableStyleId>
              </a:tblPr>
              <a:tblGrid>
                <a:gridCol w="381000">
                  <a:extLst>
                    <a:ext uri="{9D8B030D-6E8A-4147-A177-3AD203B41FA5}">
                      <a16:colId xmlns:a16="http://schemas.microsoft.com/office/drawing/2014/main" val="3547032204"/>
                    </a:ext>
                  </a:extLst>
                </a:gridCol>
                <a:gridCol w="381000">
                  <a:extLst>
                    <a:ext uri="{9D8B030D-6E8A-4147-A177-3AD203B41FA5}">
                      <a16:colId xmlns:a16="http://schemas.microsoft.com/office/drawing/2014/main" val="2276343038"/>
                    </a:ext>
                  </a:extLst>
                </a:gridCol>
                <a:gridCol w="381000">
                  <a:extLst>
                    <a:ext uri="{9D8B030D-6E8A-4147-A177-3AD203B41FA5}">
                      <a16:colId xmlns:a16="http://schemas.microsoft.com/office/drawing/2014/main" val="2781754126"/>
                    </a:ext>
                  </a:extLst>
                </a:gridCol>
              </a:tblGrid>
              <a:tr h="389731">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5039470"/>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875428"/>
                  </a:ext>
                </a:extLst>
              </a:tr>
            </a:tbl>
          </a:graphicData>
        </a:graphic>
      </p:graphicFrame>
      <p:graphicFrame>
        <p:nvGraphicFramePr>
          <p:cNvPr id="6" name="Table 5">
            <a:extLst>
              <a:ext uri="{FF2B5EF4-FFF2-40B4-BE49-F238E27FC236}">
                <a16:creationId xmlns:a16="http://schemas.microsoft.com/office/drawing/2014/main" id="{C5FA3A58-0DE9-4615-A314-6C5066B955A8}"/>
              </a:ext>
            </a:extLst>
          </p:cNvPr>
          <p:cNvGraphicFramePr>
            <a:graphicFrameLocks noGrp="1"/>
          </p:cNvGraphicFramePr>
          <p:nvPr>
            <p:extLst>
              <p:ext uri="{D42A27DB-BD31-4B8C-83A1-F6EECF244321}">
                <p14:modId xmlns:p14="http://schemas.microsoft.com/office/powerpoint/2010/main" val="2206377415"/>
              </p:ext>
            </p:extLst>
          </p:nvPr>
        </p:nvGraphicFramePr>
        <p:xfrm>
          <a:off x="468473" y="1403282"/>
          <a:ext cx="1143000" cy="757635"/>
        </p:xfrm>
        <a:graphic>
          <a:graphicData uri="http://schemas.openxmlformats.org/drawingml/2006/table">
            <a:tbl>
              <a:tblPr>
                <a:tableStyleId>{5940675A-B579-460E-94D1-54222C63F5DA}</a:tableStyleId>
              </a:tblPr>
              <a:tblGrid>
                <a:gridCol w="381000">
                  <a:extLst>
                    <a:ext uri="{9D8B030D-6E8A-4147-A177-3AD203B41FA5}">
                      <a16:colId xmlns:a16="http://schemas.microsoft.com/office/drawing/2014/main" val="1844027951"/>
                    </a:ext>
                  </a:extLst>
                </a:gridCol>
                <a:gridCol w="381000">
                  <a:extLst>
                    <a:ext uri="{9D8B030D-6E8A-4147-A177-3AD203B41FA5}">
                      <a16:colId xmlns:a16="http://schemas.microsoft.com/office/drawing/2014/main" val="2822639228"/>
                    </a:ext>
                  </a:extLst>
                </a:gridCol>
                <a:gridCol w="381000">
                  <a:extLst>
                    <a:ext uri="{9D8B030D-6E8A-4147-A177-3AD203B41FA5}">
                      <a16:colId xmlns:a16="http://schemas.microsoft.com/office/drawing/2014/main" val="517437352"/>
                    </a:ext>
                  </a:extLst>
                </a:gridCol>
              </a:tblGrid>
              <a:tr h="367904">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val="1975909915"/>
                  </a:ext>
                </a:extLst>
              </a:tr>
              <a:tr h="389731">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3744915"/>
                  </a:ext>
                </a:extLst>
              </a:tr>
            </a:tbl>
          </a:graphicData>
        </a:graphic>
      </p:graphicFrame>
      <p:sp>
        <p:nvSpPr>
          <p:cNvPr id="7" name="Rectangle 6">
            <a:extLst>
              <a:ext uri="{FF2B5EF4-FFF2-40B4-BE49-F238E27FC236}">
                <a16:creationId xmlns:a16="http://schemas.microsoft.com/office/drawing/2014/main" id="{C794B6FF-70D6-4877-9CD7-64D05B86CBB1}"/>
              </a:ext>
            </a:extLst>
          </p:cNvPr>
          <p:cNvSpPr/>
          <p:nvPr/>
        </p:nvSpPr>
        <p:spPr>
          <a:xfrm>
            <a:off x="5671748" y="1029054"/>
            <a:ext cx="1168524" cy="791578"/>
          </a:xfrm>
          <a:prstGeom prst="rect">
            <a:avLst/>
          </a:prstGeom>
          <a:noFill/>
          <a:ln w="349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E031E446-FA5A-4807-A679-3D1BB12BA64E}"/>
              </a:ext>
            </a:extLst>
          </p:cNvPr>
          <p:cNvSpPr txBox="1"/>
          <p:nvPr/>
        </p:nvSpPr>
        <p:spPr>
          <a:xfrm>
            <a:off x="103894" y="2638523"/>
            <a:ext cx="5923416" cy="646331"/>
          </a:xfrm>
          <a:prstGeom prst="rect">
            <a:avLst/>
          </a:prstGeom>
          <a:noFill/>
        </p:spPr>
        <p:txBody>
          <a:bodyPr wrap="none" rtlCol="0">
            <a:spAutoFit/>
          </a:bodyPr>
          <a:lstStyle/>
          <a:p>
            <a:r>
              <a:rPr lang="en-IN" dirty="0">
                <a:solidFill>
                  <a:schemeClr val="accent5"/>
                </a:solidFill>
              </a:rPr>
              <a:t>1.By adding and multiplying corresponding pixel </a:t>
            </a:r>
          </a:p>
          <a:p>
            <a:r>
              <a:rPr lang="en-IN" dirty="0">
                <a:solidFill>
                  <a:schemeClr val="accent5"/>
                </a:solidFill>
              </a:rPr>
              <a:t>values from the region were the hand gesture is spread.</a:t>
            </a:r>
          </a:p>
        </p:txBody>
      </p:sp>
      <p:sp>
        <p:nvSpPr>
          <p:cNvPr id="9" name="TextBox 8">
            <a:extLst>
              <a:ext uri="{FF2B5EF4-FFF2-40B4-BE49-F238E27FC236}">
                <a16:creationId xmlns:a16="http://schemas.microsoft.com/office/drawing/2014/main" id="{D801DC11-B44C-4AB8-BB4A-40190F127ED4}"/>
              </a:ext>
            </a:extLst>
          </p:cNvPr>
          <p:cNvSpPr txBox="1"/>
          <p:nvPr/>
        </p:nvSpPr>
        <p:spPr>
          <a:xfrm>
            <a:off x="1632211" y="214681"/>
            <a:ext cx="3658939" cy="646331"/>
          </a:xfrm>
          <a:prstGeom prst="rect">
            <a:avLst/>
          </a:prstGeom>
          <a:noFill/>
        </p:spPr>
        <p:txBody>
          <a:bodyPr wrap="square" rtlCol="0">
            <a:spAutoFit/>
          </a:bodyPr>
          <a:lstStyle/>
          <a:p>
            <a:r>
              <a:rPr lang="en-IN" dirty="0"/>
              <a:t>(</a:t>
            </a:r>
            <a:r>
              <a:rPr lang="en-IN" u="sng" dirty="0"/>
              <a:t>1 x1+1x1+1x1+1x1+1x1+1x1</a:t>
            </a:r>
            <a:r>
              <a:rPr lang="en-IN" dirty="0"/>
              <a:t>)      1</a:t>
            </a:r>
          </a:p>
          <a:p>
            <a:r>
              <a:rPr lang="en-IN" dirty="0"/>
              <a:t>                     6</a:t>
            </a:r>
          </a:p>
        </p:txBody>
      </p:sp>
      <p:cxnSp>
        <p:nvCxnSpPr>
          <p:cNvPr id="11" name="Straight Arrow Connector 10">
            <a:extLst>
              <a:ext uri="{FF2B5EF4-FFF2-40B4-BE49-F238E27FC236}">
                <a16:creationId xmlns:a16="http://schemas.microsoft.com/office/drawing/2014/main" id="{81AE07FD-3936-4A1B-BC51-B810F4E57D37}"/>
              </a:ext>
            </a:extLst>
          </p:cNvPr>
          <p:cNvCxnSpPr>
            <a:cxnSpLocks/>
          </p:cNvCxnSpPr>
          <p:nvPr/>
        </p:nvCxnSpPr>
        <p:spPr>
          <a:xfrm>
            <a:off x="4716016" y="476672"/>
            <a:ext cx="199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97E77C-B4AB-4C84-BE2D-074670C52309}"/>
              </a:ext>
            </a:extLst>
          </p:cNvPr>
          <p:cNvCxnSpPr>
            <a:cxnSpLocks/>
          </p:cNvCxnSpPr>
          <p:nvPr/>
        </p:nvCxnSpPr>
        <p:spPr>
          <a:xfrm>
            <a:off x="1763688" y="1700808"/>
            <a:ext cx="352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C53E141-EEE7-40DA-88B9-616A0333F125}"/>
              </a:ext>
            </a:extLst>
          </p:cNvPr>
          <p:cNvSpPr txBox="1"/>
          <p:nvPr/>
        </p:nvSpPr>
        <p:spPr>
          <a:xfrm>
            <a:off x="2267971" y="1516142"/>
            <a:ext cx="588623" cy="369332"/>
          </a:xfrm>
          <a:prstGeom prst="rect">
            <a:avLst/>
          </a:prstGeom>
          <a:noFill/>
        </p:spPr>
        <p:txBody>
          <a:bodyPr wrap="none" rtlCol="0">
            <a:spAutoFit/>
          </a:bodyPr>
          <a:lstStyle/>
          <a:p>
            <a:r>
              <a:rPr lang="en-IN" dirty="0"/>
              <a:t>0.66</a:t>
            </a:r>
          </a:p>
        </p:txBody>
      </p:sp>
      <p:sp>
        <p:nvSpPr>
          <p:cNvPr id="17" name="Rectangle 16">
            <a:extLst>
              <a:ext uri="{FF2B5EF4-FFF2-40B4-BE49-F238E27FC236}">
                <a16:creationId xmlns:a16="http://schemas.microsoft.com/office/drawing/2014/main" id="{3A01CADC-B11E-4239-914A-EE8006C57632}"/>
              </a:ext>
            </a:extLst>
          </p:cNvPr>
          <p:cNvSpPr/>
          <p:nvPr/>
        </p:nvSpPr>
        <p:spPr>
          <a:xfrm>
            <a:off x="5671748" y="1841320"/>
            <a:ext cx="1168524" cy="791578"/>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aphicFrame>
        <p:nvGraphicFramePr>
          <p:cNvPr id="20" name="Table 19">
            <a:extLst>
              <a:ext uri="{FF2B5EF4-FFF2-40B4-BE49-F238E27FC236}">
                <a16:creationId xmlns:a16="http://schemas.microsoft.com/office/drawing/2014/main" id="{E9E58063-83A3-4E75-9AD6-21D219213E0C}"/>
              </a:ext>
            </a:extLst>
          </p:cNvPr>
          <p:cNvGraphicFramePr>
            <a:graphicFrameLocks noGrp="1"/>
          </p:cNvGraphicFramePr>
          <p:nvPr>
            <p:extLst>
              <p:ext uri="{D42A27DB-BD31-4B8C-83A1-F6EECF244321}">
                <p14:modId xmlns:p14="http://schemas.microsoft.com/office/powerpoint/2010/main" val="2495001378"/>
              </p:ext>
            </p:extLst>
          </p:nvPr>
        </p:nvGraphicFramePr>
        <p:xfrm>
          <a:off x="6373031" y="3164013"/>
          <a:ext cx="1440000" cy="1572008"/>
        </p:xfrm>
        <a:graphic>
          <a:graphicData uri="http://schemas.openxmlformats.org/drawingml/2006/table">
            <a:tbl>
              <a:tblPr>
                <a:tableStyleId>{5940675A-B579-460E-94D1-54222C63F5DA}</a:tableStyleId>
              </a:tblPr>
              <a:tblGrid>
                <a:gridCol w="480000">
                  <a:extLst>
                    <a:ext uri="{9D8B030D-6E8A-4147-A177-3AD203B41FA5}">
                      <a16:colId xmlns:a16="http://schemas.microsoft.com/office/drawing/2014/main" val="1088517679"/>
                    </a:ext>
                  </a:extLst>
                </a:gridCol>
                <a:gridCol w="480000">
                  <a:extLst>
                    <a:ext uri="{9D8B030D-6E8A-4147-A177-3AD203B41FA5}">
                      <a16:colId xmlns:a16="http://schemas.microsoft.com/office/drawing/2014/main" val="634471657"/>
                    </a:ext>
                  </a:extLst>
                </a:gridCol>
                <a:gridCol w="480000">
                  <a:extLst>
                    <a:ext uri="{9D8B030D-6E8A-4147-A177-3AD203B41FA5}">
                      <a16:colId xmlns:a16="http://schemas.microsoft.com/office/drawing/2014/main" val="726365959"/>
                    </a:ext>
                  </a:extLst>
                </a:gridCol>
              </a:tblGrid>
              <a:tr h="36484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00" marR="10800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2754590"/>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7928681"/>
                  </a:ext>
                </a:extLst>
              </a:tr>
              <a:tr h="367904">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val="1660151705"/>
                  </a:ext>
                </a:extLst>
              </a:tr>
              <a:tr h="389731">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2235163"/>
                  </a:ext>
                </a:extLst>
              </a:tr>
            </a:tbl>
          </a:graphicData>
        </a:graphic>
      </p:graphicFrame>
      <p:graphicFrame>
        <p:nvGraphicFramePr>
          <p:cNvPr id="21" name="Table 20">
            <a:extLst>
              <a:ext uri="{FF2B5EF4-FFF2-40B4-BE49-F238E27FC236}">
                <a16:creationId xmlns:a16="http://schemas.microsoft.com/office/drawing/2014/main" id="{AF451846-1B8B-435C-9826-C123ECBA0D57}"/>
              </a:ext>
            </a:extLst>
          </p:cNvPr>
          <p:cNvGraphicFramePr>
            <a:graphicFrameLocks noGrp="1"/>
          </p:cNvGraphicFramePr>
          <p:nvPr>
            <p:extLst>
              <p:ext uri="{D42A27DB-BD31-4B8C-83A1-F6EECF244321}">
                <p14:modId xmlns:p14="http://schemas.microsoft.com/office/powerpoint/2010/main" val="3858140758"/>
              </p:ext>
            </p:extLst>
          </p:nvPr>
        </p:nvGraphicFramePr>
        <p:xfrm>
          <a:off x="6373031" y="4938345"/>
          <a:ext cx="1692000" cy="1571827"/>
        </p:xfrm>
        <a:graphic>
          <a:graphicData uri="http://schemas.openxmlformats.org/drawingml/2006/table">
            <a:tbl>
              <a:tblPr>
                <a:tableStyleId>{5940675A-B579-460E-94D1-54222C63F5DA}</a:tableStyleId>
              </a:tblPr>
              <a:tblGrid>
                <a:gridCol w="564000">
                  <a:extLst>
                    <a:ext uri="{9D8B030D-6E8A-4147-A177-3AD203B41FA5}">
                      <a16:colId xmlns:a16="http://schemas.microsoft.com/office/drawing/2014/main" val="1088517679"/>
                    </a:ext>
                  </a:extLst>
                </a:gridCol>
                <a:gridCol w="564000">
                  <a:extLst>
                    <a:ext uri="{9D8B030D-6E8A-4147-A177-3AD203B41FA5}">
                      <a16:colId xmlns:a16="http://schemas.microsoft.com/office/drawing/2014/main" val="634471657"/>
                    </a:ext>
                  </a:extLst>
                </a:gridCol>
                <a:gridCol w="564000">
                  <a:extLst>
                    <a:ext uri="{9D8B030D-6E8A-4147-A177-3AD203B41FA5}">
                      <a16:colId xmlns:a16="http://schemas.microsoft.com/office/drawing/2014/main" val="726365959"/>
                    </a:ext>
                  </a:extLst>
                </a:gridCol>
              </a:tblGrid>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0.66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2754590"/>
                  </a:ext>
                </a:extLst>
              </a:tr>
              <a:tr h="367845">
                <a:tc>
                  <a:txBody>
                    <a:bodyPr/>
                    <a:lstStyle/>
                    <a:p>
                      <a:pPr>
                        <a:lnSpc>
                          <a:spcPct val="107000"/>
                        </a:lnSpc>
                        <a:spcAft>
                          <a:spcPts val="0"/>
                        </a:spcAft>
                      </a:pPr>
                      <a:r>
                        <a:rPr lang="en-IN" sz="1400" dirty="0">
                          <a:effectLst/>
                        </a:rPr>
                        <a:t> -0.57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0.57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7928681"/>
                  </a:ext>
                </a:extLst>
              </a:tr>
              <a:tr h="367845">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0.7</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extLst>
                  <a:ext uri="{0D108BD9-81ED-4DB2-BD59-A6C34878D82A}">
                    <a16:rowId xmlns:a16="http://schemas.microsoft.com/office/drawing/2014/main" val="1660151705"/>
                  </a:ext>
                </a:extLst>
              </a:tr>
              <a:tr h="389668">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2235163"/>
                  </a:ext>
                </a:extLst>
              </a:tr>
            </a:tbl>
          </a:graphicData>
        </a:graphic>
      </p:graphicFrame>
      <p:graphicFrame>
        <p:nvGraphicFramePr>
          <p:cNvPr id="24" name="Table 23">
            <a:extLst>
              <a:ext uri="{FF2B5EF4-FFF2-40B4-BE49-F238E27FC236}">
                <a16:creationId xmlns:a16="http://schemas.microsoft.com/office/drawing/2014/main" id="{7753F4BB-18B5-42F9-AB0C-82F9C45C797A}"/>
              </a:ext>
            </a:extLst>
          </p:cNvPr>
          <p:cNvGraphicFramePr>
            <a:graphicFrameLocks noGrp="1"/>
          </p:cNvGraphicFramePr>
          <p:nvPr>
            <p:extLst>
              <p:ext uri="{D42A27DB-BD31-4B8C-83A1-F6EECF244321}">
                <p14:modId xmlns:p14="http://schemas.microsoft.com/office/powerpoint/2010/main" val="410576543"/>
              </p:ext>
            </p:extLst>
          </p:nvPr>
        </p:nvGraphicFramePr>
        <p:xfrm>
          <a:off x="3573016" y="3705872"/>
          <a:ext cx="1143000" cy="814373"/>
        </p:xfrm>
        <a:graphic>
          <a:graphicData uri="http://schemas.openxmlformats.org/drawingml/2006/table">
            <a:tbl>
              <a:tblPr>
                <a:tableStyleId>{5940675A-B579-460E-94D1-54222C63F5DA}</a:tableStyleId>
              </a:tblPr>
              <a:tblGrid>
                <a:gridCol w="381000">
                  <a:extLst>
                    <a:ext uri="{9D8B030D-6E8A-4147-A177-3AD203B41FA5}">
                      <a16:colId xmlns:a16="http://schemas.microsoft.com/office/drawing/2014/main" val="3547032204"/>
                    </a:ext>
                  </a:extLst>
                </a:gridCol>
                <a:gridCol w="381000">
                  <a:extLst>
                    <a:ext uri="{9D8B030D-6E8A-4147-A177-3AD203B41FA5}">
                      <a16:colId xmlns:a16="http://schemas.microsoft.com/office/drawing/2014/main" val="2276343038"/>
                    </a:ext>
                  </a:extLst>
                </a:gridCol>
                <a:gridCol w="381000">
                  <a:extLst>
                    <a:ext uri="{9D8B030D-6E8A-4147-A177-3AD203B41FA5}">
                      <a16:colId xmlns:a16="http://schemas.microsoft.com/office/drawing/2014/main" val="2781754126"/>
                    </a:ext>
                  </a:extLst>
                </a:gridCol>
              </a:tblGrid>
              <a:tr h="389731">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5039470"/>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875428"/>
                  </a:ext>
                </a:extLst>
              </a:tr>
            </a:tbl>
          </a:graphicData>
        </a:graphic>
      </p:graphicFrame>
      <p:graphicFrame>
        <p:nvGraphicFramePr>
          <p:cNvPr id="25" name="Table 24">
            <a:extLst>
              <a:ext uri="{FF2B5EF4-FFF2-40B4-BE49-F238E27FC236}">
                <a16:creationId xmlns:a16="http://schemas.microsoft.com/office/drawing/2014/main" id="{C8BA9DB3-2D92-4C1F-A54D-9B97B12508D4}"/>
              </a:ext>
            </a:extLst>
          </p:cNvPr>
          <p:cNvGraphicFramePr>
            <a:graphicFrameLocks noGrp="1"/>
          </p:cNvGraphicFramePr>
          <p:nvPr>
            <p:extLst>
              <p:ext uri="{D42A27DB-BD31-4B8C-83A1-F6EECF244321}">
                <p14:modId xmlns:p14="http://schemas.microsoft.com/office/powerpoint/2010/main" val="1390136815"/>
              </p:ext>
            </p:extLst>
          </p:nvPr>
        </p:nvGraphicFramePr>
        <p:xfrm>
          <a:off x="3573016" y="5140149"/>
          <a:ext cx="1143000" cy="757635"/>
        </p:xfrm>
        <a:graphic>
          <a:graphicData uri="http://schemas.openxmlformats.org/drawingml/2006/table">
            <a:tbl>
              <a:tblPr>
                <a:tableStyleId>{5940675A-B579-460E-94D1-54222C63F5DA}</a:tableStyleId>
              </a:tblPr>
              <a:tblGrid>
                <a:gridCol w="381000">
                  <a:extLst>
                    <a:ext uri="{9D8B030D-6E8A-4147-A177-3AD203B41FA5}">
                      <a16:colId xmlns:a16="http://schemas.microsoft.com/office/drawing/2014/main" val="1844027951"/>
                    </a:ext>
                  </a:extLst>
                </a:gridCol>
                <a:gridCol w="381000">
                  <a:extLst>
                    <a:ext uri="{9D8B030D-6E8A-4147-A177-3AD203B41FA5}">
                      <a16:colId xmlns:a16="http://schemas.microsoft.com/office/drawing/2014/main" val="2822639228"/>
                    </a:ext>
                  </a:extLst>
                </a:gridCol>
                <a:gridCol w="381000">
                  <a:extLst>
                    <a:ext uri="{9D8B030D-6E8A-4147-A177-3AD203B41FA5}">
                      <a16:colId xmlns:a16="http://schemas.microsoft.com/office/drawing/2014/main" val="517437352"/>
                    </a:ext>
                  </a:extLst>
                </a:gridCol>
              </a:tblGrid>
              <a:tr h="367904">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val="1975909915"/>
                  </a:ext>
                </a:extLst>
              </a:tr>
              <a:tr h="389731">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3744915"/>
                  </a:ext>
                </a:extLst>
              </a:tr>
            </a:tbl>
          </a:graphicData>
        </a:graphic>
      </p:graphicFrame>
      <p:sp>
        <p:nvSpPr>
          <p:cNvPr id="26" name="Multiplication Sign 25">
            <a:extLst>
              <a:ext uri="{FF2B5EF4-FFF2-40B4-BE49-F238E27FC236}">
                <a16:creationId xmlns:a16="http://schemas.microsoft.com/office/drawing/2014/main" id="{75128A99-33F1-43ED-BD16-72DA77377E85}"/>
              </a:ext>
            </a:extLst>
          </p:cNvPr>
          <p:cNvSpPr/>
          <p:nvPr/>
        </p:nvSpPr>
        <p:spPr>
          <a:xfrm>
            <a:off x="2267606" y="3738148"/>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Multiplication Sign 26">
            <a:extLst>
              <a:ext uri="{FF2B5EF4-FFF2-40B4-BE49-F238E27FC236}">
                <a16:creationId xmlns:a16="http://schemas.microsoft.com/office/drawing/2014/main" id="{009D8AE2-B156-4DA8-8E51-AAED81A3A981}"/>
              </a:ext>
            </a:extLst>
          </p:cNvPr>
          <p:cNvSpPr/>
          <p:nvPr/>
        </p:nvSpPr>
        <p:spPr>
          <a:xfrm>
            <a:off x="2307975" y="5004036"/>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E8131F6E-1F58-4025-BBE7-0CE462E6780D}"/>
              </a:ext>
            </a:extLst>
          </p:cNvPr>
          <p:cNvCxnSpPr>
            <a:cxnSpLocks/>
          </p:cNvCxnSpPr>
          <p:nvPr/>
        </p:nvCxnSpPr>
        <p:spPr>
          <a:xfrm>
            <a:off x="5068949" y="4081195"/>
            <a:ext cx="7271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B34230-BED1-4F7D-A7E5-10A55036ADD3}"/>
              </a:ext>
            </a:extLst>
          </p:cNvPr>
          <p:cNvCxnSpPr>
            <a:cxnSpLocks/>
          </p:cNvCxnSpPr>
          <p:nvPr/>
        </p:nvCxnSpPr>
        <p:spPr>
          <a:xfrm>
            <a:off x="4944561" y="5490050"/>
            <a:ext cx="7271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Table 31">
            <a:extLst>
              <a:ext uri="{FF2B5EF4-FFF2-40B4-BE49-F238E27FC236}">
                <a16:creationId xmlns:a16="http://schemas.microsoft.com/office/drawing/2014/main" id="{E99F391D-37E3-4623-9EA7-BFCBC6454DA5}"/>
              </a:ext>
            </a:extLst>
          </p:cNvPr>
          <p:cNvGraphicFramePr>
            <a:graphicFrameLocks noGrp="1"/>
          </p:cNvGraphicFramePr>
          <p:nvPr>
            <p:extLst>
              <p:ext uri="{D42A27DB-BD31-4B8C-83A1-F6EECF244321}">
                <p14:modId xmlns:p14="http://schemas.microsoft.com/office/powerpoint/2010/main" val="2200382016"/>
              </p:ext>
            </p:extLst>
          </p:nvPr>
        </p:nvGraphicFramePr>
        <p:xfrm>
          <a:off x="651575" y="3852747"/>
          <a:ext cx="1143000" cy="1572008"/>
        </p:xfrm>
        <a:graphic>
          <a:graphicData uri="http://schemas.openxmlformats.org/drawingml/2006/table">
            <a:tbl>
              <a:tblPr>
                <a:tableStyleId>{5940675A-B579-460E-94D1-54222C63F5DA}</a:tableStyleId>
              </a:tblPr>
              <a:tblGrid>
                <a:gridCol w="381000">
                  <a:extLst>
                    <a:ext uri="{9D8B030D-6E8A-4147-A177-3AD203B41FA5}">
                      <a16:colId xmlns:a16="http://schemas.microsoft.com/office/drawing/2014/main" val="4154439082"/>
                    </a:ext>
                  </a:extLst>
                </a:gridCol>
                <a:gridCol w="381000">
                  <a:extLst>
                    <a:ext uri="{9D8B030D-6E8A-4147-A177-3AD203B41FA5}">
                      <a16:colId xmlns:a16="http://schemas.microsoft.com/office/drawing/2014/main" val="3173461457"/>
                    </a:ext>
                  </a:extLst>
                </a:gridCol>
                <a:gridCol w="381000">
                  <a:extLst>
                    <a:ext uri="{9D8B030D-6E8A-4147-A177-3AD203B41FA5}">
                      <a16:colId xmlns:a16="http://schemas.microsoft.com/office/drawing/2014/main" val="1846889164"/>
                    </a:ext>
                  </a:extLst>
                </a:gridCol>
              </a:tblGrid>
              <a:tr h="389731">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val="3312466410"/>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2418271"/>
                  </a:ext>
                </a:extLst>
              </a:tr>
              <a:tr h="367904">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val="2523959261"/>
                  </a:ext>
                </a:extLst>
              </a:tr>
              <a:tr h="389731">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2142833"/>
                  </a:ext>
                </a:extLst>
              </a:tr>
            </a:tbl>
          </a:graphicData>
        </a:graphic>
      </p:graphicFrame>
      <p:sp>
        <p:nvSpPr>
          <p:cNvPr id="33" name="TextBox 32">
            <a:extLst>
              <a:ext uri="{FF2B5EF4-FFF2-40B4-BE49-F238E27FC236}">
                <a16:creationId xmlns:a16="http://schemas.microsoft.com/office/drawing/2014/main" id="{9FA310C9-DDEB-4112-B647-BC427DA3FECA}"/>
              </a:ext>
            </a:extLst>
          </p:cNvPr>
          <p:cNvSpPr txBox="1"/>
          <p:nvPr/>
        </p:nvSpPr>
        <p:spPr>
          <a:xfrm>
            <a:off x="1964852" y="6273987"/>
            <a:ext cx="3163045" cy="400110"/>
          </a:xfrm>
          <a:prstGeom prst="rect">
            <a:avLst/>
          </a:prstGeom>
          <a:noFill/>
        </p:spPr>
        <p:txBody>
          <a:bodyPr wrap="none" rtlCol="0">
            <a:spAutoFit/>
          </a:bodyPr>
          <a:lstStyle/>
          <a:p>
            <a:r>
              <a:rPr lang="en-IN" sz="2000" b="1" dirty="0">
                <a:solidFill>
                  <a:schemeClr val="accent5"/>
                </a:solidFill>
              </a:rPr>
              <a:t>Convolution layer output</a:t>
            </a:r>
          </a:p>
        </p:txBody>
      </p:sp>
      <p:sp>
        <p:nvSpPr>
          <p:cNvPr id="2" name="Rectangle 1">
            <a:extLst>
              <a:ext uri="{FF2B5EF4-FFF2-40B4-BE49-F238E27FC236}">
                <a16:creationId xmlns:a16="http://schemas.microsoft.com/office/drawing/2014/main" id="{D2B45507-B315-4B01-9C17-9DD7BA68E59C}"/>
              </a:ext>
            </a:extLst>
          </p:cNvPr>
          <p:cNvSpPr/>
          <p:nvPr/>
        </p:nvSpPr>
        <p:spPr>
          <a:xfrm>
            <a:off x="5603063" y="928469"/>
            <a:ext cx="1296000" cy="1848334"/>
          </a:xfrm>
          <a:prstGeom prst="rect">
            <a:avLst/>
          </a:prstGeom>
          <a:noFill/>
          <a:ln w="508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ln>
                <a:solidFill>
                  <a:schemeClr val="tx1"/>
                </a:solidFill>
              </a:ln>
            </a:endParaRPr>
          </a:p>
        </p:txBody>
      </p:sp>
      <p:sp>
        <p:nvSpPr>
          <p:cNvPr id="5" name="Rectangle 4">
            <a:extLst>
              <a:ext uri="{FF2B5EF4-FFF2-40B4-BE49-F238E27FC236}">
                <a16:creationId xmlns:a16="http://schemas.microsoft.com/office/drawing/2014/main" id="{2ED65E6A-66DD-484F-A2AE-D5520E5934C0}"/>
              </a:ext>
            </a:extLst>
          </p:cNvPr>
          <p:cNvSpPr/>
          <p:nvPr/>
        </p:nvSpPr>
        <p:spPr>
          <a:xfrm>
            <a:off x="3222375" y="1516142"/>
            <a:ext cx="914400" cy="9144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8B8A5A93-2F4A-4E38-974D-45BF07CCC378}"/>
              </a:ext>
            </a:extLst>
          </p:cNvPr>
          <p:cNvSpPr/>
          <p:nvPr/>
        </p:nvSpPr>
        <p:spPr>
          <a:xfrm>
            <a:off x="5731636" y="1044979"/>
            <a:ext cx="295674" cy="324460"/>
          </a:xfrm>
          <a:prstGeom prst="rect">
            <a:avLst/>
          </a:prstGeom>
          <a:noFill/>
          <a:ln w="539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29" name="Rectangle 28">
            <a:extLst>
              <a:ext uri="{FF2B5EF4-FFF2-40B4-BE49-F238E27FC236}">
                <a16:creationId xmlns:a16="http://schemas.microsoft.com/office/drawing/2014/main" id="{63B9FD57-3E92-4A1F-8654-F9E023D87A40}"/>
              </a:ext>
            </a:extLst>
          </p:cNvPr>
          <p:cNvSpPr/>
          <p:nvPr/>
        </p:nvSpPr>
        <p:spPr>
          <a:xfrm>
            <a:off x="92078" y="375616"/>
            <a:ext cx="295674" cy="324460"/>
          </a:xfrm>
          <a:prstGeom prst="rect">
            <a:avLst/>
          </a:prstGeom>
          <a:noFill/>
          <a:ln w="539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IN" dirty="0">
                <a:solidFill>
                  <a:schemeClr val="tx1"/>
                </a:solidFill>
              </a:rPr>
              <a:t>1</a:t>
            </a:r>
          </a:p>
        </p:txBody>
      </p:sp>
      <p:sp>
        <p:nvSpPr>
          <p:cNvPr id="31" name="Rectangle 30">
            <a:extLst>
              <a:ext uri="{FF2B5EF4-FFF2-40B4-BE49-F238E27FC236}">
                <a16:creationId xmlns:a16="http://schemas.microsoft.com/office/drawing/2014/main" id="{C88EA8A1-1F0A-4FFB-B156-938D90C835B7}"/>
              </a:ext>
            </a:extLst>
          </p:cNvPr>
          <p:cNvSpPr/>
          <p:nvPr/>
        </p:nvSpPr>
        <p:spPr>
          <a:xfrm>
            <a:off x="92078" y="1587538"/>
            <a:ext cx="295674" cy="324460"/>
          </a:xfrm>
          <a:prstGeom prst="rect">
            <a:avLst/>
          </a:prstGeom>
          <a:noFill/>
          <a:ln w="539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IN" dirty="0">
                <a:solidFill>
                  <a:schemeClr val="tx1"/>
                </a:solidFill>
              </a:rPr>
              <a:t>1</a:t>
            </a:r>
          </a:p>
        </p:txBody>
      </p:sp>
    </p:spTree>
    <p:extLst>
      <p:ext uri="{BB962C8B-B14F-4D97-AF65-F5344CB8AC3E}">
        <p14:creationId xmlns:p14="http://schemas.microsoft.com/office/powerpoint/2010/main" val="26227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E3F39-91DF-4A10-B89F-60FA8425F02A}"/>
              </a:ext>
            </a:extLst>
          </p:cNvPr>
          <p:cNvSpPr txBox="1"/>
          <p:nvPr/>
        </p:nvSpPr>
        <p:spPr>
          <a:xfrm flipH="1">
            <a:off x="2411760" y="404664"/>
            <a:ext cx="3528392" cy="584775"/>
          </a:xfrm>
          <a:prstGeom prst="rect">
            <a:avLst/>
          </a:prstGeom>
          <a:noFill/>
        </p:spPr>
        <p:txBody>
          <a:bodyPr wrap="square" rtlCol="0">
            <a:spAutoFit/>
          </a:bodyPr>
          <a:lstStyle/>
          <a:p>
            <a:r>
              <a:rPr lang="en-IN" sz="3200" dirty="0">
                <a:solidFill>
                  <a:schemeClr val="accent5"/>
                </a:solidFill>
              </a:rPr>
              <a:t>       </a:t>
            </a:r>
            <a:r>
              <a:rPr lang="en-IN" sz="3200" dirty="0" err="1">
                <a:solidFill>
                  <a:schemeClr val="accent5"/>
                </a:solidFill>
              </a:rPr>
              <a:t>Relu</a:t>
            </a:r>
            <a:r>
              <a:rPr lang="en-IN" sz="3200" dirty="0">
                <a:solidFill>
                  <a:schemeClr val="accent5"/>
                </a:solidFill>
              </a:rPr>
              <a:t> Layer</a:t>
            </a:r>
          </a:p>
        </p:txBody>
      </p:sp>
      <p:sp>
        <p:nvSpPr>
          <p:cNvPr id="3" name="TextBox 2">
            <a:extLst>
              <a:ext uri="{FF2B5EF4-FFF2-40B4-BE49-F238E27FC236}">
                <a16:creationId xmlns:a16="http://schemas.microsoft.com/office/drawing/2014/main" id="{8DD120FE-0D16-4565-8164-C05829586893}"/>
              </a:ext>
            </a:extLst>
          </p:cNvPr>
          <p:cNvSpPr txBox="1"/>
          <p:nvPr/>
        </p:nvSpPr>
        <p:spPr>
          <a:xfrm>
            <a:off x="417657" y="1196752"/>
            <a:ext cx="8308685" cy="646331"/>
          </a:xfrm>
          <a:prstGeom prst="rect">
            <a:avLst/>
          </a:prstGeom>
          <a:noFill/>
        </p:spPr>
        <p:txBody>
          <a:bodyPr wrap="none" rtlCol="0">
            <a:spAutoFit/>
          </a:bodyPr>
          <a:lstStyle/>
          <a:p>
            <a:r>
              <a:rPr lang="en-IN" dirty="0" err="1"/>
              <a:t>Relu</a:t>
            </a:r>
            <a:r>
              <a:rPr lang="en-IN" dirty="0"/>
              <a:t> layer transform function only activates when an input is greater than 0 ,if</a:t>
            </a:r>
          </a:p>
          <a:p>
            <a:r>
              <a:rPr lang="en-IN" dirty="0"/>
              <a:t>the input value is less than 0 than </a:t>
            </a:r>
            <a:r>
              <a:rPr lang="en-IN" dirty="0" err="1"/>
              <a:t>ouput</a:t>
            </a:r>
            <a:r>
              <a:rPr lang="en-IN" dirty="0"/>
              <a:t> is 0.</a:t>
            </a:r>
          </a:p>
        </p:txBody>
      </p:sp>
      <p:sp>
        <p:nvSpPr>
          <p:cNvPr id="4" name="TextBox 3">
            <a:extLst>
              <a:ext uri="{FF2B5EF4-FFF2-40B4-BE49-F238E27FC236}">
                <a16:creationId xmlns:a16="http://schemas.microsoft.com/office/drawing/2014/main" id="{2DE6CFFA-6A44-483E-98AF-1B3CABA7D25D}"/>
              </a:ext>
            </a:extLst>
          </p:cNvPr>
          <p:cNvSpPr txBox="1"/>
          <p:nvPr/>
        </p:nvSpPr>
        <p:spPr>
          <a:xfrm>
            <a:off x="4067944" y="2027749"/>
            <a:ext cx="1872208" cy="923330"/>
          </a:xfrm>
          <a:prstGeom prst="rect">
            <a:avLst/>
          </a:prstGeom>
          <a:noFill/>
        </p:spPr>
        <p:txBody>
          <a:bodyPr wrap="square" rtlCol="0">
            <a:spAutoFit/>
          </a:bodyPr>
          <a:lstStyle/>
          <a:p>
            <a:r>
              <a:rPr lang="en-IN" dirty="0">
                <a:solidFill>
                  <a:schemeClr val="accent5"/>
                </a:solidFill>
              </a:rPr>
              <a:t>          0, x&lt;0</a:t>
            </a:r>
          </a:p>
          <a:p>
            <a:r>
              <a:rPr lang="en-IN" dirty="0">
                <a:solidFill>
                  <a:schemeClr val="accent5"/>
                </a:solidFill>
              </a:rPr>
              <a:t>           x, x&gt;=0</a:t>
            </a:r>
          </a:p>
          <a:p>
            <a:r>
              <a:rPr lang="en-IN" dirty="0"/>
              <a:t>      </a:t>
            </a:r>
          </a:p>
        </p:txBody>
      </p:sp>
      <p:pic>
        <p:nvPicPr>
          <p:cNvPr id="1026" name="Picture 2">
            <a:extLst>
              <a:ext uri="{FF2B5EF4-FFF2-40B4-BE49-F238E27FC236}">
                <a16:creationId xmlns:a16="http://schemas.microsoft.com/office/drawing/2014/main" id="{48A3F1C6-1F0C-4BC7-A02C-A3ECBA6EE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9773" y="1875018"/>
            <a:ext cx="4520757" cy="2057886"/>
          </a:xfrm>
          <a:prstGeom prst="rect">
            <a:avLst/>
          </a:prstGeom>
          <a:noFill/>
          <a:extLst>
            <a:ext uri="{909E8E84-426E-40DD-AFC4-6F175D3DCCD1}">
              <a14:hiddenFill xmlns:a14="http://schemas.microsoft.com/office/drawing/2010/main">
                <a:solidFill>
                  <a:srgbClr val="FFFFFF"/>
                </a:solidFill>
              </a14:hiddenFill>
            </a:ext>
          </a:extLst>
        </p:spPr>
      </p:pic>
      <p:sp>
        <p:nvSpPr>
          <p:cNvPr id="6" name="Left Brace 5">
            <a:extLst>
              <a:ext uri="{FF2B5EF4-FFF2-40B4-BE49-F238E27FC236}">
                <a16:creationId xmlns:a16="http://schemas.microsoft.com/office/drawing/2014/main" id="{57564612-D920-4E56-9E66-7EED19CCED36}"/>
              </a:ext>
            </a:extLst>
          </p:cNvPr>
          <p:cNvSpPr/>
          <p:nvPr/>
        </p:nvSpPr>
        <p:spPr>
          <a:xfrm>
            <a:off x="4571999" y="1903331"/>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3A3C129D-65B7-4EF1-A91F-7769DBF0143D}"/>
              </a:ext>
            </a:extLst>
          </p:cNvPr>
          <p:cNvSpPr txBox="1"/>
          <p:nvPr/>
        </p:nvSpPr>
        <p:spPr>
          <a:xfrm>
            <a:off x="4010236" y="2175865"/>
            <a:ext cx="534121" cy="369332"/>
          </a:xfrm>
          <a:prstGeom prst="rect">
            <a:avLst/>
          </a:prstGeom>
          <a:noFill/>
        </p:spPr>
        <p:txBody>
          <a:bodyPr wrap="none" rtlCol="0">
            <a:spAutoFit/>
          </a:bodyPr>
          <a:lstStyle/>
          <a:p>
            <a:r>
              <a:rPr lang="en-IN" dirty="0">
                <a:solidFill>
                  <a:schemeClr val="accent5"/>
                </a:solidFill>
              </a:rPr>
              <a:t>f(x)</a:t>
            </a:r>
          </a:p>
        </p:txBody>
      </p:sp>
      <p:graphicFrame>
        <p:nvGraphicFramePr>
          <p:cNvPr id="9" name="Table 8">
            <a:extLst>
              <a:ext uri="{FF2B5EF4-FFF2-40B4-BE49-F238E27FC236}">
                <a16:creationId xmlns:a16="http://schemas.microsoft.com/office/drawing/2014/main" id="{6FE6AC9A-7BCA-4CA1-BDF7-93712412E4BE}"/>
              </a:ext>
            </a:extLst>
          </p:cNvPr>
          <p:cNvGraphicFramePr>
            <a:graphicFrameLocks noGrp="1"/>
          </p:cNvGraphicFramePr>
          <p:nvPr>
            <p:extLst>
              <p:ext uri="{D42A27DB-BD31-4B8C-83A1-F6EECF244321}">
                <p14:modId xmlns:p14="http://schemas.microsoft.com/office/powerpoint/2010/main" val="3046659824"/>
              </p:ext>
            </p:extLst>
          </p:nvPr>
        </p:nvGraphicFramePr>
        <p:xfrm>
          <a:off x="251520" y="4437112"/>
          <a:ext cx="1440000" cy="1572008"/>
        </p:xfrm>
        <a:graphic>
          <a:graphicData uri="http://schemas.openxmlformats.org/drawingml/2006/table">
            <a:tbl>
              <a:tblPr>
                <a:tableStyleId>{5940675A-B579-460E-94D1-54222C63F5DA}</a:tableStyleId>
              </a:tblPr>
              <a:tblGrid>
                <a:gridCol w="480000">
                  <a:extLst>
                    <a:ext uri="{9D8B030D-6E8A-4147-A177-3AD203B41FA5}">
                      <a16:colId xmlns:a16="http://schemas.microsoft.com/office/drawing/2014/main" val="1088517679"/>
                    </a:ext>
                  </a:extLst>
                </a:gridCol>
                <a:gridCol w="480000">
                  <a:extLst>
                    <a:ext uri="{9D8B030D-6E8A-4147-A177-3AD203B41FA5}">
                      <a16:colId xmlns:a16="http://schemas.microsoft.com/office/drawing/2014/main" val="634471657"/>
                    </a:ext>
                  </a:extLst>
                </a:gridCol>
                <a:gridCol w="480000">
                  <a:extLst>
                    <a:ext uri="{9D8B030D-6E8A-4147-A177-3AD203B41FA5}">
                      <a16:colId xmlns:a16="http://schemas.microsoft.com/office/drawing/2014/main" val="726365959"/>
                    </a:ext>
                  </a:extLst>
                </a:gridCol>
              </a:tblGrid>
              <a:tr h="36484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00" marR="10800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2754590"/>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7928681"/>
                  </a:ext>
                </a:extLst>
              </a:tr>
              <a:tr h="367904">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val="1660151705"/>
                  </a:ext>
                </a:extLst>
              </a:tr>
              <a:tr h="389731">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2235163"/>
                  </a:ext>
                </a:extLst>
              </a:tr>
            </a:tbl>
          </a:graphicData>
        </a:graphic>
      </p:graphicFrame>
      <p:sp>
        <p:nvSpPr>
          <p:cNvPr id="10" name="TextBox 9">
            <a:extLst>
              <a:ext uri="{FF2B5EF4-FFF2-40B4-BE49-F238E27FC236}">
                <a16:creationId xmlns:a16="http://schemas.microsoft.com/office/drawing/2014/main" id="{6B9174D8-776E-4A1C-B027-4C8D9404A1A7}"/>
              </a:ext>
            </a:extLst>
          </p:cNvPr>
          <p:cNvSpPr txBox="1"/>
          <p:nvPr/>
        </p:nvSpPr>
        <p:spPr>
          <a:xfrm>
            <a:off x="631215" y="3429000"/>
            <a:ext cx="1042273" cy="646331"/>
          </a:xfrm>
          <a:prstGeom prst="rect">
            <a:avLst/>
          </a:prstGeom>
          <a:noFill/>
        </p:spPr>
        <p:txBody>
          <a:bodyPr wrap="none" rtlCol="0">
            <a:spAutoFit/>
          </a:bodyPr>
          <a:lstStyle/>
          <a:p>
            <a:r>
              <a:rPr lang="en-IN" dirty="0">
                <a:solidFill>
                  <a:schemeClr val="accent5"/>
                </a:solidFill>
              </a:rPr>
              <a:t> RELU </a:t>
            </a:r>
          </a:p>
          <a:p>
            <a:r>
              <a:rPr lang="en-IN" dirty="0">
                <a:solidFill>
                  <a:schemeClr val="accent5"/>
                </a:solidFill>
              </a:rPr>
              <a:t>function</a:t>
            </a:r>
          </a:p>
        </p:txBody>
      </p:sp>
      <p:cxnSp>
        <p:nvCxnSpPr>
          <p:cNvPr id="13" name="Straight Arrow Connector 12">
            <a:extLst>
              <a:ext uri="{FF2B5EF4-FFF2-40B4-BE49-F238E27FC236}">
                <a16:creationId xmlns:a16="http://schemas.microsoft.com/office/drawing/2014/main" id="{321ACFE7-E331-4EC9-946F-5BE84DD5A31C}"/>
              </a:ext>
            </a:extLst>
          </p:cNvPr>
          <p:cNvCxnSpPr>
            <a:cxnSpLocks/>
          </p:cNvCxnSpPr>
          <p:nvPr/>
        </p:nvCxnSpPr>
        <p:spPr>
          <a:xfrm>
            <a:off x="1979712" y="5085184"/>
            <a:ext cx="352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0A808714-5B12-4D4C-BEEC-1C853260A66E}"/>
              </a:ext>
            </a:extLst>
          </p:cNvPr>
          <p:cNvGraphicFramePr>
            <a:graphicFrameLocks noGrp="1"/>
          </p:cNvGraphicFramePr>
          <p:nvPr>
            <p:extLst>
              <p:ext uri="{D42A27DB-BD31-4B8C-83A1-F6EECF244321}">
                <p14:modId xmlns:p14="http://schemas.microsoft.com/office/powerpoint/2010/main" val="1944792590"/>
              </p:ext>
            </p:extLst>
          </p:nvPr>
        </p:nvGraphicFramePr>
        <p:xfrm>
          <a:off x="2590550" y="4407118"/>
          <a:ext cx="1440000" cy="1572008"/>
        </p:xfrm>
        <a:graphic>
          <a:graphicData uri="http://schemas.openxmlformats.org/drawingml/2006/table">
            <a:tbl>
              <a:tblPr>
                <a:tableStyleId>{5940675A-B579-460E-94D1-54222C63F5DA}</a:tableStyleId>
              </a:tblPr>
              <a:tblGrid>
                <a:gridCol w="480000">
                  <a:extLst>
                    <a:ext uri="{9D8B030D-6E8A-4147-A177-3AD203B41FA5}">
                      <a16:colId xmlns:a16="http://schemas.microsoft.com/office/drawing/2014/main" val="1088517679"/>
                    </a:ext>
                  </a:extLst>
                </a:gridCol>
                <a:gridCol w="480000">
                  <a:extLst>
                    <a:ext uri="{9D8B030D-6E8A-4147-A177-3AD203B41FA5}">
                      <a16:colId xmlns:a16="http://schemas.microsoft.com/office/drawing/2014/main" val="634471657"/>
                    </a:ext>
                  </a:extLst>
                </a:gridCol>
                <a:gridCol w="480000">
                  <a:extLst>
                    <a:ext uri="{9D8B030D-6E8A-4147-A177-3AD203B41FA5}">
                      <a16:colId xmlns:a16="http://schemas.microsoft.com/office/drawing/2014/main" val="726365959"/>
                    </a:ext>
                  </a:extLst>
                </a:gridCol>
              </a:tblGrid>
              <a:tr h="36484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00" marR="10800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2754590"/>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7928681"/>
                  </a:ext>
                </a:extLst>
              </a:tr>
              <a:tr h="367904">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val="1660151705"/>
                  </a:ext>
                </a:extLst>
              </a:tr>
              <a:tr h="389731">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2235163"/>
                  </a:ext>
                </a:extLst>
              </a:tr>
            </a:tbl>
          </a:graphicData>
        </a:graphic>
      </p:graphicFrame>
      <p:graphicFrame>
        <p:nvGraphicFramePr>
          <p:cNvPr id="17" name="Table 16">
            <a:extLst>
              <a:ext uri="{FF2B5EF4-FFF2-40B4-BE49-F238E27FC236}">
                <a16:creationId xmlns:a16="http://schemas.microsoft.com/office/drawing/2014/main" id="{D135EBA0-5FBB-463E-B81D-5BE12061BF6F}"/>
              </a:ext>
            </a:extLst>
          </p:cNvPr>
          <p:cNvGraphicFramePr>
            <a:graphicFrameLocks noGrp="1"/>
          </p:cNvGraphicFramePr>
          <p:nvPr>
            <p:extLst>
              <p:ext uri="{D42A27DB-BD31-4B8C-83A1-F6EECF244321}">
                <p14:modId xmlns:p14="http://schemas.microsoft.com/office/powerpoint/2010/main" val="813882804"/>
              </p:ext>
            </p:extLst>
          </p:nvPr>
        </p:nvGraphicFramePr>
        <p:xfrm>
          <a:off x="4374392" y="4412277"/>
          <a:ext cx="1692000" cy="1571827"/>
        </p:xfrm>
        <a:graphic>
          <a:graphicData uri="http://schemas.openxmlformats.org/drawingml/2006/table">
            <a:tbl>
              <a:tblPr>
                <a:tableStyleId>{5940675A-B579-460E-94D1-54222C63F5DA}</a:tableStyleId>
              </a:tblPr>
              <a:tblGrid>
                <a:gridCol w="564000">
                  <a:extLst>
                    <a:ext uri="{9D8B030D-6E8A-4147-A177-3AD203B41FA5}">
                      <a16:colId xmlns:a16="http://schemas.microsoft.com/office/drawing/2014/main" val="1088517679"/>
                    </a:ext>
                  </a:extLst>
                </a:gridCol>
                <a:gridCol w="564000">
                  <a:extLst>
                    <a:ext uri="{9D8B030D-6E8A-4147-A177-3AD203B41FA5}">
                      <a16:colId xmlns:a16="http://schemas.microsoft.com/office/drawing/2014/main" val="634471657"/>
                    </a:ext>
                  </a:extLst>
                </a:gridCol>
                <a:gridCol w="564000">
                  <a:extLst>
                    <a:ext uri="{9D8B030D-6E8A-4147-A177-3AD203B41FA5}">
                      <a16:colId xmlns:a16="http://schemas.microsoft.com/office/drawing/2014/main" val="726365959"/>
                    </a:ext>
                  </a:extLst>
                </a:gridCol>
              </a:tblGrid>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0.66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2754590"/>
                  </a:ext>
                </a:extLst>
              </a:tr>
              <a:tr h="367845">
                <a:tc>
                  <a:txBody>
                    <a:bodyPr/>
                    <a:lstStyle/>
                    <a:p>
                      <a:pPr>
                        <a:lnSpc>
                          <a:spcPct val="107000"/>
                        </a:lnSpc>
                        <a:spcAft>
                          <a:spcPts val="0"/>
                        </a:spcAft>
                      </a:pPr>
                      <a:r>
                        <a:rPr lang="en-IN" sz="1400" dirty="0">
                          <a:effectLst/>
                        </a:rPr>
                        <a:t> -0.57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0.57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7928681"/>
                  </a:ext>
                </a:extLst>
              </a:tr>
              <a:tr h="367845">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0.7</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extLst>
                  <a:ext uri="{0D108BD9-81ED-4DB2-BD59-A6C34878D82A}">
                    <a16:rowId xmlns:a16="http://schemas.microsoft.com/office/drawing/2014/main" val="1660151705"/>
                  </a:ext>
                </a:extLst>
              </a:tr>
              <a:tr h="389668">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2235163"/>
                  </a:ext>
                </a:extLst>
              </a:tr>
            </a:tbl>
          </a:graphicData>
        </a:graphic>
      </p:graphicFrame>
      <p:cxnSp>
        <p:nvCxnSpPr>
          <p:cNvPr id="18" name="Straight Arrow Connector 17">
            <a:extLst>
              <a:ext uri="{FF2B5EF4-FFF2-40B4-BE49-F238E27FC236}">
                <a16:creationId xmlns:a16="http://schemas.microsoft.com/office/drawing/2014/main" id="{4D50C0FB-BC71-4DF3-ABF0-CFB3FB3590C4}"/>
              </a:ext>
            </a:extLst>
          </p:cNvPr>
          <p:cNvCxnSpPr>
            <a:cxnSpLocks/>
          </p:cNvCxnSpPr>
          <p:nvPr/>
        </p:nvCxnSpPr>
        <p:spPr>
          <a:xfrm>
            <a:off x="6300192" y="5199383"/>
            <a:ext cx="352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3C4F8910-5FC5-43D8-8ADA-0A8C030D0191}"/>
              </a:ext>
            </a:extLst>
          </p:cNvPr>
          <p:cNvGraphicFramePr>
            <a:graphicFrameLocks noGrp="1"/>
          </p:cNvGraphicFramePr>
          <p:nvPr>
            <p:extLst>
              <p:ext uri="{D42A27DB-BD31-4B8C-83A1-F6EECF244321}">
                <p14:modId xmlns:p14="http://schemas.microsoft.com/office/powerpoint/2010/main" val="85728030"/>
              </p:ext>
            </p:extLst>
          </p:nvPr>
        </p:nvGraphicFramePr>
        <p:xfrm>
          <a:off x="6893696" y="4451670"/>
          <a:ext cx="1692000" cy="1571827"/>
        </p:xfrm>
        <a:graphic>
          <a:graphicData uri="http://schemas.openxmlformats.org/drawingml/2006/table">
            <a:tbl>
              <a:tblPr>
                <a:tableStyleId>{5940675A-B579-460E-94D1-54222C63F5DA}</a:tableStyleId>
              </a:tblPr>
              <a:tblGrid>
                <a:gridCol w="564000">
                  <a:extLst>
                    <a:ext uri="{9D8B030D-6E8A-4147-A177-3AD203B41FA5}">
                      <a16:colId xmlns:a16="http://schemas.microsoft.com/office/drawing/2014/main" val="1088517679"/>
                    </a:ext>
                  </a:extLst>
                </a:gridCol>
                <a:gridCol w="564000">
                  <a:extLst>
                    <a:ext uri="{9D8B030D-6E8A-4147-A177-3AD203B41FA5}">
                      <a16:colId xmlns:a16="http://schemas.microsoft.com/office/drawing/2014/main" val="634471657"/>
                    </a:ext>
                  </a:extLst>
                </a:gridCol>
                <a:gridCol w="564000">
                  <a:extLst>
                    <a:ext uri="{9D8B030D-6E8A-4147-A177-3AD203B41FA5}">
                      <a16:colId xmlns:a16="http://schemas.microsoft.com/office/drawing/2014/main" val="726365959"/>
                    </a:ext>
                  </a:extLst>
                </a:gridCol>
              </a:tblGrid>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0.66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2754590"/>
                  </a:ext>
                </a:extLst>
              </a:tr>
              <a:tr h="367845">
                <a:tc>
                  <a:txBody>
                    <a:bodyPr/>
                    <a:lstStyle/>
                    <a:p>
                      <a:pPr>
                        <a:lnSpc>
                          <a:spcPct val="107000"/>
                        </a:lnSpc>
                        <a:spcAft>
                          <a:spcPts val="0"/>
                        </a:spcAft>
                      </a:pPr>
                      <a:r>
                        <a:rPr lang="en-IN" sz="1400" dirty="0">
                          <a:effectLst/>
                        </a:rPr>
                        <a:t>    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0.57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7928681"/>
                  </a:ext>
                </a:extLst>
              </a:tr>
              <a:tr h="367845">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0.7</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extLst>
                  <a:ext uri="{0D108BD9-81ED-4DB2-BD59-A6C34878D82A}">
                    <a16:rowId xmlns:a16="http://schemas.microsoft.com/office/drawing/2014/main" val="1660151705"/>
                  </a:ext>
                </a:extLst>
              </a:tr>
              <a:tr h="389668">
                <a:tc>
                  <a:txBody>
                    <a:bodyPr/>
                    <a:lstStyle/>
                    <a:p>
                      <a:pPr>
                        <a:lnSpc>
                          <a:spcPct val="107000"/>
                        </a:lnSpc>
                        <a:spcAft>
                          <a:spcPts val="0"/>
                        </a:spcAft>
                      </a:pPr>
                      <a:r>
                        <a:rPr lang="en-IN" sz="1400" dirty="0">
                          <a:effectLst/>
                        </a:rPr>
                        <a:t>     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2235163"/>
                  </a:ext>
                </a:extLst>
              </a:tr>
            </a:tbl>
          </a:graphicData>
        </a:graphic>
      </p:graphicFrame>
      <p:sp>
        <p:nvSpPr>
          <p:cNvPr id="12" name="Rectangle 11">
            <a:extLst>
              <a:ext uri="{FF2B5EF4-FFF2-40B4-BE49-F238E27FC236}">
                <a16:creationId xmlns:a16="http://schemas.microsoft.com/office/drawing/2014/main" id="{D722646A-D77D-4129-8E59-DA4DE499FAF8}"/>
              </a:ext>
            </a:extLst>
          </p:cNvPr>
          <p:cNvSpPr/>
          <p:nvPr/>
        </p:nvSpPr>
        <p:spPr>
          <a:xfrm>
            <a:off x="1873974" y="5087783"/>
            <a:ext cx="534121" cy="369332"/>
          </a:xfrm>
          <a:prstGeom prst="rect">
            <a:avLst/>
          </a:prstGeom>
        </p:spPr>
        <p:txBody>
          <a:bodyPr wrap="none">
            <a:spAutoFit/>
          </a:bodyPr>
          <a:lstStyle/>
          <a:p>
            <a:r>
              <a:rPr lang="en-IN" dirty="0">
                <a:solidFill>
                  <a:schemeClr val="accent5"/>
                </a:solidFill>
              </a:rPr>
              <a:t>f(x)</a:t>
            </a:r>
          </a:p>
        </p:txBody>
      </p:sp>
      <p:sp>
        <p:nvSpPr>
          <p:cNvPr id="22" name="Rectangle 21">
            <a:extLst>
              <a:ext uri="{FF2B5EF4-FFF2-40B4-BE49-F238E27FC236}">
                <a16:creationId xmlns:a16="http://schemas.microsoft.com/office/drawing/2014/main" id="{FD71DA62-F946-4E52-84ED-D78227C5C55A}"/>
              </a:ext>
            </a:extLst>
          </p:cNvPr>
          <p:cNvSpPr/>
          <p:nvPr/>
        </p:nvSpPr>
        <p:spPr>
          <a:xfrm>
            <a:off x="6212983" y="5239872"/>
            <a:ext cx="534121" cy="369332"/>
          </a:xfrm>
          <a:prstGeom prst="rect">
            <a:avLst/>
          </a:prstGeom>
        </p:spPr>
        <p:txBody>
          <a:bodyPr wrap="none">
            <a:spAutoFit/>
          </a:bodyPr>
          <a:lstStyle/>
          <a:p>
            <a:r>
              <a:rPr lang="en-IN" dirty="0">
                <a:solidFill>
                  <a:schemeClr val="accent5"/>
                </a:solidFill>
              </a:rPr>
              <a:t>f(x)</a:t>
            </a:r>
          </a:p>
        </p:txBody>
      </p:sp>
      <p:sp>
        <p:nvSpPr>
          <p:cNvPr id="19" name="TextBox 18">
            <a:extLst>
              <a:ext uri="{FF2B5EF4-FFF2-40B4-BE49-F238E27FC236}">
                <a16:creationId xmlns:a16="http://schemas.microsoft.com/office/drawing/2014/main" id="{4BCC3F11-79DA-4748-8A3A-9B3D9F7533CC}"/>
              </a:ext>
            </a:extLst>
          </p:cNvPr>
          <p:cNvSpPr txBox="1"/>
          <p:nvPr/>
        </p:nvSpPr>
        <p:spPr>
          <a:xfrm>
            <a:off x="4374392" y="2824211"/>
            <a:ext cx="1042273" cy="646331"/>
          </a:xfrm>
          <a:prstGeom prst="rect">
            <a:avLst/>
          </a:prstGeom>
          <a:noFill/>
        </p:spPr>
        <p:txBody>
          <a:bodyPr wrap="none" rtlCol="0">
            <a:spAutoFit/>
          </a:bodyPr>
          <a:lstStyle/>
          <a:p>
            <a:r>
              <a:rPr lang="en-IN" dirty="0">
                <a:solidFill>
                  <a:schemeClr val="accent5"/>
                </a:solidFill>
              </a:rPr>
              <a:t> RELU </a:t>
            </a:r>
          </a:p>
          <a:p>
            <a:r>
              <a:rPr lang="en-IN" dirty="0">
                <a:solidFill>
                  <a:schemeClr val="accent5"/>
                </a:solidFill>
              </a:rPr>
              <a:t>function</a:t>
            </a:r>
          </a:p>
        </p:txBody>
      </p:sp>
    </p:spTree>
    <p:extLst>
      <p:ext uri="{BB962C8B-B14F-4D97-AF65-F5344CB8AC3E}">
        <p14:creationId xmlns:p14="http://schemas.microsoft.com/office/powerpoint/2010/main" val="90270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F8F603-F89E-475B-A130-68A7D4A35544}"/>
              </a:ext>
            </a:extLst>
          </p:cNvPr>
          <p:cNvSpPr txBox="1"/>
          <p:nvPr/>
        </p:nvSpPr>
        <p:spPr>
          <a:xfrm>
            <a:off x="2627784" y="188640"/>
            <a:ext cx="3057784" cy="646331"/>
          </a:xfrm>
          <a:prstGeom prst="rect">
            <a:avLst/>
          </a:prstGeom>
          <a:noFill/>
        </p:spPr>
        <p:txBody>
          <a:bodyPr wrap="square" rtlCol="0">
            <a:spAutoFit/>
          </a:bodyPr>
          <a:lstStyle/>
          <a:p>
            <a:r>
              <a:rPr lang="en-IN" sz="3600" dirty="0">
                <a:solidFill>
                  <a:schemeClr val="accent5"/>
                </a:solidFill>
              </a:rPr>
              <a:t>Pooling layer</a:t>
            </a:r>
          </a:p>
        </p:txBody>
      </p:sp>
      <p:sp>
        <p:nvSpPr>
          <p:cNvPr id="3" name="TextBox 2">
            <a:extLst>
              <a:ext uri="{FF2B5EF4-FFF2-40B4-BE49-F238E27FC236}">
                <a16:creationId xmlns:a16="http://schemas.microsoft.com/office/drawing/2014/main" id="{224D869A-DFF7-4EAB-824C-01EEA3C1355A}"/>
              </a:ext>
            </a:extLst>
          </p:cNvPr>
          <p:cNvSpPr txBox="1"/>
          <p:nvPr/>
        </p:nvSpPr>
        <p:spPr>
          <a:xfrm>
            <a:off x="539552" y="1052736"/>
            <a:ext cx="5824030" cy="646331"/>
          </a:xfrm>
          <a:prstGeom prst="rect">
            <a:avLst/>
          </a:prstGeom>
          <a:noFill/>
        </p:spPr>
        <p:txBody>
          <a:bodyPr wrap="none" rtlCol="0">
            <a:spAutoFit/>
          </a:bodyPr>
          <a:lstStyle/>
          <a:p>
            <a:r>
              <a:rPr lang="en-IN" dirty="0"/>
              <a:t>1.Pick a  cell which is of  2 x 2 or 2x3.</a:t>
            </a:r>
          </a:p>
          <a:p>
            <a:r>
              <a:rPr lang="en-IN" dirty="0"/>
              <a:t>2.Take a maximum value out of those cells (2x2 or 3x3).</a:t>
            </a:r>
          </a:p>
        </p:txBody>
      </p:sp>
      <p:graphicFrame>
        <p:nvGraphicFramePr>
          <p:cNvPr id="4" name="Table 3">
            <a:extLst>
              <a:ext uri="{FF2B5EF4-FFF2-40B4-BE49-F238E27FC236}">
                <a16:creationId xmlns:a16="http://schemas.microsoft.com/office/drawing/2014/main" id="{38704D34-D68A-44C0-98F9-067629C1B67E}"/>
              </a:ext>
            </a:extLst>
          </p:cNvPr>
          <p:cNvGraphicFramePr>
            <a:graphicFrameLocks noGrp="1"/>
          </p:cNvGraphicFramePr>
          <p:nvPr>
            <p:extLst>
              <p:ext uri="{D42A27DB-BD31-4B8C-83A1-F6EECF244321}">
                <p14:modId xmlns:p14="http://schemas.microsoft.com/office/powerpoint/2010/main" val="3433015892"/>
              </p:ext>
            </p:extLst>
          </p:nvPr>
        </p:nvGraphicFramePr>
        <p:xfrm>
          <a:off x="539552" y="1916832"/>
          <a:ext cx="1440000" cy="1572008"/>
        </p:xfrm>
        <a:graphic>
          <a:graphicData uri="http://schemas.openxmlformats.org/drawingml/2006/table">
            <a:tbl>
              <a:tblPr>
                <a:tableStyleId>{5940675A-B579-460E-94D1-54222C63F5DA}</a:tableStyleId>
              </a:tblPr>
              <a:tblGrid>
                <a:gridCol w="480000">
                  <a:extLst>
                    <a:ext uri="{9D8B030D-6E8A-4147-A177-3AD203B41FA5}">
                      <a16:colId xmlns:a16="http://schemas.microsoft.com/office/drawing/2014/main" val="1088517679"/>
                    </a:ext>
                  </a:extLst>
                </a:gridCol>
                <a:gridCol w="480000">
                  <a:extLst>
                    <a:ext uri="{9D8B030D-6E8A-4147-A177-3AD203B41FA5}">
                      <a16:colId xmlns:a16="http://schemas.microsoft.com/office/drawing/2014/main" val="634471657"/>
                    </a:ext>
                  </a:extLst>
                </a:gridCol>
                <a:gridCol w="480000">
                  <a:extLst>
                    <a:ext uri="{9D8B030D-6E8A-4147-A177-3AD203B41FA5}">
                      <a16:colId xmlns:a16="http://schemas.microsoft.com/office/drawing/2014/main" val="726365959"/>
                    </a:ext>
                  </a:extLst>
                </a:gridCol>
              </a:tblGrid>
              <a:tr h="36484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00" marR="10800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2754590"/>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7928681"/>
                  </a:ext>
                </a:extLst>
              </a:tr>
              <a:tr h="367904">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val="1660151705"/>
                  </a:ext>
                </a:extLst>
              </a:tr>
              <a:tr h="389731">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2235163"/>
                  </a:ext>
                </a:extLst>
              </a:tr>
            </a:tbl>
          </a:graphicData>
        </a:graphic>
      </p:graphicFrame>
      <p:graphicFrame>
        <p:nvGraphicFramePr>
          <p:cNvPr id="5" name="Table 4">
            <a:extLst>
              <a:ext uri="{FF2B5EF4-FFF2-40B4-BE49-F238E27FC236}">
                <a16:creationId xmlns:a16="http://schemas.microsoft.com/office/drawing/2014/main" id="{8CC2EC74-58EC-445B-92AA-E4DE9B78D12D}"/>
              </a:ext>
            </a:extLst>
          </p:cNvPr>
          <p:cNvGraphicFramePr>
            <a:graphicFrameLocks noGrp="1"/>
          </p:cNvGraphicFramePr>
          <p:nvPr>
            <p:extLst>
              <p:ext uri="{D42A27DB-BD31-4B8C-83A1-F6EECF244321}">
                <p14:modId xmlns:p14="http://schemas.microsoft.com/office/powerpoint/2010/main" val="3205699401"/>
              </p:ext>
            </p:extLst>
          </p:nvPr>
        </p:nvGraphicFramePr>
        <p:xfrm>
          <a:off x="523597" y="4005064"/>
          <a:ext cx="1692000" cy="1571827"/>
        </p:xfrm>
        <a:graphic>
          <a:graphicData uri="http://schemas.openxmlformats.org/drawingml/2006/table">
            <a:tbl>
              <a:tblPr>
                <a:tableStyleId>{5940675A-B579-460E-94D1-54222C63F5DA}</a:tableStyleId>
              </a:tblPr>
              <a:tblGrid>
                <a:gridCol w="564000">
                  <a:extLst>
                    <a:ext uri="{9D8B030D-6E8A-4147-A177-3AD203B41FA5}">
                      <a16:colId xmlns:a16="http://schemas.microsoft.com/office/drawing/2014/main" val="1088517679"/>
                    </a:ext>
                  </a:extLst>
                </a:gridCol>
                <a:gridCol w="564000">
                  <a:extLst>
                    <a:ext uri="{9D8B030D-6E8A-4147-A177-3AD203B41FA5}">
                      <a16:colId xmlns:a16="http://schemas.microsoft.com/office/drawing/2014/main" val="634471657"/>
                    </a:ext>
                  </a:extLst>
                </a:gridCol>
                <a:gridCol w="564000">
                  <a:extLst>
                    <a:ext uri="{9D8B030D-6E8A-4147-A177-3AD203B41FA5}">
                      <a16:colId xmlns:a16="http://schemas.microsoft.com/office/drawing/2014/main" val="726365959"/>
                    </a:ext>
                  </a:extLst>
                </a:gridCol>
              </a:tblGrid>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0.66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2754590"/>
                  </a:ext>
                </a:extLst>
              </a:tr>
              <a:tr h="367845">
                <a:tc>
                  <a:txBody>
                    <a:bodyPr/>
                    <a:lstStyle/>
                    <a:p>
                      <a:pPr>
                        <a:lnSpc>
                          <a:spcPct val="107000"/>
                        </a:lnSpc>
                        <a:spcAft>
                          <a:spcPts val="0"/>
                        </a:spcAft>
                      </a:pPr>
                      <a:r>
                        <a:rPr lang="en-IN" sz="1400" dirty="0">
                          <a:effectLst/>
                        </a:rPr>
                        <a:t>    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0.57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7928681"/>
                  </a:ext>
                </a:extLst>
              </a:tr>
              <a:tr h="367845">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0.7</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extLst>
                  <a:ext uri="{0D108BD9-81ED-4DB2-BD59-A6C34878D82A}">
                    <a16:rowId xmlns:a16="http://schemas.microsoft.com/office/drawing/2014/main" val="1660151705"/>
                  </a:ext>
                </a:extLst>
              </a:tr>
              <a:tr h="389668">
                <a:tc>
                  <a:txBody>
                    <a:bodyPr/>
                    <a:lstStyle/>
                    <a:p>
                      <a:pPr>
                        <a:lnSpc>
                          <a:spcPct val="107000"/>
                        </a:lnSpc>
                        <a:spcAft>
                          <a:spcPts val="0"/>
                        </a:spcAft>
                      </a:pPr>
                      <a:r>
                        <a:rPr lang="en-IN" sz="1400" dirty="0">
                          <a:effectLst/>
                        </a:rPr>
                        <a:t>     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2235163"/>
                  </a:ext>
                </a:extLst>
              </a:tr>
            </a:tbl>
          </a:graphicData>
        </a:graphic>
      </p:graphicFrame>
      <p:graphicFrame>
        <p:nvGraphicFramePr>
          <p:cNvPr id="7" name="Table 6">
            <a:extLst>
              <a:ext uri="{FF2B5EF4-FFF2-40B4-BE49-F238E27FC236}">
                <a16:creationId xmlns:a16="http://schemas.microsoft.com/office/drawing/2014/main" id="{975120F5-CF5B-4F63-80AE-66D75FCD0FA7}"/>
              </a:ext>
            </a:extLst>
          </p:cNvPr>
          <p:cNvGraphicFramePr>
            <a:graphicFrameLocks noGrp="1"/>
          </p:cNvGraphicFramePr>
          <p:nvPr>
            <p:extLst>
              <p:ext uri="{D42A27DB-BD31-4B8C-83A1-F6EECF244321}">
                <p14:modId xmlns:p14="http://schemas.microsoft.com/office/powerpoint/2010/main" val="3211864366"/>
              </p:ext>
            </p:extLst>
          </p:nvPr>
        </p:nvGraphicFramePr>
        <p:xfrm>
          <a:off x="3663582" y="2145704"/>
          <a:ext cx="1440000" cy="814373"/>
        </p:xfrm>
        <a:graphic>
          <a:graphicData uri="http://schemas.openxmlformats.org/drawingml/2006/table">
            <a:tbl>
              <a:tblPr>
                <a:tableStyleId>{5940675A-B579-460E-94D1-54222C63F5DA}</a:tableStyleId>
              </a:tblPr>
              <a:tblGrid>
                <a:gridCol w="480000">
                  <a:extLst>
                    <a:ext uri="{9D8B030D-6E8A-4147-A177-3AD203B41FA5}">
                      <a16:colId xmlns:a16="http://schemas.microsoft.com/office/drawing/2014/main" val="3793008558"/>
                    </a:ext>
                  </a:extLst>
                </a:gridCol>
                <a:gridCol w="480000">
                  <a:extLst>
                    <a:ext uri="{9D8B030D-6E8A-4147-A177-3AD203B41FA5}">
                      <a16:colId xmlns:a16="http://schemas.microsoft.com/office/drawing/2014/main" val="1995509460"/>
                    </a:ext>
                  </a:extLst>
                </a:gridCol>
                <a:gridCol w="480000">
                  <a:extLst>
                    <a:ext uri="{9D8B030D-6E8A-4147-A177-3AD203B41FA5}">
                      <a16:colId xmlns:a16="http://schemas.microsoft.com/office/drawing/2014/main" val="1255873702"/>
                    </a:ext>
                  </a:extLst>
                </a:gridCol>
              </a:tblGrid>
              <a:tr h="36484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00" marR="10800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solidFill>
                            <a:schemeClr val="tx1"/>
                          </a:solidFill>
                          <a:effectLst/>
                        </a:rPr>
                        <a:t> 1</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8600230"/>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4425835"/>
                  </a:ext>
                </a:extLst>
              </a:tr>
            </a:tbl>
          </a:graphicData>
        </a:graphic>
      </p:graphicFrame>
      <p:graphicFrame>
        <p:nvGraphicFramePr>
          <p:cNvPr id="8" name="Table 7">
            <a:extLst>
              <a:ext uri="{FF2B5EF4-FFF2-40B4-BE49-F238E27FC236}">
                <a16:creationId xmlns:a16="http://schemas.microsoft.com/office/drawing/2014/main" id="{BE4A5A9C-9E03-4A32-BCB9-9701697E42BF}"/>
              </a:ext>
            </a:extLst>
          </p:cNvPr>
          <p:cNvGraphicFramePr>
            <a:graphicFrameLocks noGrp="1"/>
          </p:cNvGraphicFramePr>
          <p:nvPr>
            <p:extLst>
              <p:ext uri="{D42A27DB-BD31-4B8C-83A1-F6EECF244321}">
                <p14:modId xmlns:p14="http://schemas.microsoft.com/office/powerpoint/2010/main" val="1904467768"/>
              </p:ext>
            </p:extLst>
          </p:nvPr>
        </p:nvGraphicFramePr>
        <p:xfrm>
          <a:off x="3663582" y="4149080"/>
          <a:ext cx="1692000" cy="814373"/>
        </p:xfrm>
        <a:graphic>
          <a:graphicData uri="http://schemas.openxmlformats.org/drawingml/2006/table">
            <a:tbl>
              <a:tblPr>
                <a:tableStyleId>{5940675A-B579-460E-94D1-54222C63F5DA}</a:tableStyleId>
              </a:tblPr>
              <a:tblGrid>
                <a:gridCol w="564000">
                  <a:extLst>
                    <a:ext uri="{9D8B030D-6E8A-4147-A177-3AD203B41FA5}">
                      <a16:colId xmlns:a16="http://schemas.microsoft.com/office/drawing/2014/main" val="3793008558"/>
                    </a:ext>
                  </a:extLst>
                </a:gridCol>
                <a:gridCol w="564000">
                  <a:extLst>
                    <a:ext uri="{9D8B030D-6E8A-4147-A177-3AD203B41FA5}">
                      <a16:colId xmlns:a16="http://schemas.microsoft.com/office/drawing/2014/main" val="1995509460"/>
                    </a:ext>
                  </a:extLst>
                </a:gridCol>
                <a:gridCol w="564000">
                  <a:extLst>
                    <a:ext uri="{9D8B030D-6E8A-4147-A177-3AD203B41FA5}">
                      <a16:colId xmlns:a16="http://schemas.microsoft.com/office/drawing/2014/main" val="1255873702"/>
                    </a:ext>
                  </a:extLst>
                </a:gridCol>
              </a:tblGrid>
              <a:tr h="36484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00" marR="10800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8600230"/>
                  </a:ext>
                </a:extLst>
              </a:tr>
              <a:tr h="367904">
                <a:tc>
                  <a:txBody>
                    <a:bodyPr/>
                    <a:lstStyle/>
                    <a:p>
                      <a:pPr>
                        <a:lnSpc>
                          <a:spcPct val="107000"/>
                        </a:lnSpc>
                        <a:spcAft>
                          <a:spcPts val="0"/>
                        </a:spcAft>
                      </a:pPr>
                      <a:r>
                        <a:rPr lang="en-IN" sz="1400" dirty="0">
                          <a:effectLst/>
                        </a:rPr>
                        <a:t> 0.70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4425835"/>
                  </a:ext>
                </a:extLst>
              </a:tr>
            </a:tbl>
          </a:graphicData>
        </a:graphic>
      </p:graphicFrame>
      <p:cxnSp>
        <p:nvCxnSpPr>
          <p:cNvPr id="9" name="Straight Arrow Connector 8">
            <a:extLst>
              <a:ext uri="{FF2B5EF4-FFF2-40B4-BE49-F238E27FC236}">
                <a16:creationId xmlns:a16="http://schemas.microsoft.com/office/drawing/2014/main" id="{58FB7E79-171D-4A20-A28C-5406FBF634ED}"/>
              </a:ext>
            </a:extLst>
          </p:cNvPr>
          <p:cNvCxnSpPr>
            <a:cxnSpLocks/>
          </p:cNvCxnSpPr>
          <p:nvPr/>
        </p:nvCxnSpPr>
        <p:spPr>
          <a:xfrm>
            <a:off x="2411760" y="2552890"/>
            <a:ext cx="7271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49DF52-DC6D-408D-B6FD-AA54246DACD7}"/>
              </a:ext>
            </a:extLst>
          </p:cNvPr>
          <p:cNvCxnSpPr>
            <a:cxnSpLocks/>
          </p:cNvCxnSpPr>
          <p:nvPr/>
        </p:nvCxnSpPr>
        <p:spPr>
          <a:xfrm>
            <a:off x="2511907" y="4556266"/>
            <a:ext cx="7271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F0EBA0D-E6B0-4C9D-91FA-A70F6FD5B1B4}"/>
              </a:ext>
            </a:extLst>
          </p:cNvPr>
          <p:cNvSpPr txBox="1"/>
          <p:nvPr/>
        </p:nvSpPr>
        <p:spPr>
          <a:xfrm>
            <a:off x="3138947" y="5404118"/>
            <a:ext cx="3246402" cy="646331"/>
          </a:xfrm>
          <a:prstGeom prst="rect">
            <a:avLst/>
          </a:prstGeom>
          <a:noFill/>
        </p:spPr>
        <p:txBody>
          <a:bodyPr wrap="none" rtlCol="0">
            <a:spAutoFit/>
          </a:bodyPr>
          <a:lstStyle/>
          <a:p>
            <a:r>
              <a:rPr lang="en-IN" dirty="0">
                <a:solidFill>
                  <a:schemeClr val="accent5"/>
                </a:solidFill>
              </a:rPr>
              <a:t>Output after passing through </a:t>
            </a:r>
          </a:p>
          <a:p>
            <a:r>
              <a:rPr lang="en-IN" dirty="0">
                <a:solidFill>
                  <a:schemeClr val="accent5"/>
                </a:solidFill>
              </a:rPr>
              <a:t>             pooling layer </a:t>
            </a:r>
          </a:p>
        </p:txBody>
      </p:sp>
      <p:sp>
        <p:nvSpPr>
          <p:cNvPr id="12" name="Rectangle 11">
            <a:extLst>
              <a:ext uri="{FF2B5EF4-FFF2-40B4-BE49-F238E27FC236}">
                <a16:creationId xmlns:a16="http://schemas.microsoft.com/office/drawing/2014/main" id="{5D98C8D5-418B-4BD5-BF4D-A04F8EFD0C3F}"/>
              </a:ext>
            </a:extLst>
          </p:cNvPr>
          <p:cNvSpPr/>
          <p:nvPr/>
        </p:nvSpPr>
        <p:spPr>
          <a:xfrm>
            <a:off x="539552" y="1910323"/>
            <a:ext cx="432048" cy="792088"/>
          </a:xfrm>
          <a:prstGeom prst="rect">
            <a:avLst/>
          </a:prstGeom>
          <a:noFill/>
          <a:ln w="539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solidFill>
                <a:schemeClr val="tx1"/>
              </a:solidFill>
            </a:endParaRPr>
          </a:p>
        </p:txBody>
      </p:sp>
      <p:sp>
        <p:nvSpPr>
          <p:cNvPr id="13" name="Rectangle 12">
            <a:extLst>
              <a:ext uri="{FF2B5EF4-FFF2-40B4-BE49-F238E27FC236}">
                <a16:creationId xmlns:a16="http://schemas.microsoft.com/office/drawing/2014/main" id="{A37D8C81-5465-48AD-AA04-7F6260D4BFF3}"/>
              </a:ext>
            </a:extLst>
          </p:cNvPr>
          <p:cNvSpPr/>
          <p:nvPr/>
        </p:nvSpPr>
        <p:spPr>
          <a:xfrm>
            <a:off x="3663582" y="2139731"/>
            <a:ext cx="476370" cy="462790"/>
          </a:xfrm>
          <a:prstGeom prst="rect">
            <a:avLst/>
          </a:prstGeom>
          <a:noFill/>
          <a:ln w="539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125123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0E9197-7D71-4372-8EBA-D75756FBC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0" y="548680"/>
            <a:ext cx="1905000" cy="1905000"/>
          </a:xfrm>
          <a:prstGeom prst="rect">
            <a:avLst/>
          </a:prstGeom>
        </p:spPr>
      </p:pic>
      <p:cxnSp>
        <p:nvCxnSpPr>
          <p:cNvPr id="3" name="Straight Arrow Connector 2">
            <a:extLst>
              <a:ext uri="{FF2B5EF4-FFF2-40B4-BE49-F238E27FC236}">
                <a16:creationId xmlns:a16="http://schemas.microsoft.com/office/drawing/2014/main" id="{6E127356-B857-48E4-A50F-195A505DA9F8}"/>
              </a:ext>
            </a:extLst>
          </p:cNvPr>
          <p:cNvCxnSpPr>
            <a:cxnSpLocks/>
          </p:cNvCxnSpPr>
          <p:nvPr/>
        </p:nvCxnSpPr>
        <p:spPr>
          <a:xfrm>
            <a:off x="2123728" y="1456169"/>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A2691F6-E1AA-4F20-B1AA-3B9D14040557}"/>
              </a:ext>
            </a:extLst>
          </p:cNvPr>
          <p:cNvSpPr txBox="1"/>
          <p:nvPr/>
        </p:nvSpPr>
        <p:spPr>
          <a:xfrm>
            <a:off x="4983433" y="918489"/>
            <a:ext cx="1697901" cy="923330"/>
          </a:xfrm>
          <a:prstGeom prst="rect">
            <a:avLst/>
          </a:prstGeom>
          <a:noFill/>
        </p:spPr>
        <p:txBody>
          <a:bodyPr wrap="none" rtlCol="0">
            <a:spAutoFit/>
          </a:bodyPr>
          <a:lstStyle/>
          <a:p>
            <a:r>
              <a:rPr lang="en-IN" b="1" dirty="0">
                <a:solidFill>
                  <a:schemeClr val="accent5"/>
                </a:solidFill>
              </a:rPr>
              <a:t>Convolution</a:t>
            </a:r>
          </a:p>
          <a:p>
            <a:r>
              <a:rPr lang="en-IN" b="1" dirty="0">
                <a:solidFill>
                  <a:schemeClr val="accent5"/>
                </a:solidFill>
              </a:rPr>
              <a:t> </a:t>
            </a:r>
            <a:r>
              <a:rPr lang="en-IN" b="1" dirty="0" err="1">
                <a:solidFill>
                  <a:schemeClr val="accent5"/>
                </a:solidFill>
              </a:rPr>
              <a:t>Relu</a:t>
            </a:r>
            <a:r>
              <a:rPr lang="en-IN" b="1" dirty="0">
                <a:solidFill>
                  <a:schemeClr val="accent5"/>
                </a:solidFill>
              </a:rPr>
              <a:t> function</a:t>
            </a:r>
          </a:p>
          <a:p>
            <a:r>
              <a:rPr lang="en-IN" b="1" dirty="0">
                <a:solidFill>
                  <a:schemeClr val="accent5"/>
                </a:solidFill>
              </a:rPr>
              <a:t>   Pooling</a:t>
            </a:r>
          </a:p>
        </p:txBody>
      </p:sp>
      <p:cxnSp>
        <p:nvCxnSpPr>
          <p:cNvPr id="6" name="Straight Arrow Connector 5">
            <a:extLst>
              <a:ext uri="{FF2B5EF4-FFF2-40B4-BE49-F238E27FC236}">
                <a16:creationId xmlns:a16="http://schemas.microsoft.com/office/drawing/2014/main" id="{D2312900-0E0D-4638-B0CC-F9CA8483FB41}"/>
              </a:ext>
            </a:extLst>
          </p:cNvPr>
          <p:cNvCxnSpPr>
            <a:cxnSpLocks/>
          </p:cNvCxnSpPr>
          <p:nvPr/>
        </p:nvCxnSpPr>
        <p:spPr>
          <a:xfrm>
            <a:off x="7668344" y="1891193"/>
            <a:ext cx="0" cy="669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8F21080-D181-4F1C-96E0-AAF273E455F5}"/>
              </a:ext>
            </a:extLst>
          </p:cNvPr>
          <p:cNvSpPr txBox="1"/>
          <p:nvPr/>
        </p:nvSpPr>
        <p:spPr>
          <a:xfrm>
            <a:off x="7163141" y="944580"/>
            <a:ext cx="1697901" cy="923330"/>
          </a:xfrm>
          <a:prstGeom prst="rect">
            <a:avLst/>
          </a:prstGeom>
          <a:noFill/>
        </p:spPr>
        <p:txBody>
          <a:bodyPr wrap="none" rtlCol="0">
            <a:spAutoFit/>
          </a:bodyPr>
          <a:lstStyle/>
          <a:p>
            <a:r>
              <a:rPr lang="en-IN" b="1" dirty="0">
                <a:solidFill>
                  <a:schemeClr val="accent5"/>
                </a:solidFill>
              </a:rPr>
              <a:t>Convolution</a:t>
            </a:r>
          </a:p>
          <a:p>
            <a:r>
              <a:rPr lang="en-IN" b="1" dirty="0">
                <a:solidFill>
                  <a:schemeClr val="accent5"/>
                </a:solidFill>
              </a:rPr>
              <a:t> </a:t>
            </a:r>
            <a:r>
              <a:rPr lang="en-IN" b="1" dirty="0" err="1">
                <a:solidFill>
                  <a:schemeClr val="accent5"/>
                </a:solidFill>
              </a:rPr>
              <a:t>Relu</a:t>
            </a:r>
            <a:r>
              <a:rPr lang="en-IN" b="1" dirty="0">
                <a:solidFill>
                  <a:schemeClr val="accent5"/>
                </a:solidFill>
              </a:rPr>
              <a:t> function</a:t>
            </a:r>
          </a:p>
          <a:p>
            <a:r>
              <a:rPr lang="en-IN" b="1" dirty="0">
                <a:solidFill>
                  <a:schemeClr val="accent5"/>
                </a:solidFill>
              </a:rPr>
              <a:t>   Pooling</a:t>
            </a:r>
          </a:p>
        </p:txBody>
      </p:sp>
      <p:cxnSp>
        <p:nvCxnSpPr>
          <p:cNvPr id="9" name="Straight Arrow Connector 8">
            <a:extLst>
              <a:ext uri="{FF2B5EF4-FFF2-40B4-BE49-F238E27FC236}">
                <a16:creationId xmlns:a16="http://schemas.microsoft.com/office/drawing/2014/main" id="{53551F02-2EB0-412D-B578-53863A411FC4}"/>
              </a:ext>
            </a:extLst>
          </p:cNvPr>
          <p:cNvCxnSpPr>
            <a:cxnSpLocks/>
          </p:cNvCxnSpPr>
          <p:nvPr/>
        </p:nvCxnSpPr>
        <p:spPr>
          <a:xfrm>
            <a:off x="6612280" y="1406245"/>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7A4382E5-0868-4D04-8A2E-AFA8A1AF6ED0}"/>
              </a:ext>
            </a:extLst>
          </p:cNvPr>
          <p:cNvGraphicFramePr>
            <a:graphicFrameLocks noGrp="1"/>
          </p:cNvGraphicFramePr>
          <p:nvPr>
            <p:extLst>
              <p:ext uri="{D42A27DB-BD31-4B8C-83A1-F6EECF244321}">
                <p14:modId xmlns:p14="http://schemas.microsoft.com/office/powerpoint/2010/main" val="2392278733"/>
              </p:ext>
            </p:extLst>
          </p:nvPr>
        </p:nvGraphicFramePr>
        <p:xfrm>
          <a:off x="6708344" y="2914605"/>
          <a:ext cx="960000" cy="814373"/>
        </p:xfrm>
        <a:graphic>
          <a:graphicData uri="http://schemas.openxmlformats.org/drawingml/2006/table">
            <a:tbl>
              <a:tblPr>
                <a:tableStyleId>{5940675A-B579-460E-94D1-54222C63F5DA}</a:tableStyleId>
              </a:tblPr>
              <a:tblGrid>
                <a:gridCol w="480000">
                  <a:extLst>
                    <a:ext uri="{9D8B030D-6E8A-4147-A177-3AD203B41FA5}">
                      <a16:colId xmlns:a16="http://schemas.microsoft.com/office/drawing/2014/main" val="2170648255"/>
                    </a:ext>
                  </a:extLst>
                </a:gridCol>
                <a:gridCol w="480000">
                  <a:extLst>
                    <a:ext uri="{9D8B030D-6E8A-4147-A177-3AD203B41FA5}">
                      <a16:colId xmlns:a16="http://schemas.microsoft.com/office/drawing/2014/main" val="2619869407"/>
                    </a:ext>
                  </a:extLst>
                </a:gridCol>
              </a:tblGrid>
              <a:tr h="36484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00" marR="10800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7183349"/>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2373144"/>
                  </a:ext>
                </a:extLst>
              </a:tr>
            </a:tbl>
          </a:graphicData>
        </a:graphic>
      </p:graphicFrame>
      <p:graphicFrame>
        <p:nvGraphicFramePr>
          <p:cNvPr id="12" name="Table 11">
            <a:extLst>
              <a:ext uri="{FF2B5EF4-FFF2-40B4-BE49-F238E27FC236}">
                <a16:creationId xmlns:a16="http://schemas.microsoft.com/office/drawing/2014/main" id="{95D599EF-D6F7-4FAE-994D-80CEB1BE32C2}"/>
              </a:ext>
            </a:extLst>
          </p:cNvPr>
          <p:cNvGraphicFramePr>
            <a:graphicFrameLocks noGrp="1"/>
          </p:cNvGraphicFramePr>
          <p:nvPr>
            <p:extLst>
              <p:ext uri="{D42A27DB-BD31-4B8C-83A1-F6EECF244321}">
                <p14:modId xmlns:p14="http://schemas.microsoft.com/office/powerpoint/2010/main" val="3443866524"/>
              </p:ext>
            </p:extLst>
          </p:nvPr>
        </p:nvGraphicFramePr>
        <p:xfrm>
          <a:off x="7929137" y="2941444"/>
          <a:ext cx="1128000" cy="814373"/>
        </p:xfrm>
        <a:graphic>
          <a:graphicData uri="http://schemas.openxmlformats.org/drawingml/2006/table">
            <a:tbl>
              <a:tblPr>
                <a:tableStyleId>{5940675A-B579-460E-94D1-54222C63F5DA}</a:tableStyleId>
              </a:tblPr>
              <a:tblGrid>
                <a:gridCol w="564000">
                  <a:extLst>
                    <a:ext uri="{9D8B030D-6E8A-4147-A177-3AD203B41FA5}">
                      <a16:colId xmlns:a16="http://schemas.microsoft.com/office/drawing/2014/main" val="2989029442"/>
                    </a:ext>
                  </a:extLst>
                </a:gridCol>
                <a:gridCol w="564000">
                  <a:extLst>
                    <a:ext uri="{9D8B030D-6E8A-4147-A177-3AD203B41FA5}">
                      <a16:colId xmlns:a16="http://schemas.microsoft.com/office/drawing/2014/main" val="1313538087"/>
                    </a:ext>
                  </a:extLst>
                </a:gridCol>
              </a:tblGrid>
              <a:tr h="36484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00" marR="10800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extLst>
                  <a:ext uri="{0D108BD9-81ED-4DB2-BD59-A6C34878D82A}">
                    <a16:rowId xmlns:a16="http://schemas.microsoft.com/office/drawing/2014/main" val="4207082522"/>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3170059"/>
                  </a:ext>
                </a:extLst>
              </a:tr>
            </a:tbl>
          </a:graphicData>
        </a:graphic>
      </p:graphicFrame>
      <p:sp>
        <p:nvSpPr>
          <p:cNvPr id="13" name="TextBox 12">
            <a:extLst>
              <a:ext uri="{FF2B5EF4-FFF2-40B4-BE49-F238E27FC236}">
                <a16:creationId xmlns:a16="http://schemas.microsoft.com/office/drawing/2014/main" id="{FBF98047-982E-404E-AD1E-0949FF95DC4D}"/>
              </a:ext>
            </a:extLst>
          </p:cNvPr>
          <p:cNvSpPr txBox="1"/>
          <p:nvPr/>
        </p:nvSpPr>
        <p:spPr>
          <a:xfrm>
            <a:off x="377318" y="5521984"/>
            <a:ext cx="5892148" cy="1200329"/>
          </a:xfrm>
          <a:prstGeom prst="rect">
            <a:avLst/>
          </a:prstGeom>
          <a:noFill/>
        </p:spPr>
        <p:txBody>
          <a:bodyPr wrap="square" rtlCol="0">
            <a:spAutoFit/>
          </a:bodyPr>
          <a:lstStyle/>
          <a:p>
            <a:r>
              <a:rPr lang="en-IN" dirty="0"/>
              <a:t>After performing multiple times of the convolution, </a:t>
            </a:r>
            <a:r>
              <a:rPr lang="en-IN" dirty="0" err="1"/>
              <a:t>relu</a:t>
            </a:r>
            <a:r>
              <a:rPr lang="en-IN" dirty="0"/>
              <a:t> and pooling layer, we reduce the spatial size of the original </a:t>
            </a:r>
            <a:r>
              <a:rPr lang="en-IN" dirty="0" err="1"/>
              <a:t>image.As</a:t>
            </a:r>
            <a:r>
              <a:rPr lang="en-IN" dirty="0"/>
              <a:t> you can see the original image is </a:t>
            </a:r>
            <a:r>
              <a:rPr lang="en-IN" dirty="0" err="1"/>
              <a:t>shrinked</a:t>
            </a:r>
            <a:r>
              <a:rPr lang="en-IN" dirty="0"/>
              <a:t> to a size from 6x5 to 2x2(30 cells to 8 cells).</a:t>
            </a:r>
          </a:p>
        </p:txBody>
      </p:sp>
      <p:cxnSp>
        <p:nvCxnSpPr>
          <p:cNvPr id="17" name="Straight Arrow Connector 16">
            <a:extLst>
              <a:ext uri="{FF2B5EF4-FFF2-40B4-BE49-F238E27FC236}">
                <a16:creationId xmlns:a16="http://schemas.microsoft.com/office/drawing/2014/main" id="{382E4A23-7A20-48A9-A588-50B2D9E38809}"/>
              </a:ext>
            </a:extLst>
          </p:cNvPr>
          <p:cNvCxnSpPr>
            <a:cxnSpLocks/>
          </p:cNvCxnSpPr>
          <p:nvPr/>
        </p:nvCxnSpPr>
        <p:spPr>
          <a:xfrm>
            <a:off x="4598492" y="1456169"/>
            <a:ext cx="38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44B8B09A-3E96-4A20-9C96-2B19E70E0342}"/>
              </a:ext>
            </a:extLst>
          </p:cNvPr>
          <p:cNvGraphicFramePr>
            <a:graphicFrameLocks noGrp="1"/>
          </p:cNvGraphicFramePr>
          <p:nvPr>
            <p:extLst>
              <p:ext uri="{D42A27DB-BD31-4B8C-83A1-F6EECF244321}">
                <p14:modId xmlns:p14="http://schemas.microsoft.com/office/powerpoint/2010/main" val="122629098"/>
              </p:ext>
            </p:extLst>
          </p:nvPr>
        </p:nvGraphicFramePr>
        <p:xfrm>
          <a:off x="2617649" y="339203"/>
          <a:ext cx="1927860" cy="2464946"/>
        </p:xfrm>
        <a:graphic>
          <a:graphicData uri="http://schemas.openxmlformats.org/drawingml/2006/table">
            <a:tbl>
              <a:tblPr>
                <a:tableStyleId>{5940675A-B579-460E-94D1-54222C63F5DA}</a:tableStyleId>
              </a:tblPr>
              <a:tblGrid>
                <a:gridCol w="403860">
                  <a:extLst>
                    <a:ext uri="{9D8B030D-6E8A-4147-A177-3AD203B41FA5}">
                      <a16:colId xmlns:a16="http://schemas.microsoft.com/office/drawing/2014/main" val="1722975851"/>
                    </a:ext>
                  </a:extLst>
                </a:gridCol>
                <a:gridCol w="381000">
                  <a:extLst>
                    <a:ext uri="{9D8B030D-6E8A-4147-A177-3AD203B41FA5}">
                      <a16:colId xmlns:a16="http://schemas.microsoft.com/office/drawing/2014/main" val="3296378260"/>
                    </a:ext>
                  </a:extLst>
                </a:gridCol>
                <a:gridCol w="381000">
                  <a:extLst>
                    <a:ext uri="{9D8B030D-6E8A-4147-A177-3AD203B41FA5}">
                      <a16:colId xmlns:a16="http://schemas.microsoft.com/office/drawing/2014/main" val="166713746"/>
                    </a:ext>
                  </a:extLst>
                </a:gridCol>
                <a:gridCol w="381000">
                  <a:extLst>
                    <a:ext uri="{9D8B030D-6E8A-4147-A177-3AD203B41FA5}">
                      <a16:colId xmlns:a16="http://schemas.microsoft.com/office/drawing/2014/main" val="1942117741"/>
                    </a:ext>
                  </a:extLst>
                </a:gridCol>
                <a:gridCol w="381000">
                  <a:extLst>
                    <a:ext uri="{9D8B030D-6E8A-4147-A177-3AD203B41FA5}">
                      <a16:colId xmlns:a16="http://schemas.microsoft.com/office/drawing/2014/main" val="3469782263"/>
                    </a:ext>
                  </a:extLst>
                </a:gridCol>
              </a:tblGrid>
              <a:tr h="389731">
                <a:tc>
                  <a:txBody>
                    <a:bodyPr/>
                    <a:lstStyle/>
                    <a:p>
                      <a:pPr algn="ct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897822"/>
                  </a:ext>
                </a:extLst>
              </a:tr>
              <a:tr h="267054">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5520727"/>
                  </a:ext>
                </a:extLst>
              </a:tr>
              <a:tr h="389731">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3914010"/>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4139833"/>
                  </a:ext>
                </a:extLst>
              </a:tr>
              <a:tr h="367904">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val="776778580"/>
                  </a:ext>
                </a:extLst>
              </a:tr>
              <a:tr h="389731">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082709"/>
                  </a:ext>
                </a:extLst>
              </a:tr>
            </a:tbl>
          </a:graphicData>
        </a:graphic>
      </p:graphicFrame>
      <p:pic>
        <p:nvPicPr>
          <p:cNvPr id="1026" name="Picture 2" descr="Diagram of a neural network">
            <a:extLst>
              <a:ext uri="{FF2B5EF4-FFF2-40B4-BE49-F238E27FC236}">
                <a16:creationId xmlns:a16="http://schemas.microsoft.com/office/drawing/2014/main" id="{42AE5440-D93E-4E07-B63A-4D72ECC313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318" y="3065643"/>
            <a:ext cx="4116678" cy="2194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439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855F7B-D4D0-45C0-96DD-D86634C04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40" y="1340768"/>
            <a:ext cx="8953500" cy="5248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AF30C7-8983-4DA2-AFBD-DBE3B1F78EA8}"/>
              </a:ext>
            </a:extLst>
          </p:cNvPr>
          <p:cNvSpPr txBox="1"/>
          <p:nvPr/>
        </p:nvSpPr>
        <p:spPr>
          <a:xfrm>
            <a:off x="2411760" y="268957"/>
            <a:ext cx="4023858" cy="646331"/>
          </a:xfrm>
          <a:prstGeom prst="rect">
            <a:avLst/>
          </a:prstGeom>
          <a:noFill/>
        </p:spPr>
        <p:txBody>
          <a:bodyPr wrap="none" rtlCol="0">
            <a:spAutoFit/>
          </a:bodyPr>
          <a:lstStyle/>
          <a:p>
            <a:r>
              <a:rPr lang="en-IN" sz="3600" dirty="0">
                <a:solidFill>
                  <a:schemeClr val="accent5"/>
                </a:solidFill>
              </a:rPr>
              <a:t>On Original Image</a:t>
            </a:r>
          </a:p>
        </p:txBody>
      </p:sp>
      <p:sp>
        <p:nvSpPr>
          <p:cNvPr id="3" name="TextBox 2">
            <a:extLst>
              <a:ext uri="{FF2B5EF4-FFF2-40B4-BE49-F238E27FC236}">
                <a16:creationId xmlns:a16="http://schemas.microsoft.com/office/drawing/2014/main" id="{33A8F72E-6CF8-4385-8412-C352D07FF4A5}"/>
              </a:ext>
            </a:extLst>
          </p:cNvPr>
          <p:cNvSpPr txBox="1"/>
          <p:nvPr/>
        </p:nvSpPr>
        <p:spPr>
          <a:xfrm>
            <a:off x="4572000" y="1988840"/>
            <a:ext cx="4176464" cy="923330"/>
          </a:xfrm>
          <a:prstGeom prst="rect">
            <a:avLst/>
          </a:prstGeom>
          <a:noFill/>
        </p:spPr>
        <p:txBody>
          <a:bodyPr wrap="square" rtlCol="0">
            <a:spAutoFit/>
          </a:bodyPr>
          <a:lstStyle/>
          <a:p>
            <a:r>
              <a:rPr lang="en-IN" dirty="0"/>
              <a:t>224x 224 x3(150528 neurons or cells)</a:t>
            </a:r>
          </a:p>
          <a:p>
            <a:r>
              <a:rPr lang="en-IN" dirty="0"/>
              <a:t>is reduced to 1x1x1000(1000 cells).</a:t>
            </a:r>
          </a:p>
          <a:p>
            <a:endParaRPr lang="en-IN" dirty="0"/>
          </a:p>
        </p:txBody>
      </p:sp>
    </p:spTree>
    <p:extLst>
      <p:ext uri="{BB962C8B-B14F-4D97-AF65-F5344CB8AC3E}">
        <p14:creationId xmlns:p14="http://schemas.microsoft.com/office/powerpoint/2010/main" val="3906966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430E8F-EDF5-447B-BF6C-C60094D6AB11}"/>
              </a:ext>
            </a:extLst>
          </p:cNvPr>
          <p:cNvSpPr txBox="1"/>
          <p:nvPr/>
        </p:nvSpPr>
        <p:spPr>
          <a:xfrm>
            <a:off x="2148099" y="620688"/>
            <a:ext cx="4847802" cy="646331"/>
          </a:xfrm>
          <a:prstGeom prst="rect">
            <a:avLst/>
          </a:prstGeom>
          <a:noFill/>
        </p:spPr>
        <p:txBody>
          <a:bodyPr wrap="none" rtlCol="0">
            <a:spAutoFit/>
          </a:bodyPr>
          <a:lstStyle/>
          <a:p>
            <a:r>
              <a:rPr lang="en-IN" sz="3600" dirty="0">
                <a:solidFill>
                  <a:schemeClr val="accent5"/>
                </a:solidFill>
              </a:rPr>
              <a:t>Fully Connected Layer</a:t>
            </a:r>
          </a:p>
        </p:txBody>
      </p:sp>
      <p:sp>
        <p:nvSpPr>
          <p:cNvPr id="3" name="TextBox 2">
            <a:extLst>
              <a:ext uri="{FF2B5EF4-FFF2-40B4-BE49-F238E27FC236}">
                <a16:creationId xmlns:a16="http://schemas.microsoft.com/office/drawing/2014/main" id="{FCBA8D71-B252-4BBB-9851-13E3943435E4}"/>
              </a:ext>
            </a:extLst>
          </p:cNvPr>
          <p:cNvSpPr txBox="1"/>
          <p:nvPr/>
        </p:nvSpPr>
        <p:spPr>
          <a:xfrm>
            <a:off x="323528" y="1772816"/>
            <a:ext cx="8406468" cy="646331"/>
          </a:xfrm>
          <a:prstGeom prst="rect">
            <a:avLst/>
          </a:prstGeom>
          <a:noFill/>
        </p:spPr>
        <p:txBody>
          <a:bodyPr wrap="none" rtlCol="0">
            <a:spAutoFit/>
          </a:bodyPr>
          <a:lstStyle/>
          <a:p>
            <a:r>
              <a:rPr lang="en-IN" dirty="0"/>
              <a:t>This is the final classification layer were the stacking up of filtered images into a </a:t>
            </a:r>
          </a:p>
          <a:p>
            <a:r>
              <a:rPr lang="en-IN" dirty="0"/>
              <a:t>single list takes place.</a:t>
            </a:r>
          </a:p>
        </p:txBody>
      </p:sp>
      <p:graphicFrame>
        <p:nvGraphicFramePr>
          <p:cNvPr id="4" name="Table 3">
            <a:extLst>
              <a:ext uri="{FF2B5EF4-FFF2-40B4-BE49-F238E27FC236}">
                <a16:creationId xmlns:a16="http://schemas.microsoft.com/office/drawing/2014/main" id="{F1A873B1-4A3E-49E9-B11B-DEEF29E75FFF}"/>
              </a:ext>
            </a:extLst>
          </p:cNvPr>
          <p:cNvGraphicFramePr>
            <a:graphicFrameLocks noGrp="1"/>
          </p:cNvGraphicFramePr>
          <p:nvPr>
            <p:extLst>
              <p:ext uri="{D42A27DB-BD31-4B8C-83A1-F6EECF244321}">
                <p14:modId xmlns:p14="http://schemas.microsoft.com/office/powerpoint/2010/main" val="3129516984"/>
              </p:ext>
            </p:extLst>
          </p:nvPr>
        </p:nvGraphicFramePr>
        <p:xfrm>
          <a:off x="467544" y="2941215"/>
          <a:ext cx="960000" cy="814373"/>
        </p:xfrm>
        <a:graphic>
          <a:graphicData uri="http://schemas.openxmlformats.org/drawingml/2006/table">
            <a:tbl>
              <a:tblPr>
                <a:tableStyleId>{5940675A-B579-460E-94D1-54222C63F5DA}</a:tableStyleId>
              </a:tblPr>
              <a:tblGrid>
                <a:gridCol w="480000">
                  <a:extLst>
                    <a:ext uri="{9D8B030D-6E8A-4147-A177-3AD203B41FA5}">
                      <a16:colId xmlns:a16="http://schemas.microsoft.com/office/drawing/2014/main" val="2170648255"/>
                    </a:ext>
                  </a:extLst>
                </a:gridCol>
                <a:gridCol w="480000">
                  <a:extLst>
                    <a:ext uri="{9D8B030D-6E8A-4147-A177-3AD203B41FA5}">
                      <a16:colId xmlns:a16="http://schemas.microsoft.com/office/drawing/2014/main" val="2619869407"/>
                    </a:ext>
                  </a:extLst>
                </a:gridCol>
              </a:tblGrid>
              <a:tr h="36484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00" marR="108000" marT="0" marB="0"/>
                </a:tc>
                <a:tc>
                  <a:txBody>
                    <a:bodyPr/>
                    <a:lstStyle/>
                    <a:p>
                      <a:pPr>
                        <a:lnSpc>
                          <a:spcPct val="107000"/>
                        </a:lnSpc>
                        <a:spcAft>
                          <a:spcPts val="0"/>
                        </a:spcAft>
                      </a:pPr>
                      <a:r>
                        <a:rPr lang="en-IN"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7183349"/>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2373144"/>
                  </a:ext>
                </a:extLst>
              </a:tr>
            </a:tbl>
          </a:graphicData>
        </a:graphic>
      </p:graphicFrame>
      <p:graphicFrame>
        <p:nvGraphicFramePr>
          <p:cNvPr id="5" name="Table 4">
            <a:extLst>
              <a:ext uri="{FF2B5EF4-FFF2-40B4-BE49-F238E27FC236}">
                <a16:creationId xmlns:a16="http://schemas.microsoft.com/office/drawing/2014/main" id="{3BEEB51B-D52B-4FAF-A8E6-6CBB247975D0}"/>
              </a:ext>
            </a:extLst>
          </p:cNvPr>
          <p:cNvGraphicFramePr>
            <a:graphicFrameLocks noGrp="1"/>
          </p:cNvGraphicFramePr>
          <p:nvPr>
            <p:extLst>
              <p:ext uri="{D42A27DB-BD31-4B8C-83A1-F6EECF244321}">
                <p14:modId xmlns:p14="http://schemas.microsoft.com/office/powerpoint/2010/main" val="1953673901"/>
              </p:ext>
            </p:extLst>
          </p:nvPr>
        </p:nvGraphicFramePr>
        <p:xfrm>
          <a:off x="383544" y="4293927"/>
          <a:ext cx="1128000" cy="814373"/>
        </p:xfrm>
        <a:graphic>
          <a:graphicData uri="http://schemas.openxmlformats.org/drawingml/2006/table">
            <a:tbl>
              <a:tblPr>
                <a:tableStyleId>{5940675A-B579-460E-94D1-54222C63F5DA}</a:tableStyleId>
              </a:tblPr>
              <a:tblGrid>
                <a:gridCol w="564000">
                  <a:extLst>
                    <a:ext uri="{9D8B030D-6E8A-4147-A177-3AD203B41FA5}">
                      <a16:colId xmlns:a16="http://schemas.microsoft.com/office/drawing/2014/main" val="2989029442"/>
                    </a:ext>
                  </a:extLst>
                </a:gridCol>
                <a:gridCol w="564000">
                  <a:extLst>
                    <a:ext uri="{9D8B030D-6E8A-4147-A177-3AD203B41FA5}">
                      <a16:colId xmlns:a16="http://schemas.microsoft.com/office/drawing/2014/main" val="1313538087"/>
                    </a:ext>
                  </a:extLst>
                </a:gridCol>
              </a:tblGrid>
              <a:tr h="36484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00" marR="10800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extLst>
                  <a:ext uri="{0D108BD9-81ED-4DB2-BD59-A6C34878D82A}">
                    <a16:rowId xmlns:a16="http://schemas.microsoft.com/office/drawing/2014/main" val="4207082522"/>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3170059"/>
                  </a:ext>
                </a:extLst>
              </a:tr>
            </a:tbl>
          </a:graphicData>
        </a:graphic>
      </p:graphicFrame>
      <p:graphicFrame>
        <p:nvGraphicFramePr>
          <p:cNvPr id="8" name="Table 8">
            <a:extLst>
              <a:ext uri="{FF2B5EF4-FFF2-40B4-BE49-F238E27FC236}">
                <a16:creationId xmlns:a16="http://schemas.microsoft.com/office/drawing/2014/main" id="{DBF8E42D-0824-4063-B7CD-4EB41D44DA4E}"/>
              </a:ext>
            </a:extLst>
          </p:cNvPr>
          <p:cNvGraphicFramePr>
            <a:graphicFrameLocks noGrp="1"/>
          </p:cNvGraphicFramePr>
          <p:nvPr>
            <p:extLst>
              <p:ext uri="{D42A27DB-BD31-4B8C-83A1-F6EECF244321}">
                <p14:modId xmlns:p14="http://schemas.microsoft.com/office/powerpoint/2010/main" val="2967989573"/>
              </p:ext>
            </p:extLst>
          </p:nvPr>
        </p:nvGraphicFramePr>
        <p:xfrm>
          <a:off x="2051720" y="2810567"/>
          <a:ext cx="612000" cy="2926080"/>
        </p:xfrm>
        <a:graphic>
          <a:graphicData uri="http://schemas.openxmlformats.org/drawingml/2006/table">
            <a:tbl>
              <a:tblPr bandRow="1">
                <a:tableStyleId>{5C22544A-7EE6-4342-B048-85BDC9FD1C3A}</a:tableStyleId>
              </a:tblPr>
              <a:tblGrid>
                <a:gridCol w="612000">
                  <a:extLst>
                    <a:ext uri="{9D8B030D-6E8A-4147-A177-3AD203B41FA5}">
                      <a16:colId xmlns:a16="http://schemas.microsoft.com/office/drawing/2014/main" val="3300217866"/>
                    </a:ext>
                  </a:extLst>
                </a:gridCol>
              </a:tblGrid>
              <a:tr h="360000">
                <a:tc>
                  <a:txBody>
                    <a:bodyPr/>
                    <a:lstStyle/>
                    <a:p>
                      <a:pPr algn="l"/>
                      <a:r>
                        <a:rPr lang="en-IN" dirty="0"/>
                        <a:t>  1</a:t>
                      </a:r>
                    </a:p>
                  </a:txBody>
                  <a:tcPr/>
                </a:tc>
                <a:extLst>
                  <a:ext uri="{0D108BD9-81ED-4DB2-BD59-A6C34878D82A}">
                    <a16:rowId xmlns:a16="http://schemas.microsoft.com/office/drawing/2014/main" val="2282917851"/>
                  </a:ext>
                </a:extLst>
              </a:tr>
              <a:tr h="360000">
                <a:tc>
                  <a:txBody>
                    <a:bodyPr/>
                    <a:lstStyle/>
                    <a:p>
                      <a:pPr algn="l"/>
                      <a:r>
                        <a:rPr lang="en-IN" dirty="0"/>
                        <a:t>  1</a:t>
                      </a:r>
                    </a:p>
                  </a:txBody>
                  <a:tcPr/>
                </a:tc>
                <a:extLst>
                  <a:ext uri="{0D108BD9-81ED-4DB2-BD59-A6C34878D82A}">
                    <a16:rowId xmlns:a16="http://schemas.microsoft.com/office/drawing/2014/main" val="1236311970"/>
                  </a:ext>
                </a:extLst>
              </a:tr>
              <a:tr h="360000">
                <a:tc>
                  <a:txBody>
                    <a:bodyPr/>
                    <a:lstStyle/>
                    <a:p>
                      <a:pPr algn="l"/>
                      <a:r>
                        <a:rPr lang="en-IN" dirty="0"/>
                        <a:t>  1</a:t>
                      </a:r>
                    </a:p>
                  </a:txBody>
                  <a:tcPr/>
                </a:tc>
                <a:extLst>
                  <a:ext uri="{0D108BD9-81ED-4DB2-BD59-A6C34878D82A}">
                    <a16:rowId xmlns:a16="http://schemas.microsoft.com/office/drawing/2014/main" val="2915435958"/>
                  </a:ext>
                </a:extLst>
              </a:tr>
              <a:tr h="360000">
                <a:tc>
                  <a:txBody>
                    <a:bodyPr/>
                    <a:lstStyle/>
                    <a:p>
                      <a:pPr algn="l"/>
                      <a:r>
                        <a:rPr lang="en-IN" dirty="0"/>
                        <a:t>  1</a:t>
                      </a:r>
                    </a:p>
                  </a:txBody>
                  <a:tcPr/>
                </a:tc>
                <a:extLst>
                  <a:ext uri="{0D108BD9-81ED-4DB2-BD59-A6C34878D82A}">
                    <a16:rowId xmlns:a16="http://schemas.microsoft.com/office/drawing/2014/main" val="3786501599"/>
                  </a:ext>
                </a:extLst>
              </a:tr>
              <a:tr h="360000">
                <a:tc>
                  <a:txBody>
                    <a:bodyPr/>
                    <a:lstStyle/>
                    <a:p>
                      <a:pPr algn="l"/>
                      <a:r>
                        <a:rPr lang="en-IN" dirty="0"/>
                        <a:t>0.66</a:t>
                      </a:r>
                    </a:p>
                  </a:txBody>
                  <a:tcPr/>
                </a:tc>
                <a:extLst>
                  <a:ext uri="{0D108BD9-81ED-4DB2-BD59-A6C34878D82A}">
                    <a16:rowId xmlns:a16="http://schemas.microsoft.com/office/drawing/2014/main" val="3867263249"/>
                  </a:ext>
                </a:extLst>
              </a:tr>
              <a:tr h="360000">
                <a:tc>
                  <a:txBody>
                    <a:bodyPr/>
                    <a:lstStyle/>
                    <a:p>
                      <a:pPr algn="l"/>
                      <a:r>
                        <a:rPr lang="en-IN" dirty="0"/>
                        <a:t>0.66</a:t>
                      </a:r>
                    </a:p>
                  </a:txBody>
                  <a:tcPr/>
                </a:tc>
                <a:extLst>
                  <a:ext uri="{0D108BD9-81ED-4DB2-BD59-A6C34878D82A}">
                    <a16:rowId xmlns:a16="http://schemas.microsoft.com/office/drawing/2014/main" val="2334769221"/>
                  </a:ext>
                </a:extLst>
              </a:tr>
              <a:tr h="360000">
                <a:tc>
                  <a:txBody>
                    <a:bodyPr/>
                    <a:lstStyle/>
                    <a:p>
                      <a:pPr algn="l"/>
                      <a:r>
                        <a:rPr lang="en-IN" dirty="0"/>
                        <a:t>  1</a:t>
                      </a:r>
                    </a:p>
                  </a:txBody>
                  <a:tcPr/>
                </a:tc>
                <a:extLst>
                  <a:ext uri="{0D108BD9-81ED-4DB2-BD59-A6C34878D82A}">
                    <a16:rowId xmlns:a16="http://schemas.microsoft.com/office/drawing/2014/main" val="2521724460"/>
                  </a:ext>
                </a:extLst>
              </a:tr>
              <a:tr h="360000">
                <a:tc>
                  <a:txBody>
                    <a:bodyPr/>
                    <a:lstStyle/>
                    <a:p>
                      <a:pPr algn="l"/>
                      <a:r>
                        <a:rPr lang="en-IN" dirty="0"/>
                        <a:t>0.66</a:t>
                      </a:r>
                    </a:p>
                  </a:txBody>
                  <a:tcPr/>
                </a:tc>
                <a:extLst>
                  <a:ext uri="{0D108BD9-81ED-4DB2-BD59-A6C34878D82A}">
                    <a16:rowId xmlns:a16="http://schemas.microsoft.com/office/drawing/2014/main" val="3748149060"/>
                  </a:ext>
                </a:extLst>
              </a:tr>
            </a:tbl>
          </a:graphicData>
        </a:graphic>
      </p:graphicFrame>
      <p:sp>
        <p:nvSpPr>
          <p:cNvPr id="10" name="TextBox 9">
            <a:extLst>
              <a:ext uri="{FF2B5EF4-FFF2-40B4-BE49-F238E27FC236}">
                <a16:creationId xmlns:a16="http://schemas.microsoft.com/office/drawing/2014/main" id="{5C38FE83-7A59-4E77-B92F-E0BFE6C49903}"/>
              </a:ext>
            </a:extLst>
          </p:cNvPr>
          <p:cNvSpPr txBox="1"/>
          <p:nvPr/>
        </p:nvSpPr>
        <p:spPr>
          <a:xfrm>
            <a:off x="947544" y="6052646"/>
            <a:ext cx="2016899" cy="369332"/>
          </a:xfrm>
          <a:prstGeom prst="rect">
            <a:avLst/>
          </a:prstGeom>
          <a:noFill/>
        </p:spPr>
        <p:txBody>
          <a:bodyPr wrap="none" rtlCol="0">
            <a:spAutoFit/>
          </a:bodyPr>
          <a:lstStyle/>
          <a:p>
            <a:r>
              <a:rPr lang="en-IN" dirty="0"/>
              <a:t>Zero finger image</a:t>
            </a:r>
          </a:p>
        </p:txBody>
      </p:sp>
      <p:graphicFrame>
        <p:nvGraphicFramePr>
          <p:cNvPr id="11" name="Table 8">
            <a:extLst>
              <a:ext uri="{FF2B5EF4-FFF2-40B4-BE49-F238E27FC236}">
                <a16:creationId xmlns:a16="http://schemas.microsoft.com/office/drawing/2014/main" id="{3088E9ED-A352-4877-B7A8-61044C9EB79A}"/>
              </a:ext>
            </a:extLst>
          </p:cNvPr>
          <p:cNvGraphicFramePr>
            <a:graphicFrameLocks noGrp="1"/>
          </p:cNvGraphicFramePr>
          <p:nvPr>
            <p:extLst>
              <p:ext uri="{D42A27DB-BD31-4B8C-83A1-F6EECF244321}">
                <p14:modId xmlns:p14="http://schemas.microsoft.com/office/powerpoint/2010/main" val="4278526211"/>
              </p:ext>
            </p:extLst>
          </p:nvPr>
        </p:nvGraphicFramePr>
        <p:xfrm>
          <a:off x="6480282" y="2731720"/>
          <a:ext cx="612000" cy="2926080"/>
        </p:xfrm>
        <a:graphic>
          <a:graphicData uri="http://schemas.openxmlformats.org/drawingml/2006/table">
            <a:tbl>
              <a:tblPr bandRow="1">
                <a:tableStyleId>{5C22544A-7EE6-4342-B048-85BDC9FD1C3A}</a:tableStyleId>
              </a:tblPr>
              <a:tblGrid>
                <a:gridCol w="612000">
                  <a:extLst>
                    <a:ext uri="{9D8B030D-6E8A-4147-A177-3AD203B41FA5}">
                      <a16:colId xmlns:a16="http://schemas.microsoft.com/office/drawing/2014/main" val="3300217866"/>
                    </a:ext>
                  </a:extLst>
                </a:gridCol>
              </a:tblGrid>
              <a:tr h="360000">
                <a:tc>
                  <a:txBody>
                    <a:bodyPr/>
                    <a:lstStyle/>
                    <a:p>
                      <a:pPr algn="l"/>
                      <a:r>
                        <a:rPr lang="en-IN" dirty="0"/>
                        <a:t>0.66</a:t>
                      </a:r>
                    </a:p>
                  </a:txBody>
                  <a:tcPr/>
                </a:tc>
                <a:extLst>
                  <a:ext uri="{0D108BD9-81ED-4DB2-BD59-A6C34878D82A}">
                    <a16:rowId xmlns:a16="http://schemas.microsoft.com/office/drawing/2014/main" val="2282917851"/>
                  </a:ext>
                </a:extLst>
              </a:tr>
              <a:tr h="360000">
                <a:tc>
                  <a:txBody>
                    <a:bodyPr/>
                    <a:lstStyle/>
                    <a:p>
                      <a:pPr algn="l"/>
                      <a:r>
                        <a:rPr lang="en-IN" dirty="0"/>
                        <a:t>0.75</a:t>
                      </a:r>
                    </a:p>
                  </a:txBody>
                  <a:tcPr/>
                </a:tc>
                <a:extLst>
                  <a:ext uri="{0D108BD9-81ED-4DB2-BD59-A6C34878D82A}">
                    <a16:rowId xmlns:a16="http://schemas.microsoft.com/office/drawing/2014/main" val="1236311970"/>
                  </a:ext>
                </a:extLst>
              </a:tr>
              <a:tr h="360000">
                <a:tc>
                  <a:txBody>
                    <a:bodyPr/>
                    <a:lstStyle/>
                    <a:p>
                      <a:pPr algn="l"/>
                      <a:r>
                        <a:rPr lang="en-IN" dirty="0"/>
                        <a:t>  1</a:t>
                      </a:r>
                    </a:p>
                  </a:txBody>
                  <a:tcPr/>
                </a:tc>
                <a:extLst>
                  <a:ext uri="{0D108BD9-81ED-4DB2-BD59-A6C34878D82A}">
                    <a16:rowId xmlns:a16="http://schemas.microsoft.com/office/drawing/2014/main" val="2915435958"/>
                  </a:ext>
                </a:extLst>
              </a:tr>
              <a:tr h="360000">
                <a:tc>
                  <a:txBody>
                    <a:bodyPr/>
                    <a:lstStyle/>
                    <a:p>
                      <a:pPr algn="l"/>
                      <a:r>
                        <a:rPr lang="en-IN" dirty="0"/>
                        <a:t>0.66</a:t>
                      </a:r>
                    </a:p>
                  </a:txBody>
                  <a:tcPr/>
                </a:tc>
                <a:extLst>
                  <a:ext uri="{0D108BD9-81ED-4DB2-BD59-A6C34878D82A}">
                    <a16:rowId xmlns:a16="http://schemas.microsoft.com/office/drawing/2014/main" val="3786501599"/>
                  </a:ext>
                </a:extLst>
              </a:tr>
              <a:tr h="360000">
                <a:tc>
                  <a:txBody>
                    <a:bodyPr/>
                    <a:lstStyle/>
                    <a:p>
                      <a:pPr algn="l"/>
                      <a:r>
                        <a:rPr lang="en-IN" dirty="0"/>
                        <a:t>0.66</a:t>
                      </a:r>
                    </a:p>
                  </a:txBody>
                  <a:tcPr/>
                </a:tc>
                <a:extLst>
                  <a:ext uri="{0D108BD9-81ED-4DB2-BD59-A6C34878D82A}">
                    <a16:rowId xmlns:a16="http://schemas.microsoft.com/office/drawing/2014/main" val="3867263249"/>
                  </a:ext>
                </a:extLst>
              </a:tr>
              <a:tr h="360000">
                <a:tc>
                  <a:txBody>
                    <a:bodyPr/>
                    <a:lstStyle/>
                    <a:p>
                      <a:pPr algn="l"/>
                      <a:r>
                        <a:rPr lang="en-IN" dirty="0"/>
                        <a:t>0.66</a:t>
                      </a:r>
                    </a:p>
                  </a:txBody>
                  <a:tcPr/>
                </a:tc>
                <a:extLst>
                  <a:ext uri="{0D108BD9-81ED-4DB2-BD59-A6C34878D82A}">
                    <a16:rowId xmlns:a16="http://schemas.microsoft.com/office/drawing/2014/main" val="2334769221"/>
                  </a:ext>
                </a:extLst>
              </a:tr>
              <a:tr h="360000">
                <a:tc>
                  <a:txBody>
                    <a:bodyPr/>
                    <a:lstStyle/>
                    <a:p>
                      <a:pPr algn="l"/>
                      <a:r>
                        <a:rPr lang="en-IN" dirty="0"/>
                        <a:t> 0.7</a:t>
                      </a:r>
                    </a:p>
                  </a:txBody>
                  <a:tcPr/>
                </a:tc>
                <a:extLst>
                  <a:ext uri="{0D108BD9-81ED-4DB2-BD59-A6C34878D82A}">
                    <a16:rowId xmlns:a16="http://schemas.microsoft.com/office/drawing/2014/main" val="2521724460"/>
                  </a:ext>
                </a:extLst>
              </a:tr>
              <a:tr h="360000">
                <a:tc>
                  <a:txBody>
                    <a:bodyPr/>
                    <a:lstStyle/>
                    <a:p>
                      <a:pPr algn="l"/>
                      <a:r>
                        <a:rPr lang="en-IN" dirty="0"/>
                        <a:t>0.7</a:t>
                      </a:r>
                    </a:p>
                  </a:txBody>
                  <a:tcPr/>
                </a:tc>
                <a:extLst>
                  <a:ext uri="{0D108BD9-81ED-4DB2-BD59-A6C34878D82A}">
                    <a16:rowId xmlns:a16="http://schemas.microsoft.com/office/drawing/2014/main" val="3748149060"/>
                  </a:ext>
                </a:extLst>
              </a:tr>
            </a:tbl>
          </a:graphicData>
        </a:graphic>
      </p:graphicFrame>
      <p:sp>
        <p:nvSpPr>
          <p:cNvPr id="13" name="TextBox 12">
            <a:extLst>
              <a:ext uri="{FF2B5EF4-FFF2-40B4-BE49-F238E27FC236}">
                <a16:creationId xmlns:a16="http://schemas.microsoft.com/office/drawing/2014/main" id="{E8573319-4052-4D46-AC53-A7AB4F43DA77}"/>
              </a:ext>
            </a:extLst>
          </p:cNvPr>
          <p:cNvSpPr txBox="1"/>
          <p:nvPr/>
        </p:nvSpPr>
        <p:spPr>
          <a:xfrm>
            <a:off x="5801076" y="5970373"/>
            <a:ext cx="1970411" cy="369332"/>
          </a:xfrm>
          <a:prstGeom prst="rect">
            <a:avLst/>
          </a:prstGeom>
          <a:noFill/>
        </p:spPr>
        <p:txBody>
          <a:bodyPr wrap="none" rtlCol="0">
            <a:spAutoFit/>
          </a:bodyPr>
          <a:lstStyle/>
          <a:p>
            <a:r>
              <a:rPr lang="en-IN" dirty="0"/>
              <a:t>Five finger image</a:t>
            </a:r>
          </a:p>
        </p:txBody>
      </p:sp>
      <p:graphicFrame>
        <p:nvGraphicFramePr>
          <p:cNvPr id="14" name="Table 13">
            <a:extLst>
              <a:ext uri="{FF2B5EF4-FFF2-40B4-BE49-F238E27FC236}">
                <a16:creationId xmlns:a16="http://schemas.microsoft.com/office/drawing/2014/main" id="{008C6ECE-F2FA-46E7-A674-2118C15C6F20}"/>
              </a:ext>
            </a:extLst>
          </p:cNvPr>
          <p:cNvGraphicFramePr>
            <a:graphicFrameLocks noGrp="1"/>
          </p:cNvGraphicFramePr>
          <p:nvPr>
            <p:extLst>
              <p:ext uri="{D42A27DB-BD31-4B8C-83A1-F6EECF244321}">
                <p14:modId xmlns:p14="http://schemas.microsoft.com/office/powerpoint/2010/main" val="3380093731"/>
              </p:ext>
            </p:extLst>
          </p:nvPr>
        </p:nvGraphicFramePr>
        <p:xfrm>
          <a:off x="4555522" y="2913079"/>
          <a:ext cx="1080000" cy="814373"/>
        </p:xfrm>
        <a:graphic>
          <a:graphicData uri="http://schemas.openxmlformats.org/drawingml/2006/table">
            <a:tbl>
              <a:tblPr>
                <a:tableStyleId>{5940675A-B579-460E-94D1-54222C63F5DA}</a:tableStyleId>
              </a:tblPr>
              <a:tblGrid>
                <a:gridCol w="540000">
                  <a:extLst>
                    <a:ext uri="{9D8B030D-6E8A-4147-A177-3AD203B41FA5}">
                      <a16:colId xmlns:a16="http://schemas.microsoft.com/office/drawing/2014/main" val="2170648255"/>
                    </a:ext>
                  </a:extLst>
                </a:gridCol>
                <a:gridCol w="540000">
                  <a:extLst>
                    <a:ext uri="{9D8B030D-6E8A-4147-A177-3AD203B41FA5}">
                      <a16:colId xmlns:a16="http://schemas.microsoft.com/office/drawing/2014/main" val="2619869407"/>
                    </a:ext>
                  </a:extLst>
                </a:gridCol>
              </a:tblGrid>
              <a:tr h="36484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00" marR="108000" marT="0" marB="0"/>
                </a:tc>
                <a:tc>
                  <a:txBody>
                    <a:bodyPr/>
                    <a:lstStyle/>
                    <a:p>
                      <a:pPr>
                        <a:lnSpc>
                          <a:spcPct val="107000"/>
                        </a:lnSpc>
                        <a:spcAft>
                          <a:spcPts val="0"/>
                        </a:spcAft>
                      </a:pPr>
                      <a:r>
                        <a:rPr lang="en-IN" sz="1400" dirty="0">
                          <a:effectLst/>
                        </a:rPr>
                        <a:t> 0.75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7183349"/>
                  </a:ext>
                </a:extLst>
              </a:tr>
              <a:tr h="367904">
                <a:tc>
                  <a:txBody>
                    <a:bodyPr/>
                    <a:lstStyle/>
                    <a:p>
                      <a:pPr>
                        <a:lnSpc>
                          <a:spcPct val="107000"/>
                        </a:lnSpc>
                        <a:spcAft>
                          <a:spcPts val="0"/>
                        </a:spcAft>
                      </a:pPr>
                      <a:r>
                        <a:rPr lang="en-IN" sz="1400" dirty="0">
                          <a:effectLst/>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2373144"/>
                  </a:ext>
                </a:extLst>
              </a:tr>
            </a:tbl>
          </a:graphicData>
        </a:graphic>
      </p:graphicFrame>
      <p:graphicFrame>
        <p:nvGraphicFramePr>
          <p:cNvPr id="15" name="Table 14">
            <a:extLst>
              <a:ext uri="{FF2B5EF4-FFF2-40B4-BE49-F238E27FC236}">
                <a16:creationId xmlns:a16="http://schemas.microsoft.com/office/drawing/2014/main" id="{9EF94629-A041-4C47-9BB6-03CF3BA86609}"/>
              </a:ext>
            </a:extLst>
          </p:cNvPr>
          <p:cNvGraphicFramePr>
            <a:graphicFrameLocks noGrp="1"/>
          </p:cNvGraphicFramePr>
          <p:nvPr>
            <p:extLst>
              <p:ext uri="{D42A27DB-BD31-4B8C-83A1-F6EECF244321}">
                <p14:modId xmlns:p14="http://schemas.microsoft.com/office/powerpoint/2010/main" val="1311575767"/>
              </p:ext>
            </p:extLst>
          </p:nvPr>
        </p:nvGraphicFramePr>
        <p:xfrm>
          <a:off x="4524352" y="4242983"/>
          <a:ext cx="1128000" cy="814373"/>
        </p:xfrm>
        <a:graphic>
          <a:graphicData uri="http://schemas.openxmlformats.org/drawingml/2006/table">
            <a:tbl>
              <a:tblPr>
                <a:tableStyleId>{5940675A-B579-460E-94D1-54222C63F5DA}</a:tableStyleId>
              </a:tblPr>
              <a:tblGrid>
                <a:gridCol w="564000">
                  <a:extLst>
                    <a:ext uri="{9D8B030D-6E8A-4147-A177-3AD203B41FA5}">
                      <a16:colId xmlns:a16="http://schemas.microsoft.com/office/drawing/2014/main" val="2989029442"/>
                    </a:ext>
                  </a:extLst>
                </a:gridCol>
                <a:gridCol w="564000">
                  <a:extLst>
                    <a:ext uri="{9D8B030D-6E8A-4147-A177-3AD203B41FA5}">
                      <a16:colId xmlns:a16="http://schemas.microsoft.com/office/drawing/2014/main" val="1313538087"/>
                    </a:ext>
                  </a:extLst>
                </a:gridCol>
              </a:tblGrid>
              <a:tr h="36484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effectLst/>
                        </a:rPr>
                        <a:t> 0.66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00" marR="108000" marT="0" marB="0"/>
                </a:tc>
                <a:tc>
                  <a:txBody>
                    <a:bodyPr/>
                    <a:lstStyle/>
                    <a:p>
                      <a:pPr>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tc>
                <a:extLst>
                  <a:ext uri="{0D108BD9-81ED-4DB2-BD59-A6C34878D82A}">
                    <a16:rowId xmlns:a16="http://schemas.microsoft.com/office/drawing/2014/main" val="4207082522"/>
                  </a:ext>
                </a:extLst>
              </a:tr>
              <a:tr h="367904">
                <a:tc>
                  <a:txBody>
                    <a:bodyPr/>
                    <a:lstStyle/>
                    <a:p>
                      <a:pPr>
                        <a:lnSpc>
                          <a:spcPct val="107000"/>
                        </a:lnSpc>
                        <a:spcAft>
                          <a:spcPts val="0"/>
                        </a:spcAft>
                      </a:pPr>
                      <a:r>
                        <a:rPr lang="en-IN" sz="1400" dirty="0">
                          <a:effectLst/>
                        </a:rPr>
                        <a:t>  0.70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0.70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3170059"/>
                  </a:ext>
                </a:extLst>
              </a:tr>
            </a:tbl>
          </a:graphicData>
        </a:graphic>
      </p:graphicFrame>
    </p:spTree>
    <p:extLst>
      <p:ext uri="{BB962C8B-B14F-4D97-AF65-F5344CB8AC3E}">
        <p14:creationId xmlns:p14="http://schemas.microsoft.com/office/powerpoint/2010/main" val="193601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41A0F0-3756-4459-8844-49A69F3DC145}"/>
              </a:ext>
            </a:extLst>
          </p:cNvPr>
          <p:cNvSpPr txBox="1"/>
          <p:nvPr/>
        </p:nvSpPr>
        <p:spPr>
          <a:xfrm>
            <a:off x="467544" y="188640"/>
            <a:ext cx="2935419" cy="923330"/>
          </a:xfrm>
          <a:prstGeom prst="rect">
            <a:avLst/>
          </a:prstGeom>
          <a:noFill/>
        </p:spPr>
        <p:txBody>
          <a:bodyPr wrap="none" rtlCol="0">
            <a:spAutoFit/>
          </a:bodyPr>
          <a:lstStyle/>
          <a:p>
            <a:r>
              <a:rPr lang="en-IN" sz="5400" dirty="0">
                <a:solidFill>
                  <a:schemeClr val="accent5"/>
                </a:solidFill>
              </a:rPr>
              <a:t>Contents</a:t>
            </a:r>
          </a:p>
        </p:txBody>
      </p:sp>
      <p:sp>
        <p:nvSpPr>
          <p:cNvPr id="5" name="TextBox 4">
            <a:extLst>
              <a:ext uri="{FF2B5EF4-FFF2-40B4-BE49-F238E27FC236}">
                <a16:creationId xmlns:a16="http://schemas.microsoft.com/office/drawing/2014/main" id="{EBC1C00C-45AE-4386-953E-3F22DDB1DAB8}"/>
              </a:ext>
            </a:extLst>
          </p:cNvPr>
          <p:cNvSpPr txBox="1"/>
          <p:nvPr/>
        </p:nvSpPr>
        <p:spPr>
          <a:xfrm>
            <a:off x="466092" y="1268760"/>
            <a:ext cx="3280065" cy="6647974"/>
          </a:xfrm>
          <a:prstGeom prst="rect">
            <a:avLst/>
          </a:prstGeom>
          <a:noFill/>
        </p:spPr>
        <p:txBody>
          <a:bodyPr wrap="none" rtlCol="0">
            <a:spAutoFit/>
          </a:bodyPr>
          <a:lstStyle/>
          <a:p>
            <a:pPr marL="285750" indent="-285750">
              <a:buFont typeface="Wingdings" panose="05000000000000000000" pitchFamily="2" charset="2"/>
              <a:buChar char="Ø"/>
            </a:pPr>
            <a:r>
              <a:rPr lang="en-IN" sz="2000" dirty="0">
                <a:solidFill>
                  <a:schemeClr val="tx1">
                    <a:lumMod val="85000"/>
                    <a:lumOff val="15000"/>
                  </a:schemeClr>
                </a:solidFill>
              </a:rPr>
              <a:t>Abstract</a:t>
            </a:r>
          </a:p>
          <a:p>
            <a:pPr marL="285750" indent="-285750">
              <a:buFont typeface="Wingdings" panose="05000000000000000000" pitchFamily="2" charset="2"/>
              <a:buChar char="Ø"/>
            </a:pPr>
            <a:r>
              <a:rPr lang="en-IN" sz="2000" dirty="0">
                <a:solidFill>
                  <a:schemeClr val="tx1">
                    <a:lumMod val="85000"/>
                    <a:lumOff val="15000"/>
                  </a:schemeClr>
                </a:solidFill>
              </a:rPr>
              <a:t> Existing System</a:t>
            </a:r>
          </a:p>
          <a:p>
            <a:pPr marL="285750" indent="-285750">
              <a:buFont typeface="Wingdings" panose="05000000000000000000" pitchFamily="2" charset="2"/>
              <a:buChar char="Ø"/>
            </a:pPr>
            <a:r>
              <a:rPr lang="en-IN" sz="2000" dirty="0">
                <a:solidFill>
                  <a:schemeClr val="tx1">
                    <a:lumMod val="85000"/>
                    <a:lumOff val="15000"/>
                  </a:schemeClr>
                </a:solidFill>
              </a:rPr>
              <a:t> Proposed System</a:t>
            </a:r>
          </a:p>
          <a:p>
            <a:pPr marL="285750" indent="-285750">
              <a:buFont typeface="Wingdings" panose="05000000000000000000" pitchFamily="2" charset="2"/>
              <a:buChar char="Ø"/>
            </a:pPr>
            <a:r>
              <a:rPr lang="en-IN" sz="2000" dirty="0">
                <a:solidFill>
                  <a:schemeClr val="tx1">
                    <a:lumMod val="85000"/>
                    <a:lumOff val="15000"/>
                  </a:schemeClr>
                </a:solidFill>
              </a:rPr>
              <a:t> Statement of Problem</a:t>
            </a:r>
          </a:p>
          <a:p>
            <a:pPr marL="285750" indent="-285750">
              <a:buFont typeface="Wingdings" panose="05000000000000000000" pitchFamily="2" charset="2"/>
              <a:buChar char="Ø"/>
            </a:pPr>
            <a:r>
              <a:rPr lang="en-IN" sz="2000" dirty="0">
                <a:solidFill>
                  <a:schemeClr val="tx1">
                    <a:lumMod val="85000"/>
                    <a:lumOff val="15000"/>
                  </a:schemeClr>
                </a:solidFill>
              </a:rPr>
              <a:t> Software requirements</a:t>
            </a:r>
          </a:p>
          <a:p>
            <a:pPr marL="285750" indent="-285750">
              <a:buFont typeface="Wingdings" panose="05000000000000000000" pitchFamily="2" charset="2"/>
              <a:buChar char="Ø"/>
            </a:pPr>
            <a:r>
              <a:rPr lang="en-IN" sz="2000" dirty="0">
                <a:solidFill>
                  <a:schemeClr val="tx1">
                    <a:lumMod val="85000"/>
                    <a:lumOff val="15000"/>
                  </a:schemeClr>
                </a:solidFill>
              </a:rPr>
              <a:t> Hardware requirements</a:t>
            </a:r>
          </a:p>
          <a:p>
            <a:pPr marL="285750" indent="-285750">
              <a:buFont typeface="Wingdings" panose="05000000000000000000" pitchFamily="2" charset="2"/>
              <a:buChar char="Ø"/>
            </a:pPr>
            <a:r>
              <a:rPr lang="en-IN" sz="2000" dirty="0">
                <a:solidFill>
                  <a:schemeClr val="tx1">
                    <a:lumMod val="85000"/>
                    <a:lumOff val="15000"/>
                  </a:schemeClr>
                </a:solidFill>
              </a:rPr>
              <a:t> Literature Survey</a:t>
            </a:r>
          </a:p>
          <a:p>
            <a:pPr marL="285750" indent="-285750">
              <a:buFont typeface="Wingdings" panose="05000000000000000000" pitchFamily="2" charset="2"/>
              <a:buChar char="Ø"/>
            </a:pPr>
            <a:r>
              <a:rPr lang="en-IN" sz="2000" dirty="0">
                <a:solidFill>
                  <a:schemeClr val="tx1">
                    <a:lumMod val="85000"/>
                    <a:lumOff val="15000"/>
                  </a:schemeClr>
                </a:solidFill>
              </a:rPr>
              <a:t> CNN Model</a:t>
            </a:r>
          </a:p>
          <a:p>
            <a:r>
              <a:rPr lang="en-IN" sz="2000" dirty="0">
                <a:solidFill>
                  <a:schemeClr val="tx1">
                    <a:lumMod val="85000"/>
                    <a:lumOff val="15000"/>
                  </a:schemeClr>
                </a:solidFill>
              </a:rPr>
              <a:t>           </a:t>
            </a:r>
            <a:r>
              <a:rPr lang="en-IN" sz="2000" dirty="0" err="1">
                <a:solidFill>
                  <a:schemeClr val="tx1">
                    <a:lumMod val="85000"/>
                    <a:lumOff val="15000"/>
                  </a:schemeClr>
                </a:solidFill>
              </a:rPr>
              <a:t>i</a:t>
            </a:r>
            <a:r>
              <a:rPr lang="en-IN" sz="2000" dirty="0">
                <a:solidFill>
                  <a:schemeClr val="tx1">
                    <a:lumMod val="85000"/>
                    <a:lumOff val="15000"/>
                  </a:schemeClr>
                </a:solidFill>
              </a:rPr>
              <a:t>)Layers of the model</a:t>
            </a:r>
          </a:p>
          <a:p>
            <a:r>
              <a:rPr lang="en-IN" sz="2000" dirty="0">
                <a:solidFill>
                  <a:schemeClr val="tx1">
                    <a:lumMod val="85000"/>
                    <a:lumOff val="15000"/>
                  </a:schemeClr>
                </a:solidFill>
              </a:rPr>
              <a:t>           ii) Illustration</a:t>
            </a:r>
          </a:p>
          <a:p>
            <a:pPr marL="285750" indent="-285750">
              <a:buFont typeface="Wingdings" panose="05000000000000000000" pitchFamily="2" charset="2"/>
              <a:buChar char="Ø"/>
            </a:pPr>
            <a:r>
              <a:rPr lang="en-IN" sz="2000" dirty="0">
                <a:solidFill>
                  <a:schemeClr val="tx1">
                    <a:lumMod val="85000"/>
                    <a:lumOff val="15000"/>
                  </a:schemeClr>
                </a:solidFill>
              </a:rPr>
              <a:t> Block Diagram</a:t>
            </a:r>
          </a:p>
          <a:p>
            <a:pPr marL="285750" indent="-285750">
              <a:buFont typeface="Wingdings" panose="05000000000000000000" pitchFamily="2" charset="2"/>
              <a:buChar char="Ø"/>
            </a:pPr>
            <a:r>
              <a:rPr lang="en-IN" sz="2000" dirty="0">
                <a:solidFill>
                  <a:schemeClr val="tx1">
                    <a:lumMod val="85000"/>
                    <a:lumOff val="15000"/>
                  </a:schemeClr>
                </a:solidFill>
              </a:rPr>
              <a:t> Implementation</a:t>
            </a:r>
          </a:p>
          <a:p>
            <a:pPr marL="285750" indent="-285750">
              <a:buFont typeface="Wingdings" panose="05000000000000000000" pitchFamily="2" charset="2"/>
              <a:buChar char="Ø"/>
            </a:pPr>
            <a:r>
              <a:rPr lang="en-IN" sz="2000" dirty="0">
                <a:solidFill>
                  <a:schemeClr val="tx1">
                    <a:lumMod val="85000"/>
                    <a:lumOff val="15000"/>
                  </a:schemeClr>
                </a:solidFill>
              </a:rPr>
              <a:t> Results</a:t>
            </a:r>
          </a:p>
          <a:p>
            <a:pPr marL="285750" indent="-285750">
              <a:buFont typeface="Wingdings" panose="05000000000000000000" pitchFamily="2" charset="2"/>
              <a:buChar char="Ø"/>
            </a:pPr>
            <a:r>
              <a:rPr lang="en-IN" sz="2000" dirty="0">
                <a:solidFill>
                  <a:schemeClr val="tx1">
                    <a:lumMod val="85000"/>
                    <a:lumOff val="15000"/>
                  </a:schemeClr>
                </a:solidFill>
              </a:rPr>
              <a:t> Future Scope</a:t>
            </a:r>
          </a:p>
          <a:p>
            <a:pPr marL="285750" indent="-285750">
              <a:buFont typeface="Wingdings" panose="05000000000000000000" pitchFamily="2" charset="2"/>
              <a:buChar char="Ø"/>
            </a:pPr>
            <a:r>
              <a:rPr lang="en-IN" sz="2000" dirty="0">
                <a:solidFill>
                  <a:schemeClr val="tx1">
                    <a:lumMod val="85000"/>
                    <a:lumOff val="15000"/>
                  </a:schemeClr>
                </a:solidFill>
              </a:rPr>
              <a:t> Conclusion</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921502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3BBF32-EC28-4335-857C-601711CBC694}"/>
              </a:ext>
            </a:extLst>
          </p:cNvPr>
          <p:cNvPicPr>
            <a:picLocks noChangeAspect="1"/>
          </p:cNvPicPr>
          <p:nvPr/>
        </p:nvPicPr>
        <p:blipFill>
          <a:blip r:embed="rId2"/>
          <a:stretch>
            <a:fillRect/>
          </a:stretch>
        </p:blipFill>
        <p:spPr>
          <a:xfrm>
            <a:off x="6104699" y="752110"/>
            <a:ext cx="1890458" cy="1905000"/>
          </a:xfrm>
          <a:prstGeom prst="rect">
            <a:avLst/>
          </a:prstGeom>
        </p:spPr>
      </p:pic>
      <p:graphicFrame>
        <p:nvGraphicFramePr>
          <p:cNvPr id="3" name="Table 8">
            <a:extLst>
              <a:ext uri="{FF2B5EF4-FFF2-40B4-BE49-F238E27FC236}">
                <a16:creationId xmlns:a16="http://schemas.microsoft.com/office/drawing/2014/main" id="{A4D4CDF2-17AF-4A3D-A504-8D0950E59BAC}"/>
              </a:ext>
            </a:extLst>
          </p:cNvPr>
          <p:cNvGraphicFramePr>
            <a:graphicFrameLocks noGrp="1"/>
          </p:cNvGraphicFramePr>
          <p:nvPr>
            <p:extLst>
              <p:ext uri="{D42A27DB-BD31-4B8C-83A1-F6EECF244321}">
                <p14:modId xmlns:p14="http://schemas.microsoft.com/office/powerpoint/2010/main" val="4150328588"/>
              </p:ext>
            </p:extLst>
          </p:nvPr>
        </p:nvGraphicFramePr>
        <p:xfrm>
          <a:off x="6732240" y="3179810"/>
          <a:ext cx="612000" cy="2926080"/>
        </p:xfrm>
        <a:graphic>
          <a:graphicData uri="http://schemas.openxmlformats.org/drawingml/2006/table">
            <a:tbl>
              <a:tblPr bandRow="1">
                <a:tableStyleId>{5C22544A-7EE6-4342-B048-85BDC9FD1C3A}</a:tableStyleId>
              </a:tblPr>
              <a:tblGrid>
                <a:gridCol w="612000">
                  <a:extLst>
                    <a:ext uri="{9D8B030D-6E8A-4147-A177-3AD203B41FA5}">
                      <a16:colId xmlns:a16="http://schemas.microsoft.com/office/drawing/2014/main" val="3300217866"/>
                    </a:ext>
                  </a:extLst>
                </a:gridCol>
              </a:tblGrid>
              <a:tr h="360000">
                <a:tc>
                  <a:txBody>
                    <a:bodyPr/>
                    <a:lstStyle/>
                    <a:p>
                      <a:pPr algn="l"/>
                      <a:r>
                        <a:rPr lang="en-IN" dirty="0"/>
                        <a:t>  1</a:t>
                      </a:r>
                    </a:p>
                  </a:txBody>
                  <a:tcPr/>
                </a:tc>
                <a:extLst>
                  <a:ext uri="{0D108BD9-81ED-4DB2-BD59-A6C34878D82A}">
                    <a16:rowId xmlns:a16="http://schemas.microsoft.com/office/drawing/2014/main" val="2282917851"/>
                  </a:ext>
                </a:extLst>
              </a:tr>
              <a:tr h="360000">
                <a:tc>
                  <a:txBody>
                    <a:bodyPr/>
                    <a:lstStyle/>
                    <a:p>
                      <a:pPr algn="l"/>
                      <a:r>
                        <a:rPr lang="en-IN" dirty="0"/>
                        <a:t>  1</a:t>
                      </a:r>
                    </a:p>
                  </a:txBody>
                  <a:tcPr/>
                </a:tc>
                <a:extLst>
                  <a:ext uri="{0D108BD9-81ED-4DB2-BD59-A6C34878D82A}">
                    <a16:rowId xmlns:a16="http://schemas.microsoft.com/office/drawing/2014/main" val="1236311970"/>
                  </a:ext>
                </a:extLst>
              </a:tr>
              <a:tr h="360000">
                <a:tc>
                  <a:txBody>
                    <a:bodyPr/>
                    <a:lstStyle/>
                    <a:p>
                      <a:pPr algn="l"/>
                      <a:r>
                        <a:rPr lang="en-IN" dirty="0"/>
                        <a:t>  1</a:t>
                      </a:r>
                    </a:p>
                  </a:txBody>
                  <a:tcPr/>
                </a:tc>
                <a:extLst>
                  <a:ext uri="{0D108BD9-81ED-4DB2-BD59-A6C34878D82A}">
                    <a16:rowId xmlns:a16="http://schemas.microsoft.com/office/drawing/2014/main" val="2915435958"/>
                  </a:ext>
                </a:extLst>
              </a:tr>
              <a:tr h="360000">
                <a:tc>
                  <a:txBody>
                    <a:bodyPr/>
                    <a:lstStyle/>
                    <a:p>
                      <a:pPr algn="l"/>
                      <a:r>
                        <a:rPr lang="en-IN" dirty="0"/>
                        <a:t>0.66</a:t>
                      </a:r>
                    </a:p>
                  </a:txBody>
                  <a:tcPr/>
                </a:tc>
                <a:extLst>
                  <a:ext uri="{0D108BD9-81ED-4DB2-BD59-A6C34878D82A}">
                    <a16:rowId xmlns:a16="http://schemas.microsoft.com/office/drawing/2014/main" val="3786501599"/>
                  </a:ext>
                </a:extLst>
              </a:tr>
              <a:tr h="360000">
                <a:tc>
                  <a:txBody>
                    <a:bodyPr/>
                    <a:lstStyle/>
                    <a:p>
                      <a:pPr algn="l"/>
                      <a:r>
                        <a:rPr lang="en-IN" dirty="0"/>
                        <a:t>0.66</a:t>
                      </a:r>
                    </a:p>
                  </a:txBody>
                  <a:tcPr/>
                </a:tc>
                <a:extLst>
                  <a:ext uri="{0D108BD9-81ED-4DB2-BD59-A6C34878D82A}">
                    <a16:rowId xmlns:a16="http://schemas.microsoft.com/office/drawing/2014/main" val="3867263249"/>
                  </a:ext>
                </a:extLst>
              </a:tr>
              <a:tr h="360000">
                <a:tc>
                  <a:txBody>
                    <a:bodyPr/>
                    <a:lstStyle/>
                    <a:p>
                      <a:pPr algn="l"/>
                      <a:r>
                        <a:rPr lang="en-IN" dirty="0"/>
                        <a:t>0.56</a:t>
                      </a:r>
                    </a:p>
                  </a:txBody>
                  <a:tcPr/>
                </a:tc>
                <a:extLst>
                  <a:ext uri="{0D108BD9-81ED-4DB2-BD59-A6C34878D82A}">
                    <a16:rowId xmlns:a16="http://schemas.microsoft.com/office/drawing/2014/main" val="2334769221"/>
                  </a:ext>
                </a:extLst>
              </a:tr>
              <a:tr h="360000">
                <a:tc>
                  <a:txBody>
                    <a:bodyPr/>
                    <a:lstStyle/>
                    <a:p>
                      <a:pPr algn="l"/>
                      <a:r>
                        <a:rPr lang="en-IN" dirty="0"/>
                        <a:t>  1</a:t>
                      </a:r>
                    </a:p>
                  </a:txBody>
                  <a:tcPr/>
                </a:tc>
                <a:extLst>
                  <a:ext uri="{0D108BD9-81ED-4DB2-BD59-A6C34878D82A}">
                    <a16:rowId xmlns:a16="http://schemas.microsoft.com/office/drawing/2014/main" val="2521724460"/>
                  </a:ext>
                </a:extLst>
              </a:tr>
              <a:tr h="360000">
                <a:tc>
                  <a:txBody>
                    <a:bodyPr/>
                    <a:lstStyle/>
                    <a:p>
                      <a:pPr algn="l"/>
                      <a:r>
                        <a:rPr lang="en-IN" dirty="0"/>
                        <a:t>0.76</a:t>
                      </a:r>
                    </a:p>
                  </a:txBody>
                  <a:tcPr/>
                </a:tc>
                <a:extLst>
                  <a:ext uri="{0D108BD9-81ED-4DB2-BD59-A6C34878D82A}">
                    <a16:rowId xmlns:a16="http://schemas.microsoft.com/office/drawing/2014/main" val="3748149060"/>
                  </a:ext>
                </a:extLst>
              </a:tr>
            </a:tbl>
          </a:graphicData>
        </a:graphic>
      </p:graphicFrame>
      <p:pic>
        <p:nvPicPr>
          <p:cNvPr id="4" name="Picture 3">
            <a:extLst>
              <a:ext uri="{FF2B5EF4-FFF2-40B4-BE49-F238E27FC236}">
                <a16:creationId xmlns:a16="http://schemas.microsoft.com/office/drawing/2014/main" id="{FDAB59DB-B322-45D0-9BCA-EE97E476F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2915" y="666522"/>
            <a:ext cx="1905000" cy="1905000"/>
          </a:xfrm>
          <a:prstGeom prst="rect">
            <a:avLst/>
          </a:prstGeom>
        </p:spPr>
      </p:pic>
      <p:graphicFrame>
        <p:nvGraphicFramePr>
          <p:cNvPr id="5" name="Table 8">
            <a:extLst>
              <a:ext uri="{FF2B5EF4-FFF2-40B4-BE49-F238E27FC236}">
                <a16:creationId xmlns:a16="http://schemas.microsoft.com/office/drawing/2014/main" id="{68F54228-29FF-4DBC-AB82-78307FBA8976}"/>
              </a:ext>
            </a:extLst>
          </p:cNvPr>
          <p:cNvGraphicFramePr>
            <a:graphicFrameLocks noGrp="1"/>
          </p:cNvGraphicFramePr>
          <p:nvPr>
            <p:extLst>
              <p:ext uri="{D42A27DB-BD31-4B8C-83A1-F6EECF244321}">
                <p14:modId xmlns:p14="http://schemas.microsoft.com/office/powerpoint/2010/main" val="3085957580"/>
              </p:ext>
            </p:extLst>
          </p:nvPr>
        </p:nvGraphicFramePr>
        <p:xfrm>
          <a:off x="3347864" y="3145526"/>
          <a:ext cx="612000" cy="2926080"/>
        </p:xfrm>
        <a:graphic>
          <a:graphicData uri="http://schemas.openxmlformats.org/drawingml/2006/table">
            <a:tbl>
              <a:tblPr bandRow="1">
                <a:tableStyleId>{5C22544A-7EE6-4342-B048-85BDC9FD1C3A}</a:tableStyleId>
              </a:tblPr>
              <a:tblGrid>
                <a:gridCol w="612000">
                  <a:extLst>
                    <a:ext uri="{9D8B030D-6E8A-4147-A177-3AD203B41FA5}">
                      <a16:colId xmlns:a16="http://schemas.microsoft.com/office/drawing/2014/main" val="3300217866"/>
                    </a:ext>
                  </a:extLst>
                </a:gridCol>
              </a:tblGrid>
              <a:tr h="360000">
                <a:tc>
                  <a:txBody>
                    <a:bodyPr/>
                    <a:lstStyle/>
                    <a:p>
                      <a:pPr algn="l"/>
                      <a:r>
                        <a:rPr lang="en-IN" dirty="0"/>
                        <a:t>  1</a:t>
                      </a:r>
                    </a:p>
                  </a:txBody>
                  <a:tcPr/>
                </a:tc>
                <a:extLst>
                  <a:ext uri="{0D108BD9-81ED-4DB2-BD59-A6C34878D82A}">
                    <a16:rowId xmlns:a16="http://schemas.microsoft.com/office/drawing/2014/main" val="2282917851"/>
                  </a:ext>
                </a:extLst>
              </a:tr>
              <a:tr h="360000">
                <a:tc>
                  <a:txBody>
                    <a:bodyPr/>
                    <a:lstStyle/>
                    <a:p>
                      <a:pPr algn="l"/>
                      <a:r>
                        <a:rPr lang="en-IN" dirty="0"/>
                        <a:t>  1</a:t>
                      </a:r>
                    </a:p>
                  </a:txBody>
                  <a:tcPr/>
                </a:tc>
                <a:extLst>
                  <a:ext uri="{0D108BD9-81ED-4DB2-BD59-A6C34878D82A}">
                    <a16:rowId xmlns:a16="http://schemas.microsoft.com/office/drawing/2014/main" val="1236311970"/>
                  </a:ext>
                </a:extLst>
              </a:tr>
              <a:tr h="360000">
                <a:tc>
                  <a:txBody>
                    <a:bodyPr/>
                    <a:lstStyle/>
                    <a:p>
                      <a:pPr algn="l"/>
                      <a:r>
                        <a:rPr lang="en-IN" dirty="0"/>
                        <a:t>  1</a:t>
                      </a:r>
                    </a:p>
                  </a:txBody>
                  <a:tcPr/>
                </a:tc>
                <a:extLst>
                  <a:ext uri="{0D108BD9-81ED-4DB2-BD59-A6C34878D82A}">
                    <a16:rowId xmlns:a16="http://schemas.microsoft.com/office/drawing/2014/main" val="2915435958"/>
                  </a:ext>
                </a:extLst>
              </a:tr>
              <a:tr h="360000">
                <a:tc>
                  <a:txBody>
                    <a:bodyPr/>
                    <a:lstStyle/>
                    <a:p>
                      <a:pPr algn="l"/>
                      <a:r>
                        <a:rPr lang="en-IN" dirty="0"/>
                        <a:t>  1</a:t>
                      </a:r>
                    </a:p>
                  </a:txBody>
                  <a:tcPr/>
                </a:tc>
                <a:extLst>
                  <a:ext uri="{0D108BD9-81ED-4DB2-BD59-A6C34878D82A}">
                    <a16:rowId xmlns:a16="http://schemas.microsoft.com/office/drawing/2014/main" val="3786501599"/>
                  </a:ext>
                </a:extLst>
              </a:tr>
              <a:tr h="360000">
                <a:tc>
                  <a:txBody>
                    <a:bodyPr/>
                    <a:lstStyle/>
                    <a:p>
                      <a:pPr algn="l"/>
                      <a:r>
                        <a:rPr lang="en-IN" dirty="0"/>
                        <a:t>0.66</a:t>
                      </a:r>
                    </a:p>
                  </a:txBody>
                  <a:tcPr/>
                </a:tc>
                <a:extLst>
                  <a:ext uri="{0D108BD9-81ED-4DB2-BD59-A6C34878D82A}">
                    <a16:rowId xmlns:a16="http://schemas.microsoft.com/office/drawing/2014/main" val="3867263249"/>
                  </a:ext>
                </a:extLst>
              </a:tr>
              <a:tr h="360000">
                <a:tc>
                  <a:txBody>
                    <a:bodyPr/>
                    <a:lstStyle/>
                    <a:p>
                      <a:pPr algn="l"/>
                      <a:r>
                        <a:rPr lang="en-IN" dirty="0"/>
                        <a:t>0.66</a:t>
                      </a:r>
                    </a:p>
                  </a:txBody>
                  <a:tcPr/>
                </a:tc>
                <a:extLst>
                  <a:ext uri="{0D108BD9-81ED-4DB2-BD59-A6C34878D82A}">
                    <a16:rowId xmlns:a16="http://schemas.microsoft.com/office/drawing/2014/main" val="2334769221"/>
                  </a:ext>
                </a:extLst>
              </a:tr>
              <a:tr h="360000">
                <a:tc>
                  <a:txBody>
                    <a:bodyPr/>
                    <a:lstStyle/>
                    <a:p>
                      <a:pPr algn="l"/>
                      <a:r>
                        <a:rPr lang="en-IN" dirty="0"/>
                        <a:t>  1</a:t>
                      </a:r>
                    </a:p>
                  </a:txBody>
                  <a:tcPr/>
                </a:tc>
                <a:extLst>
                  <a:ext uri="{0D108BD9-81ED-4DB2-BD59-A6C34878D82A}">
                    <a16:rowId xmlns:a16="http://schemas.microsoft.com/office/drawing/2014/main" val="2521724460"/>
                  </a:ext>
                </a:extLst>
              </a:tr>
              <a:tr h="360000">
                <a:tc>
                  <a:txBody>
                    <a:bodyPr/>
                    <a:lstStyle/>
                    <a:p>
                      <a:pPr algn="l"/>
                      <a:r>
                        <a:rPr lang="en-IN" dirty="0"/>
                        <a:t>0.66</a:t>
                      </a:r>
                    </a:p>
                  </a:txBody>
                  <a:tcPr/>
                </a:tc>
                <a:extLst>
                  <a:ext uri="{0D108BD9-81ED-4DB2-BD59-A6C34878D82A}">
                    <a16:rowId xmlns:a16="http://schemas.microsoft.com/office/drawing/2014/main" val="3748149060"/>
                  </a:ext>
                </a:extLst>
              </a:tr>
            </a:tbl>
          </a:graphicData>
        </a:graphic>
      </p:graphicFrame>
      <p:sp>
        <p:nvSpPr>
          <p:cNvPr id="7" name="TextBox 6">
            <a:extLst>
              <a:ext uri="{FF2B5EF4-FFF2-40B4-BE49-F238E27FC236}">
                <a16:creationId xmlns:a16="http://schemas.microsoft.com/office/drawing/2014/main" id="{89FAD626-762D-404B-8029-5C093BC09BC7}"/>
              </a:ext>
            </a:extLst>
          </p:cNvPr>
          <p:cNvSpPr txBox="1"/>
          <p:nvPr/>
        </p:nvSpPr>
        <p:spPr>
          <a:xfrm>
            <a:off x="3347864" y="6290819"/>
            <a:ext cx="704039" cy="369332"/>
          </a:xfrm>
          <a:prstGeom prst="rect">
            <a:avLst/>
          </a:prstGeom>
          <a:noFill/>
        </p:spPr>
        <p:txBody>
          <a:bodyPr wrap="none" rtlCol="0">
            <a:spAutoFit/>
          </a:bodyPr>
          <a:lstStyle/>
          <a:p>
            <a:r>
              <a:rPr lang="en-IN" dirty="0"/>
              <a:t>0.915</a:t>
            </a:r>
          </a:p>
        </p:txBody>
      </p:sp>
      <p:sp>
        <p:nvSpPr>
          <p:cNvPr id="8" name="TextBox 7">
            <a:extLst>
              <a:ext uri="{FF2B5EF4-FFF2-40B4-BE49-F238E27FC236}">
                <a16:creationId xmlns:a16="http://schemas.microsoft.com/office/drawing/2014/main" id="{80CD7973-C439-469D-96A3-F47CC32CB5A9}"/>
              </a:ext>
            </a:extLst>
          </p:cNvPr>
          <p:cNvSpPr txBox="1"/>
          <p:nvPr/>
        </p:nvSpPr>
        <p:spPr>
          <a:xfrm>
            <a:off x="6755617" y="6293380"/>
            <a:ext cx="588623" cy="369332"/>
          </a:xfrm>
          <a:prstGeom prst="rect">
            <a:avLst/>
          </a:prstGeom>
          <a:noFill/>
        </p:spPr>
        <p:txBody>
          <a:bodyPr wrap="none" rtlCol="0">
            <a:spAutoFit/>
          </a:bodyPr>
          <a:lstStyle/>
          <a:p>
            <a:r>
              <a:rPr lang="en-IN" dirty="0"/>
              <a:t>0.90</a:t>
            </a:r>
          </a:p>
        </p:txBody>
      </p:sp>
      <p:pic>
        <p:nvPicPr>
          <p:cNvPr id="9" name="Picture 8">
            <a:extLst>
              <a:ext uri="{FF2B5EF4-FFF2-40B4-BE49-F238E27FC236}">
                <a16:creationId xmlns:a16="http://schemas.microsoft.com/office/drawing/2014/main" id="{D8E90A6A-4475-4FF2-92EC-6033E60968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876" y="697441"/>
            <a:ext cx="2078179" cy="1905000"/>
          </a:xfrm>
          <a:prstGeom prst="rect">
            <a:avLst/>
          </a:prstGeom>
        </p:spPr>
      </p:pic>
      <p:graphicFrame>
        <p:nvGraphicFramePr>
          <p:cNvPr id="13" name="Table 8">
            <a:extLst>
              <a:ext uri="{FF2B5EF4-FFF2-40B4-BE49-F238E27FC236}">
                <a16:creationId xmlns:a16="http://schemas.microsoft.com/office/drawing/2014/main" id="{6C4B49F3-9839-4B9C-ADED-3E8660ECA08E}"/>
              </a:ext>
            </a:extLst>
          </p:cNvPr>
          <p:cNvGraphicFramePr>
            <a:graphicFrameLocks noGrp="1"/>
          </p:cNvGraphicFramePr>
          <p:nvPr>
            <p:extLst>
              <p:ext uri="{D42A27DB-BD31-4B8C-83A1-F6EECF244321}">
                <p14:modId xmlns:p14="http://schemas.microsoft.com/office/powerpoint/2010/main" val="3038015413"/>
              </p:ext>
            </p:extLst>
          </p:nvPr>
        </p:nvGraphicFramePr>
        <p:xfrm>
          <a:off x="1136446" y="3145526"/>
          <a:ext cx="612000" cy="2926080"/>
        </p:xfrm>
        <a:graphic>
          <a:graphicData uri="http://schemas.openxmlformats.org/drawingml/2006/table">
            <a:tbl>
              <a:tblPr bandRow="1">
                <a:tableStyleId>{5C22544A-7EE6-4342-B048-85BDC9FD1C3A}</a:tableStyleId>
              </a:tblPr>
              <a:tblGrid>
                <a:gridCol w="612000">
                  <a:extLst>
                    <a:ext uri="{9D8B030D-6E8A-4147-A177-3AD203B41FA5}">
                      <a16:colId xmlns:a16="http://schemas.microsoft.com/office/drawing/2014/main" val="3300217866"/>
                    </a:ext>
                  </a:extLst>
                </a:gridCol>
              </a:tblGrid>
              <a:tr h="360000">
                <a:tc>
                  <a:txBody>
                    <a:bodyPr/>
                    <a:lstStyle/>
                    <a:p>
                      <a:pPr algn="l"/>
                      <a:r>
                        <a:rPr lang="en-IN" dirty="0"/>
                        <a:t>0.66</a:t>
                      </a:r>
                    </a:p>
                  </a:txBody>
                  <a:tcPr/>
                </a:tc>
                <a:extLst>
                  <a:ext uri="{0D108BD9-81ED-4DB2-BD59-A6C34878D82A}">
                    <a16:rowId xmlns:a16="http://schemas.microsoft.com/office/drawing/2014/main" val="2282917851"/>
                  </a:ext>
                </a:extLst>
              </a:tr>
              <a:tr h="360000">
                <a:tc>
                  <a:txBody>
                    <a:bodyPr/>
                    <a:lstStyle/>
                    <a:p>
                      <a:pPr algn="l"/>
                      <a:r>
                        <a:rPr lang="en-IN" dirty="0"/>
                        <a:t>0.57</a:t>
                      </a:r>
                    </a:p>
                  </a:txBody>
                  <a:tcPr/>
                </a:tc>
                <a:extLst>
                  <a:ext uri="{0D108BD9-81ED-4DB2-BD59-A6C34878D82A}">
                    <a16:rowId xmlns:a16="http://schemas.microsoft.com/office/drawing/2014/main" val="1236311970"/>
                  </a:ext>
                </a:extLst>
              </a:tr>
              <a:tr h="360000">
                <a:tc>
                  <a:txBody>
                    <a:bodyPr/>
                    <a:lstStyle/>
                    <a:p>
                      <a:pPr algn="l"/>
                      <a:r>
                        <a:rPr lang="en-IN" dirty="0"/>
                        <a:t>  1</a:t>
                      </a:r>
                    </a:p>
                  </a:txBody>
                  <a:tcPr/>
                </a:tc>
                <a:extLst>
                  <a:ext uri="{0D108BD9-81ED-4DB2-BD59-A6C34878D82A}">
                    <a16:rowId xmlns:a16="http://schemas.microsoft.com/office/drawing/2014/main" val="2915435958"/>
                  </a:ext>
                </a:extLst>
              </a:tr>
              <a:tr h="360000">
                <a:tc>
                  <a:txBody>
                    <a:bodyPr/>
                    <a:lstStyle/>
                    <a:p>
                      <a:pPr algn="l"/>
                      <a:r>
                        <a:rPr lang="en-IN" dirty="0"/>
                        <a:t>0.56</a:t>
                      </a:r>
                    </a:p>
                  </a:txBody>
                  <a:tcPr/>
                </a:tc>
                <a:extLst>
                  <a:ext uri="{0D108BD9-81ED-4DB2-BD59-A6C34878D82A}">
                    <a16:rowId xmlns:a16="http://schemas.microsoft.com/office/drawing/2014/main" val="3786501599"/>
                  </a:ext>
                </a:extLst>
              </a:tr>
              <a:tr h="360000">
                <a:tc>
                  <a:txBody>
                    <a:bodyPr/>
                    <a:lstStyle/>
                    <a:p>
                      <a:pPr algn="l"/>
                      <a:r>
                        <a:rPr lang="en-IN" dirty="0"/>
                        <a:t>0.66</a:t>
                      </a:r>
                    </a:p>
                  </a:txBody>
                  <a:tcPr/>
                </a:tc>
                <a:extLst>
                  <a:ext uri="{0D108BD9-81ED-4DB2-BD59-A6C34878D82A}">
                    <a16:rowId xmlns:a16="http://schemas.microsoft.com/office/drawing/2014/main" val="3867263249"/>
                  </a:ext>
                </a:extLst>
              </a:tr>
              <a:tr h="360000">
                <a:tc>
                  <a:txBody>
                    <a:bodyPr/>
                    <a:lstStyle/>
                    <a:p>
                      <a:pPr algn="l"/>
                      <a:r>
                        <a:rPr lang="en-IN" dirty="0"/>
                        <a:t>0.66</a:t>
                      </a:r>
                    </a:p>
                  </a:txBody>
                  <a:tcPr/>
                </a:tc>
                <a:extLst>
                  <a:ext uri="{0D108BD9-81ED-4DB2-BD59-A6C34878D82A}">
                    <a16:rowId xmlns:a16="http://schemas.microsoft.com/office/drawing/2014/main" val="2334769221"/>
                  </a:ext>
                </a:extLst>
              </a:tr>
              <a:tr h="360000">
                <a:tc>
                  <a:txBody>
                    <a:bodyPr/>
                    <a:lstStyle/>
                    <a:p>
                      <a:pPr algn="l"/>
                      <a:r>
                        <a:rPr lang="en-IN" dirty="0"/>
                        <a:t> 0.7</a:t>
                      </a:r>
                    </a:p>
                  </a:txBody>
                  <a:tcPr/>
                </a:tc>
                <a:extLst>
                  <a:ext uri="{0D108BD9-81ED-4DB2-BD59-A6C34878D82A}">
                    <a16:rowId xmlns:a16="http://schemas.microsoft.com/office/drawing/2014/main" val="2521724460"/>
                  </a:ext>
                </a:extLst>
              </a:tr>
              <a:tr h="360000">
                <a:tc>
                  <a:txBody>
                    <a:bodyPr/>
                    <a:lstStyle/>
                    <a:p>
                      <a:pPr algn="l"/>
                      <a:r>
                        <a:rPr lang="en-IN" dirty="0"/>
                        <a:t>0.7</a:t>
                      </a:r>
                    </a:p>
                  </a:txBody>
                  <a:tcPr/>
                </a:tc>
                <a:extLst>
                  <a:ext uri="{0D108BD9-81ED-4DB2-BD59-A6C34878D82A}">
                    <a16:rowId xmlns:a16="http://schemas.microsoft.com/office/drawing/2014/main" val="3748149060"/>
                  </a:ext>
                </a:extLst>
              </a:tr>
            </a:tbl>
          </a:graphicData>
        </a:graphic>
      </p:graphicFrame>
      <p:sp>
        <p:nvSpPr>
          <p:cNvPr id="16" name="TextBox 15">
            <a:extLst>
              <a:ext uri="{FF2B5EF4-FFF2-40B4-BE49-F238E27FC236}">
                <a16:creationId xmlns:a16="http://schemas.microsoft.com/office/drawing/2014/main" id="{55C4C721-E7A4-41BA-AB04-E6343B9B1688}"/>
              </a:ext>
            </a:extLst>
          </p:cNvPr>
          <p:cNvSpPr txBox="1"/>
          <p:nvPr/>
        </p:nvSpPr>
        <p:spPr>
          <a:xfrm>
            <a:off x="1027655" y="6290819"/>
            <a:ext cx="588623" cy="369332"/>
          </a:xfrm>
          <a:prstGeom prst="rect">
            <a:avLst/>
          </a:prstGeom>
          <a:noFill/>
        </p:spPr>
        <p:txBody>
          <a:bodyPr wrap="none" rtlCol="0">
            <a:spAutoFit/>
          </a:bodyPr>
          <a:lstStyle/>
          <a:p>
            <a:r>
              <a:rPr lang="en-IN" dirty="0"/>
              <a:t>0.75</a:t>
            </a:r>
          </a:p>
        </p:txBody>
      </p:sp>
      <p:sp>
        <p:nvSpPr>
          <p:cNvPr id="6" name="TextBox 5">
            <a:extLst>
              <a:ext uri="{FF2B5EF4-FFF2-40B4-BE49-F238E27FC236}">
                <a16:creationId xmlns:a16="http://schemas.microsoft.com/office/drawing/2014/main" id="{A9883DF2-CBFD-43B7-BEB8-3F179FF80F4C}"/>
              </a:ext>
            </a:extLst>
          </p:cNvPr>
          <p:cNvSpPr txBox="1"/>
          <p:nvPr/>
        </p:nvSpPr>
        <p:spPr>
          <a:xfrm>
            <a:off x="854237" y="3179810"/>
            <a:ext cx="300082" cy="369332"/>
          </a:xfrm>
          <a:prstGeom prst="rect">
            <a:avLst/>
          </a:prstGeom>
          <a:noFill/>
        </p:spPr>
        <p:txBody>
          <a:bodyPr wrap="none" rtlCol="0">
            <a:spAutoFit/>
          </a:bodyPr>
          <a:lstStyle/>
          <a:p>
            <a:r>
              <a:rPr lang="en-IN" dirty="0"/>
              <a:t>1</a:t>
            </a:r>
          </a:p>
        </p:txBody>
      </p:sp>
      <p:sp>
        <p:nvSpPr>
          <p:cNvPr id="12" name="TextBox 11">
            <a:extLst>
              <a:ext uri="{FF2B5EF4-FFF2-40B4-BE49-F238E27FC236}">
                <a16:creationId xmlns:a16="http://schemas.microsoft.com/office/drawing/2014/main" id="{E7E702B0-3001-4C79-8768-AC35FABAC5B1}"/>
              </a:ext>
            </a:extLst>
          </p:cNvPr>
          <p:cNvSpPr txBox="1"/>
          <p:nvPr/>
        </p:nvSpPr>
        <p:spPr>
          <a:xfrm>
            <a:off x="854237" y="3891914"/>
            <a:ext cx="300082" cy="369332"/>
          </a:xfrm>
          <a:prstGeom prst="rect">
            <a:avLst/>
          </a:prstGeom>
          <a:noFill/>
        </p:spPr>
        <p:txBody>
          <a:bodyPr wrap="none" rtlCol="0">
            <a:spAutoFit/>
          </a:bodyPr>
          <a:lstStyle/>
          <a:p>
            <a:r>
              <a:rPr lang="en-IN" dirty="0"/>
              <a:t>3</a:t>
            </a:r>
          </a:p>
        </p:txBody>
      </p:sp>
      <p:sp>
        <p:nvSpPr>
          <p:cNvPr id="14" name="TextBox 13">
            <a:extLst>
              <a:ext uri="{FF2B5EF4-FFF2-40B4-BE49-F238E27FC236}">
                <a16:creationId xmlns:a16="http://schemas.microsoft.com/office/drawing/2014/main" id="{774AE45A-4C2B-404C-B6CA-3A61CCA1EC97}"/>
              </a:ext>
            </a:extLst>
          </p:cNvPr>
          <p:cNvSpPr txBox="1"/>
          <p:nvPr/>
        </p:nvSpPr>
        <p:spPr>
          <a:xfrm>
            <a:off x="845303" y="4635312"/>
            <a:ext cx="279454" cy="369332"/>
          </a:xfrm>
          <a:prstGeom prst="rect">
            <a:avLst/>
          </a:prstGeom>
          <a:noFill/>
        </p:spPr>
        <p:txBody>
          <a:bodyPr wrap="square" rtlCol="0">
            <a:spAutoFit/>
          </a:bodyPr>
          <a:lstStyle/>
          <a:p>
            <a:r>
              <a:rPr lang="en-IN" dirty="0"/>
              <a:t>5</a:t>
            </a:r>
          </a:p>
        </p:txBody>
      </p:sp>
      <p:sp>
        <p:nvSpPr>
          <p:cNvPr id="15" name="TextBox 14">
            <a:extLst>
              <a:ext uri="{FF2B5EF4-FFF2-40B4-BE49-F238E27FC236}">
                <a16:creationId xmlns:a16="http://schemas.microsoft.com/office/drawing/2014/main" id="{3B852285-D3C4-4C9D-8E5F-16F94EA7BCA3}"/>
              </a:ext>
            </a:extLst>
          </p:cNvPr>
          <p:cNvSpPr txBox="1"/>
          <p:nvPr/>
        </p:nvSpPr>
        <p:spPr>
          <a:xfrm>
            <a:off x="864551" y="5337794"/>
            <a:ext cx="279454" cy="369332"/>
          </a:xfrm>
          <a:prstGeom prst="rect">
            <a:avLst/>
          </a:prstGeom>
          <a:noFill/>
        </p:spPr>
        <p:txBody>
          <a:bodyPr wrap="square" rtlCol="0">
            <a:spAutoFit/>
          </a:bodyPr>
          <a:lstStyle/>
          <a:p>
            <a:r>
              <a:rPr lang="en-IN" dirty="0"/>
              <a:t>7</a:t>
            </a:r>
          </a:p>
        </p:txBody>
      </p:sp>
      <p:sp>
        <p:nvSpPr>
          <p:cNvPr id="10" name="TextBox 9">
            <a:extLst>
              <a:ext uri="{FF2B5EF4-FFF2-40B4-BE49-F238E27FC236}">
                <a16:creationId xmlns:a16="http://schemas.microsoft.com/office/drawing/2014/main" id="{92B56635-3250-4590-BE99-8106317EB5F2}"/>
              </a:ext>
            </a:extLst>
          </p:cNvPr>
          <p:cNvSpPr txBox="1"/>
          <p:nvPr/>
        </p:nvSpPr>
        <p:spPr>
          <a:xfrm>
            <a:off x="3220508" y="44501"/>
            <a:ext cx="2702984" cy="707886"/>
          </a:xfrm>
          <a:prstGeom prst="rect">
            <a:avLst/>
          </a:prstGeom>
          <a:noFill/>
        </p:spPr>
        <p:txBody>
          <a:bodyPr wrap="none" rtlCol="0">
            <a:spAutoFit/>
          </a:bodyPr>
          <a:lstStyle/>
          <a:p>
            <a:r>
              <a:rPr lang="en-IN" sz="4000" dirty="0">
                <a:solidFill>
                  <a:schemeClr val="accent5"/>
                </a:solidFill>
              </a:rPr>
              <a:t>Illustration</a:t>
            </a:r>
          </a:p>
        </p:txBody>
      </p:sp>
      <p:sp>
        <p:nvSpPr>
          <p:cNvPr id="11" name="TextBox 10">
            <a:extLst>
              <a:ext uri="{FF2B5EF4-FFF2-40B4-BE49-F238E27FC236}">
                <a16:creationId xmlns:a16="http://schemas.microsoft.com/office/drawing/2014/main" id="{A44285AD-463E-4578-B1B0-5C46404D81E9}"/>
              </a:ext>
            </a:extLst>
          </p:cNvPr>
          <p:cNvSpPr txBox="1"/>
          <p:nvPr/>
        </p:nvSpPr>
        <p:spPr>
          <a:xfrm>
            <a:off x="1376084" y="2706459"/>
            <a:ext cx="2242922" cy="369332"/>
          </a:xfrm>
          <a:prstGeom prst="rect">
            <a:avLst/>
          </a:prstGeom>
          <a:noFill/>
        </p:spPr>
        <p:txBody>
          <a:bodyPr wrap="none" rtlCol="0">
            <a:spAutoFit/>
          </a:bodyPr>
          <a:lstStyle/>
          <a:p>
            <a:r>
              <a:rPr lang="en-IN" dirty="0"/>
              <a:t>Data trained images</a:t>
            </a:r>
          </a:p>
        </p:txBody>
      </p:sp>
      <p:sp>
        <p:nvSpPr>
          <p:cNvPr id="17" name="TextBox 16">
            <a:extLst>
              <a:ext uri="{FF2B5EF4-FFF2-40B4-BE49-F238E27FC236}">
                <a16:creationId xmlns:a16="http://schemas.microsoft.com/office/drawing/2014/main" id="{2B33BE51-D127-4A7C-9609-EA7CDD3089E3}"/>
              </a:ext>
            </a:extLst>
          </p:cNvPr>
          <p:cNvSpPr txBox="1"/>
          <p:nvPr/>
        </p:nvSpPr>
        <p:spPr>
          <a:xfrm>
            <a:off x="6332908" y="2706459"/>
            <a:ext cx="1435008" cy="369332"/>
          </a:xfrm>
          <a:prstGeom prst="rect">
            <a:avLst/>
          </a:prstGeom>
          <a:noFill/>
        </p:spPr>
        <p:txBody>
          <a:bodyPr wrap="none" rtlCol="0">
            <a:spAutoFit/>
          </a:bodyPr>
          <a:lstStyle/>
          <a:p>
            <a:r>
              <a:rPr lang="en-IN" dirty="0"/>
              <a:t>Input image</a:t>
            </a:r>
          </a:p>
        </p:txBody>
      </p:sp>
    </p:spTree>
    <p:extLst>
      <p:ext uri="{BB962C8B-B14F-4D97-AF65-F5344CB8AC3E}">
        <p14:creationId xmlns:p14="http://schemas.microsoft.com/office/powerpoint/2010/main" val="1117278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1712F5-C6E1-4A88-BB09-278401B5E237}"/>
              </a:ext>
            </a:extLst>
          </p:cNvPr>
          <p:cNvSpPr>
            <a:spLocks noGrp="1"/>
          </p:cNvSpPr>
          <p:nvPr>
            <p:ph idx="1"/>
          </p:nvPr>
        </p:nvSpPr>
        <p:spPr/>
        <p:txBody>
          <a:bodyPr/>
          <a:lstStyle/>
          <a:p>
            <a:r>
              <a:rPr lang="en-IN" dirty="0"/>
              <a:t>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a:t>
            </a:r>
          </a:p>
          <a:p>
            <a:r>
              <a:rPr lang="en-IN" dirty="0"/>
              <a:t> The Arduino Software (IDE) runs on Windows, Macintosh OSX, and Linux operating systems. Most microcontroller systems are limited to Windows.</a:t>
            </a:r>
          </a:p>
        </p:txBody>
      </p:sp>
      <p:sp>
        <p:nvSpPr>
          <p:cNvPr id="3" name="Title 2">
            <a:extLst>
              <a:ext uri="{FF2B5EF4-FFF2-40B4-BE49-F238E27FC236}">
                <a16:creationId xmlns:a16="http://schemas.microsoft.com/office/drawing/2014/main" id="{92078E88-829B-452F-8DAA-739B981301B2}"/>
              </a:ext>
            </a:extLst>
          </p:cNvPr>
          <p:cNvSpPr>
            <a:spLocks noGrp="1"/>
          </p:cNvSpPr>
          <p:nvPr>
            <p:ph type="title"/>
          </p:nvPr>
        </p:nvSpPr>
        <p:spPr/>
        <p:txBody>
          <a:bodyPr/>
          <a:lstStyle/>
          <a:p>
            <a:r>
              <a:rPr lang="en-IN" dirty="0"/>
              <a:t>Arduino </a:t>
            </a:r>
            <a:r>
              <a:rPr lang="en-IN" dirty="0" err="1"/>
              <a:t>uno</a:t>
            </a:r>
            <a:endParaRPr lang="en-IN" dirty="0"/>
          </a:p>
        </p:txBody>
      </p:sp>
    </p:spTree>
    <p:extLst>
      <p:ext uri="{BB962C8B-B14F-4D97-AF65-F5344CB8AC3E}">
        <p14:creationId xmlns:p14="http://schemas.microsoft.com/office/powerpoint/2010/main" val="1929104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Image result for PC">
            <a:hlinkClick r:id="rId2"/>
            <a:extLst>
              <a:ext uri="{FF2B5EF4-FFF2-40B4-BE49-F238E27FC236}">
                <a16:creationId xmlns:a16="http://schemas.microsoft.com/office/drawing/2014/main" id="{AA225791-DA4E-4BE5-8F01-BD7F6EF9612E}"/>
              </a:ext>
            </a:extLst>
          </p:cNvPr>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851920" y="3251298"/>
            <a:ext cx="1717675" cy="1369915"/>
          </a:xfrm>
        </p:spPr>
      </p:pic>
      <p:pic>
        <p:nvPicPr>
          <p:cNvPr id="8" name="Picture 4" descr="Related image">
            <a:hlinkClick r:id="rId4"/>
            <a:extLst>
              <a:ext uri="{FF2B5EF4-FFF2-40B4-BE49-F238E27FC236}">
                <a16:creationId xmlns:a16="http://schemas.microsoft.com/office/drawing/2014/main" id="{D416D98D-11F5-475C-BB22-B5B76CCD6B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6336" y="226170"/>
            <a:ext cx="864096" cy="9185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cam">
            <a:hlinkClick r:id="rId6"/>
            <a:extLst>
              <a:ext uri="{FF2B5EF4-FFF2-40B4-BE49-F238E27FC236}">
                <a16:creationId xmlns:a16="http://schemas.microsoft.com/office/drawing/2014/main" id="{D2E2DCA5-2187-41B1-A0C9-ABCB080C92A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18004" y="1731493"/>
            <a:ext cx="1187583" cy="13482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a:extLst>
              <a:ext uri="{FF2B5EF4-FFF2-40B4-BE49-F238E27FC236}">
                <a16:creationId xmlns:a16="http://schemas.microsoft.com/office/drawing/2014/main" id="{AB8484A2-6D24-4941-A88C-E24552D270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9177" y="1709846"/>
            <a:ext cx="3052202" cy="13699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FE38D6C-5CF1-409F-89D4-2E108D328E0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7544" y="226170"/>
            <a:ext cx="864096" cy="914978"/>
          </a:xfrm>
          <a:prstGeom prst="rect">
            <a:avLst/>
          </a:prstGeom>
        </p:spPr>
      </p:pic>
      <p:pic>
        <p:nvPicPr>
          <p:cNvPr id="14" name="Picture 13">
            <a:extLst>
              <a:ext uri="{FF2B5EF4-FFF2-40B4-BE49-F238E27FC236}">
                <a16:creationId xmlns:a16="http://schemas.microsoft.com/office/drawing/2014/main" id="{2FE7ABA7-2E37-4AB5-ABFC-822B37FE3D47}"/>
              </a:ext>
            </a:extLst>
          </p:cNvPr>
          <p:cNvPicPr>
            <a:picLocks noChangeAspect="1"/>
          </p:cNvPicPr>
          <p:nvPr/>
        </p:nvPicPr>
        <p:blipFill>
          <a:blip r:embed="rId10"/>
          <a:stretch>
            <a:fillRect/>
          </a:stretch>
        </p:blipFill>
        <p:spPr>
          <a:xfrm>
            <a:off x="6435683" y="226169"/>
            <a:ext cx="969905" cy="893333"/>
          </a:xfrm>
          <a:prstGeom prst="rect">
            <a:avLst/>
          </a:prstGeom>
        </p:spPr>
      </p:pic>
      <p:pic>
        <p:nvPicPr>
          <p:cNvPr id="16" name="Picture 15">
            <a:extLst>
              <a:ext uri="{FF2B5EF4-FFF2-40B4-BE49-F238E27FC236}">
                <a16:creationId xmlns:a16="http://schemas.microsoft.com/office/drawing/2014/main" id="{B585E7EE-A263-41A4-9FDE-F213E55638C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30954" y="226170"/>
            <a:ext cx="924100" cy="924100"/>
          </a:xfrm>
          <a:prstGeom prst="rect">
            <a:avLst/>
          </a:prstGeom>
        </p:spPr>
      </p:pic>
      <p:pic>
        <p:nvPicPr>
          <p:cNvPr id="17" name="Picture 14" descr="Image result for Arduino">
            <a:hlinkClick r:id="rId12"/>
            <a:extLst>
              <a:ext uri="{FF2B5EF4-FFF2-40B4-BE49-F238E27FC236}">
                <a16:creationId xmlns:a16="http://schemas.microsoft.com/office/drawing/2014/main" id="{0218A8B3-E832-4FD9-944E-C51052EA5CD4}"/>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586271" y="5175360"/>
            <a:ext cx="1983324" cy="141247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0BD04B49-D3E4-4C7C-A158-D9AEA8D8FAA7}"/>
              </a:ext>
            </a:extLst>
          </p:cNvPr>
          <p:cNvCxnSpPr>
            <a:cxnSpLocks/>
          </p:cNvCxnSpPr>
          <p:nvPr/>
        </p:nvCxnSpPr>
        <p:spPr>
          <a:xfrm>
            <a:off x="1530954" y="1268718"/>
            <a:ext cx="462050" cy="313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412CD5-7CF0-455C-8884-A7F83C8A8ABF}"/>
              </a:ext>
            </a:extLst>
          </p:cNvPr>
          <p:cNvCxnSpPr>
            <a:cxnSpLocks/>
          </p:cNvCxnSpPr>
          <p:nvPr/>
        </p:nvCxnSpPr>
        <p:spPr>
          <a:xfrm flipH="1">
            <a:off x="7232225" y="1268718"/>
            <a:ext cx="341042" cy="313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2F2580-941C-42B0-9281-1FD15F69E44E}"/>
              </a:ext>
            </a:extLst>
          </p:cNvPr>
          <p:cNvCxnSpPr>
            <a:cxnSpLocks/>
          </p:cNvCxnSpPr>
          <p:nvPr/>
        </p:nvCxnSpPr>
        <p:spPr>
          <a:xfrm>
            <a:off x="2771800" y="3245868"/>
            <a:ext cx="814471" cy="424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8EB302-F08F-4250-88B5-931A9E41450C}"/>
              </a:ext>
            </a:extLst>
          </p:cNvPr>
          <p:cNvCxnSpPr>
            <a:cxnSpLocks/>
          </p:cNvCxnSpPr>
          <p:nvPr/>
        </p:nvCxnSpPr>
        <p:spPr>
          <a:xfrm flipH="1">
            <a:off x="6084367" y="3185470"/>
            <a:ext cx="702632" cy="484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C75B3F-0258-46C5-A57C-F7B63D66023E}"/>
              </a:ext>
            </a:extLst>
          </p:cNvPr>
          <p:cNvCxnSpPr>
            <a:cxnSpLocks/>
          </p:cNvCxnSpPr>
          <p:nvPr/>
        </p:nvCxnSpPr>
        <p:spPr>
          <a:xfrm>
            <a:off x="4572000" y="4621213"/>
            <a:ext cx="0" cy="554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FE8EBF5-A02E-4DF9-811D-BD890E644DC1}"/>
              </a:ext>
            </a:extLst>
          </p:cNvPr>
          <p:cNvCxnSpPr>
            <a:cxnSpLocks/>
          </p:cNvCxnSpPr>
          <p:nvPr/>
        </p:nvCxnSpPr>
        <p:spPr>
          <a:xfrm>
            <a:off x="5806339" y="5877272"/>
            <a:ext cx="629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02A7953-0FD8-46CC-9F54-94D830464F64}"/>
              </a:ext>
            </a:extLst>
          </p:cNvPr>
          <p:cNvSpPr txBox="1"/>
          <p:nvPr/>
        </p:nvSpPr>
        <p:spPr>
          <a:xfrm>
            <a:off x="6661542" y="5692606"/>
            <a:ext cx="1798890" cy="369332"/>
          </a:xfrm>
          <a:prstGeom prst="rect">
            <a:avLst/>
          </a:prstGeom>
          <a:noFill/>
        </p:spPr>
        <p:txBody>
          <a:bodyPr wrap="none" rtlCol="0">
            <a:spAutoFit/>
          </a:bodyPr>
          <a:lstStyle/>
          <a:p>
            <a:r>
              <a:rPr lang="en-IN" dirty="0">
                <a:solidFill>
                  <a:schemeClr val="accent1"/>
                </a:solidFill>
              </a:rPr>
              <a:t>Home appliances</a:t>
            </a:r>
          </a:p>
        </p:txBody>
      </p:sp>
      <p:sp>
        <p:nvSpPr>
          <p:cNvPr id="44" name="Title 2">
            <a:extLst>
              <a:ext uri="{FF2B5EF4-FFF2-40B4-BE49-F238E27FC236}">
                <a16:creationId xmlns:a16="http://schemas.microsoft.com/office/drawing/2014/main" id="{614D520B-EE0F-407B-BFFB-09EB5B6B1905}"/>
              </a:ext>
            </a:extLst>
          </p:cNvPr>
          <p:cNvSpPr txBox="1">
            <a:spLocks/>
          </p:cNvSpPr>
          <p:nvPr/>
        </p:nvSpPr>
        <p:spPr>
          <a:xfrm>
            <a:off x="2735098" y="397534"/>
            <a:ext cx="3451461" cy="1086374"/>
          </a:xfrm>
          <a:prstGeom prst="rect">
            <a:avLst/>
          </a:prstGeom>
        </p:spPr>
        <p:txBody>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dirty="0"/>
              <a:t>Block Diagram</a:t>
            </a:r>
          </a:p>
        </p:txBody>
      </p:sp>
    </p:spTree>
    <p:extLst>
      <p:ext uri="{BB962C8B-B14F-4D97-AF65-F5344CB8AC3E}">
        <p14:creationId xmlns:p14="http://schemas.microsoft.com/office/powerpoint/2010/main" val="636084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 this project we are designing  a classifier by providing training data of various hand gestures which is available and some part of dataset is used  for testing our model.</a:t>
            </a:r>
          </a:p>
          <a:p>
            <a:r>
              <a:rPr lang="en-IN" dirty="0"/>
              <a:t>After getting the accuracy more than 80% then the model is ready for the use.</a:t>
            </a:r>
          </a:p>
          <a:p>
            <a:r>
              <a:rPr lang="en-IN" dirty="0"/>
              <a:t>We are providing the images to our model from webcam  which will detect the hand gestures given by the person</a:t>
            </a:r>
          </a:p>
        </p:txBody>
      </p:sp>
      <p:sp>
        <p:nvSpPr>
          <p:cNvPr id="3" name="Title 2"/>
          <p:cNvSpPr>
            <a:spLocks noGrp="1"/>
          </p:cNvSpPr>
          <p:nvPr>
            <p:ph type="title"/>
          </p:nvPr>
        </p:nvSpPr>
        <p:spPr/>
        <p:txBody>
          <a:bodyPr/>
          <a:lstStyle/>
          <a:p>
            <a:r>
              <a:rPr lang="en-IN" dirty="0"/>
              <a:t>Implementation</a:t>
            </a:r>
          </a:p>
        </p:txBody>
      </p:sp>
    </p:spTree>
    <p:extLst>
      <p:ext uri="{BB962C8B-B14F-4D97-AF65-F5344CB8AC3E}">
        <p14:creationId xmlns:p14="http://schemas.microsoft.com/office/powerpoint/2010/main" val="34029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04864"/>
            <a:ext cx="7745505" cy="3877815"/>
          </a:xfrm>
        </p:spPr>
        <p:txBody>
          <a:bodyPr>
            <a:normAutofit/>
          </a:bodyPr>
          <a:lstStyle/>
          <a:p>
            <a:r>
              <a:rPr lang="en-IN" dirty="0"/>
              <a:t>Based on the output of the model we are connecting the model to the </a:t>
            </a:r>
            <a:r>
              <a:rPr lang="en-IN" dirty="0" err="1"/>
              <a:t>arduino</a:t>
            </a:r>
            <a:r>
              <a:rPr lang="en-IN" dirty="0"/>
              <a:t> in which we are implementing the program to what to happen when a particular output is arrived from the model.</a:t>
            </a:r>
          </a:p>
          <a:p>
            <a:r>
              <a:rPr lang="en-IN" dirty="0"/>
              <a:t>The home appliances are connected to </a:t>
            </a:r>
            <a:r>
              <a:rPr lang="en-IN" dirty="0" err="1"/>
              <a:t>arduino</a:t>
            </a:r>
            <a:r>
              <a:rPr lang="en-IN" dirty="0"/>
              <a:t>  which will be operated based on the output that is arrived from our model .</a:t>
            </a:r>
          </a:p>
          <a:p>
            <a:pPr marL="0" indent="0">
              <a:buNone/>
            </a:pPr>
            <a:endParaRPr lang="en-IN" dirty="0"/>
          </a:p>
        </p:txBody>
      </p:sp>
      <p:sp>
        <p:nvSpPr>
          <p:cNvPr id="3" name="Title 2"/>
          <p:cNvSpPr>
            <a:spLocks noGrp="1"/>
          </p:cNvSpPr>
          <p:nvPr>
            <p:ph type="title"/>
          </p:nvPr>
        </p:nvSpPr>
        <p:spPr/>
        <p:txBody>
          <a:bodyPr/>
          <a:lstStyle/>
          <a:p>
            <a:r>
              <a:rPr lang="en-IN" dirty="0"/>
              <a:t>Implementation</a:t>
            </a:r>
          </a:p>
        </p:txBody>
      </p:sp>
    </p:spTree>
    <p:extLst>
      <p:ext uri="{BB962C8B-B14F-4D97-AF65-F5344CB8AC3E}">
        <p14:creationId xmlns:p14="http://schemas.microsoft.com/office/powerpoint/2010/main" val="4062136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B15CBC-59FC-4CD5-828E-09AF974B41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399" y="2247900"/>
            <a:ext cx="7185629" cy="4039944"/>
          </a:xfrm>
        </p:spPr>
      </p:pic>
      <p:sp>
        <p:nvSpPr>
          <p:cNvPr id="3" name="Title 2">
            <a:extLst>
              <a:ext uri="{FF2B5EF4-FFF2-40B4-BE49-F238E27FC236}">
                <a16:creationId xmlns:a16="http://schemas.microsoft.com/office/drawing/2014/main" id="{B2280DED-5FD8-4E3D-B22E-F6E513CEFC8E}"/>
              </a:ext>
            </a:extLst>
          </p:cNvPr>
          <p:cNvSpPr>
            <a:spLocks noGrp="1"/>
          </p:cNvSpPr>
          <p:nvPr>
            <p:ph type="title"/>
          </p:nvPr>
        </p:nvSpPr>
        <p:spPr/>
        <p:txBody>
          <a:bodyPr/>
          <a:lstStyle/>
          <a:p>
            <a:r>
              <a:rPr lang="en-IN" dirty="0"/>
              <a:t>Results</a:t>
            </a:r>
          </a:p>
        </p:txBody>
      </p:sp>
    </p:spTree>
    <p:extLst>
      <p:ext uri="{BB962C8B-B14F-4D97-AF65-F5344CB8AC3E}">
        <p14:creationId xmlns:p14="http://schemas.microsoft.com/office/powerpoint/2010/main" val="637153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105EC9-5192-45D0-B40D-989CC11BEF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972" y="2247900"/>
            <a:ext cx="6898056" cy="3878263"/>
          </a:xfrm>
        </p:spPr>
      </p:pic>
      <p:sp>
        <p:nvSpPr>
          <p:cNvPr id="3" name="Title 2">
            <a:extLst>
              <a:ext uri="{FF2B5EF4-FFF2-40B4-BE49-F238E27FC236}">
                <a16:creationId xmlns:a16="http://schemas.microsoft.com/office/drawing/2014/main" id="{78C15972-7F0C-4E68-B86D-BEFBBBBC17E0}"/>
              </a:ext>
            </a:extLst>
          </p:cNvPr>
          <p:cNvSpPr>
            <a:spLocks noGrp="1"/>
          </p:cNvSpPr>
          <p:nvPr>
            <p:ph type="title"/>
          </p:nvPr>
        </p:nvSpPr>
        <p:spPr/>
        <p:txBody>
          <a:bodyPr/>
          <a:lstStyle/>
          <a:p>
            <a:r>
              <a:rPr lang="en-IN" dirty="0"/>
              <a:t>Results</a:t>
            </a:r>
          </a:p>
        </p:txBody>
      </p:sp>
    </p:spTree>
    <p:extLst>
      <p:ext uri="{BB962C8B-B14F-4D97-AF65-F5344CB8AC3E}">
        <p14:creationId xmlns:p14="http://schemas.microsoft.com/office/powerpoint/2010/main" val="2465369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927078-EB29-495C-AD87-21CA24487F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972" y="2287041"/>
            <a:ext cx="6898056" cy="3878263"/>
          </a:xfrm>
        </p:spPr>
      </p:pic>
      <p:sp>
        <p:nvSpPr>
          <p:cNvPr id="3" name="Title 2">
            <a:extLst>
              <a:ext uri="{FF2B5EF4-FFF2-40B4-BE49-F238E27FC236}">
                <a16:creationId xmlns:a16="http://schemas.microsoft.com/office/drawing/2014/main" id="{3E5D8D2B-3499-4BC0-808C-6D7E2F7ACA0C}"/>
              </a:ext>
            </a:extLst>
          </p:cNvPr>
          <p:cNvSpPr>
            <a:spLocks noGrp="1"/>
          </p:cNvSpPr>
          <p:nvPr>
            <p:ph type="title"/>
          </p:nvPr>
        </p:nvSpPr>
        <p:spPr/>
        <p:txBody>
          <a:bodyPr/>
          <a:lstStyle/>
          <a:p>
            <a:r>
              <a:rPr lang="en-IN" dirty="0"/>
              <a:t>Results</a:t>
            </a:r>
          </a:p>
        </p:txBody>
      </p:sp>
    </p:spTree>
    <p:extLst>
      <p:ext uri="{BB962C8B-B14F-4D97-AF65-F5344CB8AC3E}">
        <p14:creationId xmlns:p14="http://schemas.microsoft.com/office/powerpoint/2010/main" val="1759419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It helps to improve the standard of living.</a:t>
            </a:r>
          </a:p>
          <a:p>
            <a:r>
              <a:rPr lang="en-IN" dirty="0"/>
              <a:t>It helps the person to operate anything from the long distances.</a:t>
            </a:r>
          </a:p>
          <a:p>
            <a:r>
              <a:rPr lang="en-IN" dirty="0"/>
              <a:t>It helps to operate any home appliances from anywhere.</a:t>
            </a:r>
          </a:p>
          <a:p>
            <a:pPr marL="0" indent="0">
              <a:buNone/>
            </a:pPr>
            <a:endParaRPr lang="en-IN" dirty="0"/>
          </a:p>
          <a:p>
            <a:endParaRPr lang="en-IN" dirty="0"/>
          </a:p>
        </p:txBody>
      </p:sp>
      <p:sp>
        <p:nvSpPr>
          <p:cNvPr id="3" name="Title 2"/>
          <p:cNvSpPr>
            <a:spLocks noGrp="1"/>
          </p:cNvSpPr>
          <p:nvPr>
            <p:ph type="title"/>
          </p:nvPr>
        </p:nvSpPr>
        <p:spPr/>
        <p:txBody>
          <a:bodyPr/>
          <a:lstStyle/>
          <a:p>
            <a:r>
              <a:rPr lang="en-IN" dirty="0"/>
              <a:t>Applications</a:t>
            </a:r>
          </a:p>
        </p:txBody>
      </p:sp>
    </p:spTree>
    <p:extLst>
      <p:ext uri="{BB962C8B-B14F-4D97-AF65-F5344CB8AC3E}">
        <p14:creationId xmlns:p14="http://schemas.microsoft.com/office/powerpoint/2010/main" val="4283706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4376B5-21CB-4AB4-A072-E0D53D1C493E}"/>
              </a:ext>
            </a:extLst>
          </p:cNvPr>
          <p:cNvSpPr>
            <a:spLocks noGrp="1"/>
          </p:cNvSpPr>
          <p:nvPr>
            <p:ph idx="1"/>
          </p:nvPr>
        </p:nvSpPr>
        <p:spPr/>
        <p:txBody>
          <a:bodyPr/>
          <a:lstStyle/>
          <a:p>
            <a:r>
              <a:rPr lang="en-IN" dirty="0"/>
              <a:t>In this </a:t>
            </a:r>
            <a:r>
              <a:rPr lang="en-IN" dirty="0" err="1"/>
              <a:t>project,we</a:t>
            </a:r>
            <a:r>
              <a:rPr lang="en-IN" dirty="0"/>
              <a:t> are negotiating only two labels so that only one device can be handled with this </a:t>
            </a:r>
            <a:r>
              <a:rPr lang="en-IN" dirty="0" err="1"/>
              <a:t>application.To</a:t>
            </a:r>
            <a:r>
              <a:rPr lang="en-IN" dirty="0"/>
              <a:t> enforce more devices we can expand the classes to any number and control any number of devices with this application.</a:t>
            </a:r>
          </a:p>
          <a:p>
            <a:r>
              <a:rPr lang="en-IN" dirty="0"/>
              <a:t>Here, we are only controlling the devices using one static device(PC)to send the inputs but in future if we expand to google cloud storage system, with any system we can send the inputs  and control the devices.</a:t>
            </a:r>
          </a:p>
          <a:p>
            <a:endParaRPr lang="en-IN" dirty="0"/>
          </a:p>
        </p:txBody>
      </p:sp>
      <p:sp>
        <p:nvSpPr>
          <p:cNvPr id="3" name="Title 2">
            <a:extLst>
              <a:ext uri="{FF2B5EF4-FFF2-40B4-BE49-F238E27FC236}">
                <a16:creationId xmlns:a16="http://schemas.microsoft.com/office/drawing/2014/main" id="{B9FBE924-3F24-488D-A23C-365710C1DBD5}"/>
              </a:ext>
            </a:extLst>
          </p:cNvPr>
          <p:cNvSpPr>
            <a:spLocks noGrp="1"/>
          </p:cNvSpPr>
          <p:nvPr>
            <p:ph type="title"/>
          </p:nvPr>
        </p:nvSpPr>
        <p:spPr/>
        <p:txBody>
          <a:bodyPr/>
          <a:lstStyle/>
          <a:p>
            <a:r>
              <a:rPr lang="en-IN" dirty="0"/>
              <a:t>Future Scope</a:t>
            </a:r>
          </a:p>
        </p:txBody>
      </p:sp>
    </p:spTree>
    <p:extLst>
      <p:ext uri="{BB962C8B-B14F-4D97-AF65-F5344CB8AC3E}">
        <p14:creationId xmlns:p14="http://schemas.microsoft.com/office/powerpoint/2010/main" val="309730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4448D7-6D6C-4FCD-AD73-3ED57124D716}"/>
              </a:ext>
            </a:extLst>
          </p:cNvPr>
          <p:cNvSpPr>
            <a:spLocks noGrp="1"/>
          </p:cNvSpPr>
          <p:nvPr>
            <p:ph idx="1"/>
          </p:nvPr>
        </p:nvSpPr>
        <p:spPr/>
        <p:txBody>
          <a:bodyPr>
            <a:normAutofit fontScale="92500" lnSpcReduction="10000"/>
          </a:bodyPr>
          <a:lstStyle/>
          <a:p>
            <a:r>
              <a:rPr lang="en-IN" dirty="0"/>
              <a:t>Handling various devices around us needs abundant of mechanical work to be performed. To reduce this impact on the human beings we have designed a controller in which objects can be managed by hand gestures. </a:t>
            </a:r>
          </a:p>
          <a:p>
            <a:r>
              <a:rPr lang="en-IN" dirty="0"/>
              <a:t>Hand gestures are very common in daily life, it is used as a medium of communication between people to describe any aspect. Thus, we have used this technique to control the objects in between us.</a:t>
            </a:r>
          </a:p>
          <a:p>
            <a:r>
              <a:rPr lang="en-IN" dirty="0"/>
              <a:t> There are many other ways to control the devices but this method helps human to control the devices in a safe and comfortable user interface for diverse applications.</a:t>
            </a:r>
          </a:p>
          <a:p>
            <a:endParaRPr lang="en-IN" dirty="0"/>
          </a:p>
        </p:txBody>
      </p:sp>
      <p:sp>
        <p:nvSpPr>
          <p:cNvPr id="3" name="Title 2">
            <a:extLst>
              <a:ext uri="{FF2B5EF4-FFF2-40B4-BE49-F238E27FC236}">
                <a16:creationId xmlns:a16="http://schemas.microsoft.com/office/drawing/2014/main" id="{DD249801-BEE3-4579-AB8D-FCBC1B772E0C}"/>
              </a:ext>
            </a:extLst>
          </p:cNvPr>
          <p:cNvSpPr>
            <a:spLocks noGrp="1"/>
          </p:cNvSpPr>
          <p:nvPr>
            <p:ph type="title"/>
          </p:nvPr>
        </p:nvSpPr>
        <p:spPr/>
        <p:txBody>
          <a:bodyPr/>
          <a:lstStyle/>
          <a:p>
            <a:r>
              <a:rPr lang="en-IN" dirty="0"/>
              <a:t>Abstract</a:t>
            </a:r>
          </a:p>
        </p:txBody>
      </p:sp>
    </p:spTree>
    <p:extLst>
      <p:ext uri="{BB962C8B-B14F-4D97-AF65-F5344CB8AC3E}">
        <p14:creationId xmlns:p14="http://schemas.microsoft.com/office/powerpoint/2010/main" val="2705884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204989"/>
          </a:xfrm>
        </p:spPr>
        <p:txBody>
          <a:bodyPr>
            <a:normAutofit/>
          </a:bodyPr>
          <a:lstStyle/>
          <a:p>
            <a:r>
              <a:rPr lang="en-IN" dirty="0">
                <a:latin typeface="Times New Roman" pitchFamily="18" charset="0"/>
                <a:cs typeface="Times New Roman" pitchFamily="18" charset="0"/>
                <a:hlinkClick r:id="rId2"/>
              </a:rPr>
              <a:t>https://ieeexplore.ieee.org/document/8843453</a:t>
            </a:r>
          </a:p>
          <a:p>
            <a:r>
              <a:rPr lang="en-IN" dirty="0">
                <a:latin typeface="Times New Roman" pitchFamily="18" charset="0"/>
                <a:cs typeface="Times New Roman" pitchFamily="18" charset="0"/>
                <a:hlinkClick r:id="rId2"/>
              </a:rPr>
              <a:t>https://towardsdatascience.com/training-a-neural-network-to-detect-gestures-with-opencv-in-python-e09b0a12bdf1</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hlinkClick r:id="rId3"/>
              </a:rPr>
              <a:t>https://www.internetsociety.org/resources/doc/2017/artificial-intelligence-and-machine-learning-policy-paper/?gclid=CjwKCAjw8ZHsBRA6EiwA7hw_sY0BzzlKqQ3xzSWCIReaaqtQ5WMjhkmg80ouH7iIhMDze7vJoCcBjRoCcaIQAvD_Bw</a:t>
            </a:r>
            <a:endParaRPr lang="en-IN" dirty="0">
              <a:latin typeface="Times New Roman" pitchFamily="18" charset="0"/>
              <a:cs typeface="Times New Roman" pitchFamily="18" charset="0"/>
            </a:endParaRPr>
          </a:p>
          <a:p>
            <a:r>
              <a:rPr lang="en-IN" dirty="0">
                <a:hlinkClick r:id="rId4"/>
              </a:rPr>
              <a:t>https://www.arduino.cc/en/guide/introduction</a:t>
            </a:r>
            <a:endParaRPr lang="en-IN" dirty="0"/>
          </a:p>
          <a:p>
            <a:pPr marL="0" indent="0">
              <a:buNone/>
            </a:pP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err="1"/>
              <a:t>Referrences</a:t>
            </a:r>
            <a:endParaRPr lang="en-IN" dirty="0"/>
          </a:p>
        </p:txBody>
      </p:sp>
    </p:spTree>
    <p:extLst>
      <p:ext uri="{BB962C8B-B14F-4D97-AF65-F5344CB8AC3E}">
        <p14:creationId xmlns:p14="http://schemas.microsoft.com/office/powerpoint/2010/main" val="977854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06"/>
            <a:ext cx="9244514" cy="6848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0345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42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latin typeface="Times New Roman" pitchFamily="18" charset="0"/>
                <a:cs typeface="Times New Roman" pitchFamily="18" charset="0"/>
              </a:rPr>
              <a:t>Nowadays we are operating our home appliances</a:t>
            </a:r>
          </a:p>
          <a:p>
            <a:pPr marL="0" indent="0">
              <a:buNone/>
            </a:pPr>
            <a:r>
              <a:rPr lang="en-US" sz="2800" dirty="0">
                <a:latin typeface="Times New Roman" pitchFamily="18" charset="0"/>
                <a:cs typeface="Times New Roman" pitchFamily="18" charset="0"/>
              </a:rPr>
              <a:t>Manually which is a lot of time taking process and</a:t>
            </a:r>
          </a:p>
          <a:p>
            <a:pPr marL="0" indent="0">
              <a:buNone/>
            </a:pPr>
            <a:r>
              <a:rPr lang="en-US" sz="2800" dirty="0">
                <a:latin typeface="Times New Roman" pitchFamily="18" charset="0"/>
                <a:cs typeface="Times New Roman" pitchFamily="18" charset="0"/>
              </a:rPr>
              <a:t>there is also a risk in the task to control the devices(short circuit and electric shocks), waste of human effort due to that there is a lot wastage of power and we need to go near to the appliances to operate them.</a:t>
            </a:r>
            <a:endParaRPr lang="en-IN" dirty="0"/>
          </a:p>
        </p:txBody>
      </p:sp>
      <p:sp>
        <p:nvSpPr>
          <p:cNvPr id="3" name="Title 2"/>
          <p:cNvSpPr>
            <a:spLocks noGrp="1"/>
          </p:cNvSpPr>
          <p:nvPr>
            <p:ph type="title"/>
          </p:nvPr>
        </p:nvSpPr>
        <p:spPr/>
        <p:txBody>
          <a:bodyPr/>
          <a:lstStyle/>
          <a:p>
            <a:r>
              <a:rPr lang="en-IN" dirty="0">
                <a:latin typeface="Times New Roman" pitchFamily="18" charset="0"/>
                <a:cs typeface="Times New Roman" pitchFamily="18" charset="0"/>
              </a:rPr>
              <a:t>Existing System</a:t>
            </a:r>
          </a:p>
        </p:txBody>
      </p:sp>
    </p:spTree>
    <p:extLst>
      <p:ext uri="{BB962C8B-B14F-4D97-AF65-F5344CB8AC3E}">
        <p14:creationId xmlns:p14="http://schemas.microsoft.com/office/powerpoint/2010/main" val="2825510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r>
              <a:rPr lang="en-US" sz="9600" dirty="0">
                <a:latin typeface="Times New Roman" pitchFamily="18" charset="0"/>
                <a:cs typeface="Times New Roman" pitchFamily="18" charset="0"/>
              </a:rPr>
              <a:t>As the title suggests that our project is going to detect the hand gestures of human to control the devices. To help devices to do various activities. Computers and computing devices are becoming an essential part of our lives day by day. The increasing demand for such computing devices increased the necessity of easy and practical computer interfaces. </a:t>
            </a:r>
            <a:endParaRPr lang="en-IN" dirty="0"/>
          </a:p>
        </p:txBody>
      </p:sp>
      <p:sp>
        <p:nvSpPr>
          <p:cNvPr id="3" name="Title 2"/>
          <p:cNvSpPr>
            <a:spLocks noGrp="1"/>
          </p:cNvSpPr>
          <p:nvPr>
            <p:ph type="title"/>
          </p:nvPr>
        </p:nvSpPr>
        <p:spPr/>
        <p:txBody>
          <a:bodyPr/>
          <a:lstStyle/>
          <a:p>
            <a:r>
              <a:rPr lang="en-IN" dirty="0">
                <a:latin typeface="Times New Roman" pitchFamily="18" charset="0"/>
                <a:cs typeface="Times New Roman" pitchFamily="18" charset="0"/>
              </a:rPr>
              <a:t>Proposed System</a:t>
            </a:r>
          </a:p>
        </p:txBody>
      </p:sp>
    </p:spTree>
    <p:extLst>
      <p:ext uri="{BB962C8B-B14F-4D97-AF65-F5344CB8AC3E}">
        <p14:creationId xmlns:p14="http://schemas.microsoft.com/office/powerpoint/2010/main" val="289770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AE29A7-2F13-4455-8EC4-C9BA05C3980B}"/>
              </a:ext>
            </a:extLst>
          </p:cNvPr>
          <p:cNvSpPr>
            <a:spLocks noGrp="1"/>
          </p:cNvSpPr>
          <p:nvPr>
            <p:ph idx="1"/>
          </p:nvPr>
        </p:nvSpPr>
        <p:spPr/>
        <p:txBody>
          <a:bodyPr/>
          <a:lstStyle/>
          <a:p>
            <a:r>
              <a:rPr lang="en-IN" dirty="0"/>
              <a:t>Hand gestures have become very common form of communication in the real </a:t>
            </a:r>
            <a:r>
              <a:rPr lang="en-IN" dirty="0" err="1"/>
              <a:t>world.This</a:t>
            </a:r>
            <a:r>
              <a:rPr lang="en-IN" dirty="0"/>
              <a:t> project uses the human hand gestures to control the devices in the world.</a:t>
            </a:r>
          </a:p>
          <a:p>
            <a:r>
              <a:rPr lang="en-IN" dirty="0"/>
              <a:t>There are many other ways to control the devices but this method helps humans to control the devices in a safe and comfortable user interface for a diverse applications.</a:t>
            </a:r>
          </a:p>
        </p:txBody>
      </p:sp>
      <p:sp>
        <p:nvSpPr>
          <p:cNvPr id="3" name="Title 2">
            <a:extLst>
              <a:ext uri="{FF2B5EF4-FFF2-40B4-BE49-F238E27FC236}">
                <a16:creationId xmlns:a16="http://schemas.microsoft.com/office/drawing/2014/main" id="{0426D263-B7AB-43D3-BE3A-8D81CA7CA4C7}"/>
              </a:ext>
            </a:extLst>
          </p:cNvPr>
          <p:cNvSpPr>
            <a:spLocks noGrp="1"/>
          </p:cNvSpPr>
          <p:nvPr>
            <p:ph type="title"/>
          </p:nvPr>
        </p:nvSpPr>
        <p:spPr/>
        <p:txBody>
          <a:bodyPr/>
          <a:lstStyle/>
          <a:p>
            <a:r>
              <a:rPr lang="en-IN" dirty="0"/>
              <a:t>Statement of Problem</a:t>
            </a:r>
          </a:p>
        </p:txBody>
      </p:sp>
    </p:spTree>
    <p:extLst>
      <p:ext uri="{BB962C8B-B14F-4D97-AF65-F5344CB8AC3E}">
        <p14:creationId xmlns:p14="http://schemas.microsoft.com/office/powerpoint/2010/main" val="3608143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ECA3A4-2ACF-4238-B944-EAF4BCC6A033}"/>
              </a:ext>
            </a:extLst>
          </p:cNvPr>
          <p:cNvSpPr>
            <a:spLocks noGrp="1"/>
          </p:cNvSpPr>
          <p:nvPr>
            <p:ph idx="1"/>
          </p:nvPr>
        </p:nvSpPr>
        <p:spPr/>
        <p:txBody>
          <a:bodyPr/>
          <a:lstStyle/>
          <a:p>
            <a:r>
              <a:rPr lang="en-IN" dirty="0"/>
              <a:t>Python</a:t>
            </a:r>
          </a:p>
          <a:p>
            <a:r>
              <a:rPr lang="en-IN" dirty="0"/>
              <a:t>Tensor flow</a:t>
            </a:r>
          </a:p>
          <a:p>
            <a:r>
              <a:rPr lang="en-IN" dirty="0" err="1"/>
              <a:t>Numpy</a:t>
            </a:r>
            <a:endParaRPr lang="en-IN" dirty="0"/>
          </a:p>
          <a:p>
            <a:r>
              <a:rPr lang="en-IN" dirty="0"/>
              <a:t>Arduino IDE</a:t>
            </a:r>
          </a:p>
        </p:txBody>
      </p:sp>
      <p:sp>
        <p:nvSpPr>
          <p:cNvPr id="3" name="Title 2">
            <a:extLst>
              <a:ext uri="{FF2B5EF4-FFF2-40B4-BE49-F238E27FC236}">
                <a16:creationId xmlns:a16="http://schemas.microsoft.com/office/drawing/2014/main" id="{A051BD3E-82D1-4899-B8F1-EB8356DCD8C2}"/>
              </a:ext>
            </a:extLst>
          </p:cNvPr>
          <p:cNvSpPr>
            <a:spLocks noGrp="1"/>
          </p:cNvSpPr>
          <p:nvPr>
            <p:ph type="title"/>
          </p:nvPr>
        </p:nvSpPr>
        <p:spPr/>
        <p:txBody>
          <a:bodyPr/>
          <a:lstStyle/>
          <a:p>
            <a:r>
              <a:rPr lang="en-IN" dirty="0"/>
              <a:t>Software Requirements</a:t>
            </a:r>
          </a:p>
        </p:txBody>
      </p:sp>
    </p:spTree>
    <p:extLst>
      <p:ext uri="{BB962C8B-B14F-4D97-AF65-F5344CB8AC3E}">
        <p14:creationId xmlns:p14="http://schemas.microsoft.com/office/powerpoint/2010/main" val="22120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01E376-3EB7-49D1-BE2E-FB575EDAC71F}"/>
              </a:ext>
            </a:extLst>
          </p:cNvPr>
          <p:cNvSpPr>
            <a:spLocks noGrp="1"/>
          </p:cNvSpPr>
          <p:nvPr>
            <p:ph idx="1"/>
          </p:nvPr>
        </p:nvSpPr>
        <p:spPr/>
        <p:txBody>
          <a:bodyPr/>
          <a:lstStyle/>
          <a:p>
            <a:r>
              <a:rPr lang="en-IN" dirty="0"/>
              <a:t>8GB RAM</a:t>
            </a:r>
          </a:p>
          <a:p>
            <a:r>
              <a:rPr lang="en-IN" dirty="0"/>
              <a:t>Intel processor</a:t>
            </a:r>
          </a:p>
          <a:p>
            <a:r>
              <a:rPr lang="en-IN" dirty="0"/>
              <a:t>Arduino </a:t>
            </a:r>
            <a:r>
              <a:rPr lang="en-IN" dirty="0" err="1"/>
              <a:t>uno</a:t>
            </a:r>
            <a:endParaRPr lang="en-IN" dirty="0"/>
          </a:p>
          <a:p>
            <a:r>
              <a:rPr lang="en-IN" dirty="0"/>
              <a:t>USB cable</a:t>
            </a:r>
          </a:p>
          <a:p>
            <a:r>
              <a:rPr lang="en-IN" dirty="0"/>
              <a:t>Devices</a:t>
            </a:r>
          </a:p>
        </p:txBody>
      </p:sp>
      <p:sp>
        <p:nvSpPr>
          <p:cNvPr id="3" name="Title 2">
            <a:extLst>
              <a:ext uri="{FF2B5EF4-FFF2-40B4-BE49-F238E27FC236}">
                <a16:creationId xmlns:a16="http://schemas.microsoft.com/office/drawing/2014/main" id="{EC43DEED-234E-409F-863F-4C0942A8FB88}"/>
              </a:ext>
            </a:extLst>
          </p:cNvPr>
          <p:cNvSpPr>
            <a:spLocks noGrp="1"/>
          </p:cNvSpPr>
          <p:nvPr>
            <p:ph type="title"/>
          </p:nvPr>
        </p:nvSpPr>
        <p:spPr/>
        <p:txBody>
          <a:bodyPr/>
          <a:lstStyle/>
          <a:p>
            <a:r>
              <a:rPr lang="en-IN" dirty="0"/>
              <a:t>Hardware requirements</a:t>
            </a:r>
          </a:p>
        </p:txBody>
      </p:sp>
    </p:spTree>
    <p:extLst>
      <p:ext uri="{BB962C8B-B14F-4D97-AF65-F5344CB8AC3E}">
        <p14:creationId xmlns:p14="http://schemas.microsoft.com/office/powerpoint/2010/main" val="312920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3D1A95-AD49-48F1-8D7F-DA33A01DC807}"/>
              </a:ext>
            </a:extLst>
          </p:cNvPr>
          <p:cNvSpPr>
            <a:spLocks noGrp="1"/>
          </p:cNvSpPr>
          <p:nvPr>
            <p:ph type="title"/>
          </p:nvPr>
        </p:nvSpPr>
        <p:spPr>
          <a:xfrm>
            <a:off x="827584" y="560221"/>
            <a:ext cx="7267886" cy="1202660"/>
          </a:xfrm>
        </p:spPr>
        <p:txBody>
          <a:bodyPr/>
          <a:lstStyle/>
          <a:p>
            <a:r>
              <a:rPr lang="en-IN" dirty="0"/>
              <a:t>Literature Survey</a:t>
            </a:r>
          </a:p>
        </p:txBody>
      </p:sp>
      <p:graphicFrame>
        <p:nvGraphicFramePr>
          <p:cNvPr id="12" name="Table 12">
            <a:extLst>
              <a:ext uri="{FF2B5EF4-FFF2-40B4-BE49-F238E27FC236}">
                <a16:creationId xmlns:a16="http://schemas.microsoft.com/office/drawing/2014/main" id="{47189BDA-3B00-40B4-A675-39235904EE09}"/>
              </a:ext>
            </a:extLst>
          </p:cNvPr>
          <p:cNvGraphicFramePr>
            <a:graphicFrameLocks noGrp="1"/>
          </p:cNvGraphicFramePr>
          <p:nvPr>
            <p:ph idx="1"/>
            <p:extLst>
              <p:ext uri="{D42A27DB-BD31-4B8C-83A1-F6EECF244321}">
                <p14:modId xmlns:p14="http://schemas.microsoft.com/office/powerpoint/2010/main" val="1853291409"/>
              </p:ext>
            </p:extLst>
          </p:nvPr>
        </p:nvGraphicFramePr>
        <p:xfrm>
          <a:off x="179512" y="2420888"/>
          <a:ext cx="8784976" cy="3876891"/>
        </p:xfrm>
        <a:graphic>
          <a:graphicData uri="http://schemas.openxmlformats.org/drawingml/2006/table">
            <a:tbl>
              <a:tblPr firstRow="1" bandRow="1">
                <a:tableStyleId>{5C22544A-7EE6-4342-B048-85BDC9FD1C3A}</a:tableStyleId>
              </a:tblPr>
              <a:tblGrid>
                <a:gridCol w="3096344">
                  <a:extLst>
                    <a:ext uri="{9D8B030D-6E8A-4147-A177-3AD203B41FA5}">
                      <a16:colId xmlns:a16="http://schemas.microsoft.com/office/drawing/2014/main" val="2482524370"/>
                    </a:ext>
                  </a:extLst>
                </a:gridCol>
                <a:gridCol w="2520280">
                  <a:extLst>
                    <a:ext uri="{9D8B030D-6E8A-4147-A177-3AD203B41FA5}">
                      <a16:colId xmlns:a16="http://schemas.microsoft.com/office/drawing/2014/main" val="2283254329"/>
                    </a:ext>
                  </a:extLst>
                </a:gridCol>
                <a:gridCol w="3168352">
                  <a:extLst>
                    <a:ext uri="{9D8B030D-6E8A-4147-A177-3AD203B41FA5}">
                      <a16:colId xmlns:a16="http://schemas.microsoft.com/office/drawing/2014/main" val="1299465814"/>
                    </a:ext>
                  </a:extLst>
                </a:gridCol>
              </a:tblGrid>
              <a:tr h="504055">
                <a:tc>
                  <a:txBody>
                    <a:bodyPr/>
                    <a:lstStyle/>
                    <a:p>
                      <a:r>
                        <a:rPr lang="en-IN" dirty="0"/>
                        <a:t>               Title</a:t>
                      </a:r>
                    </a:p>
                  </a:txBody>
                  <a:tcPr/>
                </a:tc>
                <a:tc>
                  <a:txBody>
                    <a:bodyPr/>
                    <a:lstStyle/>
                    <a:p>
                      <a:r>
                        <a:rPr lang="en-IN" dirty="0"/>
                        <a:t>            </a:t>
                      </a:r>
                      <a:r>
                        <a:rPr lang="en-IN" sz="1600" dirty="0"/>
                        <a:t>Author</a:t>
                      </a:r>
                    </a:p>
                  </a:txBody>
                  <a:tcPr/>
                </a:tc>
                <a:tc>
                  <a:txBody>
                    <a:bodyPr/>
                    <a:lstStyle/>
                    <a:p>
                      <a:r>
                        <a:rPr lang="en-IN" dirty="0"/>
                        <a:t>            Algorithms</a:t>
                      </a:r>
                    </a:p>
                  </a:txBody>
                  <a:tcPr/>
                </a:tc>
                <a:extLst>
                  <a:ext uri="{0D108BD9-81ED-4DB2-BD59-A6C34878D82A}">
                    <a16:rowId xmlns:a16="http://schemas.microsoft.com/office/drawing/2014/main" val="3699986114"/>
                  </a:ext>
                </a:extLst>
              </a:tr>
              <a:tr h="1269716">
                <a:tc>
                  <a:txBody>
                    <a:bodyPr/>
                    <a:lstStyle/>
                    <a:p>
                      <a:r>
                        <a:rPr lang="en-IN" sz="1600" dirty="0"/>
                        <a:t>HOME APPLIANCE IDENTIFICATION FOR NILM SYSTEMS BASED ON DEEP NEURAL NETWORKS</a:t>
                      </a:r>
                    </a:p>
                  </a:txBody>
                  <a:tcPr/>
                </a:tc>
                <a:tc>
                  <a:txBody>
                    <a:bodyPr/>
                    <a:lstStyle/>
                    <a:p>
                      <a:r>
                        <a:rPr lang="pt-BR" dirty="0"/>
                        <a:t>Deyvison de Paiva Penha and Adriana Rosa Garcez Castro2 </a:t>
                      </a:r>
                    </a:p>
                    <a:p>
                      <a:endParaRPr lang="en-IN" dirty="0"/>
                    </a:p>
                  </a:txBody>
                  <a:tcPr/>
                </a:tc>
                <a:tc>
                  <a:txBody>
                    <a:bodyPr/>
                    <a:lstStyle/>
                    <a:p>
                      <a:r>
                        <a:rPr lang="en-IN" sz="1800" dirty="0"/>
                        <a:t>Identification of residential </a:t>
                      </a:r>
                      <a:r>
                        <a:rPr lang="en-IN" sz="1800" dirty="0" err="1"/>
                        <a:t>equipments</a:t>
                      </a:r>
                      <a:r>
                        <a:rPr lang="en-IN" sz="1800" dirty="0"/>
                        <a:t> using deep neural networks.</a:t>
                      </a:r>
                    </a:p>
                  </a:txBody>
                  <a:tcPr/>
                </a:tc>
                <a:extLst>
                  <a:ext uri="{0D108BD9-81ED-4DB2-BD59-A6C34878D82A}">
                    <a16:rowId xmlns:a16="http://schemas.microsoft.com/office/drawing/2014/main" val="1580302334"/>
                  </a:ext>
                </a:extLst>
              </a:tr>
              <a:tr h="1108636">
                <a:tc>
                  <a:txBody>
                    <a:bodyPr/>
                    <a:lstStyle/>
                    <a:p>
                      <a:r>
                        <a:rPr lang="en-IN" sz="1600" dirty="0"/>
                        <a:t>Hand Gesture Recognition Using an Adapted Convolutional Neural Network with Data Augmentation </a:t>
                      </a:r>
                    </a:p>
                  </a:txBody>
                  <a:tcPr/>
                </a:tc>
                <a:tc>
                  <a:txBody>
                    <a:bodyPr/>
                    <a:lstStyle/>
                    <a:p>
                      <a:r>
                        <a:rPr lang="en-IN" dirty="0"/>
                        <a:t>Ali A. Alani ,</a:t>
                      </a:r>
                    </a:p>
                    <a:p>
                      <a:r>
                        <a:rPr lang="en-IN" dirty="0"/>
                        <a:t>Georgina </a:t>
                      </a:r>
                      <a:r>
                        <a:rPr lang="en-IN" dirty="0" err="1"/>
                        <a:t>Cosma</a:t>
                      </a:r>
                      <a:r>
                        <a:rPr lang="en-IN" dirty="0"/>
                        <a:t>,</a:t>
                      </a:r>
                    </a:p>
                    <a:p>
                      <a:r>
                        <a:rPr lang="en-IN" dirty="0"/>
                        <a:t> T.M </a:t>
                      </a:r>
                      <a:r>
                        <a:rPr lang="en-IN" dirty="0" err="1"/>
                        <a:t>McGinnity</a:t>
                      </a:r>
                      <a:r>
                        <a:rPr lang="en-IN" dirty="0"/>
                        <a:t> ,</a:t>
                      </a:r>
                    </a:p>
                    <a:p>
                      <a:r>
                        <a:rPr lang="en-IN" dirty="0" err="1"/>
                        <a:t>Aboozar</a:t>
                      </a:r>
                      <a:r>
                        <a:rPr lang="en-IN" dirty="0"/>
                        <a:t> </a:t>
                      </a:r>
                      <a:r>
                        <a:rPr lang="en-IN" dirty="0" err="1"/>
                        <a:t>Taherkhani</a:t>
                      </a:r>
                      <a:r>
                        <a:rPr lang="en-IN" dirty="0"/>
                        <a:t> </a:t>
                      </a:r>
                    </a:p>
                  </a:txBody>
                  <a:tcPr/>
                </a:tc>
                <a:tc>
                  <a:txBody>
                    <a:bodyPr/>
                    <a:lstStyle/>
                    <a:p>
                      <a:r>
                        <a:rPr lang="en-IN" dirty="0"/>
                        <a:t>Adapted Deep Convolutional Neural Network (ADCNN).</a:t>
                      </a:r>
                    </a:p>
                  </a:txBody>
                  <a:tcPr/>
                </a:tc>
                <a:extLst>
                  <a:ext uri="{0D108BD9-81ED-4DB2-BD59-A6C34878D82A}">
                    <a16:rowId xmlns:a16="http://schemas.microsoft.com/office/drawing/2014/main" val="2780316333"/>
                  </a:ext>
                </a:extLst>
              </a:tr>
              <a:tr h="717991">
                <a:tc>
                  <a:txBody>
                    <a:bodyPr/>
                    <a:lstStyle/>
                    <a:p>
                      <a:r>
                        <a:rPr lang="en-IN" dirty="0"/>
                        <a:t>Hand Gesture Recognition with Convolution Neural Networks </a:t>
                      </a:r>
                    </a:p>
                  </a:txBody>
                  <a:tcPr/>
                </a:tc>
                <a:tc>
                  <a:txBody>
                    <a:bodyPr/>
                    <a:lstStyle/>
                    <a:p>
                      <a:r>
                        <a:rPr lang="en-IN" dirty="0"/>
                        <a:t>Felix Zhan </a:t>
                      </a:r>
                    </a:p>
                  </a:txBody>
                  <a:tcPr/>
                </a:tc>
                <a:tc>
                  <a:txBody>
                    <a:bodyPr/>
                    <a:lstStyle/>
                    <a:p>
                      <a:r>
                        <a:rPr lang="en-IN" dirty="0"/>
                        <a:t>Convolutional Neural Network.</a:t>
                      </a:r>
                    </a:p>
                  </a:txBody>
                  <a:tcPr/>
                </a:tc>
                <a:extLst>
                  <a:ext uri="{0D108BD9-81ED-4DB2-BD59-A6C34878D82A}">
                    <a16:rowId xmlns:a16="http://schemas.microsoft.com/office/drawing/2014/main" val="190525343"/>
                  </a:ext>
                </a:extLst>
              </a:tr>
            </a:tbl>
          </a:graphicData>
        </a:graphic>
      </p:graphicFrame>
    </p:spTree>
    <p:extLst>
      <p:ext uri="{BB962C8B-B14F-4D97-AF65-F5344CB8AC3E}">
        <p14:creationId xmlns:p14="http://schemas.microsoft.com/office/powerpoint/2010/main" val="17502953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Hardcover</Template>
  <TotalTime>2186</TotalTime>
  <Words>2021</Words>
  <Application>Microsoft Office PowerPoint</Application>
  <PresentationFormat>On-screen Show (4:3)</PresentationFormat>
  <Paragraphs>511</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Book Antiqua</vt:lpstr>
      <vt:lpstr>Calibri</vt:lpstr>
      <vt:lpstr>Times New Roman</vt:lpstr>
      <vt:lpstr>Wingdings</vt:lpstr>
      <vt:lpstr>Hardcover</vt:lpstr>
      <vt:lpstr>CNN Based System Controller Using Hand Gestures</vt:lpstr>
      <vt:lpstr>PowerPoint Presentation</vt:lpstr>
      <vt:lpstr>Abstract</vt:lpstr>
      <vt:lpstr>Existing System</vt:lpstr>
      <vt:lpstr>Proposed System</vt:lpstr>
      <vt:lpstr>Statement of Problem</vt:lpstr>
      <vt:lpstr>Software Requirements</vt:lpstr>
      <vt:lpstr>Hardware requirements</vt:lpstr>
      <vt:lpstr>Literature Survey</vt:lpstr>
      <vt:lpstr>PowerPoint Presentation</vt:lpstr>
      <vt:lpstr>CNN Model</vt:lpstr>
      <vt:lpstr>Working Of CNN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Arduino uno</vt:lpstr>
      <vt:lpstr>PowerPoint Presentation</vt:lpstr>
      <vt:lpstr>Implementation</vt:lpstr>
      <vt:lpstr>Implementation</vt:lpstr>
      <vt:lpstr>Results</vt:lpstr>
      <vt:lpstr>Results</vt:lpstr>
      <vt:lpstr>Results</vt:lpstr>
      <vt:lpstr>Applications</vt:lpstr>
      <vt:lpstr>Future Scope</vt:lpstr>
      <vt:lpstr>Referrences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Control Using Hand gestures</dc:title>
  <dc:creator>satishkumar</dc:creator>
  <cp:lastModifiedBy>sai pranav</cp:lastModifiedBy>
  <cp:revision>92</cp:revision>
  <dcterms:created xsi:type="dcterms:W3CDTF">2019-09-20T12:15:39Z</dcterms:created>
  <dcterms:modified xsi:type="dcterms:W3CDTF">2020-05-15T05:28:57Z</dcterms:modified>
</cp:coreProperties>
</file>