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ink/ink1.xml" ContentType="application/inkml+xml"/>
  <Override PartName="/ppt/theme/themeOverride2.xml" ContentType="application/vnd.openxmlformats-officedocument.themeOverride+xml"/>
  <Override PartName="/ppt/ink/ink2.xml" ContentType="application/inkml+xml"/>
  <Override PartName="/ppt/theme/themeOverride3.xml" ContentType="application/vnd.openxmlformats-officedocument.themeOverride+xml"/>
  <Override PartName="/ppt/ink/ink3.xml" ContentType="application/inkml+xml"/>
  <Override PartName="/ppt/theme/themeOverride4.xml" ContentType="application/vnd.openxmlformats-officedocument.themeOverride+xml"/>
  <Override PartName="/ppt/ink/ink4.xml" ContentType="application/inkml+xml"/>
  <Override PartName="/ppt/theme/themeOverride5.xml" ContentType="application/vnd.openxmlformats-officedocument.themeOverride+xml"/>
  <Override PartName="/ppt/ink/ink5.xml" ContentType="application/inkml+xml"/>
  <Override PartName="/ppt/theme/themeOverride6.xml" ContentType="application/vnd.openxmlformats-officedocument.themeOverride+xml"/>
  <Override PartName="/ppt/ink/ink6.xml" ContentType="application/inkml+xml"/>
  <Override PartName="/ppt/theme/themeOverride7.xml" ContentType="application/vnd.openxmlformats-officedocument.themeOverride+xml"/>
  <Override PartName="/ppt/ink/ink7.xml" ContentType="application/inkml+xml"/>
  <Override PartName="/ppt/theme/themeOverride8.xml" ContentType="application/vnd.openxmlformats-officedocument.themeOverride+xml"/>
  <Override PartName="/ppt/ink/ink8.xml" ContentType="application/inkml+xml"/>
  <Override PartName="/ppt/theme/themeOverride9.xml" ContentType="application/vnd.openxmlformats-officedocument.themeOverride+xml"/>
  <Override PartName="/ppt/ink/ink9.xml" ContentType="application/inkml+xml"/>
  <Override PartName="/ppt/theme/themeOverride10.xml" ContentType="application/vnd.openxmlformats-officedocument.themeOverride+xml"/>
  <Override PartName="/ppt/ink/ink10.xml" ContentType="application/inkml+xml"/>
  <Override PartName="/ppt/theme/themeOverride11.xml" ContentType="application/vnd.openxmlformats-officedocument.themeOverride+xml"/>
  <Override PartName="/ppt/ink/ink1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6"/>
  </p:notesMasterIdLst>
  <p:handoutMasterIdLst>
    <p:handoutMasterId r:id="rId17"/>
  </p:handoutMasterIdLst>
  <p:sldIdLst>
    <p:sldId id="256" r:id="rId2"/>
    <p:sldId id="313" r:id="rId3"/>
    <p:sldId id="314" r:id="rId4"/>
    <p:sldId id="286" r:id="rId5"/>
    <p:sldId id="301" r:id="rId6"/>
    <p:sldId id="315" r:id="rId7"/>
    <p:sldId id="317" r:id="rId8"/>
    <p:sldId id="318" r:id="rId9"/>
    <p:sldId id="321" r:id="rId10"/>
    <p:sldId id="323" r:id="rId11"/>
    <p:sldId id="325" r:id="rId12"/>
    <p:sldId id="324" r:id="rId13"/>
    <p:sldId id="278" r:id="rId14"/>
    <p:sldId id="28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5833"/>
  </p:normalViewPr>
  <p:slideViewPr>
    <p:cSldViewPr snapToGrid="0">
      <p:cViewPr varScale="1">
        <p:scale>
          <a:sx n="82" d="100"/>
          <a:sy n="82" d="100"/>
        </p:scale>
        <p:origin x="72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30-10-2024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30-10-2024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Title of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214G1A32XX</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developer.android.com/courses/android-basics-compose/" TargetMode="Externa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10.xml"/><Relationship Id="rId6" Type="http://schemas.openxmlformats.org/officeDocument/2006/relationships/image" Target="../media/image13.png"/><Relationship Id="rId5" Type="http://schemas.openxmlformats.org/officeDocument/2006/relationships/customXml" Target="../ink/ink10.xml"/><Relationship Id="rId4" Type="http://schemas.openxmlformats.org/officeDocument/2006/relationships/hyperlink" Target="https://internship.aicte-india.org/" TargetMode="External"/></Relationships>
</file>

<file path=ppt/slides/_rels/slide12.xml.rels><?xml version="1.0" encoding="UTF-8" standalone="yes"?>
<Relationships xmlns="http://schemas.openxmlformats.org/package/2006/relationships"><Relationship Id="rId3" Type="http://schemas.openxmlformats.org/officeDocument/2006/relationships/customXml" Target="../ink/ink11.xml"/><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customXml" Target="../ink/ink3.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5.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ink/ink7.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3861684" y="1789405"/>
            <a:ext cx="4314831"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D.SAI PRANEETHA</a:t>
            </a:r>
          </a:p>
          <a:p>
            <a:pPr>
              <a:spcBef>
                <a:spcPts val="300"/>
              </a:spcBef>
            </a:pPr>
            <a:r>
              <a:rPr lang="en-US" sz="1600" b="0" dirty="0"/>
              <a:t>Roll No. 224G1A3279</a:t>
            </a:r>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Samudram Mandal, Ananthapuramu – 515701.</a:t>
            </a:r>
          </a:p>
          <a:p>
            <a:pPr>
              <a:spcAft>
                <a:spcPts val="100"/>
              </a:spcAft>
            </a:pPr>
            <a:r>
              <a:rPr lang="en-US" sz="2500" dirty="0">
                <a:solidFill>
                  <a:schemeClr val="accent1">
                    <a:lumMod val="50000"/>
                  </a:schemeClr>
                </a:solidFill>
              </a:rPr>
              <a:t>2024 - 2025</a:t>
            </a:r>
            <a:endParaRPr lang="en-US" sz="2500" b="0" dirty="0"/>
          </a:p>
          <a:p>
            <a:endParaRPr lang="en-IN" b="0" dirty="0"/>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Google Android Developer Virtual </a:t>
            </a:r>
            <a:r>
              <a:rPr lang="en-IN" sz="3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12700" marR="8890" lvl="0" indent="0" algn="just" rtl="0">
              <a:lnSpc>
                <a:spcPct val="100000"/>
              </a:lnSpc>
              <a:spcBef>
                <a:spcPts val="430"/>
              </a:spcBef>
              <a:spcAft>
                <a:spcPts val="0"/>
              </a:spcAft>
              <a:buNone/>
            </a:pPr>
            <a:r>
              <a:rPr lang="en-US" dirty="0">
                <a:solidFill>
                  <a:srgbClr val="333333"/>
                </a:solidFill>
                <a:latin typeface="Times New Roman" panose="02020603050405020304" pitchFamily="18" charset="0"/>
                <a:ea typeface="Verdana"/>
                <a:cs typeface="Times New Roman" panose="02020603050405020304" pitchFamily="18" charset="0"/>
                <a:sym typeface="Verdana"/>
              </a:rPr>
              <a:t>In this internship, we worked on a android app development project:-</a:t>
            </a:r>
          </a:p>
          <a:p>
            <a:pPr marL="12700" marR="8890" lvl="0" indent="0" algn="just" rtl="0">
              <a:lnSpc>
                <a:spcPct val="100000"/>
              </a:lnSpc>
              <a:spcBef>
                <a:spcPts val="430"/>
              </a:spcBef>
              <a:spcAft>
                <a:spcPts val="0"/>
              </a:spcAft>
              <a:buNone/>
            </a:pPr>
            <a:endParaRPr lang="en-US" sz="2000" dirty="0">
              <a:solidFill>
                <a:srgbClr val="333333"/>
              </a:solidFill>
              <a:latin typeface="Times New Roman" panose="02020603050405020304" pitchFamily="18" charset="0"/>
              <a:ea typeface="Verdana"/>
              <a:cs typeface="Times New Roman" panose="02020603050405020304" pitchFamily="18" charset="0"/>
              <a:sym typeface="Verdana"/>
            </a:endParaRPr>
          </a:p>
          <a:p>
            <a:pPr marL="12700" marR="8890" lvl="0" indent="0" algn="just" rtl="0">
              <a:lnSpc>
                <a:spcPct val="100000"/>
              </a:lnSpc>
              <a:spcBef>
                <a:spcPts val="430"/>
              </a:spcBef>
              <a:spcAft>
                <a:spcPts val="0"/>
              </a:spcAft>
              <a:buNone/>
            </a:pPr>
            <a:r>
              <a:rPr lang="en-US" dirty="0">
                <a:solidFill>
                  <a:srgbClr val="333333"/>
                </a:solidFill>
                <a:latin typeface="Times New Roman" panose="02020603050405020304" pitchFamily="18" charset="0"/>
                <a:ea typeface="Verdana"/>
                <a:cs typeface="Times New Roman" panose="02020603050405020304" pitchFamily="18" charset="0"/>
                <a:sym typeface="Verdana"/>
              </a:rPr>
              <a:t>Design a Android app for our personal experience - Creating a login Android app is a common and fundamental development project. In conclusion, here are some key takeaways:</a:t>
            </a:r>
          </a:p>
          <a:p>
            <a:pPr marL="0" indent="0" algn="l">
              <a:buNone/>
            </a:pPr>
            <a:r>
              <a:rPr lang="en-US" i="0" dirty="0">
                <a:solidFill>
                  <a:srgbClr val="374151"/>
                </a:solidFill>
                <a:effectLst/>
                <a:latin typeface="Times New Roman" panose="02020603050405020304" pitchFamily="18" charset="0"/>
                <a:cs typeface="Times New Roman" panose="02020603050405020304" pitchFamily="18" charset="0"/>
              </a:rPr>
              <a:t>User </a:t>
            </a:r>
            <a:r>
              <a:rPr lang="en-US" i="0" dirty="0" err="1">
                <a:solidFill>
                  <a:srgbClr val="374151"/>
                </a:solidFill>
                <a:effectLst/>
                <a:latin typeface="Times New Roman" panose="02020603050405020304" pitchFamily="18" charset="0"/>
                <a:cs typeface="Times New Roman" panose="02020603050405020304" pitchFamily="18" charset="0"/>
              </a:rPr>
              <a:t>Authentication</a:t>
            </a:r>
            <a:r>
              <a:rPr lang="en-US" dirty="0" err="1">
                <a:solidFill>
                  <a:srgbClr val="374151"/>
                </a:solidFill>
              </a:rPr>
              <a:t>,</a:t>
            </a:r>
            <a:r>
              <a:rPr lang="en-US" i="0" dirty="0" err="1">
                <a:solidFill>
                  <a:srgbClr val="374151"/>
                </a:solidFill>
                <a:effectLst/>
                <a:latin typeface="Times New Roman" panose="02020603050405020304" pitchFamily="18" charset="0"/>
                <a:cs typeface="Times New Roman" panose="02020603050405020304" pitchFamily="18" charset="0"/>
              </a:rPr>
              <a:t>User</a:t>
            </a:r>
            <a:r>
              <a:rPr lang="en-US" i="0" dirty="0">
                <a:solidFill>
                  <a:srgbClr val="374151"/>
                </a:solidFill>
                <a:effectLst/>
                <a:latin typeface="Times New Roman" panose="02020603050405020304" pitchFamily="18" charset="0"/>
                <a:cs typeface="Times New Roman" panose="02020603050405020304" pitchFamily="18" charset="0"/>
              </a:rPr>
              <a:t> Data Management</a:t>
            </a:r>
            <a:r>
              <a:rPr lang="en-US" dirty="0">
                <a:solidFill>
                  <a:srgbClr val="374151"/>
                </a:solidFill>
              </a:rPr>
              <a:t>, </a:t>
            </a:r>
            <a:r>
              <a:rPr lang="en-US" i="0" dirty="0">
                <a:solidFill>
                  <a:srgbClr val="374151"/>
                </a:solidFill>
                <a:effectLst/>
                <a:latin typeface="Times New Roman" panose="02020603050405020304" pitchFamily="18" charset="0"/>
                <a:cs typeface="Times New Roman" panose="02020603050405020304" pitchFamily="18" charset="0"/>
              </a:rPr>
              <a:t>Security, User Experience ,Error Handling</a:t>
            </a:r>
          </a:p>
          <a:p>
            <a:pPr algn="l"/>
            <a:endParaRPr lang="en-US" sz="3200"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224G1A3279</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Google Android Developer Virtual Internship</a:t>
            </a:r>
          </a:p>
        </p:txBody>
      </p:sp>
      <p:sp>
        <p:nvSpPr>
          <p:cNvPr id="6" name="Google Shape;138;p19">
            <a:extLst>
              <a:ext uri="{FF2B5EF4-FFF2-40B4-BE49-F238E27FC236}">
                <a16:creationId xmlns:a16="http://schemas.microsoft.com/office/drawing/2014/main" id="{4867870D-E7D0-882E-C55D-7CB198A9AB0F}"/>
              </a:ext>
            </a:extLst>
          </p:cNvPr>
          <p:cNvSpPr txBox="1"/>
          <p:nvPr/>
        </p:nvSpPr>
        <p:spPr>
          <a:xfrm>
            <a:off x="632918" y="5650977"/>
            <a:ext cx="11503200" cy="60556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endParaRPr kumimoji="0" lang="en-US" sz="3600" b="0" i="0" u="none" strike="noStrike" kern="0" cap="none" spc="0" normalizeH="0" baseline="0" noProof="0" dirty="0">
              <a:ln>
                <a:noFill/>
              </a:ln>
              <a:solidFill>
                <a:schemeClr val="tx1"/>
              </a:solidFill>
              <a:effectLst/>
              <a:uLnTx/>
              <a:uFillTx/>
              <a:latin typeface="Times New Roman" panose="02020603050405020304" pitchFamily="18" charset="0"/>
              <a:ea typeface="Tinos"/>
              <a:cs typeface="Times New Roman" panose="02020603050405020304" pitchFamily="18" charset="0"/>
              <a:sym typeface="Tinos"/>
            </a:endParaRPr>
          </a:p>
        </p:txBody>
      </p:sp>
      <p:sp>
        <p:nvSpPr>
          <p:cNvPr id="9" name="Title 8">
            <a:extLst>
              <a:ext uri="{FF2B5EF4-FFF2-40B4-BE49-F238E27FC236}">
                <a16:creationId xmlns:a16="http://schemas.microsoft.com/office/drawing/2014/main" id="{B517FF32-3131-877F-EA85-1BCF0B76793C}"/>
              </a:ext>
            </a:extLst>
          </p:cNvPr>
          <p:cNvSpPr>
            <a:spLocks noGrp="1"/>
          </p:cNvSpPr>
          <p:nvPr>
            <p:ph type="title"/>
          </p:nvPr>
        </p:nvSpPr>
        <p:spPr/>
        <p:txBody>
          <a:bodyPr/>
          <a:lstStyle/>
          <a:p>
            <a:pPr>
              <a:lnSpc>
                <a:spcPct val="90000"/>
              </a:lnSpc>
            </a:pPr>
            <a:r>
              <a:rPr lang="en-US" sz="4400" b="1" dirty="0">
                <a:solidFill>
                  <a:schemeClr val="bg1"/>
                </a:solidFill>
                <a:latin typeface="Times New Roman" panose="02020603050405020304" pitchFamily="18" charset="0"/>
                <a:cs typeface="Times New Roman" panose="02020603050405020304" pitchFamily="18" charset="0"/>
              </a:rPr>
              <a:t> 					Conclusion</a:t>
            </a:r>
            <a:r>
              <a:rPr lang="en-US" sz="4400" b="1" dirty="0">
                <a:latin typeface="Times New Roman" panose="02020603050405020304" pitchFamily="18" charset="0"/>
                <a:cs typeface="Times New Roman" panose="02020603050405020304" pitchFamily="18" charset="0"/>
              </a:rPr>
              <a:t> </a:t>
            </a:r>
            <a:endParaRPr lang="en-GB"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299239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DA93CEC-DB3A-3C7F-9506-5EEB6580F86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77AA48-D853-0476-E6C8-FA2DE2A0D475}"/>
              </a:ext>
            </a:extLst>
          </p:cNvPr>
          <p:cNvSpPr>
            <a:spLocks noGrp="1"/>
          </p:cNvSpPr>
          <p:nvPr>
            <p:ph idx="1"/>
          </p:nvPr>
        </p:nvSpPr>
        <p:spPr/>
        <p:txBody>
          <a:bodyPr>
            <a:noAutofit/>
          </a:bodyPr>
          <a:lstStyle/>
          <a:p>
            <a:pPr marL="12700" marR="8890" lvl="0" indent="0" algn="just" rtl="0">
              <a:lnSpc>
                <a:spcPct val="100000"/>
              </a:lnSpc>
              <a:spcBef>
                <a:spcPts val="430"/>
              </a:spcBef>
              <a:spcAft>
                <a:spcPts val="0"/>
              </a:spcAft>
              <a:buNone/>
            </a:pPr>
            <a:r>
              <a:rPr lang="en-US" dirty="0">
                <a:solidFill>
                  <a:srgbClr val="333333"/>
                </a:solidFill>
                <a:ea typeface="Verdana"/>
                <a:sym typeface="Verdana"/>
              </a:rPr>
              <a:t>References:</a:t>
            </a:r>
          </a:p>
          <a:p>
            <a:pPr marL="12700" marR="8890" lvl="0" indent="0" algn="just" rtl="0">
              <a:lnSpc>
                <a:spcPct val="100000"/>
              </a:lnSpc>
              <a:spcBef>
                <a:spcPts val="430"/>
              </a:spcBef>
              <a:spcAft>
                <a:spcPts val="0"/>
              </a:spcAft>
              <a:buNone/>
            </a:pPr>
            <a:r>
              <a:rPr lang="en-US" dirty="0">
                <a:solidFill>
                  <a:srgbClr val="333333"/>
                </a:solidFill>
                <a:latin typeface="Times New Roman" panose="02020603050405020304" pitchFamily="18" charset="0"/>
                <a:ea typeface="Verdana"/>
                <a:cs typeface="Times New Roman" panose="02020603050405020304" pitchFamily="18" charset="0"/>
                <a:sym typeface="Verdana"/>
                <a:hlinkClick r:id="rId3"/>
              </a:rPr>
              <a:t>https://developer.android.com/courses/android-basics-compose/</a:t>
            </a:r>
            <a:endParaRPr lang="en-US" dirty="0">
              <a:solidFill>
                <a:srgbClr val="333333"/>
              </a:solidFill>
              <a:latin typeface="Times New Roman" panose="02020603050405020304" pitchFamily="18" charset="0"/>
              <a:ea typeface="Verdana"/>
              <a:cs typeface="Times New Roman" panose="02020603050405020304" pitchFamily="18" charset="0"/>
              <a:sym typeface="Verdana"/>
            </a:endParaRPr>
          </a:p>
          <a:p>
            <a:pPr marL="12700" marR="8890" lvl="0" indent="0" algn="just" rtl="0">
              <a:lnSpc>
                <a:spcPct val="100000"/>
              </a:lnSpc>
              <a:spcBef>
                <a:spcPts val="430"/>
              </a:spcBef>
              <a:spcAft>
                <a:spcPts val="0"/>
              </a:spcAft>
              <a:buNone/>
            </a:pPr>
            <a:r>
              <a:rPr lang="en-US" dirty="0">
                <a:solidFill>
                  <a:srgbClr val="333333"/>
                </a:solidFill>
                <a:latin typeface="Times New Roman" panose="02020603050405020304" pitchFamily="18" charset="0"/>
                <a:ea typeface="Verdana"/>
                <a:cs typeface="Times New Roman" panose="02020603050405020304" pitchFamily="18" charset="0"/>
                <a:sym typeface="Verdana"/>
                <a:hlinkClick r:id="rId4"/>
              </a:rPr>
              <a:t>https://internship.aicte-india.org/</a:t>
            </a:r>
            <a:endParaRPr lang="en-US" dirty="0">
              <a:solidFill>
                <a:srgbClr val="333333"/>
              </a:solidFill>
              <a:latin typeface="Times New Roman" panose="02020603050405020304" pitchFamily="18" charset="0"/>
              <a:ea typeface="Verdana"/>
              <a:cs typeface="Times New Roman" panose="02020603050405020304" pitchFamily="18" charset="0"/>
              <a:sym typeface="Verdana"/>
            </a:endParaRPr>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1D7CB0D7-2637-21FE-852D-A174547DE620}"/>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1D7CB0D7-2637-21FE-852D-A174547DE620}"/>
                  </a:ext>
                </a:extLst>
              </p:cNvPr>
              <p:cNvPicPr/>
              <p:nvPr/>
            </p:nvPicPr>
            <p:blipFill>
              <a:blip r:embed="rId6"/>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17F4A14D-DBEB-8372-EBA0-B520C1E2F6B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0E4474BA-9C1C-E6A4-116C-AB9123A607C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98774EEC-83CA-7445-806D-68E9E9FF1BCA}"/>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224G1A3279</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291E1485-2E4D-7982-D98D-EC6B988E2FB9}"/>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Google Android Developer Virtual Internship</a:t>
            </a:r>
          </a:p>
        </p:txBody>
      </p:sp>
      <p:sp>
        <p:nvSpPr>
          <p:cNvPr id="6" name="Google Shape;138;p19">
            <a:extLst>
              <a:ext uri="{FF2B5EF4-FFF2-40B4-BE49-F238E27FC236}">
                <a16:creationId xmlns:a16="http://schemas.microsoft.com/office/drawing/2014/main" id="{A7759817-8479-C99A-B4DC-6939D24DD8C8}"/>
              </a:ext>
            </a:extLst>
          </p:cNvPr>
          <p:cNvSpPr txBox="1"/>
          <p:nvPr/>
        </p:nvSpPr>
        <p:spPr>
          <a:xfrm>
            <a:off x="632918" y="5650977"/>
            <a:ext cx="11503200" cy="60556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endParaRPr kumimoji="0" lang="en-US" sz="3600" b="0" i="0" u="none" strike="noStrike" kern="0" cap="none" spc="0" normalizeH="0" baseline="0" noProof="0" dirty="0">
              <a:ln>
                <a:noFill/>
              </a:ln>
              <a:solidFill>
                <a:schemeClr val="tx1"/>
              </a:solidFill>
              <a:effectLst/>
              <a:uLnTx/>
              <a:uFillTx/>
              <a:latin typeface="Times New Roman" panose="02020603050405020304" pitchFamily="18" charset="0"/>
              <a:ea typeface="Tinos"/>
              <a:cs typeface="Times New Roman" panose="02020603050405020304" pitchFamily="18" charset="0"/>
              <a:sym typeface="Tinos"/>
            </a:endParaRPr>
          </a:p>
        </p:txBody>
      </p:sp>
      <p:sp>
        <p:nvSpPr>
          <p:cNvPr id="9" name="Title 8">
            <a:extLst>
              <a:ext uri="{FF2B5EF4-FFF2-40B4-BE49-F238E27FC236}">
                <a16:creationId xmlns:a16="http://schemas.microsoft.com/office/drawing/2014/main" id="{5B28BFEA-0F12-52BD-035E-866C119A62E1}"/>
              </a:ext>
            </a:extLst>
          </p:cNvPr>
          <p:cNvSpPr>
            <a:spLocks noGrp="1"/>
          </p:cNvSpPr>
          <p:nvPr>
            <p:ph type="title"/>
          </p:nvPr>
        </p:nvSpPr>
        <p:spPr/>
        <p:txBody>
          <a:bodyPr/>
          <a:lstStyle/>
          <a:p>
            <a:pPr>
              <a:lnSpc>
                <a:spcPct val="90000"/>
              </a:lnSpc>
            </a:pPr>
            <a:r>
              <a:rPr lang="en-US" sz="4400" b="1" dirty="0">
                <a:solidFill>
                  <a:schemeClr val="bg1"/>
                </a:solidFill>
                <a:latin typeface="Times New Roman" panose="02020603050405020304" pitchFamily="18" charset="0"/>
                <a:cs typeface="Times New Roman" panose="02020603050405020304" pitchFamily="18" charset="0"/>
              </a:rPr>
              <a:t> 					</a:t>
            </a:r>
            <a:r>
              <a:rPr lang="en-US" b="1" dirty="0"/>
              <a:t>References</a:t>
            </a:r>
            <a:r>
              <a:rPr lang="en-US" sz="4400" b="1" dirty="0">
                <a:latin typeface="Times New Roman" panose="02020603050405020304" pitchFamily="18" charset="0"/>
                <a:cs typeface="Times New Roman" panose="02020603050405020304" pitchFamily="18" charset="0"/>
              </a:rPr>
              <a:t> </a:t>
            </a:r>
            <a:endParaRPr lang="en-GB"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007694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4DB70A-146A-D5A1-BBD8-71B5CE2A2D5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4B8AF8-91E2-BA8A-38C0-4E9285FF80CC}"/>
              </a:ext>
            </a:extLst>
          </p:cNvPr>
          <p:cNvSpPr>
            <a:spLocks noGrp="1"/>
          </p:cNvSpPr>
          <p:nvPr>
            <p:ph idx="1"/>
          </p:nvPr>
        </p:nvSpPr>
        <p:spPr/>
        <p:txBody>
          <a:bodyPr>
            <a:noAutofit/>
          </a:bodyPr>
          <a:lstStyle/>
          <a:p>
            <a:pPr marL="12700" marR="8890" lvl="0" indent="0" algn="just" rtl="0">
              <a:lnSpc>
                <a:spcPct val="100000"/>
              </a:lnSpc>
              <a:spcBef>
                <a:spcPts val="430"/>
              </a:spcBef>
              <a:spcAft>
                <a:spcPts val="0"/>
              </a:spcAft>
              <a:buNone/>
            </a:pPr>
            <a:r>
              <a:rPr lang="en-US" dirty="0">
                <a:solidFill>
                  <a:srgbClr val="333333"/>
                </a:solidFill>
                <a:latin typeface="Times New Roman" panose="02020603050405020304" pitchFamily="18" charset="0"/>
                <a:ea typeface="Verdana"/>
                <a:cs typeface="Times New Roman" panose="02020603050405020304" pitchFamily="18" charset="0"/>
                <a:sym typeface="Verdana"/>
              </a:rPr>
              <a:t>Internship Certificate:</a:t>
            </a:r>
          </a:p>
          <a:p>
            <a:pPr marL="12700" marR="8890" lvl="0" indent="0" algn="just" rtl="0">
              <a:lnSpc>
                <a:spcPct val="100000"/>
              </a:lnSpc>
              <a:spcBef>
                <a:spcPts val="430"/>
              </a:spcBef>
              <a:spcAft>
                <a:spcPts val="0"/>
              </a:spcAft>
              <a:buNone/>
            </a:pPr>
            <a:endParaRPr lang="en-US" sz="2000" dirty="0">
              <a:solidFill>
                <a:srgbClr val="333333"/>
              </a:solidFill>
              <a:latin typeface="Times New Roman" panose="02020603050405020304" pitchFamily="18" charset="0"/>
              <a:ea typeface="Verdana"/>
              <a:cs typeface="Times New Roman" panose="02020603050405020304" pitchFamily="18" charset="0"/>
              <a:sym typeface="Verdana"/>
            </a:endParaRPr>
          </a:p>
          <a:p>
            <a:pPr algn="l"/>
            <a:endParaRPr lang="en-US" sz="3200"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0DB5C67-BC5D-2C81-269B-DB7330A7E2D8}"/>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0DB5C67-BC5D-2C81-269B-DB7330A7E2D8}"/>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876FFD29-A732-6B1F-A815-1FEABB25FA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1FB02EEF-F0B6-BB7B-3C42-92BAE35342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E55A8F4F-A6A8-7CA2-7AE9-ECF932D28097}"/>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224G1A3279</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A25750BF-C4DE-1CFD-0729-74EC5267FFD3}"/>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Google Android Developer Virtual Internship</a:t>
            </a:r>
          </a:p>
        </p:txBody>
      </p:sp>
      <p:sp>
        <p:nvSpPr>
          <p:cNvPr id="6" name="Google Shape;138;p19">
            <a:extLst>
              <a:ext uri="{FF2B5EF4-FFF2-40B4-BE49-F238E27FC236}">
                <a16:creationId xmlns:a16="http://schemas.microsoft.com/office/drawing/2014/main" id="{62C867F3-99AE-475B-E6D9-2048CC6EACA0}"/>
              </a:ext>
            </a:extLst>
          </p:cNvPr>
          <p:cNvSpPr txBox="1"/>
          <p:nvPr/>
        </p:nvSpPr>
        <p:spPr>
          <a:xfrm>
            <a:off x="632918" y="5650977"/>
            <a:ext cx="11503200" cy="60556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endParaRPr kumimoji="0" lang="en-US" sz="3600" b="0" i="0" u="none" strike="noStrike" kern="0" cap="none" spc="0" normalizeH="0" baseline="0" noProof="0" dirty="0">
              <a:ln>
                <a:noFill/>
              </a:ln>
              <a:solidFill>
                <a:schemeClr val="tx1"/>
              </a:solidFill>
              <a:effectLst/>
              <a:uLnTx/>
              <a:uFillTx/>
              <a:latin typeface="Times New Roman" panose="02020603050405020304" pitchFamily="18" charset="0"/>
              <a:ea typeface="Tinos"/>
              <a:cs typeface="Times New Roman" panose="02020603050405020304" pitchFamily="18" charset="0"/>
              <a:sym typeface="Tinos"/>
            </a:endParaRPr>
          </a:p>
        </p:txBody>
      </p:sp>
      <p:sp>
        <p:nvSpPr>
          <p:cNvPr id="9" name="Title 8">
            <a:extLst>
              <a:ext uri="{FF2B5EF4-FFF2-40B4-BE49-F238E27FC236}">
                <a16:creationId xmlns:a16="http://schemas.microsoft.com/office/drawing/2014/main" id="{F4E43225-78C4-99D0-ADFF-9C6888193EB6}"/>
              </a:ext>
            </a:extLst>
          </p:cNvPr>
          <p:cNvSpPr>
            <a:spLocks noGrp="1"/>
          </p:cNvSpPr>
          <p:nvPr>
            <p:ph type="title"/>
          </p:nvPr>
        </p:nvSpPr>
        <p:spPr/>
        <p:txBody>
          <a:bodyPr/>
          <a:lstStyle/>
          <a:p>
            <a:pPr>
              <a:lnSpc>
                <a:spcPct val="90000"/>
              </a:lnSpc>
            </a:pPr>
            <a:r>
              <a:rPr lang="en-US" sz="4400" b="1" dirty="0">
                <a:solidFill>
                  <a:schemeClr val="bg1"/>
                </a:solidFill>
                <a:latin typeface="Times New Roman" panose="02020603050405020304" pitchFamily="18" charset="0"/>
                <a:cs typeface="Times New Roman" panose="02020603050405020304" pitchFamily="18" charset="0"/>
              </a:rPr>
              <a:t> 		</a:t>
            </a:r>
            <a:r>
              <a:rPr lang="en-US" b="1" dirty="0"/>
              <a:t>           	</a:t>
            </a:r>
            <a:r>
              <a:rPr lang="en-US" sz="4400" b="1" dirty="0">
                <a:solidFill>
                  <a:schemeClr val="bg1"/>
                </a:solidFill>
                <a:latin typeface="Times New Roman" panose="02020603050405020304" pitchFamily="18" charset="0"/>
                <a:cs typeface="Times New Roman" panose="02020603050405020304" pitchFamily="18" charset="0"/>
              </a:rPr>
              <a:t>Internship Certificate</a:t>
            </a:r>
            <a:endParaRPr lang="en-GB" sz="44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8E10486-BDBE-3875-200F-A94B4B2A7D1A}"/>
              </a:ext>
            </a:extLst>
          </p:cNvPr>
          <p:cNvPicPr>
            <a:picLocks noChangeAspect="1"/>
          </p:cNvPicPr>
          <p:nvPr/>
        </p:nvPicPr>
        <p:blipFill>
          <a:blip r:embed="rId7"/>
          <a:stretch>
            <a:fillRect/>
          </a:stretch>
        </p:blipFill>
        <p:spPr>
          <a:xfrm>
            <a:off x="2125813" y="422055"/>
            <a:ext cx="11019475" cy="6109386"/>
          </a:xfrm>
          <a:prstGeom prst="rect">
            <a:avLst/>
          </a:prstGeom>
        </p:spPr>
      </p:pic>
    </p:spTree>
    <p:extLst>
      <p:ext uri="{BB962C8B-B14F-4D97-AF65-F5344CB8AC3E}">
        <p14:creationId xmlns:p14="http://schemas.microsoft.com/office/powerpoint/2010/main" val="13356777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66463" y="2204721"/>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blue square with white lines&#10;&#10;Description automatically generated with medium confidence">
            <a:extLst>
              <a:ext uri="{FF2B5EF4-FFF2-40B4-BE49-F238E27FC236}">
                <a16:creationId xmlns:a16="http://schemas.microsoft.com/office/drawing/2014/main" id="{2FAB9535-B183-D2CC-2EC2-7A39A8D00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9394" y="0"/>
            <a:ext cx="5270500" cy="228600"/>
          </a:xfrm>
          <a:prstGeom prst="rect">
            <a:avLst/>
          </a:prstGeom>
        </p:spPr>
      </p:pic>
      <p:pic>
        <p:nvPicPr>
          <p:cNvPr id="6" name="Picture 5" descr="A close up of a red surface&#10;&#10;Description automatically generated">
            <a:extLst>
              <a:ext uri="{FF2B5EF4-FFF2-40B4-BE49-F238E27FC236}">
                <a16:creationId xmlns:a16="http://schemas.microsoft.com/office/drawing/2014/main" id="{0A12C4B9-EDAC-80B1-4DD7-216212648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3436"/>
            <a:ext cx="1518699" cy="234563"/>
          </a:xfrm>
          <a:prstGeom prst="rect">
            <a:avLst/>
          </a:prstGeom>
        </p:spPr>
      </p:pic>
      <p:sp>
        <p:nvSpPr>
          <p:cNvPr id="3" name="TextBox 2">
            <a:extLst>
              <a:ext uri="{FF2B5EF4-FFF2-40B4-BE49-F238E27FC236}">
                <a16:creationId xmlns:a16="http://schemas.microsoft.com/office/drawing/2014/main" id="{7816E0A5-8AD8-C7F9-4AC2-91219064F648}"/>
              </a:ext>
            </a:extLst>
          </p:cNvPr>
          <p:cNvSpPr txBox="1"/>
          <p:nvPr/>
        </p:nvSpPr>
        <p:spPr>
          <a:xfrm>
            <a:off x="59168" y="6553509"/>
            <a:ext cx="1475668" cy="646331"/>
          </a:xfrm>
          <a:prstGeom prst="rect">
            <a:avLst/>
          </a:prstGeom>
          <a:noFill/>
        </p:spPr>
        <p:txBody>
          <a:bodyPr wrap="square" rtlCol="0">
            <a:spAutoFit/>
          </a:bodyPr>
          <a:lstStyle/>
          <a:p>
            <a:r>
              <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224G1A3279</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F448C5B5-5AA0-380E-C4F0-116160298D3E}"/>
              </a:ext>
            </a:extLst>
          </p:cNvPr>
          <p:cNvSpPr txBox="1"/>
          <p:nvPr/>
        </p:nvSpPr>
        <p:spPr>
          <a:xfrm>
            <a:off x="4125953" y="-78056"/>
            <a:ext cx="6556917" cy="646331"/>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Google </a:t>
            </a:r>
            <a:r>
              <a:rPr lang="en-US" b="1" i="1" dirty="0" err="1">
                <a:solidFill>
                  <a:schemeClr val="bg1"/>
                </a:solidFill>
                <a:latin typeface="Times New Roman" panose="02020603050405020304" pitchFamily="18" charset="0"/>
                <a:cs typeface="Times New Roman" panose="02020603050405020304" pitchFamily="18" charset="0"/>
              </a:rPr>
              <a:t>Andriod</a:t>
            </a:r>
            <a:r>
              <a:rPr lang="en-US" b="1" i="1" dirty="0">
                <a:solidFill>
                  <a:schemeClr val="bg1"/>
                </a:solidFill>
                <a:latin typeface="Times New Roman" panose="02020603050405020304" pitchFamily="18" charset="0"/>
                <a:cs typeface="Times New Roman" panose="02020603050405020304" pitchFamily="18" charset="0"/>
              </a:rPr>
              <a:t>  Developer Virtual Internship</a:t>
            </a:r>
          </a:p>
          <a:p>
            <a:endParaRPr lang="en-US" dirty="0"/>
          </a:p>
        </p:txBody>
      </p:sp>
    </p:spTree>
    <p:extLst>
      <p:ext uri="{BB962C8B-B14F-4D97-AF65-F5344CB8AC3E}">
        <p14:creationId xmlns:p14="http://schemas.microsoft.com/office/powerpoint/2010/main" val="53513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blue square with white lines&#10;&#10;Description automatically generated with medium confidence">
            <a:extLst>
              <a:ext uri="{FF2B5EF4-FFF2-40B4-BE49-F238E27FC236}">
                <a16:creationId xmlns:a16="http://schemas.microsoft.com/office/drawing/2014/main" id="{066ACEB3-5676-FC6B-1E0A-5DD392869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0750" y="0"/>
            <a:ext cx="5270500" cy="228600"/>
          </a:xfrm>
          <a:prstGeom prst="rect">
            <a:avLst/>
          </a:prstGeom>
        </p:spPr>
      </p:pic>
      <p:pic>
        <p:nvPicPr>
          <p:cNvPr id="6" name="Picture 5" descr="A close up of a red surface&#10;&#10;Description automatically generated">
            <a:extLst>
              <a:ext uri="{FF2B5EF4-FFF2-40B4-BE49-F238E27FC236}">
                <a16:creationId xmlns:a16="http://schemas.microsoft.com/office/drawing/2014/main" id="{298A5AC3-C92F-F09E-D866-C47DA0ACF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55242"/>
            <a:ext cx="1534602" cy="202757"/>
          </a:xfrm>
          <a:prstGeom prst="rect">
            <a:avLst/>
          </a:prstGeom>
        </p:spPr>
      </p:pic>
      <p:sp>
        <p:nvSpPr>
          <p:cNvPr id="3" name="TextBox 2">
            <a:extLst>
              <a:ext uri="{FF2B5EF4-FFF2-40B4-BE49-F238E27FC236}">
                <a16:creationId xmlns:a16="http://schemas.microsoft.com/office/drawing/2014/main" id="{F5621EFF-CDBC-2F5B-BB87-84EA4D349930}"/>
              </a:ext>
            </a:extLst>
          </p:cNvPr>
          <p:cNvSpPr txBox="1"/>
          <p:nvPr/>
        </p:nvSpPr>
        <p:spPr>
          <a:xfrm>
            <a:off x="59167" y="6556784"/>
            <a:ext cx="1470056" cy="646331"/>
          </a:xfrm>
          <a:prstGeom prst="rect">
            <a:avLst/>
          </a:prstGeom>
          <a:noFill/>
        </p:spPr>
        <p:txBody>
          <a:bodyPr wrap="square" rtlCol="0">
            <a:spAutoFit/>
          </a:bodyPr>
          <a:lstStyle/>
          <a:p>
            <a:r>
              <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224G1A3279</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AE03486-7FBB-EDE8-5472-C9C3810F3724}"/>
              </a:ext>
            </a:extLst>
          </p:cNvPr>
          <p:cNvSpPr txBox="1"/>
          <p:nvPr/>
        </p:nvSpPr>
        <p:spPr>
          <a:xfrm>
            <a:off x="3033126" y="-78056"/>
            <a:ext cx="5620215" cy="646331"/>
          </a:xfrm>
          <a:prstGeom prst="rect">
            <a:avLst/>
          </a:prstGeom>
          <a:noFill/>
        </p:spPr>
        <p:txBody>
          <a:bodyPr wrap="square" rtlCol="0">
            <a:spAutoFit/>
          </a:bodyPr>
          <a:lstStyle/>
          <a:p>
            <a:pPr algn="ctr"/>
            <a:r>
              <a:rPr lang="en-US" b="1" i="1" dirty="0">
                <a:solidFill>
                  <a:schemeClr val="bg1"/>
                </a:solidFill>
                <a:latin typeface="Times New Roman" panose="02020603050405020304" pitchFamily="18" charset="0"/>
                <a:cs typeface="Times New Roman" panose="02020603050405020304" pitchFamily="18" charset="0"/>
              </a:rPr>
              <a:t>Google </a:t>
            </a:r>
            <a:r>
              <a:rPr lang="en-US" b="1" i="1" dirty="0" err="1">
                <a:solidFill>
                  <a:schemeClr val="bg1"/>
                </a:solidFill>
                <a:latin typeface="Times New Roman" panose="02020603050405020304" pitchFamily="18" charset="0"/>
                <a:cs typeface="Times New Roman" panose="02020603050405020304" pitchFamily="18" charset="0"/>
              </a:rPr>
              <a:t>Andriod</a:t>
            </a:r>
            <a:r>
              <a:rPr lang="en-US" b="1" i="1" dirty="0">
                <a:solidFill>
                  <a:schemeClr val="bg1"/>
                </a:solidFill>
                <a:latin typeface="Times New Roman" panose="02020603050405020304" pitchFamily="18" charset="0"/>
                <a:cs typeface="Times New Roman" panose="02020603050405020304" pitchFamily="18" charset="0"/>
              </a:rPr>
              <a:t> Developer Virtual Internship</a:t>
            </a:r>
          </a:p>
          <a:p>
            <a:endParaRPr lang="en-US" dirty="0"/>
          </a:p>
        </p:txBody>
      </p:sp>
    </p:spTree>
    <p:extLst>
      <p:ext uri="{BB962C8B-B14F-4D97-AF65-F5344CB8AC3E}">
        <p14:creationId xmlns:p14="http://schemas.microsoft.com/office/powerpoint/2010/main" val="2335171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                                    Contents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a:bodyPr>
          <a:lstStyle/>
          <a:p>
            <a:r>
              <a:rPr lang="en-US" sz="2400" b="0" i="0" dirty="0">
                <a:solidFill>
                  <a:srgbClr val="374151"/>
                </a:solidFill>
                <a:effectLst/>
                <a:latin typeface="Times New Roman" panose="02020603050405020304" pitchFamily="18" charset="0"/>
                <a:cs typeface="Times New Roman" panose="02020603050405020304" pitchFamily="18" charset="0"/>
              </a:rPr>
              <a:t>App Development</a:t>
            </a:r>
          </a:p>
          <a:p>
            <a:r>
              <a:rPr lang="en-US" sz="2400" b="0" i="0" dirty="0">
                <a:solidFill>
                  <a:srgbClr val="374151"/>
                </a:solidFill>
                <a:effectLst/>
                <a:latin typeface="Times New Roman" panose="02020603050405020304" pitchFamily="18" charset="0"/>
                <a:cs typeface="Times New Roman" panose="02020603050405020304" pitchFamily="18" charset="0"/>
              </a:rPr>
              <a:t> User Experience</a:t>
            </a:r>
          </a:p>
          <a:p>
            <a:r>
              <a:rPr lang="en-US" sz="2400" b="0" i="0" dirty="0">
                <a:solidFill>
                  <a:srgbClr val="374151"/>
                </a:solidFill>
                <a:effectLst/>
                <a:latin typeface="Times New Roman" panose="02020603050405020304" pitchFamily="18" charset="0"/>
                <a:cs typeface="Times New Roman" panose="02020603050405020304" pitchFamily="18" charset="0"/>
              </a:rPr>
              <a:t> Programming</a:t>
            </a:r>
          </a:p>
          <a:p>
            <a:r>
              <a:rPr lang="en-US" sz="2400" b="0" i="0" dirty="0">
                <a:solidFill>
                  <a:srgbClr val="374151"/>
                </a:solidFill>
                <a:effectLst/>
                <a:latin typeface="Times New Roman" panose="02020603050405020304" pitchFamily="18" charset="0"/>
                <a:cs typeface="Times New Roman" panose="02020603050405020304" pitchFamily="18" charset="0"/>
              </a:rPr>
              <a:t>Testing</a:t>
            </a:r>
          </a:p>
          <a:p>
            <a:r>
              <a:rPr lang="en-US" sz="2400" b="0" i="0" dirty="0">
                <a:solidFill>
                  <a:srgbClr val="374151"/>
                </a:solidFill>
                <a:effectLst/>
                <a:latin typeface="Times New Roman" panose="02020603050405020304" pitchFamily="18" charset="0"/>
                <a:cs typeface="Times New Roman" panose="02020603050405020304" pitchFamily="18" charset="0"/>
              </a:rPr>
              <a:t>Security</a:t>
            </a:r>
          </a:p>
          <a:p>
            <a:r>
              <a:rPr lang="en-US" sz="2400" b="0" i="0" dirty="0">
                <a:solidFill>
                  <a:srgbClr val="374151"/>
                </a:solidFill>
                <a:effectLst/>
                <a:latin typeface="Times New Roman" panose="02020603050405020304" pitchFamily="18" charset="0"/>
                <a:cs typeface="Times New Roman" panose="02020603050405020304" pitchFamily="18" charset="0"/>
              </a:rPr>
              <a:t>Performance Optimization</a:t>
            </a:r>
          </a:p>
          <a:p>
            <a:r>
              <a:rPr lang="en-US" sz="2400" b="0" i="0" dirty="0">
                <a:solidFill>
                  <a:srgbClr val="374151"/>
                </a:solidFill>
                <a:effectLst/>
                <a:latin typeface="Times New Roman" panose="02020603050405020304" pitchFamily="18" charset="0"/>
                <a:cs typeface="Times New Roman" panose="02020603050405020304" pitchFamily="18" charset="0"/>
              </a:rPr>
              <a:t>Continuous Learning</a:t>
            </a:r>
          </a:p>
          <a:p>
            <a:r>
              <a:rPr lang="en-US" sz="2400" b="0" i="0" dirty="0">
                <a:solidFill>
                  <a:srgbClr val="374151"/>
                </a:solidFill>
                <a:effectLst/>
                <a:latin typeface="Times New Roman" panose="02020603050405020304" pitchFamily="18" charset="0"/>
                <a:cs typeface="Times New Roman" panose="02020603050405020304" pitchFamily="18" charset="0"/>
              </a:rPr>
              <a:t>Integration</a:t>
            </a:r>
          </a:p>
          <a:p>
            <a:r>
              <a:rPr lang="en-US" sz="2400" dirty="0">
                <a:ea typeface="Verdana"/>
                <a:sym typeface="Verdana"/>
              </a:rPr>
              <a:t>Learning Outcomes</a:t>
            </a:r>
          </a:p>
          <a:p>
            <a:r>
              <a:rPr lang="en-US" sz="2400" dirty="0">
                <a:latin typeface="Times New Roman" panose="02020603050405020304" pitchFamily="18" charset="0"/>
                <a:ea typeface="Verdana"/>
                <a:cs typeface="Times New Roman" panose="02020603050405020304" pitchFamily="18" charset="0"/>
                <a:sym typeface="Verdana"/>
              </a:rPr>
              <a:t>GitHub Link</a:t>
            </a:r>
          </a:p>
          <a:p>
            <a:r>
              <a:rPr lang="en-US" sz="2400" dirty="0">
                <a:latin typeface="Times New Roman" panose="02020603050405020304" pitchFamily="18" charset="0"/>
                <a:ea typeface="Verdana"/>
                <a:cs typeface="Times New Roman" panose="02020603050405020304" pitchFamily="18" charset="0"/>
                <a:sym typeface="Verdana"/>
              </a:rPr>
              <a:t>Queries</a:t>
            </a:r>
          </a:p>
          <a:p>
            <a:pPr marL="1828800" lvl="4" indent="0">
              <a:lnSpc>
                <a:spcPct val="150000"/>
              </a:lnSpc>
              <a:spcAft>
                <a:spcPts val="500"/>
              </a:spcAft>
              <a:buNone/>
            </a:pPr>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224G1A3279</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297603"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Google </a:t>
            </a:r>
            <a:r>
              <a:rPr lang="en-US" b="1" i="1" dirty="0" err="1">
                <a:solidFill>
                  <a:schemeClr val="bg1"/>
                </a:solidFill>
                <a:latin typeface="Times New Roman" panose="02020603050405020304" pitchFamily="18" charset="0"/>
                <a:cs typeface="Times New Roman" panose="02020603050405020304" pitchFamily="18" charset="0"/>
              </a:rPr>
              <a:t>Andriod</a:t>
            </a:r>
            <a:r>
              <a:rPr lang="en-US" b="1" i="1" dirty="0">
                <a:solidFill>
                  <a:schemeClr val="bg1"/>
                </a:solidFill>
                <a:latin typeface="Times New Roman" panose="02020603050405020304" pitchFamily="18" charset="0"/>
                <a:cs typeface="Times New Roman" panose="02020603050405020304" pitchFamily="18" charset="0"/>
              </a:rPr>
              <a:t> Developer virtual Internship</a:t>
            </a:r>
          </a:p>
        </p:txBody>
      </p:sp>
    </p:spTree>
    <p:extLst>
      <p:ext uri="{BB962C8B-B14F-4D97-AF65-F5344CB8AC3E}">
        <p14:creationId xmlns:p14="http://schemas.microsoft.com/office/powerpoint/2010/main" val="269575844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a:bodyPr>
          <a:lstStyle/>
          <a:p>
            <a:pPr marL="0" indent="0">
              <a:buNone/>
            </a:pPr>
            <a:r>
              <a:rPr lang="en-US" sz="3200" b="0" i="0" dirty="0">
                <a:solidFill>
                  <a:srgbClr val="374151"/>
                </a:solidFill>
                <a:effectLst/>
                <a:latin typeface="Times New Roman" panose="02020603050405020304" pitchFamily="18" charset="0"/>
                <a:cs typeface="Times New Roman" panose="02020603050405020304" pitchFamily="18" charset="0"/>
              </a:rPr>
              <a:t>Android development is the process of creating software applications</a:t>
            </a:r>
          </a:p>
          <a:p>
            <a:pPr marL="0" indent="0">
              <a:buNone/>
            </a:pPr>
            <a:r>
              <a:rPr lang="en-US" sz="3200" b="0" i="0" dirty="0">
                <a:solidFill>
                  <a:srgbClr val="374151"/>
                </a:solidFill>
                <a:effectLst/>
                <a:latin typeface="Times New Roman" panose="02020603050405020304" pitchFamily="18" charset="0"/>
                <a:cs typeface="Times New Roman" panose="02020603050405020304" pitchFamily="18" charset="0"/>
              </a:rPr>
              <a:t> for devices that run on the Android operating system. Android is a</a:t>
            </a:r>
          </a:p>
          <a:p>
            <a:pPr marL="0" indent="0">
              <a:buNone/>
            </a:pPr>
            <a:r>
              <a:rPr lang="en-US" sz="3200" b="0" i="0" dirty="0">
                <a:solidFill>
                  <a:srgbClr val="374151"/>
                </a:solidFill>
                <a:effectLst/>
                <a:latin typeface="Times New Roman" panose="02020603050405020304" pitchFamily="18" charset="0"/>
                <a:cs typeface="Times New Roman" panose="02020603050405020304" pitchFamily="18" charset="0"/>
              </a:rPr>
              <a:t> mobile operating system developed by Google, and it is the most</a:t>
            </a:r>
          </a:p>
          <a:p>
            <a:pPr marL="0" indent="0">
              <a:buNone/>
            </a:pPr>
            <a:r>
              <a:rPr lang="en-US" sz="3200" b="0" i="0" dirty="0">
                <a:solidFill>
                  <a:srgbClr val="374151"/>
                </a:solidFill>
                <a:effectLst/>
                <a:latin typeface="Times New Roman" panose="02020603050405020304" pitchFamily="18" charset="0"/>
                <a:cs typeface="Times New Roman" panose="02020603050405020304" pitchFamily="18" charset="0"/>
              </a:rPr>
              <a:t> widely used operating system for mobile devices worldwide. Android</a:t>
            </a:r>
          </a:p>
          <a:p>
            <a:pPr marL="0" indent="0">
              <a:buNone/>
            </a:pPr>
            <a:r>
              <a:rPr lang="en-US" sz="3200" b="0" i="0" dirty="0">
                <a:solidFill>
                  <a:srgbClr val="374151"/>
                </a:solidFill>
                <a:effectLst/>
                <a:latin typeface="Times New Roman" panose="02020603050405020304" pitchFamily="18" charset="0"/>
                <a:cs typeface="Times New Roman" panose="02020603050405020304" pitchFamily="18" charset="0"/>
              </a:rPr>
              <a:t> development encompasses a range of activities, including designing,</a:t>
            </a:r>
          </a:p>
          <a:p>
            <a:pPr marL="0" indent="0">
              <a:buNone/>
            </a:pPr>
            <a:r>
              <a:rPr lang="en-US" sz="3200" b="0" i="0" dirty="0">
                <a:solidFill>
                  <a:srgbClr val="374151"/>
                </a:solidFill>
                <a:effectLst/>
                <a:latin typeface="Times New Roman" panose="02020603050405020304" pitchFamily="18" charset="0"/>
                <a:cs typeface="Times New Roman" panose="02020603050405020304" pitchFamily="18" charset="0"/>
              </a:rPr>
              <a:t> coding, testing, and deploying applications (commonly referred to as</a:t>
            </a:r>
          </a:p>
          <a:p>
            <a:pPr marL="0" indent="0">
              <a:buNone/>
            </a:pPr>
            <a:r>
              <a:rPr lang="en-US" sz="3200" b="0" i="0" dirty="0">
                <a:solidFill>
                  <a:srgbClr val="374151"/>
                </a:solidFill>
                <a:effectLst/>
                <a:latin typeface="Times New Roman" panose="02020603050405020304" pitchFamily="18" charset="0"/>
                <a:cs typeface="Times New Roman" panose="02020603050405020304" pitchFamily="18" charset="0"/>
              </a:rPr>
              <a:t> "apps") for various Android-powered devices such as smartphones,</a:t>
            </a:r>
          </a:p>
          <a:p>
            <a:pPr marL="0" indent="0">
              <a:buNone/>
            </a:pPr>
            <a:r>
              <a:rPr lang="en-US" sz="3200" b="0" i="0" dirty="0">
                <a:solidFill>
                  <a:srgbClr val="374151"/>
                </a:solidFill>
                <a:effectLst/>
                <a:latin typeface="Times New Roman" panose="02020603050405020304" pitchFamily="18" charset="0"/>
                <a:cs typeface="Times New Roman" panose="02020603050405020304" pitchFamily="18" charset="0"/>
              </a:rPr>
              <a:t> tablets, smart TVs, wearable, and more</a:t>
            </a:r>
          </a:p>
          <a:p>
            <a:pPr marL="0" indent="0">
              <a:buNone/>
            </a:pPr>
            <a:endParaRPr lang="en-US" sz="3200" dirty="0">
              <a:latin typeface="Times New Roman" panose="02020603050405020304" pitchFamily="18" charset="0"/>
              <a:ea typeface="Verdana"/>
              <a:cs typeface="Times New Roman" panose="02020603050405020304" pitchFamily="18" charset="0"/>
              <a:sym typeface="Verdana"/>
            </a:endParaRPr>
          </a:p>
          <a:p>
            <a:pPr marL="1828800" lvl="4" indent="0">
              <a:lnSpc>
                <a:spcPct val="150000"/>
              </a:lnSpc>
              <a:spcAft>
                <a:spcPts val="500"/>
              </a:spcAft>
              <a:buNone/>
            </a:pPr>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224G1A3279</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297603"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Google </a:t>
            </a:r>
            <a:r>
              <a:rPr lang="en-US" b="1" i="1" dirty="0" err="1">
                <a:solidFill>
                  <a:schemeClr val="bg1"/>
                </a:solidFill>
                <a:latin typeface="Times New Roman" panose="02020603050405020304" pitchFamily="18" charset="0"/>
                <a:cs typeface="Times New Roman" panose="02020603050405020304" pitchFamily="18" charset="0"/>
              </a:rPr>
              <a:t>Andriod</a:t>
            </a:r>
            <a:r>
              <a:rPr lang="en-US" b="1" i="1" dirty="0">
                <a:solidFill>
                  <a:schemeClr val="bg1"/>
                </a:solidFill>
                <a:latin typeface="Times New Roman" panose="02020603050405020304" pitchFamily="18" charset="0"/>
                <a:cs typeface="Times New Roman" panose="02020603050405020304" pitchFamily="18" charset="0"/>
              </a:rPr>
              <a:t> Developer virtual Internship</a:t>
            </a:r>
          </a:p>
        </p:txBody>
      </p:sp>
      <p:sp>
        <p:nvSpPr>
          <p:cNvPr id="7" name="Title 6">
            <a:extLst>
              <a:ext uri="{FF2B5EF4-FFF2-40B4-BE49-F238E27FC236}">
                <a16:creationId xmlns:a16="http://schemas.microsoft.com/office/drawing/2014/main" id="{53CAB3F5-03DF-BA8B-3F79-47CEFD9887E7}"/>
              </a:ext>
            </a:extLst>
          </p:cNvPr>
          <p:cNvSpPr>
            <a:spLocks noGrp="1"/>
          </p:cNvSpPr>
          <p:nvPr>
            <p:ph type="title"/>
          </p:nvPr>
        </p:nvSpPr>
        <p:spPr/>
        <p:txBody>
          <a:bodyPr/>
          <a:lstStyle/>
          <a:p>
            <a:r>
              <a:rPr lang="en-GB" sz="4400" b="1" dirty="0">
                <a:solidFill>
                  <a:schemeClr val="bg1"/>
                </a:solidFill>
              </a:rPr>
              <a:t>                What is Android Development?</a:t>
            </a:r>
            <a:br>
              <a:rPr lang="en-GB" sz="4400" b="1" dirty="0">
                <a:solidFill>
                  <a:schemeClr val="bg1"/>
                </a:solidFill>
              </a:rPr>
            </a:br>
            <a:endParaRPr lang="en-IN" dirty="0"/>
          </a:p>
        </p:txBody>
      </p:sp>
    </p:spTree>
    <p:extLst>
      <p:ext uri="{BB962C8B-B14F-4D97-AF65-F5344CB8AC3E}">
        <p14:creationId xmlns:p14="http://schemas.microsoft.com/office/powerpoint/2010/main" val="151070201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00414" y="1081623"/>
            <a:ext cx="11779135" cy="5383571"/>
          </a:xfrm>
        </p:spPr>
        <p:txBody>
          <a:bodyPr>
            <a:noAutofit/>
          </a:bodyPr>
          <a:lstStyle/>
          <a:p>
            <a:pPr marL="457200" marR="44450" lvl="0" indent="0" algn="just" rtl="0">
              <a:lnSpc>
                <a:spcPct val="100000"/>
              </a:lnSpc>
              <a:spcBef>
                <a:spcPts val="0"/>
              </a:spcBef>
              <a:spcAft>
                <a:spcPts val="0"/>
              </a:spcAft>
              <a:buNone/>
            </a:pPr>
            <a:r>
              <a:rPr lang="en-US" b="0" i="0" dirty="0">
                <a:solidFill>
                  <a:srgbClr val="374151"/>
                </a:solidFill>
                <a:effectLst/>
                <a:latin typeface="Söhne"/>
              </a:rPr>
              <a:t>Android Studio is the official integrated development environment (IDE) for Android app development. It is a powerful and highly specialized software tool provided by Google for developers who create applications for the Android operating system. Android Studio offers a comprehensive set of features and tools to streamline the app development process. Here are some key aspects of Android Studio:</a:t>
            </a:r>
          </a:p>
          <a:p>
            <a:pPr marL="457200" marR="44450" lvl="0" indent="0" algn="just" rtl="0">
              <a:lnSpc>
                <a:spcPct val="100000"/>
              </a:lnSpc>
              <a:spcBef>
                <a:spcPts val="0"/>
              </a:spcBef>
              <a:spcAft>
                <a:spcPts val="0"/>
              </a:spcAft>
              <a:buNone/>
            </a:pPr>
            <a:r>
              <a:rPr lang="en-US" b="1" i="0" dirty="0">
                <a:effectLst/>
                <a:latin typeface="Times New Roman" panose="02020603050405020304" pitchFamily="18" charset="0"/>
                <a:cs typeface="Times New Roman" panose="02020603050405020304" pitchFamily="18" charset="0"/>
              </a:rPr>
              <a:t>1.Code Editing</a:t>
            </a:r>
          </a:p>
          <a:p>
            <a:pPr marL="457200" marR="44450" lvl="0" indent="0" algn="just" rtl="0">
              <a:lnSpc>
                <a:spcPct val="100000"/>
              </a:lnSpc>
              <a:spcBef>
                <a:spcPts val="0"/>
              </a:spcBef>
              <a:spcAft>
                <a:spcPts val="0"/>
              </a:spcAft>
              <a:buNone/>
            </a:pPr>
            <a:r>
              <a:rPr lang="en-US" b="1" i="0" dirty="0">
                <a:effectLst/>
                <a:latin typeface="Times New Roman" panose="02020603050405020304" pitchFamily="18" charset="0"/>
                <a:cs typeface="Times New Roman" panose="02020603050405020304" pitchFamily="18" charset="0"/>
              </a:rPr>
              <a:t>2.User Interface (UI) Design</a:t>
            </a:r>
          </a:p>
          <a:p>
            <a:pPr marL="457200" marR="44450" lvl="0" indent="0" algn="just" rtl="0">
              <a:lnSpc>
                <a:spcPct val="100000"/>
              </a:lnSpc>
              <a:spcBef>
                <a:spcPts val="0"/>
              </a:spcBef>
              <a:spcAft>
                <a:spcPts val="0"/>
              </a:spcAft>
              <a:buNone/>
            </a:pPr>
            <a:r>
              <a:rPr lang="en-US" b="1" i="0" dirty="0">
                <a:effectLst/>
                <a:latin typeface="Times New Roman" panose="02020603050405020304" pitchFamily="18" charset="0"/>
                <a:cs typeface="Times New Roman" panose="02020603050405020304" pitchFamily="18" charset="0"/>
              </a:rPr>
              <a:t>3.Performance Analysis</a:t>
            </a:r>
          </a:p>
          <a:p>
            <a:pPr marL="457200" marR="44450" lvl="0" indent="0" algn="just" rtl="0">
              <a:lnSpc>
                <a:spcPct val="100000"/>
              </a:lnSpc>
              <a:spcBef>
                <a:spcPts val="0"/>
              </a:spcBef>
              <a:spcAft>
                <a:spcPts val="0"/>
              </a:spcAft>
              <a:buNone/>
            </a:pPr>
            <a:r>
              <a:rPr lang="en-US" b="1" i="0" dirty="0">
                <a:effectLst/>
                <a:latin typeface="Times New Roman" panose="02020603050405020304" pitchFamily="18" charset="0"/>
                <a:cs typeface="Times New Roman" panose="02020603050405020304" pitchFamily="18" charset="0"/>
              </a:rPr>
              <a:t>4.Version Control Integration</a:t>
            </a:r>
          </a:p>
          <a:p>
            <a:pPr marL="457200" marR="44450" lvl="0" indent="0" algn="just" rtl="0">
              <a:lnSpc>
                <a:spcPct val="100000"/>
              </a:lnSpc>
              <a:spcBef>
                <a:spcPts val="0"/>
              </a:spcBef>
              <a:spcAft>
                <a:spcPts val="0"/>
              </a:spcAft>
              <a:buNone/>
            </a:pPr>
            <a:r>
              <a:rPr lang="en-US" b="1" i="0" dirty="0">
                <a:effectLst/>
                <a:latin typeface="Times New Roman" panose="02020603050405020304" pitchFamily="18" charset="0"/>
                <a:cs typeface="Times New Roman" panose="02020603050405020304" pitchFamily="18" charset="0"/>
              </a:rPr>
              <a:t>5.Debugger</a:t>
            </a:r>
            <a:endParaRPr lang="en-US" sz="2000" dirty="0">
              <a:solidFill>
                <a:srgbClr val="333333"/>
              </a:solidFill>
              <a:latin typeface="Times New Roman" panose="02020603050405020304" pitchFamily="18" charset="0"/>
              <a:ea typeface="Verdana"/>
              <a:cs typeface="Times New Roman" panose="02020603050405020304" pitchFamily="18" charset="0"/>
              <a:sym typeface="Verdana"/>
            </a:endParaRPr>
          </a:p>
          <a:p>
            <a:pPr marL="0" indent="0">
              <a:lnSpc>
                <a:spcPct val="150000"/>
              </a:lnSpc>
              <a:spcBef>
                <a:spcPts val="500"/>
              </a:spcBef>
              <a:spcAft>
                <a:spcPts val="500"/>
              </a:spcAft>
              <a:buNone/>
            </a:pPr>
            <a:r>
              <a:rPr lang="en-IN" kern="100" dirty="0">
                <a:solidFill>
                  <a:srgbClr val="000000"/>
                </a:solidFill>
                <a:effectLst/>
                <a:latin typeface="Times New Roman" panose="02020603050405020304" pitchFamily="18" charset="0"/>
                <a:ea typeface="Times New Roman" panose="02020603050405020304" pitchFamily="18" charset="0"/>
              </a:rPr>
              <a:t>                           </a:t>
            </a:r>
            <a:r>
              <a:rPr lang="en-IN" sz="2400" kern="100" dirty="0">
                <a:solidFill>
                  <a:srgbClr val="000000"/>
                </a:solidFill>
                <a:effectLst/>
                <a:latin typeface="Times New Roman" panose="02020603050405020304" pitchFamily="18" charset="0"/>
                <a:ea typeface="Times New Roman" panose="02020603050405020304" pitchFamily="18" charset="0"/>
              </a:rPr>
              <a:t>                                                                                                                      </a:t>
            </a:r>
            <a:endParaRPr lang="en-IN" sz="2400" spc="-5" dirty="0">
              <a:latin typeface="Calibri" panose="020F0502020204030204" pitchFamily="34" charset="0"/>
              <a:cs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6"/>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224G1A3279</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Google Android </a:t>
            </a:r>
            <a:r>
              <a:rPr lang="en-US" b="1" i="1" dirty="0" err="1">
                <a:solidFill>
                  <a:schemeClr val="bg1"/>
                </a:solidFill>
                <a:latin typeface="Times New Roman" panose="02020603050405020304" pitchFamily="18" charset="0"/>
                <a:cs typeface="Times New Roman" panose="02020603050405020304" pitchFamily="18" charset="0"/>
              </a:rPr>
              <a:t>Develepor</a:t>
            </a:r>
            <a:r>
              <a:rPr lang="en-US" b="1" i="1" dirty="0">
                <a:solidFill>
                  <a:schemeClr val="bg1"/>
                </a:solidFill>
                <a:latin typeface="Times New Roman" panose="02020603050405020304" pitchFamily="18" charset="0"/>
                <a:cs typeface="Times New Roman" panose="02020603050405020304" pitchFamily="18" charset="0"/>
              </a:rPr>
              <a:t> Virtual Internship</a:t>
            </a:r>
          </a:p>
        </p:txBody>
      </p:sp>
      <p:sp>
        <p:nvSpPr>
          <p:cNvPr id="7" name="Title 6">
            <a:extLst>
              <a:ext uri="{FF2B5EF4-FFF2-40B4-BE49-F238E27FC236}">
                <a16:creationId xmlns:a16="http://schemas.microsoft.com/office/drawing/2014/main" id="{51F71A44-8DAC-06F3-9FCF-2AE0F9F8B474}"/>
              </a:ext>
            </a:extLst>
          </p:cNvPr>
          <p:cNvSpPr>
            <a:spLocks noGrp="1"/>
          </p:cNvSpPr>
          <p:nvPr>
            <p:ph type="title"/>
          </p:nvPr>
        </p:nvSpPr>
        <p:spPr/>
        <p:txBody>
          <a:bodyPr/>
          <a:lstStyle/>
          <a:p>
            <a:r>
              <a:rPr lang="en-GB" sz="4400" b="1" dirty="0">
                <a:solidFill>
                  <a:schemeClr val="bg1"/>
                </a:solidFill>
              </a:rPr>
              <a:t>                       </a:t>
            </a:r>
            <a:r>
              <a:rPr lang="en-GB" b="1" dirty="0">
                <a:solidFill>
                  <a:schemeClr val="bg1"/>
                </a:solidFill>
              </a:rPr>
              <a:t>What is Android Studio?</a:t>
            </a:r>
            <a:br>
              <a:rPr lang="en-GB" b="1" dirty="0">
                <a:solidFill>
                  <a:schemeClr val="bg1"/>
                </a:solidFill>
              </a:rPr>
            </a:br>
            <a:endParaRPr lang="en-IN" dirty="0"/>
          </a:p>
        </p:txBody>
      </p:sp>
    </p:spTree>
    <p:extLst>
      <p:ext uri="{BB962C8B-B14F-4D97-AF65-F5344CB8AC3E}">
        <p14:creationId xmlns:p14="http://schemas.microsoft.com/office/powerpoint/2010/main" val="323109703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gn="l"/>
            <a:r>
              <a:rPr lang="en-US" sz="3200" b="0" i="0" dirty="0">
                <a:solidFill>
                  <a:srgbClr val="4E5256"/>
                </a:solidFill>
                <a:effectLst/>
                <a:latin typeface="Google Sans Text"/>
              </a:rPr>
              <a:t>Kotlin is a modern programming language that helps developers be more productive. For example, Kotlin allows you to be more concise and write fewer lines of code for the same functionality compared to other programming languages. Apps that are built with Kotlin are also less likely to crash, resulting in a more stable and robust app for users. Essentially, with Kotlin, you can write better Android apps in a shorter amount of time. As a result, Kotlin is gaining momentum in the industry and is the language that the majority of professional Android developers use before diving into app creation.</a:t>
            </a:r>
            <a:endParaRPr lang="en-US" sz="3200" dirty="0"/>
          </a:p>
          <a:p>
            <a:pPr>
              <a:lnSpc>
                <a:spcPct val="150000"/>
              </a:lnSpc>
              <a:spcBef>
                <a:spcPts val="500"/>
              </a:spcBef>
              <a:spcAft>
                <a:spcPts val="500"/>
              </a:spcAft>
            </a:pPr>
            <a:endParaRPr lang="en-US" sz="32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224G1A3279</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Google Android Developer Virtual Internship</a:t>
            </a:r>
          </a:p>
        </p:txBody>
      </p:sp>
      <p:sp>
        <p:nvSpPr>
          <p:cNvPr id="7" name="Title 6">
            <a:extLst>
              <a:ext uri="{FF2B5EF4-FFF2-40B4-BE49-F238E27FC236}">
                <a16:creationId xmlns:a16="http://schemas.microsoft.com/office/drawing/2014/main" id="{FF67AF98-8572-824A-B085-3B61D568C50F}"/>
              </a:ext>
            </a:extLst>
          </p:cNvPr>
          <p:cNvSpPr>
            <a:spLocks noGrp="1"/>
          </p:cNvSpPr>
          <p:nvPr>
            <p:ph type="title"/>
          </p:nvPr>
        </p:nvSpPr>
        <p:spPr/>
        <p:txBody>
          <a:bodyPr/>
          <a:lstStyle/>
          <a:p>
            <a:r>
              <a:rPr lang="en-IN" dirty="0"/>
              <a:t>            Introduction to programming to </a:t>
            </a:r>
            <a:r>
              <a:rPr lang="en-IN" dirty="0" err="1"/>
              <a:t>kotlin</a:t>
            </a:r>
            <a:endParaRPr lang="en-IN" dirty="0"/>
          </a:p>
        </p:txBody>
      </p:sp>
    </p:spTree>
    <p:extLst>
      <p:ext uri="{BB962C8B-B14F-4D97-AF65-F5344CB8AC3E}">
        <p14:creationId xmlns:p14="http://schemas.microsoft.com/office/powerpoint/2010/main" val="191785150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0" indent="0" algn="l">
              <a:buNone/>
            </a:pPr>
            <a:r>
              <a:rPr lang="en-US" sz="3200" b="0" i="0" dirty="0">
                <a:solidFill>
                  <a:srgbClr val="202124"/>
                </a:solidFill>
                <a:effectLst/>
                <a:latin typeface="Google Sans Text"/>
              </a:rPr>
              <a:t>In this code lab, you create your first Android app with a project template provided by Android Studio. You use Kotlin and Jetpack Compose to customize your app. Note that Android Studio gets updated and sometimes the UI changes, so it is okay if your Android Studio looks a little different than the screenshots in this code lab.</a:t>
            </a:r>
            <a:endParaRPr lang="en-US" sz="2400" b="1" dirty="0">
              <a:solidFill>
                <a:schemeClr val="dk1"/>
              </a:solidFill>
              <a:latin typeface="Verdana"/>
              <a:ea typeface="Verdana"/>
              <a:cs typeface="Verdana"/>
              <a:sym typeface="Verdana"/>
            </a:endParaRPr>
          </a:p>
          <a:p>
            <a:pPr marL="0" indent="0" algn="l">
              <a:buNone/>
            </a:pPr>
            <a:endParaRPr lang="en-US" sz="3200"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224G1A3279</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Google Android Developer Virtual Internship</a:t>
            </a:r>
          </a:p>
        </p:txBody>
      </p:sp>
      <p:sp>
        <p:nvSpPr>
          <p:cNvPr id="7" name="Title 6">
            <a:extLst>
              <a:ext uri="{FF2B5EF4-FFF2-40B4-BE49-F238E27FC236}">
                <a16:creationId xmlns:a16="http://schemas.microsoft.com/office/drawing/2014/main" id="{FF67AF98-8572-824A-B085-3B61D568C50F}"/>
              </a:ext>
            </a:extLst>
          </p:cNvPr>
          <p:cNvSpPr>
            <a:spLocks noGrp="1"/>
          </p:cNvSpPr>
          <p:nvPr>
            <p:ph type="title"/>
          </p:nvPr>
        </p:nvSpPr>
        <p:spPr/>
        <p:txBody>
          <a:bodyPr/>
          <a:lstStyle/>
          <a:p>
            <a:r>
              <a:rPr lang="en-IN" dirty="0"/>
              <a:t>                      </a:t>
            </a:r>
            <a:r>
              <a:rPr lang="en-US" sz="4400" b="1" i="0" dirty="0">
                <a:solidFill>
                  <a:schemeClr val="bg1"/>
                </a:solidFill>
                <a:effectLst/>
                <a:latin typeface="Google Sans"/>
              </a:rPr>
              <a:t>Create your first Android app</a:t>
            </a:r>
            <a:br>
              <a:rPr lang="en-US" sz="3600" dirty="0">
                <a:solidFill>
                  <a:schemeClr val="bg1"/>
                </a:solidFill>
                <a:latin typeface="Tinos"/>
                <a:ea typeface="Tinos"/>
                <a:cs typeface="Tinos"/>
                <a:sym typeface="Tinos"/>
              </a:rPr>
            </a:br>
            <a:endParaRPr lang="en-IN" dirty="0"/>
          </a:p>
        </p:txBody>
      </p:sp>
      <p:pic>
        <p:nvPicPr>
          <p:cNvPr id="6" name="Picture 5" descr="A screenshot of a computer&#10;&#10;Description automatically generated">
            <a:extLst>
              <a:ext uri="{FF2B5EF4-FFF2-40B4-BE49-F238E27FC236}">
                <a16:creationId xmlns:a16="http://schemas.microsoft.com/office/drawing/2014/main" id="{9E27F510-A83E-424F-FDFA-FCA6577C3B60}"/>
              </a:ext>
            </a:extLst>
          </p:cNvPr>
          <p:cNvPicPr>
            <a:picLocks noChangeAspect="1"/>
          </p:cNvPicPr>
          <p:nvPr/>
        </p:nvPicPr>
        <p:blipFill>
          <a:blip r:embed="rId7"/>
          <a:stretch>
            <a:fillRect/>
          </a:stretch>
        </p:blipFill>
        <p:spPr>
          <a:xfrm>
            <a:off x="5110152" y="3352801"/>
            <a:ext cx="6381136" cy="3169919"/>
          </a:xfrm>
          <a:prstGeom prst="rect">
            <a:avLst/>
          </a:prstGeom>
        </p:spPr>
      </p:pic>
      <p:pic>
        <p:nvPicPr>
          <p:cNvPr id="8" name="Picture 7" descr="A close-up of a sign&#10;&#10;Description automatically generated">
            <a:extLst>
              <a:ext uri="{FF2B5EF4-FFF2-40B4-BE49-F238E27FC236}">
                <a16:creationId xmlns:a16="http://schemas.microsoft.com/office/drawing/2014/main" id="{A8F6AA96-B359-EBF4-F651-0E24BD3D4541}"/>
              </a:ext>
            </a:extLst>
          </p:cNvPr>
          <p:cNvPicPr>
            <a:picLocks noChangeAspect="1"/>
          </p:cNvPicPr>
          <p:nvPr/>
        </p:nvPicPr>
        <p:blipFill>
          <a:blip r:embed="rId8"/>
          <a:stretch>
            <a:fillRect/>
          </a:stretch>
        </p:blipFill>
        <p:spPr>
          <a:xfrm>
            <a:off x="817217" y="4272907"/>
            <a:ext cx="3210540" cy="13297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5564803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0" indent="0" algn="l">
              <a:spcBef>
                <a:spcPts val="0"/>
              </a:spcBef>
              <a:buNone/>
            </a:pPr>
            <a:endParaRPr lang="en-US" sz="3200" b="1" dirty="0">
              <a:solidFill>
                <a:schemeClr val="dk1"/>
              </a:solidFill>
              <a:latin typeface="Times New Roman" panose="02020603050405020304" pitchFamily="18" charset="0"/>
              <a:ea typeface="Verdana"/>
              <a:cs typeface="Times New Roman" panose="02020603050405020304" pitchFamily="18" charset="0"/>
              <a:sym typeface="Verdana"/>
            </a:endParaRPr>
          </a:p>
          <a:p>
            <a:pPr marL="0" marR="0" lvl="0" indent="0" algn="l" rtl="0">
              <a:spcBef>
                <a:spcPts val="0"/>
              </a:spcBef>
              <a:spcAft>
                <a:spcPts val="0"/>
              </a:spcAft>
              <a:buNone/>
            </a:pPr>
            <a:endParaRPr lang="en-US" sz="3200"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224G1A3279</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Google Android Developer Virtual Internship</a:t>
            </a:r>
          </a:p>
        </p:txBody>
      </p:sp>
      <p:sp>
        <p:nvSpPr>
          <p:cNvPr id="7" name="Title 6">
            <a:extLst>
              <a:ext uri="{FF2B5EF4-FFF2-40B4-BE49-F238E27FC236}">
                <a16:creationId xmlns:a16="http://schemas.microsoft.com/office/drawing/2014/main" id="{FF67AF98-8572-824A-B085-3B61D568C50F}"/>
              </a:ext>
            </a:extLst>
          </p:cNvPr>
          <p:cNvSpPr>
            <a:spLocks noGrp="1"/>
          </p:cNvSpPr>
          <p:nvPr>
            <p:ph type="title"/>
          </p:nvPr>
        </p:nvSpPr>
        <p:spPr/>
        <p:txBody>
          <a:bodyPr/>
          <a:lstStyle/>
          <a:p>
            <a:r>
              <a:rPr lang="en-GB" sz="3600" dirty="0">
                <a:solidFill>
                  <a:schemeClr val="bg1"/>
                </a:solidFill>
                <a:latin typeface="Times New Roman" panose="02020603050405020304" pitchFamily="18" charset="0"/>
                <a:cs typeface="Times New Roman" panose="02020603050405020304" pitchFamily="18" charset="0"/>
              </a:rPr>
              <a:t>                              Connecting to the Internet</a:t>
            </a:r>
            <a:br>
              <a:rPr lang="en-GB" sz="3600" dirty="0">
                <a:solidFill>
                  <a:schemeClr val="bg1"/>
                </a:solidFill>
                <a:latin typeface="Times New Roman" panose="02020603050405020304" pitchFamily="18" charset="0"/>
                <a:ea typeface="Tinos"/>
                <a:cs typeface="Times New Roman" panose="02020603050405020304" pitchFamily="18" charset="0"/>
                <a:sym typeface="Tinos"/>
              </a:rPr>
            </a:br>
            <a:br>
              <a:rPr lang="en-US" sz="3600" dirty="0">
                <a:solidFill>
                  <a:schemeClr val="bg1"/>
                </a:solidFill>
                <a:latin typeface="Tinos"/>
                <a:ea typeface="Tinos"/>
                <a:cs typeface="Tinos"/>
                <a:sym typeface="Tinos"/>
              </a:rPr>
            </a:br>
            <a:endParaRPr lang="en-IN" dirty="0"/>
          </a:p>
        </p:txBody>
      </p:sp>
      <p:sp>
        <p:nvSpPr>
          <p:cNvPr id="6" name="Google Shape;138;p19">
            <a:extLst>
              <a:ext uri="{FF2B5EF4-FFF2-40B4-BE49-F238E27FC236}">
                <a16:creationId xmlns:a16="http://schemas.microsoft.com/office/drawing/2014/main" id="{4867870D-E7D0-882E-C55D-7CB198A9AB0F}"/>
              </a:ext>
            </a:extLst>
          </p:cNvPr>
          <p:cNvSpPr txBox="1"/>
          <p:nvPr/>
        </p:nvSpPr>
        <p:spPr>
          <a:xfrm>
            <a:off x="238382" y="1168400"/>
            <a:ext cx="11503200" cy="632556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3200" b="1" dirty="0">
                <a:solidFill>
                  <a:schemeClr val="dk1"/>
                </a:solidFill>
                <a:latin typeface="Times New Roman" panose="02020603050405020304" pitchFamily="18" charset="0"/>
                <a:ea typeface="Verdana"/>
                <a:cs typeface="Times New Roman" panose="02020603050405020304" pitchFamily="18" charset="0"/>
                <a:sym typeface="Verdana"/>
              </a:rPr>
              <a:t>In this task, you will add a network layer to your my Photos project that your View Model will use to communicate with the  service</a:t>
            </a:r>
            <a:r>
              <a:rPr lang="en-US" sz="2400" b="1" dirty="0">
                <a:solidFill>
                  <a:schemeClr val="dk1"/>
                </a:solidFill>
                <a:latin typeface="Times New Roman" panose="02020603050405020304" pitchFamily="18" charset="0"/>
                <a:ea typeface="Verdana"/>
                <a:cs typeface="Times New Roman" panose="02020603050405020304" pitchFamily="18" charset="0"/>
                <a:sym typeface="Verdana"/>
              </a:rPr>
              <a:t>.</a:t>
            </a:r>
            <a:endParaRPr sz="2400" b="1" dirty="0">
              <a:solidFill>
                <a:schemeClr val="dk1"/>
              </a:solidFill>
              <a:latin typeface="Times New Roman" panose="02020603050405020304" pitchFamily="18" charset="0"/>
              <a:ea typeface="Verdana"/>
              <a:cs typeface="Times New Roman" panose="02020603050405020304" pitchFamily="18" charset="0"/>
              <a:sym typeface="Verdana"/>
            </a:endParaRPr>
          </a:p>
        </p:txBody>
      </p:sp>
      <p:pic>
        <p:nvPicPr>
          <p:cNvPr id="8" name="Picture 7" descr="A diagram of a computer&#10;&#10;Description automatically generated">
            <a:extLst>
              <a:ext uri="{FF2B5EF4-FFF2-40B4-BE49-F238E27FC236}">
                <a16:creationId xmlns:a16="http://schemas.microsoft.com/office/drawing/2014/main" id="{CDFAD4A7-712C-5BC9-3B4C-A1DD657834F3}"/>
              </a:ext>
            </a:extLst>
          </p:cNvPr>
          <p:cNvPicPr>
            <a:picLocks noChangeAspect="1"/>
          </p:cNvPicPr>
          <p:nvPr/>
        </p:nvPicPr>
        <p:blipFill>
          <a:blip r:embed="rId7"/>
          <a:stretch>
            <a:fillRect/>
          </a:stretch>
        </p:blipFill>
        <p:spPr>
          <a:xfrm>
            <a:off x="1320620" y="2722880"/>
            <a:ext cx="9631859" cy="3423919"/>
          </a:xfrm>
          <a:prstGeom prst="rect">
            <a:avLst/>
          </a:prstGeom>
        </p:spPr>
      </p:pic>
    </p:spTree>
    <p:extLst>
      <p:ext uri="{BB962C8B-B14F-4D97-AF65-F5344CB8AC3E}">
        <p14:creationId xmlns:p14="http://schemas.microsoft.com/office/powerpoint/2010/main" val="360571521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0" indent="0" algn="l">
              <a:spcBef>
                <a:spcPts val="0"/>
              </a:spcBef>
              <a:buNone/>
            </a:pPr>
            <a:endParaRPr lang="en-US" sz="3200" b="1" dirty="0">
              <a:solidFill>
                <a:schemeClr val="dk1"/>
              </a:solidFill>
              <a:latin typeface="Times New Roman" panose="02020603050405020304" pitchFamily="18" charset="0"/>
              <a:ea typeface="Verdana"/>
              <a:cs typeface="Times New Roman" panose="02020603050405020304" pitchFamily="18" charset="0"/>
              <a:sym typeface="Verdana"/>
            </a:endParaRPr>
          </a:p>
          <a:p>
            <a:pPr marL="0" marR="0" lvl="0" indent="0" algn="l" rtl="0">
              <a:spcBef>
                <a:spcPts val="0"/>
              </a:spcBef>
              <a:spcAft>
                <a:spcPts val="0"/>
              </a:spcAft>
              <a:buNone/>
            </a:pPr>
            <a:endParaRPr lang="en-US" sz="3200"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224G1A3279</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Google Android Developer Virtual Internship</a:t>
            </a:r>
          </a:p>
        </p:txBody>
      </p:sp>
      <p:sp>
        <p:nvSpPr>
          <p:cNvPr id="7" name="Title 6">
            <a:extLst>
              <a:ext uri="{FF2B5EF4-FFF2-40B4-BE49-F238E27FC236}">
                <a16:creationId xmlns:a16="http://schemas.microsoft.com/office/drawing/2014/main" id="{FF67AF98-8572-824A-B085-3B61D568C50F}"/>
              </a:ext>
            </a:extLst>
          </p:cNvPr>
          <p:cNvSpPr>
            <a:spLocks noGrp="1"/>
          </p:cNvSpPr>
          <p:nvPr>
            <p:ph type="title"/>
          </p:nvPr>
        </p:nvSpPr>
        <p:spPr/>
        <p:txBody>
          <a:bodyPr/>
          <a:lstStyle/>
          <a:p>
            <a:pPr algn="ctr">
              <a:lnSpc>
                <a:spcPct val="90000"/>
              </a:lnSpc>
            </a:pPr>
            <a:r>
              <a:rPr lang="en-US" sz="3600" b="1">
                <a:solidFill>
                  <a:schemeClr val="bg1"/>
                </a:solidFill>
                <a:latin typeface="Times New Roman" panose="02020603050405020304" pitchFamily="18" charset="0"/>
                <a:cs typeface="Times New Roman" panose="02020603050405020304" pitchFamily="18" charset="0"/>
              </a:rPr>
              <a:t>Add a View Model on Database</a:t>
            </a:r>
            <a:endParaRPr lang="en-US" sz="3600" b="1" dirty="0">
              <a:solidFill>
                <a:schemeClr val="bg1"/>
              </a:solidFill>
              <a:latin typeface="Times New Roman" panose="02020603050405020304" pitchFamily="18" charset="0"/>
              <a:ea typeface="Tinos"/>
              <a:cs typeface="Times New Roman" panose="02020603050405020304" pitchFamily="18" charset="0"/>
              <a:sym typeface="Tinos"/>
            </a:endParaRPr>
          </a:p>
        </p:txBody>
      </p:sp>
      <p:sp>
        <p:nvSpPr>
          <p:cNvPr id="6" name="Google Shape;138;p19">
            <a:extLst>
              <a:ext uri="{FF2B5EF4-FFF2-40B4-BE49-F238E27FC236}">
                <a16:creationId xmlns:a16="http://schemas.microsoft.com/office/drawing/2014/main" id="{4867870D-E7D0-882E-C55D-7CB198A9AB0F}"/>
              </a:ext>
            </a:extLst>
          </p:cNvPr>
          <p:cNvSpPr txBox="1"/>
          <p:nvPr/>
        </p:nvSpPr>
        <p:spPr>
          <a:xfrm>
            <a:off x="238382" y="1168400"/>
            <a:ext cx="11503200" cy="632556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latin typeface="Times New Roman" panose="02020603050405020304" pitchFamily="18" charset="0"/>
                <a:cs typeface="Times New Roman" panose="02020603050405020304" pitchFamily="18" charset="0"/>
              </a:rPr>
              <a:t>You have thus far created a database and the UI classes were part of the starter code. To save the app's transient data and to also access the database, you need a View Model. Your Inventory View Model will interact with the database via the DAO,  and provide data to the UI. All database operations will have to be run away from the main UI thread, you'll do that using coroutines and view Model Scope.</a:t>
            </a:r>
            <a:endParaRPr lang="en-GB" sz="24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400" b="1" dirty="0">
              <a:solidFill>
                <a:schemeClr val="dk1"/>
              </a:solidFill>
              <a:latin typeface="Times New Roman" panose="02020603050405020304" pitchFamily="18" charset="0"/>
              <a:ea typeface="Verdana"/>
              <a:cs typeface="Times New Roman" panose="02020603050405020304" pitchFamily="18" charset="0"/>
              <a:sym typeface="Verdana"/>
            </a:endParaRPr>
          </a:p>
        </p:txBody>
      </p:sp>
      <p:pic>
        <p:nvPicPr>
          <p:cNvPr id="9" name="Picture 8" descr="A diagram of a software system&#10;&#10;Description automatically generated">
            <a:extLst>
              <a:ext uri="{FF2B5EF4-FFF2-40B4-BE49-F238E27FC236}">
                <a16:creationId xmlns:a16="http://schemas.microsoft.com/office/drawing/2014/main" id="{63E8DB98-630A-E1F6-4721-105C3EBE9658}"/>
              </a:ext>
            </a:extLst>
          </p:cNvPr>
          <p:cNvPicPr>
            <a:picLocks noChangeAspect="1"/>
          </p:cNvPicPr>
          <p:nvPr/>
        </p:nvPicPr>
        <p:blipFill>
          <a:blip r:embed="rId7"/>
          <a:stretch>
            <a:fillRect/>
          </a:stretch>
        </p:blipFill>
        <p:spPr>
          <a:xfrm>
            <a:off x="5310117" y="3107721"/>
            <a:ext cx="5943600" cy="3060638"/>
          </a:xfrm>
          <a:prstGeom prst="rect">
            <a:avLst/>
          </a:prstGeom>
        </p:spPr>
      </p:pic>
      <p:pic>
        <p:nvPicPr>
          <p:cNvPr id="10" name="Picture 9" descr="A diagram of a computer&#10;&#10;Description automatically generated">
            <a:extLst>
              <a:ext uri="{FF2B5EF4-FFF2-40B4-BE49-F238E27FC236}">
                <a16:creationId xmlns:a16="http://schemas.microsoft.com/office/drawing/2014/main" id="{774E7CAB-E181-4F49-CBF4-646951214411}"/>
              </a:ext>
            </a:extLst>
          </p:cNvPr>
          <p:cNvPicPr>
            <a:picLocks noChangeAspect="1"/>
          </p:cNvPicPr>
          <p:nvPr/>
        </p:nvPicPr>
        <p:blipFill>
          <a:blip r:embed="rId8"/>
          <a:stretch>
            <a:fillRect/>
          </a:stretch>
        </p:blipFill>
        <p:spPr>
          <a:xfrm>
            <a:off x="450418" y="3107721"/>
            <a:ext cx="4468544" cy="3060638"/>
          </a:xfrm>
          <a:prstGeom prst="rect">
            <a:avLst/>
          </a:prstGeom>
        </p:spPr>
      </p:pic>
    </p:spTree>
    <p:extLst>
      <p:ext uri="{BB962C8B-B14F-4D97-AF65-F5344CB8AC3E}">
        <p14:creationId xmlns:p14="http://schemas.microsoft.com/office/powerpoint/2010/main" val="290364639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gn="just">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Programming Languages</a:t>
            </a:r>
            <a:r>
              <a:rPr lang="en-US"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Kotlin</a:t>
            </a:r>
            <a:r>
              <a:rPr lang="en-US" sz="2000" b="0" i="0" dirty="0">
                <a:solidFill>
                  <a:srgbClr val="374151"/>
                </a:solidFill>
                <a:effectLst/>
                <a:latin typeface="Times New Roman" panose="02020603050405020304" pitchFamily="18" charset="0"/>
                <a:cs typeface="Times New Roman" panose="02020603050405020304" pitchFamily="18" charset="0"/>
              </a:rPr>
              <a:t>: Kotlin has become the preferred language for Android development due to its modern features and improved developer productivity. It is fully interoperable with Java.</a:t>
            </a:r>
          </a:p>
          <a:p>
            <a:pPr marL="742950" lvl="1" indent="-285750" algn="just">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Java</a:t>
            </a:r>
            <a:r>
              <a:rPr lang="en-US" sz="2000" b="0" i="0" dirty="0">
                <a:solidFill>
                  <a:srgbClr val="374151"/>
                </a:solidFill>
                <a:effectLst/>
                <a:latin typeface="Times New Roman" panose="02020603050405020304" pitchFamily="18" charset="0"/>
                <a:cs typeface="Times New Roman" panose="02020603050405020304" pitchFamily="18" charset="0"/>
              </a:rPr>
              <a:t>: Java was the primary language for Android development before Kotlin became popular. Many existing Android apps are written in Java.</a:t>
            </a:r>
          </a:p>
          <a:p>
            <a:pPr algn="just">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Integrated Development Environment (IDE)</a:t>
            </a:r>
            <a:r>
              <a:rPr lang="en-US"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Android Studio</a:t>
            </a:r>
            <a:r>
              <a:rPr lang="en-US" sz="2000" b="0" i="0" dirty="0">
                <a:solidFill>
                  <a:srgbClr val="374151"/>
                </a:solidFill>
                <a:effectLst/>
                <a:latin typeface="Times New Roman" panose="02020603050405020304" pitchFamily="18" charset="0"/>
                <a:cs typeface="Times New Roman" panose="02020603050405020304" pitchFamily="18" charset="0"/>
              </a:rPr>
              <a:t>: Android Studio is the official IDE for Android app development. It provides a comprehensive set of tools and features for designing, coding, testing, and deploying Android applications.</a:t>
            </a:r>
          </a:p>
          <a:p>
            <a:pPr algn="just">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User Interface (UI) Design</a:t>
            </a:r>
            <a:r>
              <a:rPr lang="en-US"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XML</a:t>
            </a:r>
            <a:r>
              <a:rPr lang="en-US" sz="2000" b="0" i="0" dirty="0">
                <a:solidFill>
                  <a:srgbClr val="374151"/>
                </a:solidFill>
                <a:effectLst/>
                <a:latin typeface="Times New Roman" panose="02020603050405020304" pitchFamily="18" charset="0"/>
                <a:cs typeface="Times New Roman" panose="02020603050405020304" pitchFamily="18" charset="0"/>
              </a:rPr>
              <a:t>: Layouts for the user interface are often defined in XML files. Android Studio provides a visual designer for designing UI elements, and XML can be used to define the layout structure.</a:t>
            </a:r>
          </a:p>
          <a:p>
            <a:pPr algn="just">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Emulator</a:t>
            </a:r>
            <a:r>
              <a:rPr lang="en-US"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Android Emulator</a:t>
            </a:r>
            <a:r>
              <a:rPr lang="en-US" sz="2000" b="0" i="0" dirty="0">
                <a:solidFill>
                  <a:srgbClr val="374151"/>
                </a:solidFill>
                <a:effectLst/>
                <a:latin typeface="Times New Roman" panose="02020603050405020304" pitchFamily="18" charset="0"/>
                <a:cs typeface="Times New Roman" panose="02020603050405020304" pitchFamily="18" charset="0"/>
              </a:rPr>
              <a:t>: Android Emulator is an official tool that allows developers to run and test their apps on virtual Android devices, simulating various device configurations and Android versions.</a:t>
            </a:r>
          </a:p>
          <a:p>
            <a:pPr marL="0" indent="0" algn="l">
              <a:spcBef>
                <a:spcPts val="0"/>
              </a:spcBef>
              <a:buNone/>
            </a:pPr>
            <a:endParaRPr lang="en-US" sz="4400" b="1" dirty="0">
              <a:solidFill>
                <a:schemeClr val="dk1"/>
              </a:solidFill>
              <a:latin typeface="Times New Roman" panose="02020603050405020304" pitchFamily="18" charset="0"/>
              <a:ea typeface="Verdana"/>
              <a:cs typeface="Times New Roman" panose="02020603050405020304" pitchFamily="18" charset="0"/>
              <a:sym typeface="Verdana"/>
            </a:endParaRPr>
          </a:p>
          <a:p>
            <a:pPr marL="0" marR="0" lvl="0" indent="0" algn="l" rtl="0">
              <a:spcBef>
                <a:spcPts val="0"/>
              </a:spcBef>
              <a:spcAft>
                <a:spcPts val="0"/>
              </a:spcAft>
              <a:buNone/>
            </a:pPr>
            <a:endParaRPr lang="en-US" sz="3200"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224G1A3279</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Google Android Developer Virtual Internship</a:t>
            </a:r>
          </a:p>
        </p:txBody>
      </p:sp>
      <p:sp>
        <p:nvSpPr>
          <p:cNvPr id="6" name="Google Shape;138;p19">
            <a:extLst>
              <a:ext uri="{FF2B5EF4-FFF2-40B4-BE49-F238E27FC236}">
                <a16:creationId xmlns:a16="http://schemas.microsoft.com/office/drawing/2014/main" id="{4867870D-E7D0-882E-C55D-7CB198A9AB0F}"/>
              </a:ext>
            </a:extLst>
          </p:cNvPr>
          <p:cNvSpPr txBox="1"/>
          <p:nvPr/>
        </p:nvSpPr>
        <p:spPr>
          <a:xfrm>
            <a:off x="632918" y="5650977"/>
            <a:ext cx="11503200" cy="60556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endParaRPr kumimoji="0" lang="en-US" sz="3600" b="0" i="0" u="none" strike="noStrike" kern="0" cap="none" spc="0" normalizeH="0" baseline="0" noProof="0" dirty="0">
              <a:ln>
                <a:noFill/>
              </a:ln>
              <a:solidFill>
                <a:schemeClr val="tx1"/>
              </a:solidFill>
              <a:effectLst/>
              <a:uLnTx/>
              <a:uFillTx/>
              <a:latin typeface="Times New Roman" panose="02020603050405020304" pitchFamily="18" charset="0"/>
              <a:ea typeface="Tinos"/>
              <a:cs typeface="Times New Roman" panose="02020603050405020304" pitchFamily="18" charset="0"/>
              <a:sym typeface="Tinos"/>
            </a:endParaRPr>
          </a:p>
        </p:txBody>
      </p:sp>
      <p:sp>
        <p:nvSpPr>
          <p:cNvPr id="8" name="Title 7">
            <a:extLst>
              <a:ext uri="{FF2B5EF4-FFF2-40B4-BE49-F238E27FC236}">
                <a16:creationId xmlns:a16="http://schemas.microsoft.com/office/drawing/2014/main" id="{FF0CC326-136B-750F-9D3F-ADEFAEDB26FB}"/>
              </a:ext>
            </a:extLst>
          </p:cNvPr>
          <p:cNvSpPr>
            <a:spLocks noGrp="1"/>
          </p:cNvSpPr>
          <p:nvPr>
            <p:ph type="title"/>
          </p:nvPr>
        </p:nvSpPr>
        <p:spPr/>
        <p:txBody>
          <a:bodyPr/>
          <a:lstStyle/>
          <a:p>
            <a:r>
              <a:rPr lang="en-GB" sz="2800" b="1" dirty="0">
                <a:solidFill>
                  <a:schemeClr val="bg1"/>
                </a:solidFill>
                <a:latin typeface="Times New Roman" panose="02020603050405020304" pitchFamily="18" charset="0"/>
                <a:cs typeface="Times New Roman" panose="02020603050405020304" pitchFamily="18" charset="0"/>
              </a:rPr>
              <a:t>                        </a:t>
            </a:r>
            <a:r>
              <a:rPr lang="en-GB" sz="3600" b="1" dirty="0">
                <a:solidFill>
                  <a:schemeClr val="bg1"/>
                </a:solidFill>
                <a:latin typeface="Times New Roman" panose="02020603050405020304" pitchFamily="18" charset="0"/>
                <a:cs typeface="Times New Roman" panose="02020603050405020304" pitchFamily="18" charset="0"/>
              </a:rPr>
              <a:t>Technologies used to make Android apps </a:t>
            </a:r>
            <a:br>
              <a:rPr lang="en-GB" sz="3600" b="1" dirty="0">
                <a:solidFill>
                  <a:schemeClr val="bg1"/>
                </a:solidFill>
                <a:latin typeface="Times New Roman" panose="02020603050405020304" pitchFamily="18" charset="0"/>
                <a:cs typeface="Times New Roman" panose="02020603050405020304" pitchFamily="18" charset="0"/>
              </a:rPr>
            </a:br>
            <a:endParaRPr lang="en-GB" sz="2800" dirty="0">
              <a:solidFill>
                <a:schemeClr val="accent4">
                  <a:lumMod val="60000"/>
                  <a:lumOff val="40000"/>
                </a:schemeClr>
              </a:solidFill>
            </a:endParaRPr>
          </a:p>
        </p:txBody>
      </p:sp>
    </p:spTree>
    <p:extLst>
      <p:ext uri="{BB962C8B-B14F-4D97-AF65-F5344CB8AC3E}">
        <p14:creationId xmlns:p14="http://schemas.microsoft.com/office/powerpoint/2010/main" val="135821586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5819</TotalTime>
  <Words>967</Words>
  <Application>Microsoft Office PowerPoint</Application>
  <PresentationFormat>Widescreen</PresentationFormat>
  <Paragraphs>95</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Calibri</vt:lpstr>
      <vt:lpstr>Courier New</vt:lpstr>
      <vt:lpstr>Google Sans</vt:lpstr>
      <vt:lpstr>Google Sans Text</vt:lpstr>
      <vt:lpstr>Söhne</vt:lpstr>
      <vt:lpstr>Times New Roman</vt:lpstr>
      <vt:lpstr>Tinos</vt:lpstr>
      <vt:lpstr>Verdana</vt:lpstr>
      <vt:lpstr>Wingdings</vt:lpstr>
      <vt:lpstr>Custom Design</vt:lpstr>
      <vt:lpstr>PowerPoint Presentation</vt:lpstr>
      <vt:lpstr>                                    Contents</vt:lpstr>
      <vt:lpstr>                What is Android Development? </vt:lpstr>
      <vt:lpstr>                       What is Android Studio? </vt:lpstr>
      <vt:lpstr>            Introduction to programming to kotlin</vt:lpstr>
      <vt:lpstr>                      Create your first Android app </vt:lpstr>
      <vt:lpstr>                              Connecting to the Internet  </vt:lpstr>
      <vt:lpstr>Add a View Model on Database</vt:lpstr>
      <vt:lpstr>                        Technologies used to make Android apps  </vt:lpstr>
      <vt:lpstr>      Conclusion </vt:lpstr>
      <vt:lpstr>      References </vt:lpstr>
      <vt:lpstr>               Internship Certificate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varshu bujji</cp:lastModifiedBy>
  <cp:revision>157</cp:revision>
  <dcterms:created xsi:type="dcterms:W3CDTF">2019-06-11T05:35:51Z</dcterms:created>
  <dcterms:modified xsi:type="dcterms:W3CDTF">2024-10-30T09:14:26Z</dcterms:modified>
</cp:coreProperties>
</file>