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p:cViewPr varScale="1">
        <p:scale>
          <a:sx n="84" d="100"/>
          <a:sy n="84" d="100"/>
        </p:scale>
        <p:origin x="49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hyperlink" Target="https://github.com/SaiPrasath342/TNSDC_GenAI_Projects.gi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33400" y="10668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838200" y="36576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048000" y="4648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5029200" y="3733800"/>
            <a:ext cx="2590800" cy="382156"/>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0" name="TextBox 9">
            <a:extLst>
              <a:ext uri="{FF2B5EF4-FFF2-40B4-BE49-F238E27FC236}">
                <a16:creationId xmlns:a16="http://schemas.microsoft.com/office/drawing/2014/main" id="{5E8EBAC5-02EA-143D-A1AB-F17B96309EBA}"/>
              </a:ext>
            </a:extLst>
          </p:cNvPr>
          <p:cNvSpPr txBox="1"/>
          <p:nvPr/>
        </p:nvSpPr>
        <p:spPr>
          <a:xfrm>
            <a:off x="2590800" y="2057400"/>
            <a:ext cx="4038600" cy="1323439"/>
          </a:xfrm>
          <a:prstGeom prst="rect">
            <a:avLst/>
          </a:prstGeom>
          <a:noFill/>
        </p:spPr>
        <p:txBody>
          <a:bodyPr wrap="square" rtlCol="0">
            <a:spAutoFit/>
          </a:bodyPr>
          <a:lstStyle/>
          <a:p>
            <a:r>
              <a:rPr lang="en-IN" sz="4000" dirty="0"/>
              <a:t>Generative AI For Engineering</a:t>
            </a:r>
          </a:p>
        </p:txBody>
      </p:sp>
      <p:sp>
        <p:nvSpPr>
          <p:cNvPr id="12" name="TextBox 11">
            <a:extLst>
              <a:ext uri="{FF2B5EF4-FFF2-40B4-BE49-F238E27FC236}">
                <a16:creationId xmlns:a16="http://schemas.microsoft.com/office/drawing/2014/main" id="{9855F432-72EC-02E9-1780-56CD0DEE0889}"/>
              </a:ext>
            </a:extLst>
          </p:cNvPr>
          <p:cNvSpPr txBox="1"/>
          <p:nvPr/>
        </p:nvSpPr>
        <p:spPr>
          <a:xfrm>
            <a:off x="6477000" y="4800600"/>
            <a:ext cx="4608954" cy="1846659"/>
          </a:xfrm>
          <a:prstGeom prst="rect">
            <a:avLst/>
          </a:prstGeom>
          <a:noFill/>
        </p:spPr>
        <p:txBody>
          <a:bodyPr wrap="none" rtlCol="0">
            <a:spAutoFit/>
          </a:bodyPr>
          <a:lstStyle/>
          <a:p>
            <a:r>
              <a:rPr lang="en-IN" sz="2400" dirty="0">
                <a:latin typeface="Aptos Display" panose="020B0004020202020204" pitchFamily="34" charset="0"/>
                <a:ea typeface="Sans Serif Collection" panose="020B0502040504020204" pitchFamily="34" charset="0"/>
                <a:cs typeface="Sans Serif Collection" panose="020B0502040504020204" pitchFamily="34" charset="0"/>
              </a:rPr>
              <a:t>Submitted By:</a:t>
            </a:r>
          </a:p>
          <a:p>
            <a:endParaRPr lang="en-IN" sz="2400" dirty="0">
              <a:latin typeface="Aptos Display" panose="020B0004020202020204" pitchFamily="34" charset="0"/>
              <a:ea typeface="Sans Serif Collection" panose="020B0502040504020204" pitchFamily="34" charset="0"/>
              <a:cs typeface="Sans Serif Collection" panose="020B0502040504020204" pitchFamily="34" charset="0"/>
            </a:endParaRPr>
          </a:p>
          <a:p>
            <a:r>
              <a:rPr lang="en-IN" sz="2400" dirty="0">
                <a:latin typeface="Aptos Display" panose="020B0004020202020204" pitchFamily="34" charset="0"/>
                <a:ea typeface="Sans Serif Collection" panose="020B0502040504020204" pitchFamily="34" charset="0"/>
                <a:cs typeface="Sans Serif Collection" panose="020B0502040504020204" pitchFamily="34" charset="0"/>
              </a:rPr>
              <a:t>	Name : Sai </a:t>
            </a:r>
            <a:r>
              <a:rPr lang="en-IN" sz="2400" dirty="0" err="1">
                <a:latin typeface="Aptos Display" panose="020B0004020202020204" pitchFamily="34" charset="0"/>
                <a:ea typeface="Sans Serif Collection" panose="020B0502040504020204" pitchFamily="34" charset="0"/>
                <a:cs typeface="Sans Serif Collection" panose="020B0502040504020204" pitchFamily="34" charset="0"/>
              </a:rPr>
              <a:t>Prasath.S</a:t>
            </a:r>
            <a:endParaRPr lang="en-IN" sz="2400" dirty="0">
              <a:latin typeface="Aptos Display" panose="020B0004020202020204" pitchFamily="34" charset="0"/>
              <a:ea typeface="Sans Serif Collection" panose="020B0502040504020204" pitchFamily="34" charset="0"/>
              <a:cs typeface="Sans Serif Collection" panose="020B0502040504020204" pitchFamily="34" charset="0"/>
            </a:endParaRPr>
          </a:p>
          <a:p>
            <a:r>
              <a:rPr lang="en-IN" sz="2400" dirty="0">
                <a:latin typeface="Aptos Display" panose="020B0004020202020204" pitchFamily="34" charset="0"/>
                <a:ea typeface="Sans Serif Collection" panose="020B0502040504020204" pitchFamily="34" charset="0"/>
                <a:cs typeface="Sans Serif Collection" panose="020B0502040504020204" pitchFamily="34" charset="0"/>
              </a:rPr>
              <a:t>      	Register No</a:t>
            </a:r>
            <a:r>
              <a:rPr lang="en-IN" sz="2400">
                <a:latin typeface="Aptos Display" panose="020B0004020202020204" pitchFamily="34" charset="0"/>
                <a:ea typeface="Sans Serif Collection" panose="020B0502040504020204" pitchFamily="34" charset="0"/>
                <a:cs typeface="Sans Serif Collection" panose="020B0502040504020204" pitchFamily="34" charset="0"/>
              </a:rPr>
              <a:t>: 813821104083</a:t>
            </a:r>
            <a:endParaRPr lang="en-IN" sz="2400" dirty="0">
              <a:latin typeface="Aptos Display" panose="020B0004020202020204" pitchFamily="34" charset="0"/>
              <a:ea typeface="Sans Serif Collection" panose="020B0502040504020204" pitchFamily="34" charset="0"/>
              <a:cs typeface="Sans Serif Collection" panose="020B0502040504020204" pitchFamily="34" charset="0"/>
            </a:endParaRPr>
          </a:p>
          <a:p>
            <a:r>
              <a:rPr lang="en-IN"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1" name="Picture 10">
            <a:extLst>
              <a:ext uri="{FF2B5EF4-FFF2-40B4-BE49-F238E27FC236}">
                <a16:creationId xmlns:a16="http://schemas.microsoft.com/office/drawing/2014/main" id="{DFA8C74B-F228-05F7-5C04-78FD5E9E0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600200"/>
            <a:ext cx="8657153" cy="3933983"/>
          </a:xfrm>
          <a:prstGeom prst="rect">
            <a:avLst/>
          </a:prstGeom>
        </p:spPr>
      </p:pic>
      <p:sp>
        <p:nvSpPr>
          <p:cNvPr id="4" name="TextBox 3">
            <a:extLst>
              <a:ext uri="{FF2B5EF4-FFF2-40B4-BE49-F238E27FC236}">
                <a16:creationId xmlns:a16="http://schemas.microsoft.com/office/drawing/2014/main" id="{309F9FDA-4EB6-7049-FD30-EFBA43CE63C0}"/>
              </a:ext>
            </a:extLst>
          </p:cNvPr>
          <p:cNvSpPr txBox="1"/>
          <p:nvPr/>
        </p:nvSpPr>
        <p:spPr>
          <a:xfrm>
            <a:off x="914400" y="6172200"/>
            <a:ext cx="8915400" cy="369332"/>
          </a:xfrm>
          <a:prstGeom prst="rect">
            <a:avLst/>
          </a:prstGeom>
          <a:noFill/>
        </p:spPr>
        <p:txBody>
          <a:bodyPr wrap="square" rtlCol="0">
            <a:spAutoFit/>
          </a:bodyPr>
          <a:lstStyle/>
          <a:p>
            <a:r>
              <a:rPr lang="en-IN" dirty="0">
                <a:hlinkClick r:id="rId4"/>
              </a:rPr>
              <a:t>https://github.com/SaiPrasath342/TNSDC_GenAI_Projects.git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sz="4250" dirty="0"/>
              <a:t>PROJECT</a:t>
            </a:r>
            <a:r>
              <a:rPr lang="en-IN" sz="4250" spc="-90" dirty="0"/>
              <a:t> </a:t>
            </a:r>
            <a:r>
              <a:rPr lang="en-IN" sz="4250" spc="-10"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object 4">
            <a:extLst>
              <a:ext uri="{FF2B5EF4-FFF2-40B4-BE49-F238E27FC236}">
                <a16:creationId xmlns:a16="http://schemas.microsoft.com/office/drawing/2014/main" id="{C570FBE9-98C7-9638-24B5-154AEC792C34}"/>
              </a:ext>
            </a:extLst>
          </p:cNvPr>
          <p:cNvSpPr/>
          <p:nvPr/>
        </p:nvSpPr>
        <p:spPr>
          <a:xfrm>
            <a:off x="1752600" y="2438400"/>
            <a:ext cx="9607733" cy="3581400"/>
          </a:xfrm>
          <a:custGeom>
            <a:avLst/>
            <a:gdLst/>
            <a:ahLst/>
            <a:cxnLst/>
            <a:rect l="l" t="t" r="r" b="b"/>
            <a:pathLst>
              <a:path w="9810750" h="4210050">
                <a:moveTo>
                  <a:pt x="0" y="0"/>
                </a:moveTo>
                <a:lnTo>
                  <a:pt x="9810749" y="0"/>
                </a:lnTo>
                <a:lnTo>
                  <a:pt x="9810749" y="4210014"/>
                </a:lnTo>
                <a:lnTo>
                  <a:pt x="0" y="4210014"/>
                </a:lnTo>
                <a:lnTo>
                  <a:pt x="0" y="0"/>
                </a:lnTo>
              </a:path>
            </a:pathLst>
          </a:custGeom>
          <a:ln w="76212">
            <a:solidFill>
              <a:srgbClr val="000000"/>
            </a:solidFill>
          </a:ln>
        </p:spPr>
        <p:txBody>
          <a:bodyPr wrap="square" lIns="0" tIns="0" rIns="0" bIns="0" rtlCol="0"/>
          <a:lstStyle/>
          <a:p>
            <a:endParaRPr/>
          </a:p>
        </p:txBody>
      </p:sp>
      <p:sp>
        <p:nvSpPr>
          <p:cNvPr id="23" name="object 5">
            <a:extLst>
              <a:ext uri="{FF2B5EF4-FFF2-40B4-BE49-F238E27FC236}">
                <a16:creationId xmlns:a16="http://schemas.microsoft.com/office/drawing/2014/main" id="{998270AC-CEB1-D48F-5D9C-7D4534ACD6E2}"/>
              </a:ext>
            </a:extLst>
          </p:cNvPr>
          <p:cNvSpPr txBox="1"/>
          <p:nvPr/>
        </p:nvSpPr>
        <p:spPr>
          <a:xfrm>
            <a:off x="2590800" y="4038600"/>
            <a:ext cx="7655791" cy="1383712"/>
          </a:xfrm>
          <a:prstGeom prst="rect">
            <a:avLst/>
          </a:prstGeom>
        </p:spPr>
        <p:txBody>
          <a:bodyPr vert="horz" wrap="square" lIns="0" tIns="13970" rIns="0" bIns="0" rtlCol="0">
            <a:spAutoFit/>
          </a:bodyPr>
          <a:lstStyle/>
          <a:p>
            <a:pPr marL="12700">
              <a:spcBef>
                <a:spcPts val="140"/>
              </a:spcBef>
              <a:tabLst>
                <a:tab pos="4608195" algn="l"/>
              </a:tabLst>
            </a:pPr>
            <a:r>
              <a:rPr lang="en-IN" sz="8900" b="1" spc="240" dirty="0">
                <a:solidFill>
                  <a:srgbClr val="231F20"/>
                </a:solidFill>
                <a:latin typeface="Segoe UI Semilight" panose="020B0402040204020203" pitchFamily="34" charset="0"/>
                <a:ea typeface="+mj-ea"/>
                <a:cs typeface="Segoe UI Semilight" panose="020B0402040204020203" pitchFamily="34" charset="0"/>
              </a:rPr>
              <a:t>Powered By AI</a:t>
            </a:r>
            <a:endParaRPr sz="8900" b="1" spc="240" dirty="0">
              <a:solidFill>
                <a:srgbClr val="231F20"/>
              </a:solidFill>
              <a:latin typeface="Segoe UI Semilight" panose="020B0402040204020203" pitchFamily="34" charset="0"/>
              <a:ea typeface="+mj-ea"/>
              <a:cs typeface="Segoe UI Semilight" panose="020B0402040204020203" pitchFamily="34" charset="0"/>
            </a:endParaRPr>
          </a:p>
        </p:txBody>
      </p:sp>
      <p:sp>
        <p:nvSpPr>
          <p:cNvPr id="24" name="object 7">
            <a:extLst>
              <a:ext uri="{FF2B5EF4-FFF2-40B4-BE49-F238E27FC236}">
                <a16:creationId xmlns:a16="http://schemas.microsoft.com/office/drawing/2014/main" id="{A5883A5C-65D1-5B96-7EF1-792E1E7B4D1D}"/>
              </a:ext>
            </a:extLst>
          </p:cNvPr>
          <p:cNvSpPr txBox="1">
            <a:spLocks/>
          </p:cNvSpPr>
          <p:nvPr/>
        </p:nvSpPr>
        <p:spPr>
          <a:xfrm>
            <a:off x="2286000" y="2819400"/>
            <a:ext cx="7851404" cy="1401205"/>
          </a:xfrm>
          <a:prstGeom prst="rect">
            <a:avLst/>
          </a:prstGeom>
        </p:spPr>
        <p:txBody>
          <a:bodyPr vert="horz" wrap="square" lIns="0" tIns="17780" rIns="0" bIns="0" rtlCol="0">
            <a:spAutoFit/>
          </a:bodyPr>
          <a:lstStyle>
            <a:lvl1pPr>
              <a:defRPr sz="4800" b="1" i="0">
                <a:solidFill>
                  <a:schemeClr val="tx1"/>
                </a:solidFill>
                <a:latin typeface="Trebuchet MS"/>
                <a:ea typeface="+mj-ea"/>
                <a:cs typeface="Trebuchet MS"/>
              </a:defRPr>
            </a:lvl1pPr>
          </a:lstStyle>
          <a:p>
            <a:pPr marL="12700">
              <a:spcBef>
                <a:spcPts val="140"/>
              </a:spcBef>
              <a:tabLst>
                <a:tab pos="4608195" algn="l"/>
              </a:tabLst>
            </a:pPr>
            <a:r>
              <a:rPr lang="en-IN" sz="8900" spc="240" dirty="0">
                <a:latin typeface="Segoe UI Semilight" panose="020B0402040204020203" pitchFamily="34" charset="0"/>
                <a:cs typeface="Segoe UI Semilight" panose="020B0402040204020203" pitchFamily="34" charset="0"/>
              </a:rPr>
              <a:t> Health</a:t>
            </a:r>
            <a:r>
              <a:rPr lang="en-IN" sz="8900" spc="-635" dirty="0">
                <a:latin typeface="Segoe UI Semilight" panose="020B0402040204020203" pitchFamily="34" charset="0"/>
                <a:cs typeface="Segoe UI Semilight" panose="020B0402040204020203" pitchFamily="34" charset="0"/>
              </a:rPr>
              <a:t> Chat Bot</a:t>
            </a:r>
            <a:endParaRPr lang="en-IN" sz="8900" dirty="0">
              <a:latin typeface="Segoe UI Semilight" panose="020B0402040204020203" pitchFamily="34" charset="0"/>
              <a:cs typeface="Segoe UI Semilight" panose="020B04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06717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2870835" cy="812658"/>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AFF0AE33-F5B2-9E43-5E5F-531C04216771}"/>
              </a:ext>
            </a:extLst>
          </p:cNvPr>
          <p:cNvSpPr txBox="1"/>
          <p:nvPr/>
        </p:nvSpPr>
        <p:spPr>
          <a:xfrm>
            <a:off x="2514600" y="1447800"/>
            <a:ext cx="6553200" cy="4524315"/>
          </a:xfrm>
          <a:prstGeom prst="rect">
            <a:avLst/>
          </a:prstGeom>
          <a:noFill/>
        </p:spPr>
        <p:txBody>
          <a:bodyPr wrap="square" rtlCol="0">
            <a:spAutoFit/>
          </a:bodyPr>
          <a:lstStyle/>
          <a:p>
            <a:pPr marL="285750" indent="-285750">
              <a:buFont typeface="Arial" panose="020B0604020202020204" pitchFamily="34" charset="0"/>
              <a:buChar char="•"/>
            </a:pPr>
            <a:r>
              <a:rPr lang="en-IN" sz="3600" dirty="0">
                <a:latin typeface="Microsoft PhagsPa" panose="020B0502040204020203" pitchFamily="34" charset="0"/>
              </a:rPr>
              <a:t>Problem Statement</a:t>
            </a:r>
          </a:p>
          <a:p>
            <a:pPr marL="285750" indent="-285750">
              <a:buFont typeface="Arial" panose="020B0604020202020204" pitchFamily="34" charset="0"/>
              <a:buChar char="•"/>
            </a:pPr>
            <a:r>
              <a:rPr lang="en-IN" sz="3600" dirty="0">
                <a:latin typeface="Microsoft PhagsPa" panose="020B0502040204020203" pitchFamily="34" charset="0"/>
              </a:rPr>
              <a:t>Project Overview</a:t>
            </a:r>
          </a:p>
          <a:p>
            <a:pPr marL="285750" indent="-285750">
              <a:buFont typeface="Arial" panose="020B0604020202020204" pitchFamily="34" charset="0"/>
              <a:buChar char="•"/>
            </a:pPr>
            <a:r>
              <a:rPr lang="en-IN" sz="3600" dirty="0">
                <a:latin typeface="Microsoft PhagsPa" panose="020B0502040204020203" pitchFamily="34" charset="0"/>
              </a:rPr>
              <a:t>Who Are The End Users?</a:t>
            </a:r>
          </a:p>
          <a:p>
            <a:pPr marL="285750" indent="-285750">
              <a:buFont typeface="Arial" panose="020B0604020202020204" pitchFamily="34" charset="0"/>
              <a:buChar char="•"/>
            </a:pPr>
            <a:r>
              <a:rPr lang="en-IN" sz="3600" dirty="0">
                <a:latin typeface="Microsoft PhagsPa" panose="020B0502040204020203" pitchFamily="34" charset="0"/>
              </a:rPr>
              <a:t>Solution And its Value Proposition</a:t>
            </a:r>
          </a:p>
          <a:p>
            <a:pPr marL="285750" indent="-285750">
              <a:buFont typeface="Arial" panose="020B0604020202020204" pitchFamily="34" charset="0"/>
              <a:buChar char="•"/>
            </a:pPr>
            <a:r>
              <a:rPr lang="en-IN" sz="3600" dirty="0">
                <a:latin typeface="Microsoft PhagsPa" panose="020B0502040204020203" pitchFamily="34" charset="0"/>
              </a:rPr>
              <a:t>WOW in Solution</a:t>
            </a:r>
          </a:p>
          <a:p>
            <a:pPr marL="285750" indent="-285750">
              <a:buFont typeface="Arial" panose="020B0604020202020204" pitchFamily="34" charset="0"/>
              <a:buChar char="•"/>
            </a:pPr>
            <a:r>
              <a:rPr lang="en-IN" sz="3600" dirty="0" err="1">
                <a:latin typeface="Microsoft PhagsPa" panose="020B0502040204020203" pitchFamily="34" charset="0"/>
              </a:rPr>
              <a:t>Modeling</a:t>
            </a:r>
            <a:endParaRPr lang="en-IN" sz="3600" dirty="0">
              <a:latin typeface="Microsoft PhagsPa" panose="020B0502040204020203" pitchFamily="34" charset="0"/>
            </a:endParaRPr>
          </a:p>
          <a:p>
            <a:pPr marL="285750" indent="-285750">
              <a:buFont typeface="Arial" panose="020B0604020202020204" pitchFamily="34" charset="0"/>
              <a:buChar char="•"/>
            </a:pPr>
            <a:r>
              <a:rPr lang="en-IN" sz="3600" dirty="0">
                <a:latin typeface="Microsoft PhagsPa" panose="020B0502040204020203" pitchFamily="34" charset="0"/>
              </a:rPr>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772400" y="1905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rot="2642177">
            <a:off x="6773977" y="74952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C2D7A31A-7249-6058-9287-6100C63B4EA4}"/>
              </a:ext>
            </a:extLst>
          </p:cNvPr>
          <p:cNvSpPr txBox="1"/>
          <p:nvPr/>
        </p:nvSpPr>
        <p:spPr>
          <a:xfrm>
            <a:off x="1397000" y="2352040"/>
            <a:ext cx="6629400" cy="2677656"/>
          </a:xfrm>
          <a:prstGeom prst="rect">
            <a:avLst/>
          </a:prstGeom>
          <a:noFill/>
        </p:spPr>
        <p:txBody>
          <a:bodyPr wrap="square" rtlCol="0">
            <a:spAutoFit/>
          </a:bodyPr>
          <a:lstStyle/>
          <a:p>
            <a:r>
              <a:rPr lang="en-US" sz="2800" dirty="0"/>
              <a:t>Developing a Health Support Chat Bot powered by AI to provide immediate responses to health-related queries, aiming to enhance accessibility to reliable health information and alleviate burden on traditional healthcare systems</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rot="2663747">
            <a:off x="6545419" y="97812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4" name="Rectangle 3">
            <a:extLst>
              <a:ext uri="{FF2B5EF4-FFF2-40B4-BE49-F238E27FC236}">
                <a16:creationId xmlns:a16="http://schemas.microsoft.com/office/drawing/2014/main" id="{679B04B0-104B-7EC8-E276-A2B05127408F}"/>
              </a:ext>
            </a:extLst>
          </p:cNvPr>
          <p:cNvSpPr>
            <a:spLocks noChangeArrowheads="1"/>
          </p:cNvSpPr>
          <p:nvPr/>
        </p:nvSpPr>
        <p:spPr bwMode="auto">
          <a:xfrm>
            <a:off x="990600" y="1828800"/>
            <a:ext cx="693420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Our project aims to develop a Health Support Chat Bot powered by AI, offering immediate responses to health-related queries. Leveraging advanced natural language processing algorithms, the chatbot provides personalized assistance, reliable information, and continuous learning capabilities. By integrating seamlessly with existing healthcare systems, the chatbot seeks to empower individuals to make informed decisions about their health and alleviate pressure on traditional healthcare services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D6E1AE1D-2DC3-5DD0-D955-FA6E32ACFC8B}"/>
              </a:ext>
            </a:extLst>
          </p:cNvPr>
          <p:cNvSpPr>
            <a:spLocks noChangeArrowheads="1"/>
          </p:cNvSpPr>
          <p:nvPr/>
        </p:nvSpPr>
        <p:spPr bwMode="auto">
          <a:xfrm>
            <a:off x="0" y="0"/>
            <a:ext cx="4006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rot="2808167">
            <a:off x="6400800" y="99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a16="http://schemas.microsoft.com/office/drawing/2014/main" id="{D79B547B-411D-CD86-F66F-195F90FAFF20}"/>
              </a:ext>
            </a:extLst>
          </p:cNvPr>
          <p:cNvSpPr txBox="1"/>
          <p:nvPr/>
        </p:nvSpPr>
        <p:spPr>
          <a:xfrm>
            <a:off x="1524000" y="2209800"/>
            <a:ext cx="6324600" cy="3886200"/>
          </a:xfrm>
          <a:prstGeom prst="rect">
            <a:avLst/>
          </a:prstGeom>
          <a:noFill/>
        </p:spPr>
        <p:txBody>
          <a:bodyPr wrap="square" rtlCol="0">
            <a:spAutoFit/>
          </a:bodyPr>
          <a:lstStyle/>
          <a:p>
            <a:r>
              <a:rPr lang="en-US" sz="2000" dirty="0"/>
              <a:t>The Health Support Chat Bot powered by AI serves a diverse range of end users, offering immediate responses to health-related queries. Individuals seeking information on symptoms, treatments, and preventive measures can access personalized guidance anytime, anywhere. Caregivers and healthcare professionals also benefit from the chatbot's reliable information and recommendations. Ultimately, the chatbot aims to empower users to make informed decisions about their health and well-being, alleviating pressure on traditional healthcare services.</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rot="2767683">
            <a:off x="9220200" y="5181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2659339">
            <a:off x="10584012" y="9781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rot="2695338">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8CB10018-3A6E-F8E3-70DD-B6BD561DD86B}"/>
              </a:ext>
            </a:extLst>
          </p:cNvPr>
          <p:cNvSpPr txBox="1"/>
          <p:nvPr/>
        </p:nvSpPr>
        <p:spPr>
          <a:xfrm>
            <a:off x="1981200" y="1828800"/>
            <a:ext cx="6858000" cy="4708981"/>
          </a:xfrm>
          <a:prstGeom prst="rect">
            <a:avLst/>
          </a:prstGeom>
          <a:noFill/>
        </p:spPr>
        <p:txBody>
          <a:bodyPr wrap="square" rtlCol="0">
            <a:spAutoFit/>
          </a:bodyPr>
          <a:lstStyle/>
          <a:p>
            <a:r>
              <a:rPr lang="en-US" sz="2000" dirty="0"/>
              <a:t>Our solution, the Health Support Chat Bot powered by AI, revolutionizes access to health information and guidance. By offering immediate responses to health-related queries, personalized recommendations, and reliable information sourced from trusted databases, our chatbot empowers individuals to take control of their health journey. With continuous learning capabilities, the chatbot adapts to user interactions, ensuring accuracy and relevance in its responses. This innovative tool not only provides convenience and accessibility but also alleviates pressure on traditional healthcare services by offering round-the-clock support. Our value proposition lies in enhancing healthcare accessibility, promoting proactive health management, and ultimately improving the well-being of individuals and communities.</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rot="2755990">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2876119">
            <a:off x="85344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rot="2883044">
            <a:off x="9486100" y="60571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1B67098E-5E40-00E8-6838-E78CA1CC56F1}"/>
              </a:ext>
            </a:extLst>
          </p:cNvPr>
          <p:cNvSpPr txBox="1"/>
          <p:nvPr/>
        </p:nvSpPr>
        <p:spPr>
          <a:xfrm>
            <a:off x="2971800" y="2209800"/>
            <a:ext cx="4800600" cy="3816429"/>
          </a:xfrm>
          <a:prstGeom prst="rect">
            <a:avLst/>
          </a:prstGeom>
          <a:noFill/>
        </p:spPr>
        <p:txBody>
          <a:bodyPr wrap="square" rtlCol="0">
            <a:spAutoFit/>
          </a:bodyPr>
          <a:lstStyle/>
          <a:p>
            <a:pPr marL="457200" indent="-457200">
              <a:buFont typeface="Arial" panose="020B0604020202020204" pitchFamily="34" charset="0"/>
              <a:buChar char="•"/>
            </a:pPr>
            <a:r>
              <a:rPr lang="en-IN" sz="3200" dirty="0"/>
              <a:t>24/7 Availability</a:t>
            </a:r>
          </a:p>
          <a:p>
            <a:pPr marL="457200" indent="-457200">
              <a:buFont typeface="Arial" panose="020B0604020202020204" pitchFamily="34" charset="0"/>
              <a:buChar char="•"/>
            </a:pPr>
            <a:r>
              <a:rPr lang="en-IN" sz="3200" dirty="0"/>
              <a:t>Portable</a:t>
            </a:r>
          </a:p>
          <a:p>
            <a:pPr marL="457200" indent="-457200">
              <a:buFont typeface="Arial" panose="020B0604020202020204" pitchFamily="34" charset="0"/>
              <a:buChar char="•"/>
            </a:pPr>
            <a:r>
              <a:rPr lang="en-IN" sz="3200" dirty="0"/>
              <a:t>Trustable Data Source</a:t>
            </a:r>
          </a:p>
          <a:p>
            <a:pPr marL="457200" indent="-457200">
              <a:buFont typeface="Arial" panose="020B0604020202020204" pitchFamily="34" charset="0"/>
              <a:buChar char="•"/>
            </a:pPr>
            <a:r>
              <a:rPr lang="en-IN" sz="3200" dirty="0"/>
              <a:t>Recommendation And Suggestion generator</a:t>
            </a:r>
          </a:p>
          <a:p>
            <a:pPr marL="457200" indent="-457200">
              <a:buFont typeface="Arial" panose="020B0604020202020204" pitchFamily="34" charset="0"/>
              <a:buChar char="•"/>
            </a:pPr>
            <a:r>
              <a:rPr lang="en-IN" sz="3200" dirty="0"/>
              <a:t>Realtime Solution</a:t>
            </a:r>
          </a:p>
          <a:p>
            <a:pPr marL="457200" indent="-457200">
              <a:buFont typeface="Arial" panose="020B0604020202020204" pitchFamily="34" charset="0"/>
              <a:buChar char="•"/>
            </a:pPr>
            <a:r>
              <a:rPr lang="en-IN" sz="3200" dirty="0"/>
              <a:t>Fast Processing</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rot="2775769">
            <a:off x="9543411" y="497141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2654888">
            <a:off x="45720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rot="2944799">
            <a:off x="9677400" y="5715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6" name="Picture 15">
            <a:extLst>
              <a:ext uri="{FF2B5EF4-FFF2-40B4-BE49-F238E27FC236}">
                <a16:creationId xmlns:a16="http://schemas.microsoft.com/office/drawing/2014/main" id="{8701F3C8-DE6B-506A-EA1D-55A8A650F2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219200"/>
            <a:ext cx="9372600" cy="52908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TotalTime>
  <Words>425</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 Display</vt:lpstr>
      <vt:lpstr>Arial</vt:lpstr>
      <vt:lpstr>Calibri</vt:lpstr>
      <vt:lpstr>Microsoft PhagsPa</vt:lpstr>
      <vt:lpstr>Segoe UI Semilight</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 O G A N .</dc:creator>
  <cp:lastModifiedBy>L O G A N .</cp:lastModifiedBy>
  <cp:revision>6</cp:revision>
  <dcterms:created xsi:type="dcterms:W3CDTF">2024-04-04T13:13:49Z</dcterms:created>
  <dcterms:modified xsi:type="dcterms:W3CDTF">2024-04-05T07:19:33Z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