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9" r:id="rId2"/>
    <p:sldId id="272" r:id="rId3"/>
    <p:sldId id="259" r:id="rId4"/>
    <p:sldId id="260" r:id="rId5"/>
    <p:sldId id="263" r:id="rId6"/>
    <p:sldId id="285" r:id="rId7"/>
    <p:sldId id="287" r:id="rId8"/>
    <p:sldId id="288" r:id="rId9"/>
    <p:sldId id="293" r:id="rId10"/>
    <p:sldId id="297" r:id="rId11"/>
    <p:sldId id="286" r:id="rId12"/>
    <p:sldId id="294" r:id="rId13"/>
    <p:sldId id="296" r:id="rId14"/>
    <p:sldId id="291" r:id="rId15"/>
    <p:sldId id="292" r:id="rId16"/>
    <p:sldId id="298" r:id="rId17"/>
    <p:sldId id="289" r:id="rId18"/>
    <p:sldId id="29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76801-E58D-4212-BFD1-3747C6FC058B}" v="441" dt="2023-08-20T17:48:29.169"/>
    <p1510:client id="{3B1D1358-4CCB-1249-9428-845B6BD1A915}" v="113" dt="2023-08-21T06:01:16.081"/>
    <p1510:client id="{F319AE84-A922-452C-AC94-5737EE051445}" v="4" dt="2023-08-21T04:15:32.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3"/>
  </p:normalViewPr>
  <p:slideViewPr>
    <p:cSldViewPr snapToGrid="0">
      <p:cViewPr varScale="1">
        <p:scale>
          <a:sx n="65" d="100"/>
          <a:sy n="65" d="100"/>
        </p:scale>
        <p:origin x="700" y="4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4D697-1B25-496C-A43F-7FE7FDD871FC}"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BBB760EE-2D1B-4F44-86F4-4D3DF8BC9AC4}">
      <dgm:prSet/>
      <dgm:spPr/>
      <dgm:t>
        <a:bodyPr/>
        <a:lstStyle/>
        <a:p>
          <a:r>
            <a:rPr lang="en-IN" dirty="0"/>
            <a:t>1. </a:t>
          </a:r>
          <a:r>
            <a:rPr lang="en-IN" dirty="0" smtClean="0"/>
            <a:t>Removed commas and replaced NA with NULL</a:t>
          </a:r>
          <a:endParaRPr lang="en-US" dirty="0"/>
        </a:p>
      </dgm:t>
    </dgm:pt>
    <dgm:pt modelId="{17EA9946-84C7-4FF9-B6C2-71060ABC3D4B}" type="parTrans" cxnId="{FF7CE037-0F63-4BA6-A3C0-FFE274B0754E}">
      <dgm:prSet/>
      <dgm:spPr/>
      <dgm:t>
        <a:bodyPr/>
        <a:lstStyle/>
        <a:p>
          <a:endParaRPr lang="en-US"/>
        </a:p>
      </dgm:t>
    </dgm:pt>
    <dgm:pt modelId="{CB78D15B-E0C7-4332-B75B-66D52AA47310}" type="sibTrans" cxnId="{FF7CE037-0F63-4BA6-A3C0-FFE274B0754E}">
      <dgm:prSet/>
      <dgm:spPr/>
      <dgm:t>
        <a:bodyPr/>
        <a:lstStyle/>
        <a:p>
          <a:endParaRPr lang="en-US"/>
        </a:p>
      </dgm:t>
    </dgm:pt>
    <dgm:pt modelId="{B12D1F6D-6680-45FC-8D02-7B751FDA518D}">
      <dgm:prSet/>
      <dgm:spPr/>
      <dgm:t>
        <a:bodyPr/>
        <a:lstStyle/>
        <a:p>
          <a:r>
            <a:rPr lang="en-IN" dirty="0"/>
            <a:t>2. </a:t>
          </a:r>
          <a:r>
            <a:rPr lang="en-IN" dirty="0" smtClean="0"/>
            <a:t>Generated row number and used it as key.</a:t>
          </a:r>
          <a:endParaRPr lang="en-US" dirty="0"/>
        </a:p>
      </dgm:t>
    </dgm:pt>
    <dgm:pt modelId="{2B507AF6-2618-44A7-804E-39B864124487}" type="parTrans" cxnId="{A4BD36A4-C84B-4978-BE39-1A4C59793976}">
      <dgm:prSet/>
      <dgm:spPr/>
      <dgm:t>
        <a:bodyPr/>
        <a:lstStyle/>
        <a:p>
          <a:endParaRPr lang="en-US"/>
        </a:p>
      </dgm:t>
    </dgm:pt>
    <dgm:pt modelId="{3AB49F18-762C-4653-9351-4D85F922ED86}" type="sibTrans" cxnId="{A4BD36A4-C84B-4978-BE39-1A4C59793976}">
      <dgm:prSet/>
      <dgm:spPr/>
      <dgm:t>
        <a:bodyPr/>
        <a:lstStyle/>
        <a:p>
          <a:endParaRPr lang="en-US"/>
        </a:p>
      </dgm:t>
    </dgm:pt>
    <dgm:pt modelId="{EE3FDABA-D7BD-024D-8301-9397A77D98BA}" type="pres">
      <dgm:prSet presAssocID="{6A14D697-1B25-496C-A43F-7FE7FDD871FC}" presName="diagram" presStyleCnt="0">
        <dgm:presLayoutVars>
          <dgm:dir/>
          <dgm:resizeHandles val="exact"/>
        </dgm:presLayoutVars>
      </dgm:prSet>
      <dgm:spPr/>
      <dgm:t>
        <a:bodyPr/>
        <a:lstStyle/>
        <a:p>
          <a:endParaRPr lang="en-US"/>
        </a:p>
      </dgm:t>
    </dgm:pt>
    <dgm:pt modelId="{E691A02E-7A36-6847-9412-DD9786F8A60A}" type="pres">
      <dgm:prSet presAssocID="{BBB760EE-2D1B-4F44-86F4-4D3DF8BC9AC4}" presName="arrow" presStyleLbl="node1" presStyleIdx="0" presStyleCnt="2">
        <dgm:presLayoutVars>
          <dgm:bulletEnabled val="1"/>
        </dgm:presLayoutVars>
      </dgm:prSet>
      <dgm:spPr/>
      <dgm:t>
        <a:bodyPr/>
        <a:lstStyle/>
        <a:p>
          <a:endParaRPr lang="en-US"/>
        </a:p>
      </dgm:t>
    </dgm:pt>
    <dgm:pt modelId="{A3FCB05E-DE54-B147-9078-64F7A8C21331}" type="pres">
      <dgm:prSet presAssocID="{B12D1F6D-6680-45FC-8D02-7B751FDA518D}" presName="arrow" presStyleLbl="node1" presStyleIdx="1" presStyleCnt="2">
        <dgm:presLayoutVars>
          <dgm:bulletEnabled val="1"/>
        </dgm:presLayoutVars>
      </dgm:prSet>
      <dgm:spPr/>
      <dgm:t>
        <a:bodyPr/>
        <a:lstStyle/>
        <a:p>
          <a:endParaRPr lang="en-US"/>
        </a:p>
      </dgm:t>
    </dgm:pt>
  </dgm:ptLst>
  <dgm:cxnLst>
    <dgm:cxn modelId="{FB9D20EF-AAC6-8742-AF07-DE10267F8547}" type="presOf" srcId="{B12D1F6D-6680-45FC-8D02-7B751FDA518D}" destId="{A3FCB05E-DE54-B147-9078-64F7A8C21331}" srcOrd="0" destOrd="0" presId="urn:microsoft.com/office/officeart/2005/8/layout/arrow5"/>
    <dgm:cxn modelId="{054CD3E2-B323-4D48-87A4-A52A6784AAD2}" type="presOf" srcId="{6A14D697-1B25-496C-A43F-7FE7FDD871FC}" destId="{EE3FDABA-D7BD-024D-8301-9397A77D98BA}" srcOrd="0" destOrd="0" presId="urn:microsoft.com/office/officeart/2005/8/layout/arrow5"/>
    <dgm:cxn modelId="{88846527-AF5C-F44B-B259-ADCB929751CB}" type="presOf" srcId="{BBB760EE-2D1B-4F44-86F4-4D3DF8BC9AC4}" destId="{E691A02E-7A36-6847-9412-DD9786F8A60A}" srcOrd="0" destOrd="0" presId="urn:microsoft.com/office/officeart/2005/8/layout/arrow5"/>
    <dgm:cxn modelId="{FF7CE037-0F63-4BA6-A3C0-FFE274B0754E}" srcId="{6A14D697-1B25-496C-A43F-7FE7FDD871FC}" destId="{BBB760EE-2D1B-4F44-86F4-4D3DF8BC9AC4}" srcOrd="0" destOrd="0" parTransId="{17EA9946-84C7-4FF9-B6C2-71060ABC3D4B}" sibTransId="{CB78D15B-E0C7-4332-B75B-66D52AA47310}"/>
    <dgm:cxn modelId="{A4BD36A4-C84B-4978-BE39-1A4C59793976}" srcId="{6A14D697-1B25-496C-A43F-7FE7FDD871FC}" destId="{B12D1F6D-6680-45FC-8D02-7B751FDA518D}" srcOrd="1" destOrd="0" parTransId="{2B507AF6-2618-44A7-804E-39B864124487}" sibTransId="{3AB49F18-762C-4653-9351-4D85F922ED86}"/>
    <dgm:cxn modelId="{3D57DAB3-2B48-DF4D-B460-5A01A43FB11A}" type="presParOf" srcId="{EE3FDABA-D7BD-024D-8301-9397A77D98BA}" destId="{E691A02E-7A36-6847-9412-DD9786F8A60A}" srcOrd="0" destOrd="0" presId="urn:microsoft.com/office/officeart/2005/8/layout/arrow5"/>
    <dgm:cxn modelId="{BA1BCA25-FDCF-B34E-8B6D-C0443098C61D}" type="presParOf" srcId="{EE3FDABA-D7BD-024D-8301-9397A77D98BA}" destId="{A3FCB05E-DE54-B147-9078-64F7A8C21331}"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1A02E-7A36-6847-9412-DD9786F8A60A}">
      <dsp:nvSpPr>
        <dsp:cNvPr id="0" name=""/>
        <dsp:cNvSpPr/>
      </dsp:nvSpPr>
      <dsp:spPr>
        <a:xfrm rot="16200000">
          <a:off x="1356" y="597181"/>
          <a:ext cx="3023380" cy="302338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IN" sz="2200" kern="1200" dirty="0"/>
            <a:t>1. </a:t>
          </a:r>
          <a:r>
            <a:rPr lang="en-IN" sz="2200" kern="1200" dirty="0" smtClean="0"/>
            <a:t>Removed commas and replaced NA with NULL</a:t>
          </a:r>
          <a:endParaRPr lang="en-US" sz="2200" kern="1200" dirty="0"/>
        </a:p>
      </dsp:txBody>
      <dsp:txXfrm rot="5400000">
        <a:off x="1357" y="1353026"/>
        <a:ext cx="2494289" cy="1511690"/>
      </dsp:txXfrm>
    </dsp:sp>
    <dsp:sp modelId="{A3FCB05E-DE54-B147-9078-64F7A8C21331}">
      <dsp:nvSpPr>
        <dsp:cNvPr id="0" name=""/>
        <dsp:cNvSpPr/>
      </dsp:nvSpPr>
      <dsp:spPr>
        <a:xfrm rot="5400000">
          <a:off x="3229689" y="597181"/>
          <a:ext cx="3023380" cy="302338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IN" sz="2200" kern="1200" dirty="0"/>
            <a:t>2. </a:t>
          </a:r>
          <a:r>
            <a:rPr lang="en-IN" sz="2200" kern="1200" dirty="0" smtClean="0"/>
            <a:t>Generated row number and used it as key.</a:t>
          </a:r>
          <a:endParaRPr lang="en-US" sz="2200" kern="1200" dirty="0"/>
        </a:p>
      </dsp:txBody>
      <dsp:txXfrm rot="-5400000">
        <a:off x="3758781" y="1353026"/>
        <a:ext cx="2494289" cy="151169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07-10-2023</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EAE5D-50C4-48B3-A07A-650090EC5013}" type="datetimeFigureOut">
              <a:rPr lang="en-IN" smtClean="0"/>
              <a:t>07-10-2023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D5127-1D7C-44A9-BFBC-71CE0A6FDB8C}" type="slidenum">
              <a:rPr lang="en-IN" smtClean="0"/>
              <a:t>‹#›</a:t>
            </a:fld>
            <a:endParaRPr lang="en-IN"/>
          </a:p>
        </p:txBody>
      </p:sp>
    </p:spTree>
    <p:extLst>
      <p:ext uri="{BB962C8B-B14F-4D97-AF65-F5344CB8AC3E}">
        <p14:creationId xmlns:p14="http://schemas.microsoft.com/office/powerpoint/2010/main" val="4246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2D5127-1D7C-44A9-BFBC-71CE0A6FDB8C}" type="slidenum">
              <a:rPr lang="en-IN" smtClean="0"/>
              <a:t>8</a:t>
            </a:fld>
            <a:endParaRPr lang="en-IN"/>
          </a:p>
        </p:txBody>
      </p:sp>
    </p:spTree>
    <p:extLst>
      <p:ext uri="{BB962C8B-B14F-4D97-AF65-F5344CB8AC3E}">
        <p14:creationId xmlns:p14="http://schemas.microsoft.com/office/powerpoint/2010/main" val="34101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a:t>Click to edit Master title style</a:t>
            </a:r>
            <a:endParaRPr lang="en-IN"/>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a:t>Click to edit Master title style</a:t>
            </a:r>
            <a:endParaRPr lang="en-IN"/>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a:t>Click to edit Master title style</a:t>
            </a:r>
            <a:endParaRPr lang="en-IN"/>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a:t>Click to edit Master title style</a:t>
            </a:r>
            <a:endParaRPr lang="en-US"/>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a:t>Click to edit Master title style</a:t>
            </a:r>
            <a:endParaRPr lang="en-US"/>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a:t>Click to edit Master title style</a:t>
            </a:r>
            <a:endParaRPr lang="en-IN"/>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Click to edit Master title style</a:t>
            </a:r>
            <a:endParaRPr lang="en-IN"/>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B48AE5-C45A-639E-C895-87CEE7EA2BC2}"/>
              </a:ext>
            </a:extLst>
          </p:cNvPr>
          <p:cNvSpPr>
            <a:spLocks noGrp="1"/>
          </p:cNvSpPr>
          <p:nvPr>
            <p:ph type="body" idx="1"/>
          </p:nvPr>
        </p:nvSpPr>
        <p:spPr>
          <a:xfrm>
            <a:off x="2806645" y="3232988"/>
            <a:ext cx="7143600" cy="640922"/>
          </a:xfrm>
        </p:spPr>
        <p:txBody>
          <a:bodyPr/>
          <a:lstStyle/>
          <a:p>
            <a:r>
              <a:rPr lang="en-US" sz="6000" dirty="0" smtClean="0"/>
              <a:t>Olympic Data Engineering and Analysis</a:t>
            </a:r>
            <a:endParaRPr lang="en-IN" sz="6000" dirty="0"/>
          </a:p>
        </p:txBody>
      </p:sp>
      <p:sp>
        <p:nvSpPr>
          <p:cNvPr id="4" name="TextBox 3"/>
          <p:cNvSpPr txBox="1"/>
          <p:nvPr/>
        </p:nvSpPr>
        <p:spPr>
          <a:xfrm>
            <a:off x="8042787" y="4168877"/>
            <a:ext cx="3569110" cy="430887"/>
          </a:xfrm>
          <a:prstGeom prst="rect">
            <a:avLst/>
          </a:prstGeom>
          <a:noFill/>
        </p:spPr>
        <p:txBody>
          <a:bodyPr wrap="square" rtlCol="0">
            <a:spAutoFit/>
          </a:bodyPr>
          <a:lstStyle/>
          <a:p>
            <a:r>
              <a:rPr lang="en-US" sz="2200" b="1" dirty="0" smtClean="0"/>
              <a:t>Sai </a:t>
            </a:r>
            <a:r>
              <a:rPr lang="en-US" sz="2200" b="1" dirty="0" smtClean="0"/>
              <a:t>Prathap</a:t>
            </a:r>
            <a:endParaRPr lang="en-US" sz="2200" b="1" dirty="0" smtClean="0"/>
          </a:p>
        </p:txBody>
      </p:sp>
    </p:spTree>
    <p:extLst>
      <p:ext uri="{BB962C8B-B14F-4D97-AF65-F5344CB8AC3E}">
        <p14:creationId xmlns:p14="http://schemas.microsoft.com/office/powerpoint/2010/main" val="655925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2101" y="1785561"/>
            <a:ext cx="8059554" cy="3970318"/>
          </a:xfrm>
          <a:prstGeom prst="rect">
            <a:avLst/>
          </a:prstGeom>
        </p:spPr>
        <p:txBody>
          <a:bodyPr wrap="square">
            <a:spAutoFit/>
          </a:bodyPr>
          <a:lstStyle/>
          <a:p>
            <a:pPr marL="285750" indent="-285750">
              <a:buFont typeface="Arial" panose="020B0604020202020204" pitchFamily="34" charset="0"/>
              <a:buChar char="•"/>
            </a:pPr>
            <a:r>
              <a:rPr lang="en-IN" sz="2800" dirty="0"/>
              <a:t>From the Hive shell, create a HBase </a:t>
            </a:r>
            <a:r>
              <a:rPr lang="en-IN" sz="2800" dirty="0" smtClean="0"/>
              <a:t>table</a:t>
            </a:r>
          </a:p>
          <a:p>
            <a:pPr marL="285750" indent="-285750">
              <a:buFont typeface="Arial" panose="020B0604020202020204" pitchFamily="34" charset="0"/>
              <a:buChar char="•"/>
            </a:pPr>
            <a:r>
              <a:rPr lang="en-IN" sz="2800" dirty="0" smtClean="0"/>
              <a:t>From </a:t>
            </a:r>
            <a:r>
              <a:rPr lang="en-IN" sz="2800" dirty="0"/>
              <a:t>the HBase shell, access the </a:t>
            </a:r>
            <a:r>
              <a:rPr lang="en-IN" sz="2800" dirty="0" err="1" smtClean="0"/>
              <a:t>hbase_hive_table</a:t>
            </a:r>
            <a:endParaRPr lang="en-IN" sz="2800" dirty="0" smtClean="0"/>
          </a:p>
          <a:p>
            <a:pPr marL="285750" indent="-285750">
              <a:buFont typeface="Arial" panose="020B0604020202020204" pitchFamily="34" charset="0"/>
              <a:buChar char="•"/>
            </a:pPr>
            <a:r>
              <a:rPr lang="en-IN" sz="2800" dirty="0" smtClean="0"/>
              <a:t>Insert </a:t>
            </a:r>
            <a:r>
              <a:rPr lang="en-IN" sz="2800" dirty="0"/>
              <a:t>the data into the HBase table through </a:t>
            </a:r>
            <a:r>
              <a:rPr lang="en-IN" sz="2800" dirty="0" smtClean="0"/>
              <a:t>Hive</a:t>
            </a:r>
          </a:p>
          <a:p>
            <a:pPr marL="285750" indent="-285750">
              <a:buFont typeface="Arial" panose="020B0604020202020204" pitchFamily="34" charset="0"/>
              <a:buChar char="•"/>
            </a:pPr>
            <a:r>
              <a:rPr lang="en-IN" sz="2800" dirty="0" smtClean="0"/>
              <a:t>From </a:t>
            </a:r>
            <a:r>
              <a:rPr lang="en-IN" sz="2800" dirty="0"/>
              <a:t>the HBase shell, verify that the data got </a:t>
            </a:r>
            <a:r>
              <a:rPr lang="en-IN" sz="2800" dirty="0" smtClean="0"/>
              <a:t>loaded</a:t>
            </a:r>
          </a:p>
          <a:p>
            <a:pPr marL="285750" indent="-285750">
              <a:buFont typeface="Arial" panose="020B0604020202020204" pitchFamily="34" charset="0"/>
              <a:buChar char="•"/>
            </a:pPr>
            <a:r>
              <a:rPr lang="en-IN" sz="2800" dirty="0" smtClean="0"/>
              <a:t>From </a:t>
            </a:r>
            <a:r>
              <a:rPr lang="en-IN" sz="2800" dirty="0"/>
              <a:t>Hive, query the HBase data to view the data that is inserted in the </a:t>
            </a:r>
            <a:r>
              <a:rPr lang="en-IN" sz="2800" dirty="0" err="1"/>
              <a:t>hbase_hive_table</a:t>
            </a:r>
            <a:endParaRPr lang="en-IN" sz="2800" dirty="0"/>
          </a:p>
        </p:txBody>
      </p:sp>
      <p:sp>
        <p:nvSpPr>
          <p:cNvPr id="4" name="Rectangle 3"/>
          <p:cNvSpPr/>
          <p:nvPr/>
        </p:nvSpPr>
        <p:spPr>
          <a:xfrm>
            <a:off x="1801016" y="1139230"/>
            <a:ext cx="2210862" cy="646331"/>
          </a:xfrm>
          <a:prstGeom prst="rect">
            <a:avLst/>
          </a:prstGeom>
        </p:spPr>
        <p:txBody>
          <a:bodyPr wrap="none">
            <a:spAutoFit/>
          </a:bodyPr>
          <a:lstStyle/>
          <a:p>
            <a:r>
              <a:rPr lang="en-US" sz="3600" dirty="0" smtClean="0"/>
              <a:t>Pipeline 2</a:t>
            </a:r>
            <a:endParaRPr lang="en-IN" sz="3600" dirty="0"/>
          </a:p>
        </p:txBody>
      </p:sp>
    </p:spTree>
    <p:extLst>
      <p:ext uri="{BB962C8B-B14F-4D97-AF65-F5344CB8AC3E}">
        <p14:creationId xmlns:p14="http://schemas.microsoft.com/office/powerpoint/2010/main" val="423530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a:spLocks noGrp="1"/>
          </p:cNvSpPr>
          <p:nvPr>
            <p:ph type="title"/>
          </p:nvPr>
        </p:nvSpPr>
        <p:spPr>
          <a:xfrm>
            <a:off x="2469982" y="4676667"/>
            <a:ext cx="4109023" cy="658453"/>
          </a:xfrm>
        </p:spPr>
        <p:txBody>
          <a:bodyPr>
            <a:normAutofit fontScale="90000"/>
          </a:bodyPr>
          <a:lstStyle/>
          <a:p>
            <a:r>
              <a:rPr lang="en-US" dirty="0" smtClean="0">
                <a:solidFill>
                  <a:schemeClr val="accent1">
                    <a:lumMod val="75000"/>
                  </a:schemeClr>
                </a:solidFill>
              </a:rPr>
              <a:t>	Output</a:t>
            </a:r>
            <a:endParaRPr lang="en-IN"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302436" y="2382646"/>
            <a:ext cx="7667625" cy="1219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974" y="3650699"/>
            <a:ext cx="5057775" cy="3077957"/>
          </a:xfrm>
          <a:prstGeom prst="rect">
            <a:avLst/>
          </a:prstGeom>
        </p:spPr>
      </p:pic>
      <p:sp>
        <p:nvSpPr>
          <p:cNvPr id="2" name="TextBox 1"/>
          <p:cNvSpPr txBox="1"/>
          <p:nvPr/>
        </p:nvSpPr>
        <p:spPr>
          <a:xfrm>
            <a:off x="2252312" y="875739"/>
            <a:ext cx="7363326" cy="861774"/>
          </a:xfrm>
          <a:prstGeom prst="rect">
            <a:avLst/>
          </a:prstGeom>
          <a:noFill/>
        </p:spPr>
        <p:txBody>
          <a:bodyPr wrap="square" rtlCol="0">
            <a:spAutoFit/>
          </a:bodyPr>
          <a:lstStyle/>
          <a:p>
            <a:r>
              <a:rPr lang="en-US" sz="2500" b="1" dirty="0"/>
              <a:t>Find the Ratio of male and female athletes participated in </a:t>
            </a:r>
            <a:r>
              <a:rPr lang="en-US" sz="2500" b="1" dirty="0" smtClean="0"/>
              <a:t>Olympic</a:t>
            </a:r>
            <a:r>
              <a:rPr lang="en-US" sz="2500" b="1" dirty="0"/>
              <a:t> games.</a:t>
            </a:r>
            <a:endParaRPr lang="en-IN" sz="2500" b="1" dirty="0"/>
          </a:p>
        </p:txBody>
      </p:sp>
    </p:spTree>
    <p:extLst>
      <p:ext uri="{BB962C8B-B14F-4D97-AF65-F5344CB8AC3E}">
        <p14:creationId xmlns:p14="http://schemas.microsoft.com/office/powerpoint/2010/main" val="221128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0"/>
            <a:ext cx="12106275" cy="6800850"/>
          </a:xfrm>
          <a:prstGeom prst="rect">
            <a:avLst/>
          </a:prstGeom>
        </p:spPr>
      </p:pic>
    </p:spTree>
    <p:extLst>
      <p:ext uri="{BB962C8B-B14F-4D97-AF65-F5344CB8AC3E}">
        <p14:creationId xmlns:p14="http://schemas.microsoft.com/office/powerpoint/2010/main" val="572614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t>1) Create storage account and containers in Azure, and upload files into it</a:t>
            </a:r>
            <a:r>
              <a:rPr lang="en-US" sz="2200" dirty="0" smtClean="0"/>
              <a:t>.</a:t>
            </a:r>
            <a:br>
              <a:rPr lang="en-US" sz="2200" dirty="0" smtClean="0"/>
            </a:br>
            <a:r>
              <a:rPr lang="en-US" sz="2200" dirty="0"/>
              <a:t/>
            </a:r>
            <a:br>
              <a:rPr lang="en-US" sz="2200" dirty="0"/>
            </a:br>
            <a:r>
              <a:rPr lang="en-US" sz="2200" dirty="0"/>
              <a:t>2) Copy file URL and SAS </a:t>
            </a:r>
            <a:r>
              <a:rPr lang="en-US" sz="2200" dirty="0" smtClean="0"/>
              <a:t>token</a:t>
            </a:r>
            <a:br>
              <a:rPr lang="en-US" sz="2200" dirty="0" smtClean="0"/>
            </a:br>
            <a:r>
              <a:rPr lang="en-US" sz="2200" dirty="0"/>
              <a:t/>
            </a:r>
            <a:br>
              <a:rPr lang="en-US" sz="2200" dirty="0"/>
            </a:br>
            <a:r>
              <a:rPr lang="en-US" sz="2200" dirty="0"/>
              <a:t>3) Create file format and </a:t>
            </a:r>
            <a:r>
              <a:rPr lang="en-US" sz="2200" dirty="0" smtClean="0"/>
              <a:t>table in snowsql</a:t>
            </a:r>
            <a:br>
              <a:rPr lang="en-US" sz="2200" dirty="0" smtClean="0"/>
            </a:br>
            <a:r>
              <a:rPr lang="en-US" sz="2200" dirty="0"/>
              <a:t/>
            </a:r>
            <a:br>
              <a:rPr lang="en-US" sz="2200" dirty="0"/>
            </a:br>
            <a:r>
              <a:rPr lang="en-US" sz="2200" dirty="0"/>
              <a:t>4) Create stage in snowsql using the URL and SAS </a:t>
            </a:r>
            <a:r>
              <a:rPr lang="en-US" sz="2200" dirty="0" smtClean="0"/>
              <a:t>token</a:t>
            </a:r>
            <a:br>
              <a:rPr lang="en-US" sz="2200" dirty="0" smtClean="0"/>
            </a:br>
            <a:r>
              <a:rPr lang="en-US" sz="2200" dirty="0"/>
              <a:t/>
            </a:r>
            <a:br>
              <a:rPr lang="en-US" sz="2200" dirty="0"/>
            </a:br>
            <a:r>
              <a:rPr lang="en-US" sz="2200" dirty="0"/>
              <a:t>5) Copy into the table by using the data in the stage</a:t>
            </a:r>
            <a:endParaRPr lang="en-IN" sz="2200" dirty="0"/>
          </a:p>
        </p:txBody>
      </p:sp>
      <p:sp>
        <p:nvSpPr>
          <p:cNvPr id="3" name="Rectangle 2"/>
          <p:cNvSpPr/>
          <p:nvPr/>
        </p:nvSpPr>
        <p:spPr>
          <a:xfrm>
            <a:off x="1881330" y="1097901"/>
            <a:ext cx="1984839" cy="584775"/>
          </a:xfrm>
          <a:prstGeom prst="rect">
            <a:avLst/>
          </a:prstGeom>
        </p:spPr>
        <p:txBody>
          <a:bodyPr wrap="none">
            <a:spAutoFit/>
          </a:bodyPr>
          <a:lstStyle/>
          <a:p>
            <a:r>
              <a:rPr lang="en-US" sz="3200" dirty="0"/>
              <a:t>Pipeline </a:t>
            </a:r>
            <a:r>
              <a:rPr lang="en-US" sz="3200" dirty="0" smtClean="0"/>
              <a:t>3</a:t>
            </a:r>
            <a:endParaRPr lang="en-IN" sz="3200" dirty="0"/>
          </a:p>
        </p:txBody>
      </p:sp>
    </p:spTree>
    <p:extLst>
      <p:ext uri="{BB962C8B-B14F-4D97-AF65-F5344CB8AC3E}">
        <p14:creationId xmlns:p14="http://schemas.microsoft.com/office/powerpoint/2010/main" val="226734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460" r="12184"/>
          <a:stretch/>
        </p:blipFill>
        <p:spPr>
          <a:xfrm>
            <a:off x="1852399" y="2380338"/>
            <a:ext cx="7934632" cy="3942736"/>
          </a:xfrm>
          <a:prstGeom prst="rect">
            <a:avLst/>
          </a:prstGeom>
        </p:spPr>
      </p:pic>
      <p:sp>
        <p:nvSpPr>
          <p:cNvPr id="3" name="TextBox 2"/>
          <p:cNvSpPr txBox="1"/>
          <p:nvPr/>
        </p:nvSpPr>
        <p:spPr>
          <a:xfrm>
            <a:off x="2223436" y="712269"/>
            <a:ext cx="6006164" cy="1107996"/>
          </a:xfrm>
          <a:prstGeom prst="rect">
            <a:avLst/>
          </a:prstGeom>
          <a:noFill/>
        </p:spPr>
        <p:txBody>
          <a:bodyPr wrap="square" rtlCol="0">
            <a:spAutoFit/>
          </a:bodyPr>
          <a:lstStyle/>
          <a:p>
            <a:r>
              <a:rPr lang="en-US" sz="2200" b="1" dirty="0"/>
              <a:t>Identify which country won the most gold, most silver, most bronze medals and the most medals in each Olympics game.</a:t>
            </a:r>
            <a:endParaRPr lang="en-IN" sz="2200" b="1" dirty="0"/>
          </a:p>
        </p:txBody>
      </p:sp>
    </p:spTree>
    <p:extLst>
      <p:ext uri="{BB962C8B-B14F-4D97-AF65-F5344CB8AC3E}">
        <p14:creationId xmlns:p14="http://schemas.microsoft.com/office/powerpoint/2010/main" val="2143234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33839"/>
          </a:xfrm>
          <a:prstGeom prst="rect">
            <a:avLst/>
          </a:prstGeom>
        </p:spPr>
      </p:pic>
    </p:spTree>
    <p:extLst>
      <p:ext uri="{BB962C8B-B14F-4D97-AF65-F5344CB8AC3E}">
        <p14:creationId xmlns:p14="http://schemas.microsoft.com/office/powerpoint/2010/main" val="2386096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5237" y="1989826"/>
            <a:ext cx="9002829" cy="3939540"/>
          </a:xfrm>
          <a:prstGeom prst="rect">
            <a:avLst/>
          </a:prstGeom>
        </p:spPr>
        <p:txBody>
          <a:bodyPr wrap="square">
            <a:spAutoFit/>
          </a:bodyPr>
          <a:lstStyle/>
          <a:p>
            <a:pPr marL="285750" indent="-285750">
              <a:buFont typeface="Wingdings" panose="05000000000000000000" pitchFamily="2" charset="2"/>
              <a:buChar char="§"/>
            </a:pPr>
            <a:r>
              <a:rPr lang="en-IN" sz="2500" dirty="0" smtClean="0"/>
              <a:t>Create </a:t>
            </a:r>
            <a:r>
              <a:rPr lang="en-IN" sz="2500" dirty="0"/>
              <a:t>an Amazon S3 Bucket and Upload Data Files (e.g., CSV, JSON</a:t>
            </a:r>
            <a:r>
              <a:rPr lang="en-IN" sz="2500" dirty="0" smtClean="0"/>
              <a:t>).</a:t>
            </a:r>
            <a:endParaRPr lang="en-IN" sz="2500" dirty="0"/>
          </a:p>
          <a:p>
            <a:pPr marL="285750" indent="-285750">
              <a:buFont typeface="Wingdings" panose="05000000000000000000" pitchFamily="2" charset="2"/>
              <a:buChar char="§"/>
            </a:pPr>
            <a:r>
              <a:rPr lang="en-IN" sz="2500" dirty="0" smtClean="0"/>
              <a:t>Configure </a:t>
            </a:r>
            <a:r>
              <a:rPr lang="en-IN" sz="2500" dirty="0"/>
              <a:t>Snowflake and Create Snowflake Database and </a:t>
            </a:r>
            <a:r>
              <a:rPr lang="en-IN" sz="2500" dirty="0" smtClean="0"/>
              <a:t>Schema.</a:t>
            </a:r>
          </a:p>
          <a:p>
            <a:pPr marL="285750" indent="-285750">
              <a:buFont typeface="Wingdings" panose="05000000000000000000" pitchFamily="2" charset="2"/>
              <a:buChar char="§"/>
            </a:pPr>
            <a:r>
              <a:rPr lang="en-IN" sz="2500" dirty="0" smtClean="0"/>
              <a:t>In </a:t>
            </a:r>
            <a:r>
              <a:rPr lang="en-IN" sz="2500" dirty="0"/>
              <a:t>AWS, go to IAM and create user groups, Users, and </a:t>
            </a:r>
            <a:r>
              <a:rPr lang="en-IN" sz="2500" dirty="0" smtClean="0"/>
              <a:t>Roles.</a:t>
            </a:r>
          </a:p>
          <a:p>
            <a:pPr marL="285750" indent="-285750">
              <a:buFont typeface="Wingdings" panose="05000000000000000000" pitchFamily="2" charset="2"/>
              <a:buChar char="§"/>
            </a:pPr>
            <a:r>
              <a:rPr lang="en-IN" sz="2500" dirty="0" smtClean="0"/>
              <a:t>Next </a:t>
            </a:r>
            <a:r>
              <a:rPr lang="en-IN" sz="2500" dirty="0"/>
              <a:t>go to Snowflake CLI, create integration, stage, and update Trust </a:t>
            </a:r>
            <a:r>
              <a:rPr lang="en-IN" sz="2500" dirty="0" smtClean="0"/>
              <a:t>policy.</a:t>
            </a:r>
          </a:p>
          <a:p>
            <a:pPr marL="285750" indent="-285750">
              <a:buFont typeface="Wingdings" panose="05000000000000000000" pitchFamily="2" charset="2"/>
              <a:buChar char="§"/>
            </a:pPr>
            <a:r>
              <a:rPr lang="en-IN" sz="2500" dirty="0" smtClean="0"/>
              <a:t>Load </a:t>
            </a:r>
            <a:r>
              <a:rPr lang="en-IN" sz="2500" dirty="0"/>
              <a:t>the data into that schema with the help of the external stage</a:t>
            </a:r>
          </a:p>
        </p:txBody>
      </p:sp>
      <p:sp>
        <p:nvSpPr>
          <p:cNvPr id="3" name="Rectangle 2"/>
          <p:cNvSpPr/>
          <p:nvPr/>
        </p:nvSpPr>
        <p:spPr>
          <a:xfrm>
            <a:off x="2605237" y="1165278"/>
            <a:ext cx="2210862" cy="646331"/>
          </a:xfrm>
          <a:prstGeom prst="rect">
            <a:avLst/>
          </a:prstGeom>
        </p:spPr>
        <p:txBody>
          <a:bodyPr wrap="none">
            <a:spAutoFit/>
          </a:bodyPr>
          <a:lstStyle/>
          <a:p>
            <a:r>
              <a:rPr lang="en-US" sz="3600" dirty="0"/>
              <a:t>Pipeline </a:t>
            </a:r>
            <a:r>
              <a:rPr lang="en-US" sz="3600" dirty="0" smtClean="0"/>
              <a:t>4</a:t>
            </a:r>
            <a:endParaRPr lang="en-IN" sz="3600" dirty="0"/>
          </a:p>
        </p:txBody>
      </p:sp>
    </p:spTree>
    <p:extLst>
      <p:ext uri="{BB962C8B-B14F-4D97-AF65-F5344CB8AC3E}">
        <p14:creationId xmlns:p14="http://schemas.microsoft.com/office/powerpoint/2010/main" val="187023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FDB7-4157-E0E7-160D-245E2E006461}"/>
              </a:ext>
            </a:extLst>
          </p:cNvPr>
          <p:cNvSpPr>
            <a:spLocks noGrp="1"/>
          </p:cNvSpPr>
          <p:nvPr>
            <p:ph type="title"/>
          </p:nvPr>
        </p:nvSpPr>
        <p:spPr>
          <a:xfrm>
            <a:off x="639672" y="1293553"/>
            <a:ext cx="7524564" cy="1325563"/>
          </a:xfrm>
        </p:spPr>
        <p:txBody>
          <a:bodyPr>
            <a:noAutofit/>
          </a:bodyPr>
          <a:lstStyle/>
          <a:p>
            <a:r>
              <a:rPr lang="en-US" sz="2400" dirty="0" smtClean="0"/>
              <a:t>Break down all Olympic games where India won medal for Hockey and how many medals won in each Olympic games.</a:t>
            </a:r>
            <a:endParaRPr lang="en-US" sz="24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64" t="11005" r="33959" b="-651"/>
          <a:stretch/>
        </p:blipFill>
        <p:spPr>
          <a:xfrm>
            <a:off x="3043518" y="2709563"/>
            <a:ext cx="7410450" cy="2706788"/>
          </a:xfrm>
          <a:prstGeom prst="rect">
            <a:avLst/>
          </a:prstGeom>
        </p:spPr>
      </p:pic>
    </p:spTree>
    <p:extLst>
      <p:ext uri="{BB962C8B-B14F-4D97-AF65-F5344CB8AC3E}">
        <p14:creationId xmlns:p14="http://schemas.microsoft.com/office/powerpoint/2010/main" val="391035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 y="4762"/>
            <a:ext cx="12163425" cy="6848475"/>
          </a:xfrm>
          <a:prstGeom prst="rect">
            <a:avLst/>
          </a:prstGeom>
        </p:spPr>
      </p:pic>
    </p:spTree>
    <p:extLst>
      <p:ext uri="{BB962C8B-B14F-4D97-AF65-F5344CB8AC3E}">
        <p14:creationId xmlns:p14="http://schemas.microsoft.com/office/powerpoint/2010/main" val="3630592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E88B67-0943-90F2-81A8-4EB3BC1DEDB5}"/>
              </a:ext>
            </a:extLst>
          </p:cNvPr>
          <p:cNvSpPr>
            <a:spLocks noGrp="1"/>
          </p:cNvSpPr>
          <p:nvPr>
            <p:ph type="body" idx="1"/>
          </p:nvPr>
        </p:nvSpPr>
        <p:spPr>
          <a:xfrm>
            <a:off x="3250419" y="3201446"/>
            <a:ext cx="6153704" cy="823912"/>
          </a:xfrm>
        </p:spPr>
        <p:txBody>
          <a:bodyPr/>
          <a:lstStyle/>
          <a:p>
            <a:r>
              <a:rPr lang="en-IN" dirty="0"/>
              <a:t>Thank You</a:t>
            </a:r>
          </a:p>
        </p:txBody>
      </p:sp>
    </p:spTree>
    <p:extLst>
      <p:ext uri="{BB962C8B-B14F-4D97-AF65-F5344CB8AC3E}">
        <p14:creationId xmlns:p14="http://schemas.microsoft.com/office/powerpoint/2010/main" val="301332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909D2-25E4-1373-5966-D2BD4CEC9208}"/>
              </a:ext>
            </a:extLst>
          </p:cNvPr>
          <p:cNvSpPr txBox="1"/>
          <p:nvPr/>
        </p:nvSpPr>
        <p:spPr>
          <a:xfrm>
            <a:off x="5004175" y="393249"/>
            <a:ext cx="3540702" cy="595932"/>
          </a:xfrm>
          <a:prstGeom prst="rect">
            <a:avLst/>
          </a:prstGeom>
          <a:noFill/>
        </p:spPr>
        <p:txBody>
          <a:bodyPr wrap="square">
            <a:spAutoFit/>
          </a:bodyPr>
          <a:lstStyle/>
          <a:p>
            <a:pPr>
              <a:lnSpc>
                <a:spcPct val="107000"/>
              </a:lnSpc>
              <a:spcAft>
                <a:spcPts val="800"/>
              </a:spcAft>
            </a:pPr>
            <a:r>
              <a:rPr lang="en-IN" sz="3200" b="1">
                <a:effectLst/>
                <a:latin typeface="Calibri" panose="020F0502020204030204" pitchFamily="34" charset="0"/>
                <a:ea typeface="Calibri" panose="020F0502020204030204" pitchFamily="34" charset="0"/>
                <a:cs typeface="Times New Roman" panose="02020603050405020304" pitchFamily="18" charset="0"/>
              </a:rPr>
              <a:t>Overview: </a:t>
            </a:r>
          </a:p>
        </p:txBody>
      </p:sp>
      <p:sp>
        <p:nvSpPr>
          <p:cNvPr id="5" name="TextBox 4">
            <a:extLst>
              <a:ext uri="{FF2B5EF4-FFF2-40B4-BE49-F238E27FC236}">
                <a16:creationId xmlns:a16="http://schemas.microsoft.com/office/drawing/2014/main" id="{076D1643-4CDB-1D44-3E89-04E4A5EFD292}"/>
              </a:ext>
            </a:extLst>
          </p:cNvPr>
          <p:cNvSpPr txBox="1"/>
          <p:nvPr/>
        </p:nvSpPr>
        <p:spPr>
          <a:xfrm>
            <a:off x="1148195" y="1447801"/>
            <a:ext cx="10367530" cy="4832092"/>
          </a:xfrm>
          <a:prstGeom prst="rect">
            <a:avLst/>
          </a:prstGeom>
          <a:noFill/>
        </p:spPr>
        <p:txBody>
          <a:bodyPr wrap="square">
            <a:spAutoFit/>
          </a:bodyPr>
          <a:lstStyle/>
          <a:p>
            <a:pPr marL="342900" lvl="0" indent="-342900" algn="just">
              <a:lnSpc>
                <a:spcPct val="200000"/>
              </a:lnSpc>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Brief Description:</a:t>
            </a:r>
          </a:p>
          <a:p>
            <a:pPr lvl="0" algn="just">
              <a:lnSpc>
                <a:spcPct val="200000"/>
              </a:lnSpc>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Our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DE </a:t>
            </a:r>
            <a:r>
              <a:rPr lang="en-US" sz="1400" dirty="0">
                <a:effectLst/>
                <a:latin typeface="Calibri" panose="020F0502020204030204" pitchFamily="34" charset="0"/>
                <a:ea typeface="Calibri" panose="020F0502020204030204" pitchFamily="34" charset="0"/>
                <a:cs typeface="Times New Roman" panose="02020603050405020304" pitchFamily="18" charset="0"/>
              </a:rPr>
              <a:t>project offers data-driven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Olympics </a:t>
            </a:r>
            <a:r>
              <a:rPr lang="en-US" sz="1400" dirty="0">
                <a:effectLst/>
                <a:latin typeface="Calibri" panose="020F0502020204030204" pitchFamily="34" charset="0"/>
                <a:ea typeface="Calibri" panose="020F0502020204030204" pitchFamily="34" charset="0"/>
                <a:cs typeface="Times New Roman" panose="02020603050405020304" pitchFamily="18" charset="0"/>
              </a:rPr>
              <a:t>insights by analyzing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previous records. </a:t>
            </a:r>
          </a:p>
          <a:p>
            <a:pPr lvl="0" algn="just">
              <a:lnSpc>
                <a:spcPct val="200000"/>
              </a:lnSpc>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Through </a:t>
            </a:r>
            <a:r>
              <a:rPr lang="en-US" sz="1400" dirty="0">
                <a:effectLst/>
                <a:latin typeface="Calibri" panose="020F0502020204030204" pitchFamily="34" charset="0"/>
                <a:ea typeface="Calibri" panose="020F0502020204030204" pitchFamily="34" charset="0"/>
                <a:cs typeface="Times New Roman" panose="02020603050405020304" pitchFamily="18" charset="0"/>
              </a:rPr>
              <a:t>efficient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queries</a:t>
            </a:r>
            <a:r>
              <a:rPr lang="en-US" sz="1400" dirty="0">
                <a:effectLst/>
                <a:latin typeface="Calibri" panose="020F0502020204030204" pitchFamily="34" charset="0"/>
                <a:ea typeface="Calibri" panose="020F0502020204030204" pitchFamily="34" charset="0"/>
                <a:cs typeface="Times New Roman" panose="02020603050405020304" pitchFamily="18" charset="0"/>
              </a:rPr>
              <a:t>, we unlock valuable information for informed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decision-making.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Business Problem</a:t>
            </a:r>
            <a:r>
              <a:rPr lang="en-US" sz="1400" b="1"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200000"/>
              </a:lnSpc>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smtClean="0">
                <a:latin typeface="Calibri" panose="020F0502020204030204" pitchFamily="34" charset="0"/>
                <a:ea typeface="Calibri" panose="020F0502020204030204" pitchFamily="34" charset="0"/>
                <a:cs typeface="Times New Roman" panose="02020603050405020304" pitchFamily="18" charset="0"/>
              </a:rPr>
              <a:t>The Data is in different sources like MySQL, Aws S3, Azure Blob. Ingest the data from the sources into Hive, HBase and snowflake 	and querying the data.</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200000"/>
              </a:lnSpc>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Extracting </a:t>
            </a:r>
            <a:r>
              <a:rPr lang="en-US" sz="1400" dirty="0">
                <a:effectLst/>
                <a:latin typeface="Calibri" panose="020F0502020204030204" pitchFamily="34" charset="0"/>
                <a:ea typeface="Calibri" panose="020F0502020204030204" pitchFamily="34" charset="0"/>
                <a:cs typeface="Times New Roman" panose="02020603050405020304" pitchFamily="18" charset="0"/>
              </a:rPr>
              <a:t>meaningful patterns from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the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Solution Approach:</a:t>
            </a:r>
          </a:p>
          <a:p>
            <a:pPr lvl="0" algn="just">
              <a:lnSpc>
                <a:spcPct val="200000"/>
              </a:lnSpc>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We address this challenge by using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Sqoop, Snow Pipe and </a:t>
            </a:r>
            <a:r>
              <a:rPr lang="en-US" sz="1400" dirty="0" smtClean="0">
                <a:latin typeface="Calibri" panose="020F0502020204030204" pitchFamily="34" charset="0"/>
                <a:ea typeface="Calibri" panose="020F0502020204030204" pitchFamily="34" charset="0"/>
                <a:cs typeface="Times New Roman" panose="02020603050405020304" pitchFamily="18" charset="0"/>
              </a:rPr>
              <a:t>C</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opy Into ingestion services to ingest data into different sources </a:t>
            </a:r>
            <a:r>
              <a:rPr lang="en-US" sz="1400" dirty="0">
                <a:effectLst/>
                <a:latin typeface="Calibri" panose="020F0502020204030204" pitchFamily="34" charset="0"/>
                <a:ea typeface="Calibri" panose="020F0502020204030204" pitchFamily="34" charset="0"/>
                <a:cs typeface="Times New Roman" panose="02020603050405020304" pitchFamily="18" charset="0"/>
              </a:rPr>
              <a:t>and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analyze data using Hive, HBase and Snowflake </a:t>
            </a:r>
            <a:r>
              <a:rPr lang="en-US" sz="1400" dirty="0">
                <a:effectLst/>
                <a:latin typeface="Calibri" panose="020F0502020204030204" pitchFamily="34" charset="0"/>
                <a:ea typeface="Calibri" panose="020F0502020204030204" pitchFamily="34" charset="0"/>
                <a:cs typeface="Times New Roman" panose="02020603050405020304" pitchFamily="18" charset="0"/>
              </a:rPr>
              <a:t>enabling us to uncover trends, correlations, and opportunities. Our optimized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	queries </a:t>
            </a:r>
            <a:r>
              <a:rPr lang="en-US" sz="1400" dirty="0">
                <a:effectLst/>
                <a:latin typeface="Calibri" panose="020F0502020204030204" pitchFamily="34" charset="0"/>
                <a:ea typeface="Calibri" panose="020F0502020204030204" pitchFamily="34" charset="0"/>
                <a:cs typeface="Times New Roman" panose="02020603050405020304" pitchFamily="18" charset="0"/>
              </a:rPr>
              <a:t>provide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actionable insights.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410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3EAA-1D88-6297-4D29-04900CE1DBB1}"/>
              </a:ext>
            </a:extLst>
          </p:cNvPr>
          <p:cNvSpPr>
            <a:spLocks noGrp="1"/>
          </p:cNvSpPr>
          <p:nvPr>
            <p:ph type="title"/>
          </p:nvPr>
        </p:nvSpPr>
        <p:spPr>
          <a:xfrm>
            <a:off x="1419318" y="1302854"/>
            <a:ext cx="7524564" cy="470000"/>
          </a:xfrm>
          <a:noFill/>
        </p:spPr>
        <p:txBody>
          <a:bodyPr wrap="square">
            <a:spAutoFit/>
          </a:bodyPr>
          <a:lstStyle/>
          <a:p>
            <a:pPr>
              <a:lnSpc>
                <a:spcPct val="107000"/>
              </a:lnSpc>
              <a:spcAft>
                <a:spcPts val="800"/>
              </a:spcAft>
            </a:pPr>
            <a:r>
              <a:rPr lang="en-IN" sz="3200" b="1">
                <a:latin typeface="Calibri" panose="020F0502020204030204" pitchFamily="34" charset="0"/>
                <a:ea typeface="Calibri" panose="020F0502020204030204" pitchFamily="34" charset="0"/>
                <a:cs typeface="Times New Roman" panose="02020603050405020304" pitchFamily="18" charset="0"/>
              </a:rPr>
              <a:t>Tools and Technologies Used:</a:t>
            </a:r>
          </a:p>
        </p:txBody>
      </p:sp>
      <p:sp>
        <p:nvSpPr>
          <p:cNvPr id="7" name="Rectangle: Rounded Corners 3">
            <a:extLst>
              <a:ext uri="{FF2B5EF4-FFF2-40B4-BE49-F238E27FC236}">
                <a16:creationId xmlns:a16="http://schemas.microsoft.com/office/drawing/2014/main" id="{833DF019-4931-08DA-15B5-78754B9DEA9E}"/>
              </a:ext>
            </a:extLst>
          </p:cNvPr>
          <p:cNvSpPr/>
          <p:nvPr/>
        </p:nvSpPr>
        <p:spPr>
          <a:xfrm>
            <a:off x="2556387" y="2272295"/>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HBase</a:t>
            </a:r>
            <a:endParaRPr lang="en-IN" dirty="0">
              <a:solidFill>
                <a:schemeClr val="tx1"/>
              </a:solidFill>
            </a:endParaRPr>
          </a:p>
        </p:txBody>
      </p:sp>
      <p:sp>
        <p:nvSpPr>
          <p:cNvPr id="8" name="Rectangle: Rounded Corners 3">
            <a:extLst>
              <a:ext uri="{FF2B5EF4-FFF2-40B4-BE49-F238E27FC236}">
                <a16:creationId xmlns:a16="http://schemas.microsoft.com/office/drawing/2014/main" id="{2EDE5EE2-E11D-D5C1-103B-A963DFEAAA61}"/>
              </a:ext>
            </a:extLst>
          </p:cNvPr>
          <p:cNvSpPr/>
          <p:nvPr/>
        </p:nvSpPr>
        <p:spPr>
          <a:xfrm>
            <a:off x="4871055" y="2272295"/>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Snowflake</a:t>
            </a:r>
            <a:endParaRPr lang="en-IN" dirty="0">
              <a:solidFill>
                <a:schemeClr val="tx1"/>
              </a:solidFill>
            </a:endParaRPr>
          </a:p>
        </p:txBody>
      </p:sp>
      <p:sp>
        <p:nvSpPr>
          <p:cNvPr id="9" name="Rectangle: Rounded Corners 3">
            <a:extLst>
              <a:ext uri="{FF2B5EF4-FFF2-40B4-BE49-F238E27FC236}">
                <a16:creationId xmlns:a16="http://schemas.microsoft.com/office/drawing/2014/main" id="{6B7F776D-7CE2-AA46-5BD6-43984BAF5EB0}"/>
              </a:ext>
            </a:extLst>
          </p:cNvPr>
          <p:cNvSpPr/>
          <p:nvPr/>
        </p:nvSpPr>
        <p:spPr>
          <a:xfrm>
            <a:off x="241719" y="2272295"/>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Hive</a:t>
            </a:r>
            <a:endParaRPr lang="en-IN" dirty="0">
              <a:solidFill>
                <a:schemeClr val="tx1"/>
              </a:solidFill>
            </a:endParaRPr>
          </a:p>
        </p:txBody>
      </p:sp>
      <p:sp>
        <p:nvSpPr>
          <p:cNvPr id="6" name="Rectangle: Rounded Corners 3">
            <a:extLst>
              <a:ext uri="{FF2B5EF4-FFF2-40B4-BE49-F238E27FC236}">
                <a16:creationId xmlns:a16="http://schemas.microsoft.com/office/drawing/2014/main" id="{2EDE5EE2-E11D-D5C1-103B-A963DFEAAA61}"/>
              </a:ext>
            </a:extLst>
          </p:cNvPr>
          <p:cNvSpPr/>
          <p:nvPr/>
        </p:nvSpPr>
        <p:spPr>
          <a:xfrm>
            <a:off x="7185723" y="2272295"/>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Sqoop</a:t>
            </a:r>
            <a:endParaRPr lang="en-IN" dirty="0">
              <a:solidFill>
                <a:schemeClr val="tx1"/>
              </a:solidFill>
            </a:endParaRPr>
          </a:p>
        </p:txBody>
      </p:sp>
      <p:sp>
        <p:nvSpPr>
          <p:cNvPr id="10" name="Rectangle: Rounded Corners 3">
            <a:extLst>
              <a:ext uri="{FF2B5EF4-FFF2-40B4-BE49-F238E27FC236}">
                <a16:creationId xmlns:a16="http://schemas.microsoft.com/office/drawing/2014/main" id="{2EDE5EE2-E11D-D5C1-103B-A963DFEAAA61}"/>
              </a:ext>
            </a:extLst>
          </p:cNvPr>
          <p:cNvSpPr/>
          <p:nvPr/>
        </p:nvSpPr>
        <p:spPr>
          <a:xfrm>
            <a:off x="9500391" y="2272295"/>
            <a:ext cx="2133600" cy="2098964"/>
          </a:xfrm>
          <a:prstGeom prst="roundRect">
            <a:avLst>
              <a:gd name="adj" fmla="val 1806"/>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Snowpipe</a:t>
            </a:r>
            <a:endParaRPr lang="en-IN" dirty="0">
              <a:solidFill>
                <a:schemeClr val="tx1"/>
              </a:solidFill>
            </a:endParaRPr>
          </a:p>
        </p:txBody>
      </p:sp>
      <p:pic>
        <p:nvPicPr>
          <p:cNvPr id="1026" name="Picture 2" descr="File:Apache Hive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19" y="2382703"/>
            <a:ext cx="2088224" cy="18781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pache HBase? |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388" y="2382703"/>
            <a:ext cx="2133600" cy="15510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nowflake SVG Vector Logos - Vector Logo Zone"/>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890753" y="2876799"/>
            <a:ext cx="2113902" cy="105695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pache Sqoop Reviews 2023: Details, Pricing, &amp; Features | 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070" y="2326354"/>
            <a:ext cx="2044905" cy="204490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주)스노우파이프 2023년 기업정보 | 사원수, 회사소개, 근무환경, 복리후생 등 - 사람인"/>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3596" y="2326355"/>
            <a:ext cx="1927189" cy="193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234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18966" y="988072"/>
            <a:ext cx="8436080" cy="5570348"/>
          </a:xfrm>
        </p:spPr>
      </p:pic>
      <p:sp>
        <p:nvSpPr>
          <p:cNvPr id="2" name="TextBox 1"/>
          <p:cNvSpPr txBox="1"/>
          <p:nvPr/>
        </p:nvSpPr>
        <p:spPr>
          <a:xfrm>
            <a:off x="3647974" y="2743200"/>
            <a:ext cx="375386" cy="276999"/>
          </a:xfrm>
          <a:prstGeom prst="rect">
            <a:avLst/>
          </a:prstGeom>
          <a:noFill/>
        </p:spPr>
        <p:txBody>
          <a:bodyPr wrap="square" rtlCol="0">
            <a:spAutoFit/>
          </a:bodyPr>
          <a:lstStyle/>
          <a:p>
            <a:r>
              <a:rPr lang="en-US" sz="1200" dirty="0" smtClean="0"/>
              <a:t>P1</a:t>
            </a:r>
            <a:endParaRPr lang="en-IN" sz="1200" dirty="0"/>
          </a:p>
        </p:txBody>
      </p:sp>
      <p:sp>
        <p:nvSpPr>
          <p:cNvPr id="8" name="TextBox 7"/>
          <p:cNvSpPr txBox="1"/>
          <p:nvPr/>
        </p:nvSpPr>
        <p:spPr>
          <a:xfrm>
            <a:off x="5849313" y="2743199"/>
            <a:ext cx="375386" cy="276999"/>
          </a:xfrm>
          <a:prstGeom prst="rect">
            <a:avLst/>
          </a:prstGeom>
          <a:noFill/>
        </p:spPr>
        <p:txBody>
          <a:bodyPr wrap="square" rtlCol="0">
            <a:spAutoFit/>
          </a:bodyPr>
          <a:lstStyle/>
          <a:p>
            <a:r>
              <a:rPr lang="en-US" sz="1200" dirty="0" smtClean="0"/>
              <a:t>P1</a:t>
            </a:r>
            <a:endParaRPr lang="en-IN" sz="1200" dirty="0"/>
          </a:p>
        </p:txBody>
      </p:sp>
      <p:sp>
        <p:nvSpPr>
          <p:cNvPr id="9" name="TextBox 8"/>
          <p:cNvSpPr txBox="1"/>
          <p:nvPr/>
        </p:nvSpPr>
        <p:spPr>
          <a:xfrm>
            <a:off x="7862959" y="2743199"/>
            <a:ext cx="375386" cy="276999"/>
          </a:xfrm>
          <a:prstGeom prst="rect">
            <a:avLst/>
          </a:prstGeom>
          <a:noFill/>
        </p:spPr>
        <p:txBody>
          <a:bodyPr wrap="square" rtlCol="0">
            <a:spAutoFit/>
          </a:bodyPr>
          <a:lstStyle/>
          <a:p>
            <a:r>
              <a:rPr lang="en-US" sz="1200" dirty="0" smtClean="0"/>
              <a:t>P1</a:t>
            </a:r>
            <a:endParaRPr lang="en-IN" sz="1200" dirty="0"/>
          </a:p>
        </p:txBody>
      </p:sp>
      <p:sp>
        <p:nvSpPr>
          <p:cNvPr id="10" name="TextBox 9"/>
          <p:cNvSpPr txBox="1"/>
          <p:nvPr/>
        </p:nvSpPr>
        <p:spPr>
          <a:xfrm>
            <a:off x="3647974" y="3634746"/>
            <a:ext cx="375386" cy="276999"/>
          </a:xfrm>
          <a:prstGeom prst="rect">
            <a:avLst/>
          </a:prstGeom>
          <a:noFill/>
        </p:spPr>
        <p:txBody>
          <a:bodyPr wrap="square" rtlCol="0">
            <a:spAutoFit/>
          </a:bodyPr>
          <a:lstStyle/>
          <a:p>
            <a:r>
              <a:rPr lang="en-US" sz="1200" dirty="0" smtClean="0"/>
              <a:t>P3</a:t>
            </a:r>
            <a:endParaRPr lang="en-IN" sz="1200" dirty="0"/>
          </a:p>
        </p:txBody>
      </p:sp>
      <p:sp>
        <p:nvSpPr>
          <p:cNvPr id="11" name="TextBox 10"/>
          <p:cNvSpPr txBox="1"/>
          <p:nvPr/>
        </p:nvSpPr>
        <p:spPr>
          <a:xfrm>
            <a:off x="5706900" y="3507331"/>
            <a:ext cx="375386" cy="276999"/>
          </a:xfrm>
          <a:prstGeom prst="rect">
            <a:avLst/>
          </a:prstGeom>
          <a:noFill/>
        </p:spPr>
        <p:txBody>
          <a:bodyPr wrap="square" rtlCol="0">
            <a:spAutoFit/>
          </a:bodyPr>
          <a:lstStyle/>
          <a:p>
            <a:r>
              <a:rPr lang="en-US" sz="1200" dirty="0" smtClean="0"/>
              <a:t>P2</a:t>
            </a:r>
            <a:endParaRPr lang="en-IN" sz="1200" dirty="0"/>
          </a:p>
        </p:txBody>
      </p:sp>
      <p:sp>
        <p:nvSpPr>
          <p:cNvPr id="12" name="TextBox 11"/>
          <p:cNvSpPr txBox="1"/>
          <p:nvPr/>
        </p:nvSpPr>
        <p:spPr>
          <a:xfrm>
            <a:off x="7862959" y="3890360"/>
            <a:ext cx="375386" cy="276999"/>
          </a:xfrm>
          <a:prstGeom prst="rect">
            <a:avLst/>
          </a:prstGeom>
          <a:noFill/>
        </p:spPr>
        <p:txBody>
          <a:bodyPr wrap="square" rtlCol="0">
            <a:spAutoFit/>
          </a:bodyPr>
          <a:lstStyle/>
          <a:p>
            <a:r>
              <a:rPr lang="en-US" sz="1200" dirty="0" smtClean="0"/>
              <a:t>P2</a:t>
            </a:r>
            <a:endParaRPr lang="en-IN" sz="1200" dirty="0"/>
          </a:p>
        </p:txBody>
      </p:sp>
      <p:sp>
        <p:nvSpPr>
          <p:cNvPr id="13" name="TextBox 12"/>
          <p:cNvSpPr txBox="1"/>
          <p:nvPr/>
        </p:nvSpPr>
        <p:spPr>
          <a:xfrm>
            <a:off x="3647974" y="3111631"/>
            <a:ext cx="375386" cy="276999"/>
          </a:xfrm>
          <a:prstGeom prst="rect">
            <a:avLst/>
          </a:prstGeom>
          <a:noFill/>
        </p:spPr>
        <p:txBody>
          <a:bodyPr wrap="square" rtlCol="0">
            <a:spAutoFit/>
          </a:bodyPr>
          <a:lstStyle/>
          <a:p>
            <a:r>
              <a:rPr lang="en-US" sz="1200" dirty="0" smtClean="0"/>
              <a:t>P2</a:t>
            </a:r>
            <a:endParaRPr lang="en-IN" sz="1200" dirty="0"/>
          </a:p>
        </p:txBody>
      </p:sp>
      <p:sp>
        <p:nvSpPr>
          <p:cNvPr id="14" name="TextBox 13"/>
          <p:cNvSpPr txBox="1"/>
          <p:nvPr/>
        </p:nvSpPr>
        <p:spPr>
          <a:xfrm>
            <a:off x="3595035" y="5096583"/>
            <a:ext cx="375386" cy="276999"/>
          </a:xfrm>
          <a:prstGeom prst="rect">
            <a:avLst/>
          </a:prstGeom>
          <a:noFill/>
        </p:spPr>
        <p:txBody>
          <a:bodyPr wrap="square" rtlCol="0">
            <a:spAutoFit/>
          </a:bodyPr>
          <a:lstStyle/>
          <a:p>
            <a:r>
              <a:rPr lang="en-US" sz="1200" dirty="0" smtClean="0"/>
              <a:t>P4</a:t>
            </a:r>
            <a:endParaRPr lang="en-IN" sz="1200" dirty="0"/>
          </a:p>
        </p:txBody>
      </p:sp>
      <p:sp>
        <p:nvSpPr>
          <p:cNvPr id="15" name="TextBox 14"/>
          <p:cNvSpPr txBox="1"/>
          <p:nvPr/>
        </p:nvSpPr>
        <p:spPr>
          <a:xfrm>
            <a:off x="5744677" y="5196038"/>
            <a:ext cx="375386" cy="276999"/>
          </a:xfrm>
          <a:prstGeom prst="rect">
            <a:avLst/>
          </a:prstGeom>
          <a:noFill/>
        </p:spPr>
        <p:txBody>
          <a:bodyPr wrap="square" rtlCol="0">
            <a:spAutoFit/>
          </a:bodyPr>
          <a:lstStyle/>
          <a:p>
            <a:r>
              <a:rPr lang="en-US" sz="1200" dirty="0" smtClean="0"/>
              <a:t>P4</a:t>
            </a:r>
            <a:endParaRPr lang="en-IN" sz="1200" dirty="0"/>
          </a:p>
        </p:txBody>
      </p:sp>
      <p:sp>
        <p:nvSpPr>
          <p:cNvPr id="16" name="TextBox 15"/>
          <p:cNvSpPr txBox="1"/>
          <p:nvPr/>
        </p:nvSpPr>
        <p:spPr>
          <a:xfrm>
            <a:off x="7894319" y="5184278"/>
            <a:ext cx="375386" cy="276999"/>
          </a:xfrm>
          <a:prstGeom prst="rect">
            <a:avLst/>
          </a:prstGeom>
          <a:noFill/>
        </p:spPr>
        <p:txBody>
          <a:bodyPr wrap="square" rtlCol="0">
            <a:spAutoFit/>
          </a:bodyPr>
          <a:lstStyle/>
          <a:p>
            <a:r>
              <a:rPr lang="en-US" sz="1200" dirty="0" smtClean="0"/>
              <a:t>P4</a:t>
            </a:r>
            <a:endParaRPr lang="en-IN" sz="1200" dirty="0"/>
          </a:p>
        </p:txBody>
      </p:sp>
      <p:sp>
        <p:nvSpPr>
          <p:cNvPr id="17" name="TextBox 16"/>
          <p:cNvSpPr txBox="1"/>
          <p:nvPr/>
        </p:nvSpPr>
        <p:spPr>
          <a:xfrm>
            <a:off x="5744677" y="4431906"/>
            <a:ext cx="375386" cy="276999"/>
          </a:xfrm>
          <a:prstGeom prst="rect">
            <a:avLst/>
          </a:prstGeom>
          <a:noFill/>
        </p:spPr>
        <p:txBody>
          <a:bodyPr wrap="square" rtlCol="0">
            <a:spAutoFit/>
          </a:bodyPr>
          <a:lstStyle/>
          <a:p>
            <a:r>
              <a:rPr lang="en-US" sz="1200" dirty="0" smtClean="0"/>
              <a:t>P3</a:t>
            </a:r>
            <a:endParaRPr lang="en-IN" sz="1200" dirty="0"/>
          </a:p>
        </p:txBody>
      </p:sp>
      <p:sp>
        <p:nvSpPr>
          <p:cNvPr id="18" name="TextBox 17"/>
          <p:cNvSpPr txBox="1"/>
          <p:nvPr/>
        </p:nvSpPr>
        <p:spPr>
          <a:xfrm>
            <a:off x="7862959" y="4819584"/>
            <a:ext cx="375386" cy="276999"/>
          </a:xfrm>
          <a:prstGeom prst="rect">
            <a:avLst/>
          </a:prstGeom>
          <a:noFill/>
        </p:spPr>
        <p:txBody>
          <a:bodyPr wrap="square" rtlCol="0">
            <a:spAutoFit/>
          </a:bodyPr>
          <a:lstStyle/>
          <a:p>
            <a:r>
              <a:rPr lang="en-US" sz="1200" dirty="0" smtClean="0"/>
              <a:t>P3</a:t>
            </a:r>
            <a:endParaRPr lang="en-IN" sz="1200" dirty="0"/>
          </a:p>
        </p:txBody>
      </p:sp>
    </p:spTree>
    <p:extLst>
      <p:ext uri="{BB962C8B-B14F-4D97-AF65-F5344CB8AC3E}">
        <p14:creationId xmlns:p14="http://schemas.microsoft.com/office/powerpoint/2010/main" val="936490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AAA6-DF3F-16F7-CEF9-C6556501F8AC}"/>
              </a:ext>
            </a:extLst>
          </p:cNvPr>
          <p:cNvSpPr>
            <a:spLocks noGrp="1"/>
          </p:cNvSpPr>
          <p:nvPr>
            <p:ph type="title"/>
          </p:nvPr>
        </p:nvSpPr>
        <p:spPr>
          <a:xfrm>
            <a:off x="1026217" y="1323554"/>
            <a:ext cx="3932237" cy="1122871"/>
          </a:xfrm>
          <a:noFill/>
        </p:spPr>
        <p:txBody>
          <a:bodyPr vert="horz" wrap="square" lIns="91440" tIns="45720" rIns="91440" bIns="45720" rtlCol="0" anchor="ctr">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Roadblocks &amp; Resolutions</a:t>
            </a:r>
          </a:p>
        </p:txBody>
      </p:sp>
      <p:graphicFrame>
        <p:nvGraphicFramePr>
          <p:cNvPr id="6" name="Content Placeholder 2">
            <a:extLst>
              <a:ext uri="{FF2B5EF4-FFF2-40B4-BE49-F238E27FC236}">
                <a16:creationId xmlns:a16="http://schemas.microsoft.com/office/drawing/2014/main" id="{93B923C8-AA5E-502E-DA63-F6CD1FCFE01E}"/>
              </a:ext>
            </a:extLst>
          </p:cNvPr>
          <p:cNvGraphicFramePr>
            <a:graphicFrameLocks noGrp="1"/>
          </p:cNvGraphicFramePr>
          <p:nvPr>
            <p:ph idx="1"/>
            <p:extLst>
              <p:ext uri="{D42A27DB-BD31-4B8C-83A1-F6EECF244321}">
                <p14:modId xmlns:p14="http://schemas.microsoft.com/office/powerpoint/2010/main" val="1824783155"/>
              </p:ext>
            </p:extLst>
          </p:nvPr>
        </p:nvGraphicFramePr>
        <p:xfrm>
          <a:off x="5055722" y="1580223"/>
          <a:ext cx="6254427" cy="4217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0F0B7F9-1109-717C-7199-4E2AECF85C88}"/>
              </a:ext>
            </a:extLst>
          </p:cNvPr>
          <p:cNvSpPr>
            <a:spLocks noGrp="1"/>
          </p:cNvSpPr>
          <p:nvPr>
            <p:ph type="body" sz="half" idx="2"/>
          </p:nvPr>
        </p:nvSpPr>
        <p:spPr/>
        <p:txBody>
          <a:bodyPr>
            <a:normAutofit lnSpcReduction="10000"/>
          </a:bodyPr>
          <a:lstStyle/>
          <a:p>
            <a:r>
              <a:rPr lang="en-IN" sz="2800" dirty="0"/>
              <a:t>- </a:t>
            </a:r>
            <a:r>
              <a:rPr lang="en-IN" sz="2800" dirty="0" smtClean="0"/>
              <a:t>Cleaning the data and removing the duplicates.</a:t>
            </a:r>
            <a:endParaRPr lang="en-IN" sz="2800" dirty="0"/>
          </a:p>
          <a:p>
            <a:r>
              <a:rPr lang="en-US" sz="2800" dirty="0" smtClean="0"/>
              <a:t>- Loading CSV file to MySQL</a:t>
            </a:r>
            <a:endParaRPr lang="en-IN" sz="2800" dirty="0"/>
          </a:p>
          <a:p>
            <a:r>
              <a:rPr lang="en-IN" sz="2800" dirty="0"/>
              <a:t>- </a:t>
            </a:r>
            <a:r>
              <a:rPr lang="en-IN" sz="2800" dirty="0" smtClean="0"/>
              <a:t>No unique identifier for the tables to integrate with HBase.</a:t>
            </a:r>
            <a:endParaRPr lang="en-IN" sz="2800" dirty="0"/>
          </a:p>
          <a:p>
            <a:endParaRPr lang="en-IN" dirty="0"/>
          </a:p>
        </p:txBody>
      </p:sp>
    </p:spTree>
    <p:extLst>
      <p:ext uri="{BB962C8B-B14F-4D97-AF65-F5344CB8AC3E}">
        <p14:creationId xmlns:p14="http://schemas.microsoft.com/office/powerpoint/2010/main" val="1543456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A7E3-F519-F2D2-84CA-A784D90AEFDA}"/>
              </a:ext>
            </a:extLst>
          </p:cNvPr>
          <p:cNvSpPr>
            <a:spLocks noGrp="1"/>
          </p:cNvSpPr>
          <p:nvPr>
            <p:ph type="title"/>
          </p:nvPr>
        </p:nvSpPr>
        <p:spPr>
          <a:xfrm>
            <a:off x="2213811" y="2425566"/>
            <a:ext cx="8912993" cy="1666215"/>
          </a:xfrm>
        </p:spPr>
        <p:txBody>
          <a:bodyPr>
            <a:noAutofit/>
          </a:bodyPr>
          <a:lstStyle/>
          <a:p>
            <a:r>
              <a:rPr lang="en-US" sz="3600" dirty="0" smtClean="0"/>
              <a:t>Pipeline 1</a:t>
            </a:r>
            <a:br>
              <a:rPr lang="en-US" sz="3600" dirty="0" smtClean="0"/>
            </a:br>
            <a:r>
              <a:rPr lang="en-US" sz="3600" dirty="0" smtClean="0"/>
              <a:t> </a:t>
            </a:r>
            <a:r>
              <a:rPr lang="en-US" sz="3200" dirty="0"/>
              <a:t/>
            </a:r>
            <a:br>
              <a:rPr lang="en-US" sz="3200" dirty="0"/>
            </a:br>
            <a:r>
              <a:rPr lang="en-US" sz="2800" dirty="0" smtClean="0"/>
              <a:t>1.Create </a:t>
            </a:r>
            <a:r>
              <a:rPr lang="en-US" sz="2800" dirty="0"/>
              <a:t>two </a:t>
            </a:r>
            <a:r>
              <a:rPr lang="en-US" sz="2800" dirty="0" err="1"/>
              <a:t>tabes</a:t>
            </a:r>
            <a:r>
              <a:rPr lang="en-US" sz="2800" dirty="0"/>
              <a:t> in </a:t>
            </a:r>
            <a:r>
              <a:rPr lang="en-US" sz="2800" dirty="0" err="1"/>
              <a:t>mysql</a:t>
            </a:r>
            <a:r>
              <a:rPr lang="en-US" sz="2800" dirty="0"/>
              <a:t> </a:t>
            </a:r>
            <a:r>
              <a:rPr lang="en-US" sz="2800" dirty="0" err="1"/>
              <a:t>olympics_history</a:t>
            </a:r>
            <a:r>
              <a:rPr lang="en-US" sz="2800" dirty="0"/>
              <a:t> and </a:t>
            </a:r>
            <a:r>
              <a:rPr lang="en-US" sz="2800" dirty="0" smtClean="0"/>
              <a:t>  </a:t>
            </a:r>
            <a:r>
              <a:rPr lang="en-US" sz="2800" dirty="0" err="1" smtClean="0"/>
              <a:t>olympics</a:t>
            </a:r>
            <a:r>
              <a:rPr lang="en-US" sz="2800" dirty="0" smtClean="0"/>
              <a:t> </a:t>
            </a:r>
            <a:r>
              <a:rPr lang="en-US" sz="2800" dirty="0"/>
              <a:t>_</a:t>
            </a:r>
            <a:r>
              <a:rPr lang="en-US" sz="2800" dirty="0" err="1"/>
              <a:t>history_noc</a:t>
            </a:r>
            <a:r>
              <a:rPr lang="en-US" sz="2800" dirty="0"/>
              <a:t> _</a:t>
            </a:r>
            <a:r>
              <a:rPr lang="en-US" sz="2800" dirty="0" smtClean="0"/>
              <a:t>regions.</a:t>
            </a:r>
            <a:br>
              <a:rPr lang="en-US" sz="2800" dirty="0" smtClean="0"/>
            </a:br>
            <a:r>
              <a:rPr lang="en-US" sz="2800" dirty="0" smtClean="0"/>
              <a:t>2.Load </a:t>
            </a:r>
            <a:r>
              <a:rPr lang="en-US" sz="2800" dirty="0"/>
              <a:t>data into table in </a:t>
            </a:r>
            <a:r>
              <a:rPr lang="en-US" sz="2800" dirty="0" err="1"/>
              <a:t>mysql</a:t>
            </a:r>
            <a:r>
              <a:rPr lang="en-US" sz="2800" dirty="0"/>
              <a:t> using load data </a:t>
            </a:r>
            <a:r>
              <a:rPr lang="en-US" sz="2800" dirty="0" err="1" smtClean="0"/>
              <a:t>infile</a:t>
            </a:r>
            <a:r>
              <a:rPr lang="en-US" sz="2800" dirty="0" smtClean="0"/>
              <a:t>.</a:t>
            </a:r>
            <a:br>
              <a:rPr lang="en-US" sz="2800" dirty="0" smtClean="0"/>
            </a:br>
            <a:r>
              <a:rPr lang="en-US" sz="2800" dirty="0" smtClean="0"/>
              <a:t>3.Import </a:t>
            </a:r>
            <a:r>
              <a:rPr lang="en-US" sz="2800" dirty="0"/>
              <a:t>the data into hive using sqoop </a:t>
            </a:r>
            <a:r>
              <a:rPr lang="en-US" sz="2800" dirty="0" smtClean="0"/>
              <a:t>import.</a:t>
            </a:r>
            <a:br>
              <a:rPr lang="en-US" sz="2800" dirty="0" smtClean="0"/>
            </a:br>
            <a:r>
              <a:rPr lang="en-US" sz="2800" dirty="0" smtClean="0"/>
              <a:t>4.Created </a:t>
            </a:r>
            <a:r>
              <a:rPr lang="en-US" sz="2800" dirty="0"/>
              <a:t>partitioning and bucketing on the columns in the </a:t>
            </a:r>
            <a:r>
              <a:rPr lang="en-US" sz="2800" dirty="0" err="1"/>
              <a:t>olympics_history</a:t>
            </a:r>
            <a:r>
              <a:rPr lang="en-US" sz="2800" dirty="0"/>
              <a:t> </a:t>
            </a:r>
            <a:r>
              <a:rPr lang="en-US" sz="2800" dirty="0" smtClean="0"/>
              <a:t>tables.</a:t>
            </a:r>
            <a:br>
              <a:rPr lang="en-US" sz="2800" dirty="0" smtClean="0"/>
            </a:br>
            <a:r>
              <a:rPr lang="en-US" sz="2800" dirty="0" smtClean="0"/>
              <a:t>5.Finally </a:t>
            </a:r>
            <a:r>
              <a:rPr lang="en-US" sz="2800" dirty="0"/>
              <a:t>performed analysis on user stories using </a:t>
            </a:r>
            <a:r>
              <a:rPr lang="en-US" sz="2800" dirty="0" smtClean="0"/>
              <a:t>hive.</a:t>
            </a:r>
            <a:endParaRPr lang="en-US" sz="2800" dirty="0"/>
          </a:p>
        </p:txBody>
      </p:sp>
    </p:spTree>
    <p:extLst>
      <p:ext uri="{BB962C8B-B14F-4D97-AF65-F5344CB8AC3E}">
        <p14:creationId xmlns:p14="http://schemas.microsoft.com/office/powerpoint/2010/main" val="176326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8C87-8805-BF2A-CD54-8141BF81B9FD}"/>
              </a:ext>
            </a:extLst>
          </p:cNvPr>
          <p:cNvSpPr>
            <a:spLocks noGrp="1"/>
          </p:cNvSpPr>
          <p:nvPr>
            <p:ph type="title"/>
          </p:nvPr>
        </p:nvSpPr>
        <p:spPr/>
        <p:txBody>
          <a:bodyPr>
            <a:noAutofit/>
          </a:bodyPr>
          <a:lstStyle/>
          <a:p>
            <a:r>
              <a:rPr lang="en-US" sz="3200" dirty="0"/>
              <a:t>Fetch the top 5 athletes who have won the most gold medals</a:t>
            </a:r>
            <a:r>
              <a:rPr lang="en-US" sz="3200" dirty="0" smtClean="0"/>
              <a:t>.</a:t>
            </a:r>
            <a:endParaRPr lang="en-US" sz="3200" dirty="0"/>
          </a:p>
        </p:txBody>
      </p:sp>
    </p:spTree>
    <p:extLst>
      <p:ext uri="{BB962C8B-B14F-4D97-AF65-F5344CB8AC3E}">
        <p14:creationId xmlns:p14="http://schemas.microsoft.com/office/powerpoint/2010/main" val="40995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8105" y="4092370"/>
            <a:ext cx="4109023" cy="658453"/>
          </a:xfrm>
        </p:spPr>
        <p:txBody>
          <a:bodyPr>
            <a:normAutofit fontScale="90000"/>
          </a:bodyPr>
          <a:lstStyle/>
          <a:p>
            <a:r>
              <a:rPr lang="en-US" dirty="0" smtClean="0">
                <a:solidFill>
                  <a:schemeClr val="accent1">
                    <a:lumMod val="75000"/>
                  </a:schemeClr>
                </a:solidFill>
              </a:rPr>
              <a:t>	   Partitioned</a:t>
            </a:r>
            <a:endParaRPr lang="en-IN" dirty="0">
              <a:solidFill>
                <a:schemeClr val="accent1">
                  <a:lumMod val="75000"/>
                </a:schemeClr>
              </a:solidFill>
            </a:endParaRPr>
          </a:p>
        </p:txBody>
      </p:sp>
      <p:pic>
        <p:nvPicPr>
          <p:cNvPr id="10" name="Picture 9"/>
          <p:cNvPicPr>
            <a:picLocks noChangeAspect="1"/>
          </p:cNvPicPr>
          <p:nvPr/>
        </p:nvPicPr>
        <p:blipFill>
          <a:blip r:embed="rId3"/>
          <a:stretch>
            <a:fillRect/>
          </a:stretch>
        </p:blipFill>
        <p:spPr>
          <a:xfrm>
            <a:off x="2398455" y="90795"/>
            <a:ext cx="6400800" cy="3038475"/>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61" t="17402" r="56774" b="3897"/>
          <a:stretch/>
        </p:blipFill>
        <p:spPr>
          <a:xfrm>
            <a:off x="171816" y="3283975"/>
            <a:ext cx="4401599" cy="3313472"/>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17362" r="57468" b="4401"/>
          <a:stretch/>
        </p:blipFill>
        <p:spPr>
          <a:xfrm>
            <a:off x="6387896" y="3283975"/>
            <a:ext cx="3808156" cy="3293807"/>
          </a:xfrm>
          <a:prstGeom prst="rect">
            <a:avLst/>
          </a:prstGeom>
        </p:spPr>
      </p:pic>
    </p:spTree>
    <p:extLst>
      <p:ext uri="{BB962C8B-B14F-4D97-AF65-F5344CB8AC3E}">
        <p14:creationId xmlns:p14="http://schemas.microsoft.com/office/powerpoint/2010/main" val="3187409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3232"/>
          </a:xfrm>
          <a:prstGeom prst="rect">
            <a:avLst/>
          </a:prstGeom>
        </p:spPr>
      </p:pic>
    </p:spTree>
    <p:extLst>
      <p:ext uri="{BB962C8B-B14F-4D97-AF65-F5344CB8AC3E}">
        <p14:creationId xmlns:p14="http://schemas.microsoft.com/office/powerpoint/2010/main" val="99324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301</Words>
  <Application>Microsoft Office PowerPoint</Application>
  <PresentationFormat>Widescreen</PresentationFormat>
  <Paragraphs>58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Helvetica</vt:lpstr>
      <vt:lpstr>Symbol</vt:lpstr>
      <vt:lpstr>Times New Roman</vt:lpstr>
      <vt:lpstr>Wingdings</vt:lpstr>
      <vt:lpstr>Office Theme</vt:lpstr>
      <vt:lpstr>PowerPoint Presentation</vt:lpstr>
      <vt:lpstr>PowerPoint Presentation</vt:lpstr>
      <vt:lpstr>Tools and Technologies Used:</vt:lpstr>
      <vt:lpstr>PowerPoint Presentation</vt:lpstr>
      <vt:lpstr>Roadblocks &amp; Resolutions</vt:lpstr>
      <vt:lpstr>Pipeline 1   1.Create two tabes in mysql olympics_history and   olympics _history_noc _regions. 2.Load data into table in mysql using load data infile. 3.Import the data into hive using sqoop import. 4.Created partitioning and bucketing on the columns in the olympics_history tables. 5.Finally performed analysis on user stories using hive.</vt:lpstr>
      <vt:lpstr>Fetch the top 5 athletes who have won the most gold medals.</vt:lpstr>
      <vt:lpstr>    Partitioned</vt:lpstr>
      <vt:lpstr>PowerPoint Presentation</vt:lpstr>
      <vt:lpstr>PowerPoint Presentation</vt:lpstr>
      <vt:lpstr> Output</vt:lpstr>
      <vt:lpstr>PowerPoint Presentation</vt:lpstr>
      <vt:lpstr>1) Create storage account and containers in Azure, and upload files into it.  2) Copy file URL and SAS token  3) Create file format and table in snowsql  4) Create stage in snowsql using the URL and SAS token  5) Copy into the table by using the data in the stage</vt:lpstr>
      <vt:lpstr>PowerPoint Presentation</vt:lpstr>
      <vt:lpstr>PowerPoint Presentation</vt:lpstr>
      <vt:lpstr>PowerPoint Presentation</vt:lpstr>
      <vt:lpstr>Break down all Olympic games where India won medal for Hockey and how many medals won in each Olympic games.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Futurense</cp:lastModifiedBy>
  <cp:revision>83</cp:revision>
  <dcterms:created xsi:type="dcterms:W3CDTF">2022-12-05T10:10:22Z</dcterms:created>
  <dcterms:modified xsi:type="dcterms:W3CDTF">2023-10-07T10:46:31Z</dcterms:modified>
</cp:coreProperties>
</file>