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VjiHNK67gHwJlrtZvbDH7boAz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917" y="10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 name="Google Shape;84;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7" name="Google Shape;57;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8" name="Google Shape;58;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59" name="Google Shape;59;p1"/>
          <p:cNvSpPr txBox="1"/>
          <p:nvPr/>
        </p:nvSpPr>
        <p:spPr>
          <a:xfrm>
            <a:off x="2027450" y="1673850"/>
            <a:ext cx="7727700" cy="199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Impact"/>
                <a:ea typeface="Impact"/>
                <a:cs typeface="Impact"/>
                <a:sym typeface="Impact"/>
              </a:rPr>
              <a:t>TNSDC - GENERATIVE AI FOR ENGINEERING </a:t>
            </a:r>
            <a:endParaRPr sz="3200" dirty="0">
              <a:latin typeface="Impact"/>
              <a:ea typeface="Impact"/>
              <a:cs typeface="Impact"/>
              <a:sym typeface="Impact"/>
            </a:endParaRPr>
          </a:p>
          <a:p>
            <a:pPr marL="0" lvl="0" indent="457200" algn="ctr" rtl="0">
              <a:spcBef>
                <a:spcPts val="0"/>
              </a:spcBef>
              <a:spcAft>
                <a:spcPts val="0"/>
              </a:spcAft>
              <a:buClr>
                <a:schemeClr val="dk1"/>
              </a:buClr>
              <a:buSzPts val="1100"/>
              <a:buFont typeface="Arial"/>
              <a:buNone/>
            </a:pPr>
            <a:r>
              <a:rPr lang="en-US" sz="3200" dirty="0">
                <a:latin typeface="Impact"/>
                <a:ea typeface="Impact"/>
                <a:cs typeface="Impact"/>
                <a:sym typeface="Impact"/>
              </a:rPr>
              <a:t>FINAL PROJECT </a:t>
            </a:r>
            <a:endParaRPr sz="3200" dirty="0">
              <a:latin typeface="Impact"/>
              <a:ea typeface="Impact"/>
              <a:cs typeface="Impact"/>
              <a:sym typeface="Impact"/>
            </a:endParaRPr>
          </a:p>
          <a:p>
            <a:pPr marL="0" lvl="0" indent="0" algn="ctr" rtl="0">
              <a:spcBef>
                <a:spcPts val="0"/>
              </a:spcBef>
              <a:spcAft>
                <a:spcPts val="0"/>
              </a:spcAft>
              <a:buClr>
                <a:schemeClr val="dk1"/>
              </a:buClr>
              <a:buSzPts val="1100"/>
              <a:buFont typeface="Arial"/>
              <a:buNone/>
            </a:pPr>
            <a:endParaRPr sz="3200" dirty="0">
              <a:latin typeface="Impact"/>
              <a:ea typeface="Impact"/>
              <a:cs typeface="Impact"/>
              <a:sym typeface="Impact"/>
            </a:endParaRPr>
          </a:p>
          <a:p>
            <a:pPr marL="0" lvl="0" indent="0" algn="ctr" rtl="0">
              <a:spcBef>
                <a:spcPts val="0"/>
              </a:spcBef>
              <a:spcAft>
                <a:spcPts val="0"/>
              </a:spcAft>
              <a:buClr>
                <a:schemeClr val="dk1"/>
              </a:buClr>
              <a:buSzPts val="1100"/>
              <a:buFont typeface="Arial"/>
              <a:buNone/>
            </a:pPr>
            <a:r>
              <a:rPr lang="en-US" sz="3200" dirty="0">
                <a:latin typeface="Impact"/>
                <a:ea typeface="Impact"/>
                <a:cs typeface="Impact"/>
                <a:sym typeface="Impact"/>
              </a:rPr>
              <a:t>SUBMITTED BY:  </a:t>
            </a:r>
            <a:endParaRPr sz="3200" dirty="0">
              <a:latin typeface="Impact"/>
              <a:ea typeface="Impact"/>
              <a:cs typeface="Impact"/>
              <a:sym typeface="Impact"/>
            </a:endParaRPr>
          </a:p>
          <a:p>
            <a:pPr marL="0" lvl="0" indent="0" algn="ctr" rtl="0">
              <a:spcBef>
                <a:spcPts val="0"/>
              </a:spcBef>
              <a:spcAft>
                <a:spcPts val="0"/>
              </a:spcAft>
              <a:buClr>
                <a:schemeClr val="dk1"/>
              </a:buClr>
              <a:buSzPts val="1100"/>
              <a:buFont typeface="Arial"/>
              <a:buNone/>
            </a:pPr>
            <a:r>
              <a:rPr lang="en-US" sz="3200" dirty="0">
                <a:latin typeface="Impact"/>
                <a:ea typeface="Impact"/>
                <a:cs typeface="Impact"/>
                <a:sym typeface="Impact"/>
              </a:rPr>
              <a:t>SAI PRAVIN S</a:t>
            </a:r>
            <a:endParaRPr sz="3200" dirty="0">
              <a:latin typeface="Impact"/>
              <a:ea typeface="Impact"/>
              <a:cs typeface="Impact"/>
              <a:sym typeface="Impact"/>
            </a:endParaRPr>
          </a:p>
          <a:p>
            <a:pPr marL="0" lvl="0" indent="0" algn="ctr" rtl="0">
              <a:spcBef>
                <a:spcPts val="0"/>
              </a:spcBef>
              <a:spcAft>
                <a:spcPts val="0"/>
              </a:spcAft>
              <a:buClr>
                <a:schemeClr val="dk1"/>
              </a:buClr>
              <a:buSzPts val="1100"/>
              <a:buFont typeface="Arial"/>
              <a:buNone/>
            </a:pPr>
            <a:r>
              <a:rPr lang="en-US" sz="3200" dirty="0">
                <a:latin typeface="Impact"/>
                <a:ea typeface="Impact"/>
                <a:cs typeface="Impact"/>
                <a:sym typeface="Impact"/>
              </a:rPr>
              <a:t>(311521104306)</a:t>
            </a:r>
            <a:endParaRPr sz="3200" dirty="0">
              <a:latin typeface="Impact"/>
              <a:ea typeface="Impact"/>
              <a:cs typeface="Impact"/>
              <a:sym typeface="Impact"/>
            </a:endParaRPr>
          </a:p>
          <a:p>
            <a:pPr marL="0" lvl="0" indent="0" algn="ctr" rtl="0">
              <a:spcBef>
                <a:spcPts val="0"/>
              </a:spcBef>
              <a:spcAft>
                <a:spcPts val="0"/>
              </a:spcAft>
              <a:buNone/>
            </a:pPr>
            <a:endParaRPr sz="30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2718932" y="572869"/>
            <a:ext cx="2791736"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170" name="Google Shape;170;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71" name="Google Shape;171;p10"/>
          <p:cNvSpPr txBox="1"/>
          <p:nvPr/>
        </p:nvSpPr>
        <p:spPr>
          <a:xfrm>
            <a:off x="914400" y="1371600"/>
            <a:ext cx="8534400" cy="3416279"/>
          </a:xfrm>
          <a:prstGeom prst="rect">
            <a:avLst/>
          </a:prstGeom>
          <a:noFill/>
          <a:ln>
            <a:noFill/>
          </a:ln>
        </p:spPr>
        <p:txBody>
          <a:bodyPr spcFirstLastPara="1" wrap="square" lIns="91425" tIns="45700" rIns="91425" bIns="45700" anchor="t" anchorCtr="0">
            <a:spAutoFit/>
          </a:bodyPr>
          <a:lstStyle/>
          <a:p>
            <a:pPr algn="l"/>
            <a:r>
              <a:rPr lang="en-IN"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Performance Metrics:</a:t>
            </a:r>
            <a:r>
              <a:rPr lang="en-IN" sz="1800" b="0" i="0" u="sng"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l"/>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Our CNN-based traffic sign detection system achieved the following performance metrics:</a:t>
            </a:r>
            <a:endPar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Accuracy: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96.5%</a:t>
            </a:r>
          </a:p>
          <a:p>
            <a:pPr algn="l">
              <a:buFont typeface="Arial" panose="020B0604020202020204" pitchFamily="34" charset="0"/>
              <a:buChar char="•"/>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Precision: </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97.2%</a:t>
            </a:r>
          </a:p>
          <a:p>
            <a:pPr algn="l">
              <a:buFont typeface="Arial" panose="020B0604020202020204" pitchFamily="34" charset="0"/>
              <a:buChar char="•"/>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Recall:</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95.8%</a:t>
            </a:r>
          </a:p>
          <a:p>
            <a:pPr algn="l">
              <a:buFont typeface="Arial" panose="020B0604020202020204" pitchFamily="34" charset="0"/>
              <a:buChar char="•"/>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F1-score: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96.5%</a:t>
            </a:r>
          </a:p>
          <a:p>
            <a:pPr algn="l"/>
            <a:endPar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IN"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Visualizations:</a:t>
            </a:r>
            <a:endParaRPr lang="en-IN" sz="1800" b="0"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Confusion Matrix:</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Illustrates the model's ability to correctly classify different traffic sign categories.</a:t>
            </a:r>
          </a:p>
          <a:p>
            <a:pPr algn="l">
              <a:buFont typeface="Arial" panose="020B0604020202020204" pitchFamily="34" charset="0"/>
              <a:buChar char="•"/>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Sample Traffic Sign Detections:</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Visual examples showcasing successful detections in various environmental conditions.</a:t>
            </a:r>
          </a:p>
        </p:txBody>
      </p:sp>
      <p:sp>
        <p:nvSpPr>
          <p:cNvPr id="172" name="Google Shape;172;p10"/>
          <p:cNvSpPr txBox="1"/>
          <p:nvPr/>
        </p:nvSpPr>
        <p:spPr>
          <a:xfrm>
            <a:off x="1143000" y="5638800"/>
            <a:ext cx="639326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DEMO LINK: </a:t>
            </a:r>
            <a:r>
              <a:rPr lang="en-US" sz="1800" u="sng" dirty="0">
                <a:solidFill>
                  <a:schemeClr val="dk1"/>
                </a:solidFill>
                <a:latin typeface="Calibri"/>
                <a:ea typeface="Calibri"/>
                <a:cs typeface="Calibri"/>
                <a:sym typeface="Calibri"/>
              </a:rPr>
              <a:t>https://github.com/SaiPravin943/IBM_PROJECT.git</a:t>
            </a: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2"/>
          <p:cNvSpPr/>
          <p:nvPr/>
        </p:nvSpPr>
        <p:spPr>
          <a:xfrm>
            <a:off x="-9832" y="983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65" name="Google Shape;65;p2"/>
          <p:cNvGrpSpPr/>
          <p:nvPr/>
        </p:nvGrpSpPr>
        <p:grpSpPr>
          <a:xfrm>
            <a:off x="7448612" y="0"/>
            <a:ext cx="4743796" cy="6858466"/>
            <a:chOff x="7448612" y="0"/>
            <a:chExt cx="4743796" cy="6858466"/>
          </a:xfrm>
        </p:grpSpPr>
        <p:sp>
          <p:nvSpPr>
            <p:cNvPr id="66" name="Google Shape;66;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5" name="Google Shape;75;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txBox="1">
            <a:spLocks noGrp="1"/>
          </p:cNvSpPr>
          <p:nvPr>
            <p:ph type="title"/>
          </p:nvPr>
        </p:nvSpPr>
        <p:spPr>
          <a:xfrm>
            <a:off x="2631287" y="698626"/>
            <a:ext cx="3909695" cy="678180"/>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r>
              <a:rPr lang="en-US" sz="4250" dirty="0"/>
              <a:t>PROJECT TITLE</a:t>
            </a:r>
            <a:endParaRPr sz="4250" dirty="0"/>
          </a:p>
        </p:txBody>
      </p:sp>
      <p:sp>
        <p:nvSpPr>
          <p:cNvPr id="80" name="Google Shape;8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1" name="Google Shape;81;p2"/>
          <p:cNvSpPr txBox="1"/>
          <p:nvPr/>
        </p:nvSpPr>
        <p:spPr>
          <a:xfrm>
            <a:off x="1079764" y="3016124"/>
            <a:ext cx="1003246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dk1"/>
                </a:solidFill>
                <a:latin typeface="Calibri"/>
                <a:ea typeface="Calibri"/>
                <a:cs typeface="Calibri"/>
                <a:sym typeface="Calibri"/>
              </a:rPr>
              <a:t>TRAFFIC SIGN DETECTION USING CNN</a:t>
            </a:r>
            <a:endParaRPr sz="4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3"/>
          <p:cNvSpPr/>
          <p:nvPr/>
        </p:nvSpPr>
        <p:spPr>
          <a:xfrm>
            <a:off x="15240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7" name="Google Shape;87;p3"/>
          <p:cNvGrpSpPr/>
          <p:nvPr/>
        </p:nvGrpSpPr>
        <p:grpSpPr>
          <a:xfrm>
            <a:off x="7448612" y="0"/>
            <a:ext cx="4743796" cy="6858466"/>
            <a:chOff x="7448612" y="0"/>
            <a:chExt cx="4743796" cy="6858466"/>
          </a:xfrm>
        </p:grpSpPr>
        <p:sp>
          <p:nvSpPr>
            <p:cNvPr id="88" name="Google Shape;8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 name="Google Shape;9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9" name="Google Shape;9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2" name="Google Shape;102;p3"/>
          <p:cNvGrpSpPr/>
          <p:nvPr/>
        </p:nvGrpSpPr>
        <p:grpSpPr>
          <a:xfrm>
            <a:off x="47625" y="3819523"/>
            <a:ext cx="4124325" cy="3009898"/>
            <a:chOff x="47625" y="3819523"/>
            <a:chExt cx="4124325" cy="3009898"/>
          </a:xfrm>
        </p:grpSpPr>
        <p:pic>
          <p:nvPicPr>
            <p:cNvPr id="103" name="Google Shape;10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4" name="Google Shape;10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05" name="Google Shape;105;p3"/>
          <p:cNvSpPr txBox="1">
            <a:spLocks noGrp="1"/>
          </p:cNvSpPr>
          <p:nvPr>
            <p:ph type="title"/>
          </p:nvPr>
        </p:nvSpPr>
        <p:spPr>
          <a:xfrm>
            <a:off x="2993390" y="332423"/>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endParaRPr dirty="0"/>
          </a:p>
        </p:txBody>
      </p:sp>
      <p:sp>
        <p:nvSpPr>
          <p:cNvPr id="106" name="Google Shape;10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07" name="Google Shape;107;p3"/>
          <p:cNvSpPr txBox="1"/>
          <p:nvPr/>
        </p:nvSpPr>
        <p:spPr>
          <a:xfrm>
            <a:off x="1676400" y="1371600"/>
            <a:ext cx="8382000" cy="4524275"/>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PROBLEM  STATEMENT</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a:p>
            <a:pPr marL="571500" marR="0" lvl="0" indent="-571500" algn="l" rtl="0">
              <a:spcBef>
                <a:spcPts val="0"/>
              </a:spcBef>
              <a:spcAft>
                <a:spcPts val="0"/>
              </a:spcAft>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PROJECT OVERVIEW</a:t>
            </a:r>
            <a:endParaRPr sz="3600" dirty="0">
              <a:latin typeface="Times New Roman" panose="02020603050405020304" pitchFamily="18" charset="0"/>
              <a:cs typeface="Times New Roman" panose="02020603050405020304" pitchFamily="18" charset="0"/>
            </a:endParaRPr>
          </a:p>
          <a:p>
            <a:pPr marL="571500" marR="0" lvl="0" indent="-571500" algn="l" rtl="0">
              <a:spcBef>
                <a:spcPts val="0"/>
              </a:spcBef>
              <a:spcAft>
                <a:spcPts val="0"/>
              </a:spcAft>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WHO ARE THE END USERS?</a:t>
            </a:r>
            <a:endParaRPr sz="3600" dirty="0">
              <a:latin typeface="Times New Roman" panose="02020603050405020304" pitchFamily="18" charset="0"/>
              <a:cs typeface="Times New Roman" panose="02020603050405020304" pitchFamily="18" charset="0"/>
            </a:endParaRPr>
          </a:p>
          <a:p>
            <a:pPr marL="571500" marR="0" lvl="0" indent="-571500" algn="l" rtl="0">
              <a:spcBef>
                <a:spcPts val="0"/>
              </a:spcBef>
              <a:spcAft>
                <a:spcPts val="0"/>
              </a:spcAft>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YOUR SOLUTION AND ITS VALUE PROPOSITION</a:t>
            </a:r>
            <a:endParaRPr sz="3600" dirty="0">
              <a:latin typeface="Times New Roman" panose="02020603050405020304" pitchFamily="18" charset="0"/>
              <a:cs typeface="Times New Roman" panose="02020603050405020304" pitchFamily="18" charset="0"/>
            </a:endParaRPr>
          </a:p>
          <a:p>
            <a:pPr marL="571500" marR="0" lvl="0" indent="-571500" algn="l" rtl="0">
              <a:spcBef>
                <a:spcPts val="0"/>
              </a:spcBef>
              <a:spcAft>
                <a:spcPts val="0"/>
              </a:spcAft>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THE WOW IN YOUR SOLUTION</a:t>
            </a:r>
            <a:endParaRPr sz="3600" dirty="0">
              <a:latin typeface="Times New Roman" panose="02020603050405020304" pitchFamily="18" charset="0"/>
              <a:cs typeface="Times New Roman" panose="02020603050405020304" pitchFamily="18" charset="0"/>
            </a:endParaRPr>
          </a:p>
          <a:p>
            <a:pPr marL="571500" marR="0" lvl="0" indent="-571500" algn="l" rtl="0">
              <a:spcBef>
                <a:spcPts val="0"/>
              </a:spcBef>
              <a:spcAft>
                <a:spcPts val="0"/>
              </a:spcAft>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MODELLING</a:t>
            </a:r>
            <a:endParaRPr sz="3600" dirty="0">
              <a:latin typeface="Times New Roman" panose="02020603050405020304" pitchFamily="18" charset="0"/>
              <a:cs typeface="Times New Roman" panose="02020603050405020304" pitchFamily="18" charset="0"/>
            </a:endParaRPr>
          </a:p>
          <a:p>
            <a:pPr marL="571500" marR="0" lvl="0" indent="-571500" algn="l" rtl="0">
              <a:spcBef>
                <a:spcPts val="0"/>
              </a:spcBef>
              <a:spcAft>
                <a:spcPts val="0"/>
              </a:spcAft>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RESULTS</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4"/>
          <p:cNvGrpSpPr/>
          <p:nvPr/>
        </p:nvGrpSpPr>
        <p:grpSpPr>
          <a:xfrm>
            <a:off x="7991475" y="2933700"/>
            <a:ext cx="2762250" cy="3257550"/>
            <a:chOff x="7991475" y="2933700"/>
            <a:chExt cx="2762250" cy="3257550"/>
          </a:xfrm>
        </p:grpSpPr>
        <p:sp>
          <p:nvSpPr>
            <p:cNvPr id="113" name="Google Shape;11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16" name="Google Shape;116;p4"/>
          <p:cNvSpPr txBox="1">
            <a:spLocks noGrp="1"/>
          </p:cNvSpPr>
          <p:nvPr>
            <p:ph type="title"/>
          </p:nvPr>
        </p:nvSpPr>
        <p:spPr>
          <a:xfrm>
            <a:off x="1482724"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17" name="Google Shape;117;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18" name="Google Shape;118;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19" name="Google Shape;119;p4"/>
          <p:cNvSpPr txBox="1"/>
          <p:nvPr/>
        </p:nvSpPr>
        <p:spPr>
          <a:xfrm>
            <a:off x="834072" y="1253235"/>
            <a:ext cx="6934200" cy="5262939"/>
          </a:xfrm>
          <a:prstGeom prst="rect">
            <a:avLst/>
          </a:prstGeom>
          <a:noFill/>
          <a:ln>
            <a:noFill/>
          </a:ln>
        </p:spPr>
        <p:txBody>
          <a:bodyPr spcFirstLastPara="1" wrap="square" lIns="91425" tIns="45700" rIns="91425" bIns="45700" anchor="t" anchorCtr="0">
            <a:spAutoFit/>
          </a:bodyPr>
          <a:lstStyle/>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Description of the Problem:</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Traffic sign detection plays a critical role in road safety and intelligent transportation systems. Traditional methods of traffic sign recognition often rely on handcrafted features and may struggle to generalize across diverse environmental conditions and sign designs. This poses challenges for real-world applications, where accurate and efficient detection is essential.</a:t>
            </a:r>
          </a:p>
          <a:p>
            <a:pPr algn="l"/>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Key Challenges:</a:t>
            </a:r>
            <a:endParaRPr lang="en-US" sz="1800" b="0"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Variability in Traffic Signs: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Traffic signs can vary widely in design, shape, color, and size, making it challenging to develop a robust detection system that can recognize all types of signs.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Environmental Conditions: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Changes in lighting, weather conditions, and occlusions (e.g., trees, buildings) can affect the visibility and recognition of traffic signs.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Real-time Detection Requirements: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In dynamic traffic scenarios, real-time detection is crucial for timely decision-making and ensuring road safety.</a:t>
            </a:r>
          </a:p>
          <a:p>
            <a:pPr marL="0" marR="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8658225" y="2647950"/>
            <a:ext cx="3533775" cy="3810000"/>
            <a:chOff x="8658225" y="2647950"/>
            <a:chExt cx="3533775" cy="3810000"/>
          </a:xfrm>
        </p:grpSpPr>
        <p:sp>
          <p:nvSpPr>
            <p:cNvPr id="125" name="Google Shape;12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7" name="Google Shape;12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28" name="Google Shape;128;p5"/>
          <p:cNvSpPr txBox="1">
            <a:spLocks noGrp="1"/>
          </p:cNvSpPr>
          <p:nvPr>
            <p:ph type="title"/>
          </p:nvPr>
        </p:nvSpPr>
        <p:spPr>
          <a:xfrm>
            <a:off x="1457530" y="380286"/>
            <a:ext cx="646727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29" name="Google Shape;12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1" name="Google Shape;131;p5"/>
          <p:cNvSpPr txBox="1"/>
          <p:nvPr/>
        </p:nvSpPr>
        <p:spPr>
          <a:xfrm>
            <a:off x="1066800" y="1085334"/>
            <a:ext cx="6858000" cy="5078273"/>
          </a:xfrm>
          <a:prstGeom prst="rect">
            <a:avLst/>
          </a:prstGeom>
          <a:noFill/>
          <a:ln>
            <a:noFill/>
          </a:ln>
        </p:spPr>
        <p:txBody>
          <a:bodyPr spcFirstLastPara="1" wrap="square" lIns="91425" tIns="45700" rIns="91425" bIns="45700" anchor="t" anchorCtr="0">
            <a:spAutoFit/>
          </a:bodyPr>
          <a:lstStyle/>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Objective of the Project:</a:t>
            </a:r>
          </a:p>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The objective of this project is to develop a Convolutional Neural Network (CNN)-based traffic sign detection system capable of accurately identifying and classifying traffic signs in real-time scenarios. </a:t>
            </a:r>
          </a:p>
          <a:p>
            <a:pPr algn="l"/>
            <a:endParaRPr lang="en-US" sz="18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Scope of Work:</a:t>
            </a:r>
            <a:endPar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Dataset Preparation:</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Collect and preprocess a dataset of annotated traffic sign images, including diverse sign types, variations, and environmental conditions.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Development:</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Design and implement a CNN architecture optimized for traffic sign detection, incorporating convolutional layers, pooling layers, and fully connected layers.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 and Evaluation:</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Train the CNN model using the annotated dataset, optimizing hyperparameters and evaluating performance metrics such as accuracy, precision, recall, and inference time.</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Deployment Considerations: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Explore deployment options for integrating the trained model into real-time applications, including edge devices and autonomous vehicles.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1608804" y="594137"/>
            <a:ext cx="7103117" cy="686075"/>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350" dirty="0"/>
              <a:t>WHO ARE THE END USERS?</a:t>
            </a:r>
            <a:endParaRPr sz="4350" dirty="0"/>
          </a:p>
        </p:txBody>
      </p:sp>
      <p:pic>
        <p:nvPicPr>
          <p:cNvPr id="137" name="Google Shape;137;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38" name="Google Shape;138;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39" name="Google Shape;139;p6"/>
          <p:cNvSpPr txBox="1"/>
          <p:nvPr/>
        </p:nvSpPr>
        <p:spPr>
          <a:xfrm>
            <a:off x="762000" y="1600200"/>
            <a:ext cx="9677400" cy="3970277"/>
          </a:xfrm>
          <a:prstGeom prst="rect">
            <a:avLst/>
          </a:prstGeom>
          <a:noFill/>
          <a:ln>
            <a:noFill/>
          </a:ln>
        </p:spPr>
        <p:txBody>
          <a:bodyPr spcFirstLastPara="1" wrap="square" lIns="91425" tIns="45700" rIns="91425" bIns="45700" anchor="t" anchorCtr="0">
            <a:spAutoFit/>
          </a:bodyPr>
          <a:lstStyle/>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Target Audience: </a:t>
            </a:r>
          </a:p>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The end users of our traffic sign detection system include:</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Autonomous Vehicle Developers: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Integrating traffic sign recognition is essential for autonomous vehicles to navigate roads safely and comply with traffic regulations.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Transportation Authorities: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Traffic sign detection systems can assist transportation authorities in traffic monitoring, management, and planning.</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Vehicle Safety Regulators: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Regulators can leverage traffic sign detection technology to enhance vehicle safety standards and regulations.</a:t>
            </a:r>
          </a:p>
          <a:p>
            <a:pPr algn="l"/>
            <a:endPar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User Requirements:</a:t>
            </a:r>
            <a:r>
              <a:rPr lang="en-US" sz="1800" b="0" i="0" u="sng"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End users expect our traffic sign detection system to:</a:t>
            </a:r>
          </a:p>
          <a:p>
            <a:pPr algn="l">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Achieve high accuracy and robustness across diverse traffic scenarios.</a:t>
            </a:r>
          </a:p>
          <a:p>
            <a:pPr algn="l">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Support real-time processing capabilities suitable for dynamic environments.</a:t>
            </a:r>
          </a:p>
          <a:p>
            <a:pPr algn="l">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Integrate seamlessly with existing transportation infrastructure and vehicle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r="28268"/>
          <a:stretch/>
        </p:blipFill>
        <p:spPr>
          <a:xfrm>
            <a:off x="10258426" y="1371600"/>
            <a:ext cx="1933574" cy="5181600"/>
          </a:xfrm>
          <a:prstGeom prst="rect">
            <a:avLst/>
          </a:prstGeom>
          <a:noFill/>
          <a:ln>
            <a:noFill/>
          </a:ln>
        </p:spPr>
      </p:pic>
      <p:sp>
        <p:nvSpPr>
          <p:cNvPr id="145" name="Google Shape;145;p7"/>
          <p:cNvSpPr txBox="1">
            <a:spLocks noGrp="1"/>
          </p:cNvSpPr>
          <p:nvPr>
            <p:ph type="title"/>
          </p:nvPr>
        </p:nvSpPr>
        <p:spPr>
          <a:xfrm>
            <a:off x="1192415" y="592213"/>
            <a:ext cx="10032798" cy="66748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50" dirty="0"/>
              <a:t>SOLUTION AND ITS VALUE PROPOSITION</a:t>
            </a:r>
            <a:endParaRPr sz="4250" dirty="0"/>
          </a:p>
        </p:txBody>
      </p:sp>
      <p:pic>
        <p:nvPicPr>
          <p:cNvPr id="146" name="Google Shape;146;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7" name="Google Shape;147;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48" name="Google Shape;148;p7"/>
          <p:cNvSpPr txBox="1"/>
          <p:nvPr/>
        </p:nvSpPr>
        <p:spPr>
          <a:xfrm>
            <a:off x="762000" y="1676400"/>
            <a:ext cx="7924800" cy="5078273"/>
          </a:xfrm>
          <a:prstGeom prst="rect">
            <a:avLst/>
          </a:prstGeom>
          <a:noFill/>
          <a:ln>
            <a:noFill/>
          </a:ln>
        </p:spPr>
        <p:txBody>
          <a:bodyPr spcFirstLastPara="1" wrap="square" lIns="91425" tIns="45700" rIns="91425" bIns="45700" anchor="t" anchorCtr="0">
            <a:spAutoFit/>
          </a:bodyPr>
          <a:lstStyle/>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Description of Your Solution:</a:t>
            </a:r>
            <a:r>
              <a:rPr lang="en-US" sz="1800" b="0" i="0" u="sng"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Our solution is a deep learning-based traffic sign detection system using Convolutional Neural Networks (CNNs). By leveraging CNNs, we can automatically learn discriminative features from traffic sign images, enabling accurate and efficient detection in real-time applications.</a:t>
            </a:r>
          </a:p>
          <a:p>
            <a:pPr algn="l"/>
            <a:endPar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Value Proposition:</a:t>
            </a:r>
            <a:endParaRPr lang="en-US" sz="1800" b="0"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Enhanced Road Safety:</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Our system contributes to improved road safety by providing timely and accurate traffic sign recognition, facilitating safer driving environments.</a:t>
            </a:r>
          </a:p>
          <a:p>
            <a:pPr algn="l">
              <a:buFont typeface="Arial" panose="020B0604020202020204" pitchFamily="34" charset="0"/>
              <a:buChar char="•"/>
            </a:pPr>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Optimized Traffic Management:</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Transportation authorities can leverage our system to enhance traffic flow, monitor compliance, and optimize traffic control strategies.</a:t>
            </a:r>
          </a:p>
          <a:p>
            <a:pPr algn="l">
              <a:buFont typeface="Arial" panose="020B0604020202020204" pitchFamily="34" charset="0"/>
              <a:buChar char="•"/>
            </a:pPr>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Cost Savings through Automation:</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Automation of traffic sign detection reduces the need for manual intervention and can lead to cost savings in traffic management operations.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a:stretch/>
        </p:blipFill>
        <p:spPr>
          <a:xfrm>
            <a:off x="9448800" y="2819400"/>
            <a:ext cx="2466975" cy="3419475"/>
          </a:xfrm>
          <a:prstGeom prst="rect">
            <a:avLst/>
          </a:prstGeom>
          <a:noFill/>
          <a:ln>
            <a:noFill/>
          </a:ln>
        </p:spPr>
      </p:pic>
      <p:sp>
        <p:nvSpPr>
          <p:cNvPr id="154" name="Google Shape;154;p8"/>
          <p:cNvSpPr txBox="1">
            <a:spLocks noGrp="1"/>
          </p:cNvSpPr>
          <p:nvPr>
            <p:ph type="title"/>
          </p:nvPr>
        </p:nvSpPr>
        <p:spPr>
          <a:xfrm>
            <a:off x="152463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THE WOW IN YOUR SOLUTION</a:t>
            </a:r>
            <a:endParaRPr sz="4250" dirty="0"/>
          </a:p>
        </p:txBody>
      </p:sp>
      <p:sp>
        <p:nvSpPr>
          <p:cNvPr id="155" name="Google Shape;155;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56" name="Google Shape;156;p8"/>
          <p:cNvSpPr txBox="1"/>
          <p:nvPr/>
        </p:nvSpPr>
        <p:spPr>
          <a:xfrm>
            <a:off x="914400" y="1447800"/>
            <a:ext cx="8153400" cy="5078273"/>
          </a:xfrm>
          <a:prstGeom prst="rect">
            <a:avLst/>
          </a:prstGeom>
          <a:noFill/>
          <a:ln>
            <a:noFill/>
          </a:ln>
        </p:spPr>
        <p:txBody>
          <a:bodyPr spcFirstLastPara="1" wrap="square" lIns="91425" tIns="45700" rIns="91425" bIns="45700" anchor="t" anchorCtr="0">
            <a:spAutoFit/>
          </a:bodyPr>
          <a:lstStyle/>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Innovative Features:</a:t>
            </a:r>
            <a:endParaRPr lang="en-US" sz="1800" b="0"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Robustness to Environmental Conditions: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Our CNN-based system is designed to be robust against variations in lighting, weather, and occlusions, ensuring consistent performance in diverse scenarios.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Real-time Performance:</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system operates in real-time, enabling instantaneous traffic sign recognition and decision-making for autonomous vehicles and traffic management systems.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Adaptability to New Sign Designs: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CNN model can adapt to new traffic sign designs without the need for manual feature engineering, making it scalable and future-proof.</a:t>
            </a:r>
          </a:p>
          <a:p>
            <a:pPr algn="l">
              <a:buFont typeface="Arial" panose="020B0604020202020204" pitchFamily="34" charset="0"/>
              <a:buChar char="•"/>
            </a:pPr>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Key Advantages:</a:t>
            </a:r>
            <a:endParaRPr lang="en-US" sz="1800" b="0"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Superior Accuracy:</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CNNs excel in learning complex patterns and features from data, resulting in higher accuracy compared to traditional methods.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Automatic Feature Learning:</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model automatically learns discriminative features from raw pixel data, reducing the dependency on handcrafted features.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Our solution can scale to accommodate large-scale datasets and deployment scenarios, making it suitable for widespread adoption.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62" name="Google Shape;162;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63" name="Google Shape;163;p9"/>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64" name="Google Shape;164;p9"/>
          <p:cNvSpPr txBox="1"/>
          <p:nvPr/>
        </p:nvSpPr>
        <p:spPr>
          <a:xfrm>
            <a:off x="533400" y="1524000"/>
            <a:ext cx="8686800" cy="3693278"/>
          </a:xfrm>
          <a:prstGeom prst="rect">
            <a:avLst/>
          </a:prstGeom>
          <a:noFill/>
          <a:ln>
            <a:noFill/>
          </a:ln>
        </p:spPr>
        <p:txBody>
          <a:bodyPr spcFirstLastPara="1" wrap="square" lIns="91425" tIns="45700" rIns="91425" bIns="45700" anchor="t" anchorCtr="0">
            <a:spAutoFit/>
          </a:bodyPr>
          <a:lstStyle/>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CNN Model Architecture:</a:t>
            </a:r>
            <a:r>
              <a:rPr lang="en-US" sz="1800" b="0" i="0" u="sng"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We implemented a CNN architecture comprising:</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Convolutional Layers: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Extract spatial features from input traffic sign images.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Pooling Layers: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Reduce spatial dimensions while preserving important features.</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Fully Connected Layers: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Perform classification based on extracted features.</a:t>
            </a:r>
          </a:p>
          <a:p>
            <a:pPr algn="l"/>
            <a:endPar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8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Training Process:</a:t>
            </a:r>
            <a:endParaRPr lang="en-US" sz="1800" b="0"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Dataset Preparation:</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Annotated traffic sign images were resized and normalized for model training.</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Hyperparameter Tuning:</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We optimized learning rate, batch size, and epochs to maximize model performance.</a:t>
            </a:r>
            <a:endPar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 Metrics: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We evaluated the model using accuracy, precision, recall, and F1-score to assess its effectiveness.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960</Words>
  <Application>Microsoft Office PowerPoint</Application>
  <PresentationFormat>Widescreen</PresentationFormat>
  <Paragraphs>99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Impact</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SAI PRAVIN</cp:lastModifiedBy>
  <cp:revision>1</cp:revision>
  <dcterms:created xsi:type="dcterms:W3CDTF">2024-04-01T05:05:12Z</dcterms:created>
  <dcterms:modified xsi:type="dcterms:W3CDTF">2024-04-24T21:53:14Z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