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2"/>
  </p:notesMasterIdLst>
  <p:handoutMasterIdLst>
    <p:handoutMasterId r:id="rId23"/>
  </p:handoutMasterIdLst>
  <p:sldIdLst>
    <p:sldId id="256" r:id="rId2"/>
    <p:sldId id="257" r:id="rId3"/>
    <p:sldId id="273" r:id="rId4"/>
    <p:sldId id="276" r:id="rId5"/>
    <p:sldId id="278" r:id="rId6"/>
    <p:sldId id="279" r:id="rId7"/>
    <p:sldId id="280" r:id="rId8"/>
    <p:sldId id="287" r:id="rId9"/>
    <p:sldId id="288" r:id="rId10"/>
    <p:sldId id="281" r:id="rId11"/>
    <p:sldId id="292" r:id="rId12"/>
    <p:sldId id="282" r:id="rId13"/>
    <p:sldId id="283" r:id="rId14"/>
    <p:sldId id="291" r:id="rId15"/>
    <p:sldId id="284" r:id="rId16"/>
    <p:sldId id="290" r:id="rId17"/>
    <p:sldId id="285" r:id="rId18"/>
    <p:sldId id="277" r:id="rId19"/>
    <p:sldId id="289" r:id="rId20"/>
    <p:sldId id="27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CCB10E-2435-4EB3-B44E-AE975C953602}" v="48" dt="2025-03-23T08:16:49.87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23-03-2025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23-03-2025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777239" y="6642828"/>
            <a:ext cx="5654039" cy="215172"/>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431278" y="6641866"/>
            <a:ext cx="5322917" cy="216133"/>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Stress Detection in Students using Machine Learning</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42828"/>
            <a:ext cx="777239" cy="21517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B-03</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095991"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C.Sai</a:t>
            </a:r>
            <a:r>
              <a:rPr lang="en-US" sz="2600" b="0" dirty="0">
                <a:effectLst>
                  <a:outerShdw blurRad="38100" dist="38100" dir="2700000" algn="tl">
                    <a:srgbClr val="000000">
                      <a:alpha val="43137"/>
                    </a:srgbClr>
                  </a:outerShdw>
                </a:effectLst>
              </a:rPr>
              <a:t> Priya</a:t>
            </a:r>
          </a:p>
          <a:p>
            <a:pPr>
              <a:spcBef>
                <a:spcPts val="300"/>
              </a:spcBef>
            </a:pPr>
            <a:r>
              <a:rPr lang="en-US" sz="1200" b="0" dirty="0"/>
              <a:t>Roll No. 214G1A3291</a:t>
            </a:r>
          </a:p>
        </p:txBody>
      </p:sp>
      <p:sp>
        <p:nvSpPr>
          <p:cNvPr id="6" name="Subtitle 11"/>
          <p:cNvSpPr txBox="1">
            <a:spLocks/>
          </p:cNvSpPr>
          <p:nvPr/>
        </p:nvSpPr>
        <p:spPr>
          <a:xfrm>
            <a:off x="3759654" y="2475580"/>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400" b="0" dirty="0" err="1">
                <a:effectLst>
                  <a:outerShdw blurRad="38100" dist="38100" dir="2700000" algn="tl">
                    <a:srgbClr val="000000">
                      <a:alpha val="43137"/>
                    </a:srgbClr>
                  </a:outerShdw>
                </a:effectLst>
              </a:rPr>
              <a:t>Dr.P.Chitralingappa</a:t>
            </a:r>
            <a:r>
              <a:rPr lang="en-US" sz="2400" b="0" dirty="0">
                <a:effectLst>
                  <a:outerShdw blurRad="38100" dist="38100" dir="2700000" algn="tl">
                    <a:srgbClr val="000000">
                      <a:alpha val="43137"/>
                    </a:srgbClr>
                  </a:outerShdw>
                </a:effectLst>
              </a:rPr>
              <a:t> </a:t>
            </a:r>
            <a:r>
              <a:rPr lang="en-US" sz="1200" b="0" dirty="0">
                <a:effectLst>
                  <a:outerShdw blurRad="38100" dist="38100" dir="2700000" algn="tl">
                    <a:srgbClr val="000000">
                      <a:alpha val="43137"/>
                    </a:srgbClr>
                  </a:outerShdw>
                </a:effectLst>
              </a:rPr>
              <a:t>M.Tech.,</a:t>
            </a:r>
            <a:r>
              <a:rPr lang="en-US" sz="1050" b="0" dirty="0" err="1">
                <a:effectLst>
                  <a:outerShdw blurRad="38100" dist="38100" dir="2700000" algn="tl">
                    <a:srgbClr val="000000">
                      <a:alpha val="43137"/>
                    </a:srgbClr>
                  </a:outerShdw>
                </a:effectLst>
              </a:rPr>
              <a:t>Ph.D</a:t>
            </a:r>
            <a:r>
              <a:rPr lang="en-US" sz="1050" b="0" dirty="0">
                <a:effectLst>
                  <a:outerShdw blurRad="38100" dist="38100" dir="2700000" algn="tl">
                    <a:srgbClr val="000000">
                      <a:alpha val="43137"/>
                    </a:srgbClr>
                  </a:outerShdw>
                </a:effectLst>
              </a:rPr>
              <a:t>.</a:t>
            </a:r>
            <a:endParaRPr lang="en-IN" sz="1050" b="0" dirty="0">
              <a:effectLst>
                <a:outerShdw blurRad="38100" dist="38100" dir="2700000" algn="tl">
                  <a:srgbClr val="000000">
                    <a:alpha val="43137"/>
                  </a:srgbClr>
                </a:outerShdw>
              </a:effectLst>
            </a:endParaRPr>
          </a:p>
          <a:p>
            <a:pPr>
              <a:spcBef>
                <a:spcPts val="200"/>
              </a:spcBef>
            </a:pPr>
            <a:r>
              <a:rPr lang="en-IN" sz="1400" b="0" dirty="0"/>
              <a:t>Associate Professor &amp; Head Dept. of CSE(Data Science)</a:t>
            </a:r>
          </a:p>
        </p:txBody>
      </p:sp>
      <p:sp>
        <p:nvSpPr>
          <p:cNvPr id="7" name="Subtitle 11"/>
          <p:cNvSpPr txBox="1">
            <a:spLocks/>
          </p:cNvSpPr>
          <p:nvPr/>
        </p:nvSpPr>
        <p:spPr>
          <a:xfrm>
            <a:off x="1514475" y="516253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a:t>
            </a:r>
            <a:r>
              <a:rPr lang="en-US" sz="2300" dirty="0" err="1"/>
              <a:t>Samudram</a:t>
            </a:r>
            <a:r>
              <a:rPr lang="en-US" sz="2300" dirty="0"/>
              <a:t> Mandal, </a:t>
            </a:r>
            <a:r>
              <a:rPr lang="en-US" sz="2300" dirty="0" err="1"/>
              <a:t>Ananthapuramu</a:t>
            </a:r>
            <a:r>
              <a:rPr lang="en-US" sz="2300" dirty="0"/>
              <a:t> – 515701.</a:t>
            </a:r>
          </a:p>
          <a:p>
            <a:pPr>
              <a:spcAft>
                <a:spcPts val="100"/>
              </a:spcAft>
            </a:pPr>
            <a:r>
              <a:rPr lang="en-US" sz="2500">
                <a:solidFill>
                  <a:schemeClr val="accent1">
                    <a:lumMod val="50000"/>
                  </a:schemeClr>
                </a:solidFill>
              </a:rPr>
              <a:t>2023 - 2024</a:t>
            </a:r>
            <a:endParaRPr lang="en-US" sz="2500" b="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574384"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B.Purushotham</a:t>
            </a:r>
            <a:endParaRPr lang="en-US" sz="2600" b="0" dirty="0">
              <a:effectLst>
                <a:outerShdw blurRad="38100" dist="38100" dir="2700000" algn="tl">
                  <a:srgbClr val="000000">
                    <a:alpha val="43137"/>
                  </a:srgbClr>
                </a:outerShdw>
              </a:effectLst>
            </a:endParaRPr>
          </a:p>
          <a:p>
            <a:pPr>
              <a:spcBef>
                <a:spcPts val="300"/>
              </a:spcBef>
            </a:pPr>
            <a:r>
              <a:rPr lang="en-US" sz="1200" b="0" dirty="0"/>
              <a:t>Roll No. 214G1A3281</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617598"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C.Neha</a:t>
            </a:r>
            <a:r>
              <a:rPr lang="en-US" sz="2600" b="0" dirty="0">
                <a:effectLst>
                  <a:outerShdw blurRad="38100" dist="38100" dir="2700000" algn="tl">
                    <a:srgbClr val="000000">
                      <a:alpha val="43137"/>
                    </a:srgbClr>
                  </a:outerShdw>
                </a:effectLst>
              </a:rPr>
              <a:t> </a:t>
            </a:r>
          </a:p>
          <a:p>
            <a:pPr>
              <a:spcBef>
                <a:spcPts val="300"/>
              </a:spcBef>
            </a:pPr>
            <a:r>
              <a:rPr lang="en-US" sz="1200" b="0" dirty="0"/>
              <a:t>Roll No. 214G1A3268</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1191460" y="1783000"/>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K.R Tharun</a:t>
            </a:r>
          </a:p>
          <a:p>
            <a:pPr>
              <a:spcBef>
                <a:spcPts val="300"/>
              </a:spcBef>
            </a:pPr>
            <a:r>
              <a:rPr lang="en-US" sz="1200" b="0" dirty="0"/>
              <a:t>Roll No. 214G1A32B3</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Stress Detection in Students using Machine Learning</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3890665"/>
            <a:ext cx="1843673" cy="1271868"/>
          </a:xfrm>
          <a:prstGeom prst="rect">
            <a:avLst/>
          </a:prstGeom>
        </p:spPr>
      </p:pic>
      <p:sp>
        <p:nvSpPr>
          <p:cNvPr id="15" name="TextBox 14">
            <a:extLst>
              <a:ext uri="{FF2B5EF4-FFF2-40B4-BE49-F238E27FC236}">
                <a16:creationId xmlns:a16="http://schemas.microsoft.com/office/drawing/2014/main" id="{CE060436-581C-4554-9133-12AC864831F7}"/>
              </a:ext>
            </a:extLst>
          </p:cNvPr>
          <p:cNvSpPr txBox="1"/>
          <p:nvPr/>
        </p:nvSpPr>
        <p:spPr>
          <a:xfrm>
            <a:off x="1191459" y="3303244"/>
            <a:ext cx="10528183" cy="369332"/>
          </a:xfrm>
          <a:prstGeom prst="rect">
            <a:avLst/>
          </a:prstGeom>
          <a:noFill/>
        </p:spPr>
        <p:txBody>
          <a:bodyPr wrap="square">
            <a:spAutoFit/>
          </a:bodyPr>
          <a:lstStyle/>
          <a:p>
            <a:r>
              <a:rPr lang="en-US" sz="1800" dirty="0">
                <a:solidFill>
                  <a:schemeClr val="tx1"/>
                </a:solidFill>
                <a:latin typeface="Times New Roman" pitchFamily="18" charset="0"/>
                <a:cs typeface="Times New Roman" pitchFamily="18" charset="0"/>
              </a:rPr>
              <a:t>		GitHub Link: </a:t>
            </a:r>
            <a:r>
              <a:rPr lang="en-US" sz="1800" u="sng" dirty="0">
                <a:solidFill>
                  <a:srgbClr val="3720C2"/>
                </a:solidFill>
                <a:latin typeface="Times New Roman" pitchFamily="18" charset="0"/>
                <a:cs typeface="Times New Roman" pitchFamily="18" charset="0"/>
              </a:rPr>
              <a:t>https://github.com/SaiPriya2004/CSD-2024-2025-Batch-B-03</a:t>
            </a:r>
            <a:endParaRPr lang="en-US" dirty="0"/>
          </a:p>
        </p:txBody>
      </p:sp>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3B4B0-5C98-B154-05F2-777D5C00F45D}"/>
              </a:ext>
            </a:extLst>
          </p:cNvPr>
          <p:cNvSpPr>
            <a:spLocks noGrp="1"/>
          </p:cNvSpPr>
          <p:nvPr>
            <p:ph type="title"/>
          </p:nvPr>
        </p:nvSpPr>
        <p:spPr/>
        <p:txBody>
          <a:bodyPr/>
          <a:lstStyle/>
          <a:p>
            <a:r>
              <a:rPr lang="en-US" dirty="0"/>
              <a:t>System Architecture</a:t>
            </a:r>
            <a:br>
              <a:rPr lang="en-US" dirty="0"/>
            </a:br>
            <a:endParaRPr lang="en-IN" dirty="0"/>
          </a:p>
        </p:txBody>
      </p:sp>
      <p:sp>
        <p:nvSpPr>
          <p:cNvPr id="3" name="Content Placeholder 2">
            <a:extLst>
              <a:ext uri="{FF2B5EF4-FFF2-40B4-BE49-F238E27FC236}">
                <a16:creationId xmlns:a16="http://schemas.microsoft.com/office/drawing/2014/main" id="{7191E7BD-F420-51F5-8811-579E52B70114}"/>
              </a:ext>
            </a:extLst>
          </p:cNvPr>
          <p:cNvSpPr>
            <a:spLocks noGrp="1"/>
          </p:cNvSpPr>
          <p:nvPr>
            <p:ph idx="1"/>
          </p:nvPr>
        </p:nvSpPr>
        <p:spPr/>
        <p:txBody>
          <a:bodyPr>
            <a:normAutofit fontScale="92500" lnSpcReduction="10000"/>
          </a:bodyPr>
          <a:lstStyle/>
          <a:p>
            <a:pPr marL="0" indent="0">
              <a:buNone/>
            </a:pPr>
            <a:r>
              <a:rPr lang="en-US" sz="2400" dirty="0"/>
              <a:t>The system architecture for consists of multiple components  to </a:t>
            </a:r>
            <a:r>
              <a:rPr lang="en-US" sz="2400" b="1" dirty="0"/>
              <a:t>capture, process, analyze, and predict stress levels</a:t>
            </a:r>
            <a:r>
              <a:rPr lang="en-US" sz="2400" dirty="0"/>
              <a:t> based on facial expressions and physiological data.</a:t>
            </a:r>
          </a:p>
          <a:p>
            <a:pPr>
              <a:buFont typeface="Wingdings" panose="05000000000000000000" pitchFamily="2" charset="2"/>
              <a:buChar char="q"/>
            </a:pPr>
            <a:r>
              <a:rPr lang="en-US" sz="1900" b="1" dirty="0"/>
              <a:t>Input Layer</a:t>
            </a:r>
          </a:p>
          <a:p>
            <a:pPr>
              <a:buFont typeface="Arial" panose="020B0604020202020204" pitchFamily="34" charset="0"/>
              <a:buChar char="•"/>
            </a:pPr>
            <a:r>
              <a:rPr lang="en-US" sz="1900" b="1" dirty="0"/>
              <a:t>Webcam </a:t>
            </a:r>
            <a:r>
              <a:rPr lang="en-US" sz="1900" dirty="0"/>
              <a:t> – Captures real-time facial expressions.</a:t>
            </a:r>
          </a:p>
          <a:p>
            <a:pPr>
              <a:buFont typeface="Arial" panose="020B0604020202020204" pitchFamily="34" charset="0"/>
              <a:buChar char="•"/>
            </a:pPr>
            <a:r>
              <a:rPr lang="en-US" sz="1900" b="1" dirty="0"/>
              <a:t>Physiological Data</a:t>
            </a:r>
            <a:r>
              <a:rPr lang="en-US" sz="1900" dirty="0"/>
              <a:t> – Measures parameters like heart rate, respiration, and sleep patterns.</a:t>
            </a:r>
          </a:p>
          <a:p>
            <a:pPr>
              <a:buFont typeface="Arial" panose="020B0604020202020204" pitchFamily="34" charset="0"/>
              <a:buChar char="•"/>
            </a:pPr>
            <a:r>
              <a:rPr lang="en-US" sz="1900" b="1" dirty="0"/>
              <a:t>User Input (Optional)</a:t>
            </a:r>
            <a:r>
              <a:rPr lang="en-US" sz="1900" dirty="0"/>
              <a:t> – Self-reported stress levels or behavioral surveys</a:t>
            </a:r>
          </a:p>
          <a:p>
            <a:pPr>
              <a:buFont typeface="Wingdings" panose="05000000000000000000" pitchFamily="2" charset="2"/>
              <a:buChar char="q"/>
            </a:pPr>
            <a:r>
              <a:rPr lang="en-US" sz="1900" b="1" dirty="0"/>
              <a:t>Preprocessing Layer</a:t>
            </a:r>
          </a:p>
          <a:p>
            <a:pPr>
              <a:buFont typeface="Arial" panose="020B0604020202020204" pitchFamily="34" charset="0"/>
              <a:buChar char="•"/>
            </a:pPr>
            <a:r>
              <a:rPr lang="en-US" sz="1900" b="1" dirty="0"/>
              <a:t>Face Detection (Using OpenCV)</a:t>
            </a:r>
            <a:endParaRPr lang="en-US" sz="1900" dirty="0"/>
          </a:p>
          <a:p>
            <a:pPr marL="742950" lvl="1" indent="-285750">
              <a:buFont typeface="Arial" panose="020B0604020202020204" pitchFamily="34" charset="0"/>
              <a:buChar char="•"/>
            </a:pPr>
            <a:r>
              <a:rPr lang="en-US" sz="1900" dirty="0"/>
              <a:t>Detects and extracts facial regions from the video feed.</a:t>
            </a:r>
          </a:p>
          <a:p>
            <a:pPr marL="742950" lvl="1" indent="-285750">
              <a:buFont typeface="Arial" panose="020B0604020202020204" pitchFamily="34" charset="0"/>
              <a:buChar char="•"/>
            </a:pPr>
            <a:r>
              <a:rPr lang="en-US" sz="1900" dirty="0"/>
              <a:t>Ensures proper alignment for Stress level.</a:t>
            </a:r>
          </a:p>
          <a:p>
            <a:pPr>
              <a:buFont typeface="Arial" panose="020B0604020202020204" pitchFamily="34" charset="0"/>
              <a:buChar char="•"/>
            </a:pPr>
            <a:r>
              <a:rPr lang="en-US" sz="1900" b="1" dirty="0"/>
              <a:t>Image Enhancement</a:t>
            </a:r>
            <a:endParaRPr lang="en-US" sz="1900" dirty="0"/>
          </a:p>
          <a:p>
            <a:pPr marL="742950" lvl="1" indent="-285750">
              <a:buFont typeface="Arial" panose="020B0604020202020204" pitchFamily="34" charset="0"/>
              <a:buChar char="•"/>
            </a:pPr>
            <a:r>
              <a:rPr lang="en-US" sz="1900" dirty="0"/>
              <a:t>Converts images to grayscale.</a:t>
            </a:r>
          </a:p>
          <a:p>
            <a:pPr marL="742950" lvl="1" indent="-285750">
              <a:buFont typeface="Arial" panose="020B0604020202020204" pitchFamily="34" charset="0"/>
              <a:buChar char="•"/>
            </a:pPr>
            <a:r>
              <a:rPr lang="en-US" sz="1900" dirty="0"/>
              <a:t>Applies noise reduction and normalization.</a:t>
            </a:r>
          </a:p>
          <a:p>
            <a:pPr>
              <a:buFont typeface="Arial" panose="020B0604020202020204" pitchFamily="34" charset="0"/>
              <a:buChar char="•"/>
            </a:pPr>
            <a:r>
              <a:rPr lang="en-US" sz="1900" b="1" dirty="0"/>
              <a:t>Feature Extraction (</a:t>
            </a:r>
            <a:r>
              <a:rPr lang="en-US" sz="1900" b="1" dirty="0" err="1"/>
              <a:t>DeepFace</a:t>
            </a:r>
            <a:r>
              <a:rPr lang="en-US" sz="1900" b="1" dirty="0"/>
              <a:t> Library)</a:t>
            </a:r>
            <a:endParaRPr lang="en-US" sz="1900" dirty="0"/>
          </a:p>
          <a:p>
            <a:pPr marL="742950" lvl="1" indent="-285750">
              <a:buFont typeface="Arial" panose="020B0604020202020204" pitchFamily="34" charset="0"/>
              <a:buChar char="•"/>
            </a:pPr>
            <a:r>
              <a:rPr lang="en-US" sz="1900" dirty="0"/>
              <a:t>Identifies facial landmarks.</a:t>
            </a:r>
          </a:p>
          <a:p>
            <a:pPr marL="742950" lvl="1" indent="-285750">
              <a:buFont typeface="Arial" panose="020B0604020202020204" pitchFamily="34" charset="0"/>
              <a:buChar char="•"/>
            </a:pPr>
            <a:r>
              <a:rPr lang="en-US" sz="1900" dirty="0"/>
              <a:t>Recognizes emotional expressions like happiness, sadness, anger, and surprise.</a:t>
            </a:r>
          </a:p>
          <a:p>
            <a:endParaRPr lang="en-IN" sz="2400" dirty="0"/>
          </a:p>
        </p:txBody>
      </p:sp>
    </p:spTree>
    <p:extLst>
      <p:ext uri="{BB962C8B-B14F-4D97-AF65-F5344CB8AC3E}">
        <p14:creationId xmlns:p14="http://schemas.microsoft.com/office/powerpoint/2010/main" val="3207976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630F5-BD31-FFF9-46FE-8120BC1EFC48}"/>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F1918593-54E2-DF79-3959-0DC4A4362A9A}"/>
              </a:ext>
            </a:extLst>
          </p:cNvPr>
          <p:cNvSpPr>
            <a:spLocks noGrp="1"/>
          </p:cNvSpPr>
          <p:nvPr>
            <p:ph idx="1"/>
          </p:nvPr>
        </p:nvSpPr>
        <p:spPr/>
        <p:txBody>
          <a:bodyPr>
            <a:normAutofit/>
          </a:bodyPr>
          <a:lstStyle/>
          <a:p>
            <a:pPr>
              <a:buFont typeface="Wingdings" panose="05000000000000000000" pitchFamily="2" charset="2"/>
              <a:buChar char="q"/>
            </a:pPr>
            <a:r>
              <a:rPr lang="en-US" sz="1900" b="1" dirty="0"/>
              <a:t>Machine Learning Model Layer</a:t>
            </a:r>
          </a:p>
          <a:p>
            <a:pPr>
              <a:buFont typeface="Arial" panose="020B0604020202020204" pitchFamily="34" charset="0"/>
              <a:buChar char="•"/>
            </a:pPr>
            <a:r>
              <a:rPr lang="en-US" sz="1900" b="1" dirty="0"/>
              <a:t>Emotion Recognition Model (</a:t>
            </a:r>
            <a:r>
              <a:rPr lang="en-US" sz="1900" b="1" dirty="0" err="1"/>
              <a:t>DeepFace</a:t>
            </a:r>
            <a:r>
              <a:rPr lang="en-US" sz="1900" b="1" dirty="0"/>
              <a:t>, CNN)</a:t>
            </a:r>
            <a:endParaRPr lang="en-US" sz="1900" dirty="0"/>
          </a:p>
          <a:p>
            <a:pPr marL="457200" lvl="1" indent="0">
              <a:buNone/>
            </a:pPr>
            <a:r>
              <a:rPr lang="en-US" sz="1900" dirty="0"/>
              <a:t>Classifies facial expressions into emotional categories.</a:t>
            </a:r>
          </a:p>
          <a:p>
            <a:pPr>
              <a:buFont typeface="Arial" panose="020B0604020202020204" pitchFamily="34" charset="0"/>
              <a:buChar char="•"/>
            </a:pPr>
            <a:r>
              <a:rPr lang="en-US" sz="1900" b="1" dirty="0"/>
              <a:t>Stress Prediction Model (Deep Learning)</a:t>
            </a:r>
            <a:endParaRPr lang="en-US" sz="1900" dirty="0"/>
          </a:p>
          <a:p>
            <a:pPr marL="457200" lvl="1" indent="0">
              <a:buNone/>
            </a:pPr>
            <a:r>
              <a:rPr lang="en-US" sz="1900" dirty="0"/>
              <a:t>Uses facial expressions and physiological data to classify stress levels into </a:t>
            </a:r>
            <a:r>
              <a:rPr lang="en-US" sz="1900" b="1" dirty="0"/>
              <a:t>low, moderate, or high</a:t>
            </a:r>
            <a:r>
              <a:rPr lang="en-US" sz="1900" dirty="0"/>
              <a:t>.</a:t>
            </a:r>
          </a:p>
          <a:p>
            <a:pPr>
              <a:buFont typeface="Arial" panose="020B0604020202020204" pitchFamily="34" charset="0"/>
              <a:buChar char="•"/>
            </a:pPr>
            <a:r>
              <a:rPr lang="en-US" sz="1900" b="1" dirty="0"/>
              <a:t>Integration of Physiological Features </a:t>
            </a:r>
            <a:r>
              <a:rPr lang="en-US" sz="1900" dirty="0"/>
              <a:t>Processes data from sensors (heart rate, oxygen level, sleep patterns) to enhance prediction accuracy.</a:t>
            </a:r>
          </a:p>
          <a:p>
            <a:pPr>
              <a:buFont typeface="Wingdings" panose="05000000000000000000" pitchFamily="2" charset="2"/>
              <a:buChar char="q"/>
            </a:pPr>
            <a:r>
              <a:rPr lang="en-US" sz="1900" b="1" dirty="0"/>
              <a:t>Output Layer</a:t>
            </a:r>
          </a:p>
          <a:p>
            <a:pPr>
              <a:buFont typeface="Arial" panose="020B0604020202020204" pitchFamily="34" charset="0"/>
              <a:buChar char="•"/>
            </a:pPr>
            <a:r>
              <a:rPr lang="en-US" sz="1900" b="1" dirty="0"/>
              <a:t>Real-time Stress Prediction</a:t>
            </a:r>
            <a:endParaRPr lang="en-US" sz="1900" dirty="0"/>
          </a:p>
          <a:p>
            <a:pPr marL="457200" lvl="1" indent="0">
              <a:buNone/>
            </a:pPr>
            <a:r>
              <a:rPr lang="en-US" sz="1900" dirty="0"/>
              <a:t>Displays the detected stress level .</a:t>
            </a:r>
          </a:p>
          <a:p>
            <a:pPr>
              <a:buFont typeface="Arial" panose="020B0604020202020204" pitchFamily="34" charset="0"/>
              <a:buChar char="•"/>
            </a:pPr>
            <a:r>
              <a:rPr lang="en-US" sz="1900" b="1" dirty="0"/>
              <a:t>Recommendations </a:t>
            </a:r>
            <a:endParaRPr lang="en-US" sz="1900" dirty="0"/>
          </a:p>
          <a:p>
            <a:pPr marL="457200" lvl="1" indent="0">
              <a:buNone/>
            </a:pPr>
            <a:r>
              <a:rPr lang="en-US" sz="1900" dirty="0"/>
              <a:t>Suggests stress management techniques based on detected levels</a:t>
            </a:r>
            <a:r>
              <a:rPr lang="en-US" dirty="0"/>
              <a:t>.</a:t>
            </a:r>
          </a:p>
          <a:p>
            <a:pPr marL="457200" lvl="1" indent="0">
              <a:buNone/>
            </a:pPr>
            <a:endParaRPr lang="en-US" dirty="0"/>
          </a:p>
          <a:p>
            <a:endParaRPr lang="en-IN" dirty="0"/>
          </a:p>
        </p:txBody>
      </p:sp>
    </p:spTree>
    <p:extLst>
      <p:ext uri="{BB962C8B-B14F-4D97-AF65-F5344CB8AC3E}">
        <p14:creationId xmlns:p14="http://schemas.microsoft.com/office/powerpoint/2010/main" val="1028287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82ABF-2D34-4D5C-AE71-BF04EC58619D}"/>
              </a:ext>
            </a:extLst>
          </p:cNvPr>
          <p:cNvSpPr>
            <a:spLocks noGrp="1"/>
          </p:cNvSpPr>
          <p:nvPr>
            <p:ph type="title"/>
          </p:nvPr>
        </p:nvSpPr>
        <p:spPr/>
        <p:txBody>
          <a:bodyPr/>
          <a:lstStyle/>
          <a:p>
            <a:r>
              <a:rPr lang="en-US" dirty="0"/>
              <a:t>Data Flow Diagram / UML / ER </a:t>
            </a:r>
            <a:br>
              <a:rPr lang="en-US" dirty="0"/>
            </a:br>
            <a:endParaRPr lang="en-IN" dirty="0"/>
          </a:p>
        </p:txBody>
      </p:sp>
      <p:sp>
        <p:nvSpPr>
          <p:cNvPr id="3" name="Content Placeholder 2">
            <a:extLst>
              <a:ext uri="{FF2B5EF4-FFF2-40B4-BE49-F238E27FC236}">
                <a16:creationId xmlns:a16="http://schemas.microsoft.com/office/drawing/2014/main" id="{0BC8C581-8FE1-48BF-9187-38923F8B4BE7}"/>
              </a:ext>
            </a:extLst>
          </p:cNvPr>
          <p:cNvSpPr>
            <a:spLocks noGrp="1"/>
          </p:cNvSpPr>
          <p:nvPr>
            <p:ph idx="1"/>
          </p:nvPr>
        </p:nvSpPr>
        <p:spPr/>
        <p:txBody>
          <a:bodyPr/>
          <a:lstStyle/>
          <a:p>
            <a:pPr lvl="0" algn="just">
              <a:lnSpc>
                <a:spcPct val="150000"/>
              </a:lnSpc>
              <a:spcAft>
                <a:spcPts val="1000"/>
              </a:spcAft>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A use case diagram in the Unified Modeling Language (UML) is a type of behavioral diagram defined by and created from a Use-case analysis. </a:t>
            </a:r>
            <a:endParaRPr lang="en-IN" sz="1800" dirty="0">
              <a:effectLst/>
              <a:latin typeface="Times New Roman" panose="02020603050405020304" pitchFamily="18" charset="0"/>
              <a:ea typeface="Times New Roman" panose="02020603050405020304" pitchFamily="18" charset="0"/>
            </a:endParaRPr>
          </a:p>
          <a:p>
            <a:pPr lvl="0" algn="just">
              <a:lnSpc>
                <a:spcPct val="150000"/>
              </a:lnSpc>
              <a:spcAft>
                <a:spcPts val="1000"/>
              </a:spcAft>
              <a:tabLst>
                <a:tab pos="457200" algn="l"/>
              </a:tabLst>
            </a:pPr>
            <a:r>
              <a:rPr lang="en-US" sz="1800" dirty="0">
                <a:solidFill>
                  <a:srgbClr val="000000"/>
                </a:solidFill>
                <a:effectLst/>
                <a:latin typeface="Times New Roman" panose="02020603050405020304" pitchFamily="18" charset="0"/>
                <a:ea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800" dirty="0">
              <a:effectLst/>
              <a:latin typeface="Times New Roman" panose="02020603050405020304" pitchFamily="18" charset="0"/>
              <a:ea typeface="Times New Roman" panose="02020603050405020304" pitchFamily="18" charset="0"/>
            </a:endParaRPr>
          </a:p>
          <a:p>
            <a:endParaRPr lang="en-IN" dirty="0"/>
          </a:p>
        </p:txBody>
      </p:sp>
      <p:pic>
        <p:nvPicPr>
          <p:cNvPr id="5" name="Picture 4">
            <a:extLst>
              <a:ext uri="{FF2B5EF4-FFF2-40B4-BE49-F238E27FC236}">
                <a16:creationId xmlns:a16="http://schemas.microsoft.com/office/drawing/2014/main" id="{ED6717A5-03F6-95C2-CBE4-018D09885F11}"/>
              </a:ext>
            </a:extLst>
          </p:cNvPr>
          <p:cNvPicPr>
            <a:picLocks noChangeAspect="1"/>
          </p:cNvPicPr>
          <p:nvPr/>
        </p:nvPicPr>
        <p:blipFill>
          <a:blip r:embed="rId2"/>
          <a:stretch>
            <a:fillRect/>
          </a:stretch>
        </p:blipFill>
        <p:spPr>
          <a:xfrm>
            <a:off x="466531" y="3079103"/>
            <a:ext cx="11131420" cy="3153746"/>
          </a:xfrm>
          <a:prstGeom prst="rect">
            <a:avLst/>
          </a:prstGeom>
        </p:spPr>
      </p:pic>
    </p:spTree>
    <p:extLst>
      <p:ext uri="{BB962C8B-B14F-4D97-AF65-F5344CB8AC3E}">
        <p14:creationId xmlns:p14="http://schemas.microsoft.com/office/powerpoint/2010/main" val="24352637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AAA0-9760-AE1C-4A37-5254D922888E}"/>
              </a:ext>
            </a:extLst>
          </p:cNvPr>
          <p:cNvSpPr>
            <a:spLocks noGrp="1"/>
          </p:cNvSpPr>
          <p:nvPr>
            <p:ph type="title"/>
          </p:nvPr>
        </p:nvSpPr>
        <p:spPr/>
        <p:txBody>
          <a:bodyPr/>
          <a:lstStyle/>
          <a:p>
            <a:r>
              <a:rPr lang="en-US" dirty="0"/>
              <a:t>Implementation</a:t>
            </a:r>
            <a:br>
              <a:rPr lang="en-US" dirty="0"/>
            </a:br>
            <a:endParaRPr lang="en-IN" dirty="0"/>
          </a:p>
        </p:txBody>
      </p:sp>
      <p:sp>
        <p:nvSpPr>
          <p:cNvPr id="3" name="Content Placeholder 2">
            <a:extLst>
              <a:ext uri="{FF2B5EF4-FFF2-40B4-BE49-F238E27FC236}">
                <a16:creationId xmlns:a16="http://schemas.microsoft.com/office/drawing/2014/main" id="{7BE7B0AD-8BE3-F4D2-2C55-F8641DD9F45F}"/>
              </a:ext>
            </a:extLst>
          </p:cNvPr>
          <p:cNvSpPr>
            <a:spLocks noGrp="1"/>
          </p:cNvSpPr>
          <p:nvPr>
            <p:ph idx="1"/>
          </p:nvPr>
        </p:nvSpPr>
        <p:spPr/>
        <p:txBody>
          <a:bodyPr>
            <a:normAutofit/>
          </a:bodyPr>
          <a:lstStyle/>
          <a:p>
            <a:pPr marL="0" indent="0">
              <a:buNone/>
            </a:pPr>
            <a:r>
              <a:rPr lang="en-US" sz="2100" b="1" dirty="0"/>
              <a:t>Convolutional Neural Network (CNN)</a:t>
            </a:r>
          </a:p>
          <a:p>
            <a:pPr marL="0" indent="0" algn="just">
              <a:lnSpc>
                <a:spcPct val="150000"/>
              </a:lnSpc>
              <a:buNone/>
            </a:pPr>
            <a:r>
              <a:rPr lang="en-US" sz="1800" dirty="0"/>
              <a:t>A Convolutional Neural Network (CNN) is a deep learning model primarily used for image classification and recognition tasks. It consists of several layers, including:</a:t>
            </a:r>
          </a:p>
          <a:p>
            <a:pPr algn="just">
              <a:lnSpc>
                <a:spcPct val="150000"/>
              </a:lnSpc>
            </a:pPr>
            <a:r>
              <a:rPr lang="en-US" sz="1800" b="1" dirty="0"/>
              <a:t>Convolutional layers</a:t>
            </a:r>
            <a:r>
              <a:rPr lang="en-US" sz="1800" dirty="0"/>
              <a:t>: These layers apply filters to the input image, extracting features like edges, textures, and patterns.</a:t>
            </a:r>
          </a:p>
          <a:p>
            <a:pPr algn="just">
              <a:lnSpc>
                <a:spcPct val="150000"/>
              </a:lnSpc>
            </a:pPr>
            <a:r>
              <a:rPr lang="en-US" sz="1800" b="1" dirty="0"/>
              <a:t>Pooling layers</a:t>
            </a:r>
            <a:r>
              <a:rPr lang="en-US" sz="1800" dirty="0"/>
              <a:t>: These layers reduce the dimensionality of the image, preserving important features and reducing computational complexity.</a:t>
            </a:r>
          </a:p>
          <a:p>
            <a:pPr algn="just">
              <a:lnSpc>
                <a:spcPct val="150000"/>
              </a:lnSpc>
            </a:pPr>
            <a:r>
              <a:rPr lang="en-US" sz="1800" b="1" dirty="0"/>
              <a:t>Fully connected layers</a:t>
            </a:r>
            <a:r>
              <a:rPr lang="en-US" sz="1800" dirty="0"/>
              <a:t>: After feature extraction, the CNN uses these layers to classify the image based on the learned features.</a:t>
            </a:r>
          </a:p>
          <a:p>
            <a:r>
              <a:rPr lang="en-IN" sz="1800" b="1" i="1" dirty="0"/>
              <a:t>Output Layer</a:t>
            </a:r>
            <a:r>
              <a:rPr lang="en-IN" sz="1800" dirty="0"/>
              <a:t>: This layer is responsible to produce the final output</a:t>
            </a:r>
            <a:r>
              <a:rPr lang="en-IN" sz="2100" dirty="0"/>
              <a:t>.</a:t>
            </a:r>
          </a:p>
          <a:p>
            <a:pPr marL="0" indent="0">
              <a:buNone/>
            </a:pPr>
            <a:endParaRPr lang="en-IN" sz="2100" dirty="0"/>
          </a:p>
          <a:p>
            <a:endParaRPr lang="en-IN" dirty="0"/>
          </a:p>
        </p:txBody>
      </p:sp>
    </p:spTree>
    <p:extLst>
      <p:ext uri="{BB962C8B-B14F-4D97-AF65-F5344CB8AC3E}">
        <p14:creationId xmlns:p14="http://schemas.microsoft.com/office/powerpoint/2010/main" val="6147242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5D619-94DA-E71B-0D34-E06C1CA2A3E2}"/>
              </a:ext>
            </a:extLst>
          </p:cNvPr>
          <p:cNvSpPr>
            <a:spLocks noGrp="1"/>
          </p:cNvSpPr>
          <p:nvPr>
            <p:ph type="title"/>
          </p:nvPr>
        </p:nvSpPr>
        <p:spPr/>
        <p:txBody>
          <a:bodyPr/>
          <a:lstStyle/>
          <a:p>
            <a:r>
              <a:rPr lang="en-IN" dirty="0"/>
              <a:t>Cont..</a:t>
            </a:r>
          </a:p>
        </p:txBody>
      </p:sp>
      <p:sp>
        <p:nvSpPr>
          <p:cNvPr id="3" name="Content Placeholder 2">
            <a:extLst>
              <a:ext uri="{FF2B5EF4-FFF2-40B4-BE49-F238E27FC236}">
                <a16:creationId xmlns:a16="http://schemas.microsoft.com/office/drawing/2014/main" id="{365AF6F9-64C3-5E12-B556-A831F6000E33}"/>
              </a:ext>
            </a:extLst>
          </p:cNvPr>
          <p:cNvSpPr>
            <a:spLocks noGrp="1"/>
          </p:cNvSpPr>
          <p:nvPr>
            <p:ph idx="1"/>
          </p:nvPr>
        </p:nvSpPr>
        <p:spPr/>
        <p:txBody>
          <a:bodyPr>
            <a:normAutofit fontScale="25000" lnSpcReduction="20000"/>
          </a:bodyPr>
          <a:lstStyle/>
          <a:p>
            <a:r>
              <a:rPr lang="en-US" sz="8000" b="1" kern="0" dirty="0">
                <a:effectLst/>
                <a:ea typeface="Times New Roman" panose="02020603050405020304" pitchFamily="18" charset="0"/>
              </a:rPr>
              <a:t>Model Integration:</a:t>
            </a:r>
            <a:r>
              <a:rPr lang="en-IN" sz="8000" b="1" kern="0" dirty="0">
                <a:effectLst/>
                <a:ea typeface="Times New Roman" panose="02020603050405020304" pitchFamily="18" charset="0"/>
              </a:rPr>
              <a:t> </a:t>
            </a:r>
            <a:r>
              <a:rPr lang="en-US" sz="8000" dirty="0">
                <a:effectLst/>
                <a:ea typeface="Times New Roman" panose="02020603050405020304" pitchFamily="18" charset="0"/>
              </a:rPr>
              <a:t>This module integrates the emotion detection (CNN), and (</a:t>
            </a:r>
            <a:r>
              <a:rPr lang="en-US" sz="8000" dirty="0" err="1">
                <a:effectLst/>
                <a:ea typeface="Times New Roman" panose="02020603050405020304" pitchFamily="18" charset="0"/>
              </a:rPr>
              <a:t>DeepFace</a:t>
            </a:r>
            <a:r>
              <a:rPr lang="en-US" sz="8000" dirty="0">
                <a:effectLst/>
                <a:ea typeface="Times New Roman" panose="02020603050405020304" pitchFamily="18" charset="0"/>
              </a:rPr>
              <a:t>) models. It manages the flow of data between the models and ensures accurate predictions based on the live feed from the webcam</a:t>
            </a:r>
            <a:r>
              <a:rPr lang="en-US" sz="4200" dirty="0">
                <a:effectLst/>
                <a:ea typeface="Times New Roman" panose="02020603050405020304" pitchFamily="18" charset="0"/>
              </a:rPr>
              <a:t>.</a:t>
            </a:r>
          </a:p>
          <a:p>
            <a:endParaRPr lang="en-IN" sz="4200" dirty="0">
              <a:ea typeface="Times New Roman" panose="02020603050405020304" pitchFamily="18" charset="0"/>
            </a:endParaRPr>
          </a:p>
          <a:p>
            <a:pPr algn="l"/>
            <a:r>
              <a:rPr lang="en-US" sz="8000" b="1" dirty="0">
                <a:effectLst/>
                <a:ea typeface="Times New Roman" panose="02020603050405020304" pitchFamily="18" charset="0"/>
              </a:rPr>
              <a:t>Flask Web Application:</a:t>
            </a:r>
            <a:br>
              <a:rPr lang="en-US" sz="8000" dirty="0">
                <a:effectLst/>
                <a:ea typeface="Times New Roman" panose="02020603050405020304" pitchFamily="18" charset="0"/>
              </a:rPr>
            </a:br>
            <a:r>
              <a:rPr lang="en-US" sz="8000" dirty="0">
                <a:effectLst/>
                <a:ea typeface="Times New Roman" panose="02020603050405020304" pitchFamily="18" charset="0"/>
              </a:rPr>
              <a:t>The system is hosted on a Flask-based web application. This module ensures that the backend handles requests like opening the webcam, processing the images, and serving the predictions to the frontend. It provides routes for different pages, like the homepage and prediction page.</a:t>
            </a:r>
          </a:p>
          <a:p>
            <a:pPr algn="l"/>
            <a:endParaRPr lang="en-US" sz="4200" dirty="0">
              <a:effectLst/>
              <a:ea typeface="Times New Roman" panose="02020603050405020304" pitchFamily="18" charset="0"/>
            </a:endParaRPr>
          </a:p>
          <a:p>
            <a:pPr algn="l"/>
            <a:r>
              <a:rPr lang="en-US" sz="8000" b="1" dirty="0" err="1"/>
              <a:t>DeepFace</a:t>
            </a:r>
            <a:r>
              <a:rPr lang="en-US" sz="8000" b="1" dirty="0"/>
              <a:t> Library:</a:t>
            </a:r>
            <a:r>
              <a:rPr lang="en-US" sz="8000" dirty="0"/>
              <a:t> Performs facial emotion recognition using deep learning.</a:t>
            </a:r>
          </a:p>
          <a:p>
            <a:pPr algn="l">
              <a:buFont typeface="Courier New" panose="02070309020205020404" pitchFamily="49" charset="0"/>
              <a:buChar char="o"/>
            </a:pPr>
            <a:r>
              <a:rPr lang="en-US" sz="8000" b="1" dirty="0"/>
              <a:t>Emotion Recognition</a:t>
            </a:r>
            <a:r>
              <a:rPr lang="en-US" sz="8000" dirty="0"/>
              <a:t> – Classifies emotions (happy, sad, angry, surprised, neutral).</a:t>
            </a:r>
          </a:p>
          <a:p>
            <a:pPr algn="l">
              <a:buFont typeface="Courier New" panose="02070309020205020404" pitchFamily="49" charset="0"/>
              <a:buChar char="o"/>
            </a:pPr>
            <a:r>
              <a:rPr lang="en-US" sz="8000" b="1" dirty="0"/>
              <a:t>Deep Learning Models</a:t>
            </a:r>
            <a:r>
              <a:rPr lang="en-US" sz="8000" dirty="0"/>
              <a:t> – Uses advanced models like </a:t>
            </a:r>
            <a:r>
              <a:rPr lang="en-US" sz="8000" b="1" dirty="0"/>
              <a:t>VGG-Face, </a:t>
            </a:r>
            <a:r>
              <a:rPr lang="en-US" sz="8000" b="1" dirty="0" err="1"/>
              <a:t>FaceNet</a:t>
            </a:r>
            <a:r>
              <a:rPr lang="en-US" sz="8000" b="1" dirty="0"/>
              <a:t>, </a:t>
            </a:r>
            <a:r>
              <a:rPr lang="en-US" sz="8000" b="1" dirty="0" err="1"/>
              <a:t>ArcFace</a:t>
            </a:r>
            <a:r>
              <a:rPr lang="en-US" sz="8000" b="1" dirty="0"/>
              <a:t>, </a:t>
            </a:r>
            <a:r>
              <a:rPr lang="en-US" sz="8000" b="1" dirty="0" err="1"/>
              <a:t>DeepID</a:t>
            </a:r>
            <a:r>
              <a:rPr lang="en-US" sz="8000" dirty="0"/>
              <a:t>.</a:t>
            </a:r>
          </a:p>
          <a:p>
            <a:pPr algn="l">
              <a:buFont typeface="Courier New" panose="02070309020205020404" pitchFamily="49" charset="0"/>
              <a:buChar char="o"/>
            </a:pPr>
            <a:r>
              <a:rPr lang="en-US" sz="8000" b="1" dirty="0"/>
              <a:t>Real-Time Prediction</a:t>
            </a:r>
            <a:r>
              <a:rPr lang="en-US" sz="8000" dirty="0"/>
              <a:t> – Works on live webcam feeds to assess emotional state</a:t>
            </a:r>
            <a:r>
              <a:rPr lang="en-US" sz="4200" dirty="0"/>
              <a:t>.</a:t>
            </a:r>
          </a:p>
          <a:p>
            <a:pPr marL="0" indent="0" algn="l">
              <a:buNone/>
            </a:pPr>
            <a:endParaRPr lang="en-US" sz="4200" dirty="0"/>
          </a:p>
          <a:p>
            <a:pPr algn="l"/>
            <a:r>
              <a:rPr lang="en-US" sz="8000" b="1" dirty="0" err="1"/>
              <a:t>Opencv</a:t>
            </a:r>
            <a:r>
              <a:rPr lang="en-US" sz="8000" b="1" dirty="0"/>
              <a:t> </a:t>
            </a:r>
            <a:r>
              <a:rPr lang="en-US" sz="8000" b="1" dirty="0" err="1"/>
              <a:t>Library:</a:t>
            </a:r>
            <a:r>
              <a:rPr lang="en-US" sz="8000" dirty="0" err="1"/>
              <a:t>Handles</a:t>
            </a:r>
            <a:r>
              <a:rPr lang="en-US" sz="8000" dirty="0"/>
              <a:t> real-time face detection and image processing.</a:t>
            </a:r>
          </a:p>
          <a:p>
            <a:pPr algn="l">
              <a:buFont typeface="Courier New" panose="02070309020205020404" pitchFamily="49" charset="0"/>
              <a:buChar char="o"/>
            </a:pPr>
            <a:r>
              <a:rPr lang="en-US" sz="8000" dirty="0"/>
              <a:t>   </a:t>
            </a:r>
            <a:r>
              <a:rPr lang="en-US" sz="8000" b="1" dirty="0"/>
              <a:t>Face Detection</a:t>
            </a:r>
            <a:r>
              <a:rPr lang="en-US" sz="8000" dirty="0"/>
              <a:t> – Detects and tracks a student’s face from a webcam feed.</a:t>
            </a:r>
          </a:p>
          <a:p>
            <a:pPr algn="l">
              <a:buFont typeface="Courier New" panose="02070309020205020404" pitchFamily="49" charset="0"/>
              <a:buChar char="o"/>
            </a:pPr>
            <a:r>
              <a:rPr lang="en-US" sz="8000" b="1" dirty="0"/>
              <a:t>Video Stream Processing</a:t>
            </a:r>
            <a:r>
              <a:rPr lang="en-US" sz="8000" dirty="0"/>
              <a:t> – Captures real-time frames for continuous stress monitoring.</a:t>
            </a:r>
          </a:p>
          <a:p>
            <a:pPr algn="l">
              <a:buFont typeface="Courier New" panose="02070309020205020404" pitchFamily="49" charset="0"/>
              <a:buChar char="o"/>
            </a:pPr>
            <a:r>
              <a:rPr lang="en-US" sz="8000" b="1" dirty="0"/>
              <a:t>Preprocessing</a:t>
            </a:r>
            <a:r>
              <a:rPr lang="en-US" sz="8000" dirty="0"/>
              <a:t> – Enhances image quality (grayscale conversion, noise reduction).</a:t>
            </a:r>
          </a:p>
          <a:p>
            <a:pPr algn="l">
              <a:buFont typeface="Courier New" panose="02070309020205020404" pitchFamily="49" charset="0"/>
              <a:buChar char="o"/>
            </a:pPr>
            <a:r>
              <a:rPr lang="en-US" sz="8000" b="1" dirty="0"/>
              <a:t>Facial Feature Extraction</a:t>
            </a:r>
            <a:r>
              <a:rPr lang="en-US" sz="8000" dirty="0"/>
              <a:t> – Identifies key facial landmarks for further analysis.</a:t>
            </a:r>
            <a:br>
              <a:rPr lang="en-US" sz="8000" dirty="0"/>
            </a:br>
            <a:endParaRPr lang="en-US" sz="8000" dirty="0"/>
          </a:p>
          <a:p>
            <a:pPr algn="l">
              <a:buFont typeface="Courier New" panose="02070309020205020404" pitchFamily="49" charset="0"/>
              <a:buChar char="o"/>
            </a:pPr>
            <a:endParaRPr lang="en-US" sz="1600" dirty="0"/>
          </a:p>
          <a:p>
            <a:pPr algn="l">
              <a:buFont typeface="Courier New" panose="02070309020205020404" pitchFamily="49" charset="0"/>
              <a:buChar char="o"/>
            </a:pPr>
            <a:endParaRPr lang="en-US" sz="1600" dirty="0"/>
          </a:p>
          <a:p>
            <a:pPr marL="0" indent="0" algn="l">
              <a:buNone/>
            </a:pPr>
            <a:endParaRPr lang="en-US" sz="1600" dirty="0"/>
          </a:p>
          <a:p>
            <a:pPr algn="l">
              <a:buNone/>
            </a:pPr>
            <a:br>
              <a:rPr lang="en-US" sz="1600" dirty="0"/>
            </a:br>
            <a:br>
              <a:rPr lang="en-US" sz="1600" dirty="0"/>
            </a:br>
            <a:endParaRPr lang="en-IN" sz="1600" dirty="0">
              <a:effectLst/>
              <a:latin typeface="Times New Roman" panose="02020603050405020304" pitchFamily="18" charset="0"/>
              <a:ea typeface="Times New Roman" panose="02020603050405020304" pitchFamily="18" charset="0"/>
            </a:endParaRPr>
          </a:p>
          <a:p>
            <a:endParaRPr lang="en-US" sz="1800" b="1" kern="0" dirty="0">
              <a:ea typeface="Times New Roman" panose="02020603050405020304" pitchFamily="18" charset="0"/>
            </a:endParaRPr>
          </a:p>
        </p:txBody>
      </p:sp>
    </p:spTree>
    <p:extLst>
      <p:ext uri="{BB962C8B-B14F-4D97-AF65-F5344CB8AC3E}">
        <p14:creationId xmlns:p14="http://schemas.microsoft.com/office/powerpoint/2010/main" val="699598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0386-9D32-AAC4-56F8-34E62B2ABD54}"/>
              </a:ext>
            </a:extLst>
          </p:cNvPr>
          <p:cNvSpPr>
            <a:spLocks noGrp="1"/>
          </p:cNvSpPr>
          <p:nvPr>
            <p:ph type="title"/>
          </p:nvPr>
        </p:nvSpPr>
        <p:spPr/>
        <p:txBody>
          <a:bodyPr/>
          <a:lstStyle/>
          <a:p>
            <a:r>
              <a:rPr lang="en-US" dirty="0"/>
              <a:t>Results (Screenshots)</a:t>
            </a:r>
            <a:br>
              <a:rPr lang="en-US" dirty="0"/>
            </a:br>
            <a:endParaRPr lang="en-IN" dirty="0"/>
          </a:p>
        </p:txBody>
      </p:sp>
      <p:pic>
        <p:nvPicPr>
          <p:cNvPr id="11" name="Content Placeholder 10">
            <a:extLst>
              <a:ext uri="{FF2B5EF4-FFF2-40B4-BE49-F238E27FC236}">
                <a16:creationId xmlns:a16="http://schemas.microsoft.com/office/drawing/2014/main" id="{6C74EDB2-1417-ABDB-6E2C-F72C273E5C8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00025" y="1244899"/>
            <a:ext cx="6126130" cy="2841909"/>
          </a:xfrm>
        </p:spPr>
      </p:pic>
      <p:pic>
        <p:nvPicPr>
          <p:cNvPr id="15" name="Picture 14">
            <a:extLst>
              <a:ext uri="{FF2B5EF4-FFF2-40B4-BE49-F238E27FC236}">
                <a16:creationId xmlns:a16="http://schemas.microsoft.com/office/drawing/2014/main" id="{E9BE753E-E79A-C7CD-0567-C43F1B0F256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6114" y="1244899"/>
            <a:ext cx="5122506" cy="4138864"/>
          </a:xfrm>
          <a:prstGeom prst="rect">
            <a:avLst/>
          </a:prstGeom>
        </p:spPr>
      </p:pic>
      <p:pic>
        <p:nvPicPr>
          <p:cNvPr id="17" name="Picture 16">
            <a:extLst>
              <a:ext uri="{FF2B5EF4-FFF2-40B4-BE49-F238E27FC236}">
                <a16:creationId xmlns:a16="http://schemas.microsoft.com/office/drawing/2014/main" id="{54A6D0E8-7F66-4466-073B-178811772B9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0004" y="4152124"/>
            <a:ext cx="5825996" cy="2220686"/>
          </a:xfrm>
          <a:prstGeom prst="rect">
            <a:avLst/>
          </a:prstGeom>
        </p:spPr>
      </p:pic>
    </p:spTree>
    <p:extLst>
      <p:ext uri="{BB962C8B-B14F-4D97-AF65-F5344CB8AC3E}">
        <p14:creationId xmlns:p14="http://schemas.microsoft.com/office/powerpoint/2010/main" val="9380680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2FFBF-428F-70D3-2271-5B1A991F2F10}"/>
              </a:ext>
            </a:extLst>
          </p:cNvPr>
          <p:cNvSpPr>
            <a:spLocks noGrp="1"/>
          </p:cNvSpPr>
          <p:nvPr>
            <p:ph type="title"/>
          </p:nvPr>
        </p:nvSpPr>
        <p:spPr/>
        <p:txBody>
          <a:bodyPr/>
          <a:lstStyle/>
          <a:p>
            <a:r>
              <a:rPr lang="en-IN" dirty="0"/>
              <a:t>Cont..</a:t>
            </a:r>
          </a:p>
        </p:txBody>
      </p:sp>
      <p:pic>
        <p:nvPicPr>
          <p:cNvPr id="5" name="Content Placeholder 4">
            <a:extLst>
              <a:ext uri="{FF2B5EF4-FFF2-40B4-BE49-F238E27FC236}">
                <a16:creationId xmlns:a16="http://schemas.microsoft.com/office/drawing/2014/main" id="{B7F928A1-F87B-DD9A-84AE-976117A7F0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5287" y="1068971"/>
            <a:ext cx="5734965" cy="2747249"/>
          </a:xfrm>
        </p:spPr>
      </p:pic>
      <p:pic>
        <p:nvPicPr>
          <p:cNvPr id="7" name="Picture 6">
            <a:extLst>
              <a:ext uri="{FF2B5EF4-FFF2-40B4-BE49-F238E27FC236}">
                <a16:creationId xmlns:a16="http://schemas.microsoft.com/office/drawing/2014/main" id="{B183128F-081A-F054-D4B2-A3964ABE4C8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90252" y="1068971"/>
            <a:ext cx="5514392" cy="2663275"/>
          </a:xfrm>
          <a:prstGeom prst="rect">
            <a:avLst/>
          </a:prstGeom>
        </p:spPr>
      </p:pic>
      <p:pic>
        <p:nvPicPr>
          <p:cNvPr id="9" name="Picture 8">
            <a:extLst>
              <a:ext uri="{FF2B5EF4-FFF2-40B4-BE49-F238E27FC236}">
                <a16:creationId xmlns:a16="http://schemas.microsoft.com/office/drawing/2014/main" id="{CC41DDFF-0AA4-EA51-5943-7160773C4C0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6374" y="3853566"/>
            <a:ext cx="5753878" cy="2809021"/>
          </a:xfrm>
          <a:prstGeom prst="rect">
            <a:avLst/>
          </a:prstGeom>
        </p:spPr>
      </p:pic>
      <p:pic>
        <p:nvPicPr>
          <p:cNvPr id="11" name="Picture 10">
            <a:extLst>
              <a:ext uri="{FF2B5EF4-FFF2-40B4-BE49-F238E27FC236}">
                <a16:creationId xmlns:a16="http://schemas.microsoft.com/office/drawing/2014/main" id="{787BF820-62FC-448A-D18E-82E1BB27348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095998" y="3732246"/>
            <a:ext cx="5514392" cy="2945599"/>
          </a:xfrm>
          <a:prstGeom prst="rect">
            <a:avLst/>
          </a:prstGeom>
        </p:spPr>
      </p:pic>
    </p:spTree>
    <p:extLst>
      <p:ext uri="{BB962C8B-B14F-4D97-AF65-F5344CB8AC3E}">
        <p14:creationId xmlns:p14="http://schemas.microsoft.com/office/powerpoint/2010/main" val="22931995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58283-4FF1-069C-A73C-27BAE75780A9}"/>
              </a:ext>
            </a:extLst>
          </p:cNvPr>
          <p:cNvSpPr>
            <a:spLocks noGrp="1"/>
          </p:cNvSpPr>
          <p:nvPr>
            <p:ph type="title"/>
          </p:nvPr>
        </p:nvSpPr>
        <p:spPr/>
        <p:txBody>
          <a:bodyPr/>
          <a:lstStyle/>
          <a:p>
            <a:r>
              <a:rPr lang="en-US" dirty="0"/>
              <a:t>Conclusion</a:t>
            </a:r>
            <a:br>
              <a:rPr lang="en-US" dirty="0"/>
            </a:br>
            <a:endParaRPr lang="en-IN" dirty="0"/>
          </a:p>
        </p:txBody>
      </p:sp>
      <p:sp>
        <p:nvSpPr>
          <p:cNvPr id="3" name="Content Placeholder 2">
            <a:extLst>
              <a:ext uri="{FF2B5EF4-FFF2-40B4-BE49-F238E27FC236}">
                <a16:creationId xmlns:a16="http://schemas.microsoft.com/office/drawing/2014/main" id="{2B88353B-02A5-B821-11FE-00D27D543C3F}"/>
              </a:ext>
            </a:extLst>
          </p:cNvPr>
          <p:cNvSpPr>
            <a:spLocks noGrp="1"/>
          </p:cNvSpPr>
          <p:nvPr>
            <p:ph idx="1"/>
          </p:nvPr>
        </p:nvSpPr>
        <p:spPr/>
        <p:txBody>
          <a:bodyPr>
            <a:normAutofit/>
          </a:bodyPr>
          <a:lstStyle/>
          <a:p>
            <a:r>
              <a:rPr lang="en-US" sz="2400" dirty="0"/>
              <a:t>The stress detection system using machine learning provides an effective and real-time approach to identifying and monitoring stress levels in students. By leveraging computer vision (OpenCV) and deep learning (</a:t>
            </a:r>
            <a:r>
              <a:rPr lang="en-US" sz="2400" dirty="0" err="1"/>
              <a:t>DeepFace</a:t>
            </a:r>
            <a:r>
              <a:rPr lang="en-US" sz="2400" dirty="0"/>
              <a:t>), the system can analyze facial expressions, physiological parameters, and behavioral patterns to detect stress levels.</a:t>
            </a:r>
          </a:p>
          <a:p>
            <a:pPr algn="l"/>
            <a:r>
              <a:rPr lang="en-US" sz="2400" b="1" i="1" dirty="0"/>
              <a:t>Real-Time Monitoring </a:t>
            </a:r>
            <a:r>
              <a:rPr lang="en-US" sz="2400" dirty="0"/>
              <a:t>– The system processes live webcam feeds and physiological data to assess stress levels instantly.</a:t>
            </a:r>
            <a:br>
              <a:rPr lang="en-US" sz="2400" dirty="0"/>
            </a:br>
            <a:r>
              <a:rPr lang="en-US" sz="2400" b="1" i="1" dirty="0"/>
              <a:t>Emotion-Based Stress Analysis </a:t>
            </a:r>
            <a:r>
              <a:rPr lang="en-US" sz="2400" dirty="0"/>
              <a:t>– Facial expressions are classified into emotions like happiness, sadness, anger, and surprise, helping to determine stress levels.</a:t>
            </a:r>
            <a:br>
              <a:rPr lang="en-US" sz="2400" dirty="0"/>
            </a:br>
            <a:r>
              <a:rPr lang="en-US" sz="2400" b="1" i="1" dirty="0"/>
              <a:t>Physiological Feature Integration </a:t>
            </a:r>
            <a:r>
              <a:rPr lang="en-US" sz="2400" dirty="0"/>
              <a:t>– Additional features like heart rate, sleep hours, and oxygen levels enhance prediction accuracy.</a:t>
            </a:r>
            <a:endParaRPr lang="en-IN" sz="2400" dirty="0"/>
          </a:p>
        </p:txBody>
      </p:sp>
    </p:spTree>
    <p:extLst>
      <p:ext uri="{BB962C8B-B14F-4D97-AF65-F5344CB8AC3E}">
        <p14:creationId xmlns:p14="http://schemas.microsoft.com/office/powerpoint/2010/main" val="390978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p:txBody>
          <a:bodyPr/>
          <a:lstStyle/>
          <a:p>
            <a:r>
              <a:rPr lang="en-IN" dirty="0"/>
              <a:t>Reference</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p:txBody>
          <a:bodyPr/>
          <a:lstStyle/>
          <a:p>
            <a:pPr marL="577850" indent="-577850">
              <a:buNone/>
            </a:pPr>
            <a:r>
              <a:rPr lang="en-US" dirty="0"/>
              <a:t>[1].</a:t>
            </a:r>
            <a:r>
              <a:rPr lang="en-IN" altLang="en-US" dirty="0"/>
              <a:t>Ravinder Ahuja and Alisha Banga</a:t>
            </a:r>
            <a:r>
              <a:rPr lang="en-US" dirty="0"/>
              <a:t>, “</a:t>
            </a:r>
            <a:r>
              <a:rPr lang="en-IN" altLang="en-US" dirty="0"/>
              <a:t>Mental Stress detection in students</a:t>
            </a:r>
            <a:r>
              <a:rPr lang="en-US" dirty="0"/>
              <a:t>”,</a:t>
            </a:r>
            <a:r>
              <a:rPr lang="en-IN" altLang="en-US" dirty="0"/>
              <a:t>Elsevier Ltd</a:t>
            </a:r>
            <a:r>
              <a:rPr lang="en-US" dirty="0"/>
              <a:t> , vol. 11, pp. </a:t>
            </a:r>
            <a:r>
              <a:rPr lang="en-IN" altLang="en-US" dirty="0"/>
              <a:t>349</a:t>
            </a:r>
            <a:r>
              <a:rPr lang="en-US" dirty="0"/>
              <a:t>-</a:t>
            </a:r>
            <a:r>
              <a:rPr lang="en-IN" altLang="en-US" dirty="0"/>
              <a:t>3</a:t>
            </a:r>
            <a:r>
              <a:rPr lang="en-US" dirty="0"/>
              <a:t>5</a:t>
            </a:r>
            <a:r>
              <a:rPr lang="en-IN" altLang="en-US" dirty="0"/>
              <a:t>3</a:t>
            </a:r>
            <a:r>
              <a:rPr lang="en-US" dirty="0"/>
              <a:t>, Jan. 20</a:t>
            </a:r>
            <a:r>
              <a:rPr lang="en-IN" altLang="en-US" dirty="0"/>
              <a:t>19</a:t>
            </a:r>
            <a:r>
              <a:rPr lang="en-US" dirty="0"/>
              <a:t>.</a:t>
            </a:r>
          </a:p>
          <a:p>
            <a:pPr marL="0" indent="0" algn="l">
              <a:buNone/>
            </a:pPr>
            <a:r>
              <a:rPr lang="en-US" dirty="0"/>
              <a:t>[2].</a:t>
            </a:r>
            <a:r>
              <a:rPr lang="en-IN" b="0" i="0" u="none" strike="noStrike" baseline="0" dirty="0"/>
              <a:t>Arsalan, Aamir, Syed Muhammad Anwar, and Muhammad Majid </a:t>
            </a:r>
            <a:r>
              <a:rPr lang="en-US" b="0" i="0" u="none" strike="noStrike" baseline="0" dirty="0"/>
              <a:t>“Mental                                                                                                      stress detection using data from wearable and non-wearable </a:t>
            </a:r>
            <a:r>
              <a:rPr lang="en-IN" b="0" i="0" u="none" strike="noStrike" baseline="0" dirty="0"/>
              <a:t>sensors: a review.”</a:t>
            </a:r>
          </a:p>
          <a:p>
            <a:pPr marL="0" indent="0" algn="l">
              <a:buNone/>
            </a:pPr>
            <a:r>
              <a:rPr lang="en-IN" dirty="0"/>
              <a:t>[3] S. A. Singh, P. K. Gupta, M. Rajeshwari, and T. Janumala, ‘‘Detection of stress using biosensors,’’ Mater. Today, vol. 5, no. 10, pp. 21003–21010, 2018.</a:t>
            </a:r>
          </a:p>
          <a:p>
            <a:pPr marL="0" indent="0" algn="l">
              <a:buNone/>
            </a:pPr>
            <a:r>
              <a:rPr lang="en-IN" dirty="0"/>
              <a:t> [4] J. Ogorevc, A. </a:t>
            </a:r>
            <a:r>
              <a:rPr lang="en-IN" dirty="0" err="1"/>
              <a:t>Podlesek</a:t>
            </a:r>
            <a:r>
              <a:rPr lang="en-IN" dirty="0"/>
              <a:t>, G. </a:t>
            </a:r>
            <a:r>
              <a:rPr lang="en-IN" dirty="0" err="1"/>
              <a:t>Geršak</a:t>
            </a:r>
            <a:r>
              <a:rPr lang="en-IN" dirty="0"/>
              <a:t>, and J. Drnovšek, ‘‘The effect of mental stress on psychophysiological parameters,’’ in Proc. IEEE Int. Symp. Med. Meas. Appl., Bari, Italy, May 2011, pp. 294–299</a:t>
            </a:r>
            <a:endParaRPr lang="en-US" dirty="0"/>
          </a:p>
          <a:p>
            <a:pPr marL="577850" indent="-577850">
              <a:buNone/>
            </a:pPr>
            <a:endParaRPr lang="en-IN" dirty="0"/>
          </a:p>
        </p:txBody>
      </p:sp>
    </p:spTree>
    <p:extLst>
      <p:ext uri="{BB962C8B-B14F-4D97-AF65-F5344CB8AC3E}">
        <p14:creationId xmlns:p14="http://schemas.microsoft.com/office/powerpoint/2010/main" val="788754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1F802-8B51-2258-A0ED-C4840DF6F143}"/>
              </a:ext>
            </a:extLst>
          </p:cNvPr>
          <p:cNvSpPr>
            <a:spLocks noGrp="1"/>
          </p:cNvSpPr>
          <p:nvPr>
            <p:ph type="title"/>
          </p:nvPr>
        </p:nvSpPr>
        <p:spPr/>
        <p:txBody>
          <a:bodyPr/>
          <a:lstStyle/>
          <a:p>
            <a:r>
              <a:rPr lang="en-US" dirty="0" err="1"/>
              <a:t>Github</a:t>
            </a:r>
            <a:br>
              <a:rPr lang="en-IN" dirty="0"/>
            </a:br>
            <a:endParaRPr lang="en-IN" dirty="0"/>
          </a:p>
        </p:txBody>
      </p:sp>
      <p:sp>
        <p:nvSpPr>
          <p:cNvPr id="3" name="Content Placeholder 2">
            <a:extLst>
              <a:ext uri="{FF2B5EF4-FFF2-40B4-BE49-F238E27FC236}">
                <a16:creationId xmlns:a16="http://schemas.microsoft.com/office/drawing/2014/main" id="{E5A1D2E9-01AE-CDB4-3DFF-D936C7CA316F}"/>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930474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6" name="Content Placeholder 2">
            <a:extLst>
              <a:ext uri="{FF2B5EF4-FFF2-40B4-BE49-F238E27FC236}">
                <a16:creationId xmlns:a16="http://schemas.microsoft.com/office/drawing/2014/main" id="{8D3944A0-0FCB-46FB-9E73-72A37CA2B00B}"/>
              </a:ext>
            </a:extLst>
          </p:cNvPr>
          <p:cNvSpPr>
            <a:spLocks noGrp="1"/>
          </p:cNvSpPr>
          <p:nvPr>
            <p:ph idx="1"/>
          </p:nvPr>
        </p:nvSpPr>
        <p:spPr>
          <a:xfrm>
            <a:off x="199505" y="1097279"/>
            <a:ext cx="11779135" cy="5394960"/>
          </a:xfrm>
        </p:spPr>
        <p:txBody>
          <a:bodyPr>
            <a:normAutofit lnSpcReduction="10000"/>
          </a:bodyPr>
          <a:lstStyle/>
          <a:p>
            <a:pPr>
              <a:lnSpc>
                <a:spcPct val="150000"/>
              </a:lnSpc>
            </a:pPr>
            <a:r>
              <a:rPr lang="en-US" sz="1900" dirty="0">
                <a:effectLst/>
                <a:ea typeface="Times New Roman" panose="02020603050405020304" pitchFamily="18" charset="0"/>
              </a:rPr>
              <a:t>This project focuses on developing an intelligent system to classify emotion-based stress levels and detect stress using both image data and physiological features. The system utilizes an image dataset to analyze facial expressions for emotion-based stress classification, leveraging a Convolutional Neural Network (CNN) to detect emotions such as happiness, sadness, anger, and surprise. Additionally, the system detects stress levels through a CSV file dataset containing physiological features, including body temperature, hours of sleep, heart rate, snoring range, and respiration rate. </a:t>
            </a:r>
          </a:p>
          <a:p>
            <a:pPr>
              <a:lnSpc>
                <a:spcPct val="150000"/>
              </a:lnSpc>
            </a:pPr>
            <a:r>
              <a:rPr lang="en-US" sz="1900" dirty="0">
                <a:effectLst/>
                <a:latin typeface="Times New Roman" panose="02020603050405020304" pitchFamily="18" charset="0"/>
                <a:ea typeface="Times New Roman" panose="02020603050405020304" pitchFamily="18" charset="0"/>
              </a:rPr>
              <a:t>For live stress classification, the system employs OpenCV to capture real-time video from the user's webcam, process facial expressions, and calculate a stress percentage. The backend is powered by Flask, integrating the machine learning models with an intuitive frontend for seamless real-time interaction. This approach combines visual cues and physiological data to accurately assess and monitor stress levels, offering applications in health monitoring, personal well-being, and stress management.</a:t>
            </a:r>
            <a:endParaRPr lang="en-IN" sz="1900" dirty="0">
              <a:effectLst/>
              <a:latin typeface="Times New Roman" panose="02020603050405020304" pitchFamily="18" charset="0"/>
              <a:ea typeface="Times New Roman" panose="02020603050405020304" pitchFamily="18" charset="0"/>
            </a:endParaRPr>
          </a:p>
          <a:p>
            <a:pPr>
              <a:buNone/>
            </a:pPr>
            <a:r>
              <a:rPr lang="en-US" sz="2000" b="1" kern="0" dirty="0">
                <a:effectLst/>
                <a:ea typeface="Times New Roman" panose="02020603050405020304" pitchFamily="18" charset="0"/>
              </a:rPr>
              <a:t>Keywords</a:t>
            </a:r>
            <a:r>
              <a:rPr lang="en-US" sz="2000" kern="0" dirty="0">
                <a:effectLst/>
                <a:latin typeface="Times New Roman" panose="02020603050405020304" pitchFamily="18" charset="0"/>
                <a:ea typeface="Times New Roman" panose="02020603050405020304" pitchFamily="18" charset="0"/>
              </a:rPr>
              <a:t>: emotion recognition, Convolutional Neural Network (CNN), </a:t>
            </a:r>
            <a:r>
              <a:rPr lang="en-US" sz="2000" kern="0" dirty="0" err="1">
                <a:effectLst/>
                <a:latin typeface="Times New Roman" panose="02020603050405020304" pitchFamily="18" charset="0"/>
                <a:ea typeface="Times New Roman" panose="02020603050405020304" pitchFamily="18" charset="0"/>
              </a:rPr>
              <a:t>DeepFace</a:t>
            </a:r>
            <a:r>
              <a:rPr lang="en-US" sz="2000" kern="0" dirty="0">
                <a:effectLst/>
                <a:latin typeface="Times New Roman" panose="02020603050405020304" pitchFamily="18" charset="0"/>
                <a:ea typeface="Times New Roman" panose="02020603050405020304" pitchFamily="18" charset="0"/>
              </a:rPr>
              <a:t>, Flask, facial features, machine learning, computer vision.</a:t>
            </a:r>
            <a:endParaRPr lang="en-US" sz="2000" dirty="0"/>
          </a:p>
        </p:txBody>
      </p:sp>
    </p:spTree>
    <p:extLst>
      <p:ext uri="{BB962C8B-B14F-4D97-AF65-F5344CB8AC3E}">
        <p14:creationId xmlns:p14="http://schemas.microsoft.com/office/powerpoint/2010/main" val="1751120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p:txBody>
          <a:bodyPr/>
          <a:lstStyle/>
          <a:p>
            <a:r>
              <a:rPr lang="en-US" dirty="0"/>
              <a:t>Contents</a:t>
            </a:r>
            <a:endParaRPr lang="en-IN" dirty="0"/>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92500" lnSpcReduction="20000"/>
          </a:bodyPr>
          <a:lstStyle/>
          <a:p>
            <a:pPr marL="461963" indent="-461963">
              <a:buBlip>
                <a:blip r:embed="rId2">
                  <a:extLst>
                    <a:ext uri="{96DAC541-7B7A-43D3-8B79-37D633B846F1}">
                      <asvg:svgBlip xmlns:asvg="http://schemas.microsoft.com/office/drawing/2016/SVG/main" r:embed="rId3"/>
                    </a:ext>
                  </a:extLst>
                </a:blip>
              </a:buBlip>
            </a:pPr>
            <a:r>
              <a:rPr lang="en-US" dirty="0"/>
              <a:t>Introduction</a:t>
            </a:r>
          </a:p>
          <a:p>
            <a:pPr marL="461963" indent="-461963">
              <a:buBlip>
                <a:blip r:embed="rId2">
                  <a:extLst>
                    <a:ext uri="{96DAC541-7B7A-43D3-8B79-37D633B846F1}">
                      <asvg:svgBlip xmlns:asvg="http://schemas.microsoft.com/office/drawing/2016/SVG/main" r:embed="rId3"/>
                    </a:ext>
                  </a:extLst>
                </a:blip>
              </a:buBlip>
            </a:pPr>
            <a:r>
              <a:rPr lang="en-US" dirty="0"/>
              <a:t>Literature Survey</a:t>
            </a:r>
          </a:p>
          <a:p>
            <a:pPr marL="461963" indent="-461963">
              <a:buBlip>
                <a:blip r:embed="rId2">
                  <a:extLst>
                    <a:ext uri="{96DAC541-7B7A-43D3-8B79-37D633B846F1}">
                      <asvg:svgBlip xmlns:asvg="http://schemas.microsoft.com/office/drawing/2016/SVG/main" r:embed="rId3"/>
                    </a:ext>
                  </a:extLst>
                </a:blip>
              </a:buBlip>
            </a:pPr>
            <a:r>
              <a:rPr lang="en-US" dirty="0"/>
              <a:t>Existing System</a:t>
            </a:r>
          </a:p>
          <a:p>
            <a:pPr marL="461963" indent="-461963">
              <a:buBlip>
                <a:blip r:embed="rId2">
                  <a:extLst>
                    <a:ext uri="{96DAC541-7B7A-43D3-8B79-37D633B846F1}">
                      <asvg:svgBlip xmlns:asvg="http://schemas.microsoft.com/office/drawing/2016/SVG/main" r:embed="rId3"/>
                    </a:ext>
                  </a:extLst>
                </a:blip>
              </a:buBlip>
            </a:pPr>
            <a:r>
              <a:rPr lang="en-US" dirty="0"/>
              <a:t>Proposed System</a:t>
            </a:r>
          </a:p>
          <a:p>
            <a:pPr marL="461963" indent="-461963">
              <a:buBlip>
                <a:blip r:embed="rId2">
                  <a:extLst>
                    <a:ext uri="{96DAC541-7B7A-43D3-8B79-37D633B846F1}">
                      <asvg:svgBlip xmlns:asvg="http://schemas.microsoft.com/office/drawing/2016/SVG/main" r:embed="rId3"/>
                    </a:ext>
                  </a:extLst>
                </a:blip>
              </a:buBlip>
            </a:pPr>
            <a:r>
              <a:rPr lang="en-US" dirty="0"/>
              <a:t>Objectives</a:t>
            </a:r>
          </a:p>
          <a:p>
            <a:pPr marL="461963" indent="-461963">
              <a:buBlip>
                <a:blip r:embed="rId2">
                  <a:extLst>
                    <a:ext uri="{96DAC541-7B7A-43D3-8B79-37D633B846F1}">
                      <asvg:svgBlip xmlns:asvg="http://schemas.microsoft.com/office/drawing/2016/SVG/main" r:embed="rId3"/>
                    </a:ext>
                  </a:extLst>
                </a:blip>
              </a:buBlip>
            </a:pPr>
            <a:r>
              <a:rPr lang="en-US" dirty="0"/>
              <a:t>Requirements (functional and nonfunctional)</a:t>
            </a:r>
          </a:p>
          <a:p>
            <a:pPr marL="461963" indent="-461963">
              <a:buBlip>
                <a:blip r:embed="rId2">
                  <a:extLst>
                    <a:ext uri="{96DAC541-7B7A-43D3-8B79-37D633B846F1}">
                      <asvg:svgBlip xmlns:asvg="http://schemas.microsoft.com/office/drawing/2016/SVG/main" r:embed="rId3"/>
                    </a:ext>
                  </a:extLst>
                </a:blip>
              </a:buBlip>
            </a:pPr>
            <a:r>
              <a:rPr lang="en-US" dirty="0"/>
              <a:t>System Architecture</a:t>
            </a:r>
          </a:p>
          <a:p>
            <a:pPr marL="461963" indent="-461963">
              <a:buBlip>
                <a:blip r:embed="rId2">
                  <a:extLst>
                    <a:ext uri="{96DAC541-7B7A-43D3-8B79-37D633B846F1}">
                      <asvg:svgBlip xmlns:asvg="http://schemas.microsoft.com/office/drawing/2016/SVG/main" r:embed="rId3"/>
                    </a:ext>
                  </a:extLst>
                </a:blip>
              </a:buBlip>
            </a:pPr>
            <a:r>
              <a:rPr lang="en-US" dirty="0"/>
              <a:t>Data Flow Diagram / UML / ER </a:t>
            </a:r>
          </a:p>
          <a:p>
            <a:pPr marL="461963" indent="-461963">
              <a:buBlip>
                <a:blip r:embed="rId2">
                  <a:extLst>
                    <a:ext uri="{96DAC541-7B7A-43D3-8B79-37D633B846F1}">
                      <asvg:svgBlip xmlns:asvg="http://schemas.microsoft.com/office/drawing/2016/SVG/main" r:embed="rId3"/>
                    </a:ext>
                  </a:extLst>
                </a:blip>
              </a:buBlip>
            </a:pPr>
            <a:r>
              <a:rPr lang="en-US" dirty="0"/>
              <a:t>Implementation</a:t>
            </a:r>
          </a:p>
          <a:p>
            <a:pPr marL="461963" indent="-461963">
              <a:buBlip>
                <a:blip r:embed="rId2">
                  <a:extLst>
                    <a:ext uri="{96DAC541-7B7A-43D3-8B79-37D633B846F1}">
                      <asvg:svgBlip xmlns:asvg="http://schemas.microsoft.com/office/drawing/2016/SVG/main" r:embed="rId3"/>
                    </a:ext>
                  </a:extLst>
                </a:blip>
              </a:buBlip>
            </a:pPr>
            <a:r>
              <a:rPr lang="en-US" dirty="0"/>
              <a:t>Results (Screenshots)</a:t>
            </a:r>
          </a:p>
          <a:p>
            <a:pPr marL="461963" indent="-461963">
              <a:buBlip>
                <a:blip r:embed="rId2">
                  <a:extLst>
                    <a:ext uri="{96DAC541-7B7A-43D3-8B79-37D633B846F1}">
                      <asvg:svgBlip xmlns:asvg="http://schemas.microsoft.com/office/drawing/2016/SVG/main" r:embed="rId3"/>
                    </a:ext>
                  </a:extLst>
                </a:blip>
              </a:buBlip>
            </a:pPr>
            <a:r>
              <a:rPr lang="en-US" dirty="0"/>
              <a:t>Conclusion</a:t>
            </a:r>
          </a:p>
          <a:p>
            <a:pPr marL="461963" indent="-461963">
              <a:buBlip>
                <a:blip r:embed="rId2">
                  <a:extLst>
                    <a:ext uri="{96DAC541-7B7A-43D3-8B79-37D633B846F1}">
                      <asvg:svgBlip xmlns:asvg="http://schemas.microsoft.com/office/drawing/2016/SVG/main" r:embed="rId3"/>
                    </a:ext>
                  </a:extLst>
                </a:blip>
              </a:buBlip>
            </a:pPr>
            <a:r>
              <a:rPr lang="en-US" dirty="0"/>
              <a:t>References</a:t>
            </a:r>
          </a:p>
          <a:p>
            <a:pPr marL="461963" indent="-461963">
              <a:buBlip>
                <a:blip r:embed="rId2">
                  <a:extLst>
                    <a:ext uri="{96DAC541-7B7A-43D3-8B79-37D633B846F1}">
                      <asvg:svgBlip xmlns:asvg="http://schemas.microsoft.com/office/drawing/2016/SVG/main" r:embed="rId3"/>
                    </a:ext>
                  </a:extLst>
                </a:blip>
              </a:buBlip>
            </a:pPr>
            <a:r>
              <a:rPr lang="en-US" dirty="0"/>
              <a:t>Paper submission proof</a:t>
            </a:r>
            <a:endParaRPr lang="en-IN" dirty="0"/>
          </a:p>
        </p:txBody>
      </p:sp>
    </p:spTree>
    <p:extLst>
      <p:ext uri="{BB962C8B-B14F-4D97-AF65-F5344CB8AC3E}">
        <p14:creationId xmlns:p14="http://schemas.microsoft.com/office/powerpoint/2010/main" val="53209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32F6-FBCB-466E-BBD9-82200D06C6BD}"/>
              </a:ext>
            </a:extLst>
          </p:cNvPr>
          <p:cNvSpPr>
            <a:spLocks noGrp="1"/>
          </p:cNvSpPr>
          <p:nvPr>
            <p:ph type="title"/>
          </p:nvPr>
        </p:nvSpPr>
        <p:spPr/>
        <p:txBody>
          <a:bodyPr/>
          <a:lstStyle/>
          <a:p>
            <a:r>
              <a:rPr lang="en-US" dirty="0"/>
              <a:t>Introduction</a:t>
            </a:r>
            <a:endParaRPr lang="en-IN" dirty="0"/>
          </a:p>
        </p:txBody>
      </p:sp>
      <p:sp>
        <p:nvSpPr>
          <p:cNvPr id="6" name="Content Placeholder 2">
            <a:extLst>
              <a:ext uri="{FF2B5EF4-FFF2-40B4-BE49-F238E27FC236}">
                <a16:creationId xmlns:a16="http://schemas.microsoft.com/office/drawing/2014/main" id="{7AC86CD8-CB6D-4B54-951B-2D0FC1B8710A}"/>
              </a:ext>
            </a:extLst>
          </p:cNvPr>
          <p:cNvSpPr>
            <a:spLocks noGrp="1"/>
          </p:cNvSpPr>
          <p:nvPr>
            <p:ph idx="1"/>
          </p:nvPr>
        </p:nvSpPr>
        <p:spPr>
          <a:xfrm>
            <a:off x="199505" y="1097279"/>
            <a:ext cx="11779135" cy="5394960"/>
          </a:xfrm>
        </p:spPr>
        <p:txBody>
          <a:bodyPr>
            <a:normAutofit/>
          </a:bodyPr>
          <a:lstStyle/>
          <a:p>
            <a:pPr marL="457200" indent="-457200">
              <a:buFont typeface="Wingdings" panose="05000000000000000000" pitchFamily="2" charset="2"/>
              <a:buChar char="Ø"/>
            </a:pPr>
            <a:r>
              <a:rPr lang="en-US" sz="2400" b="0" i="0" u="none" strike="noStrike" baseline="0" dirty="0">
                <a:latin typeface="Times New Roman" panose="02020603050405020304" pitchFamily="18" charset="0"/>
              </a:rPr>
              <a:t>Stress is a major issue nowadays, especially among youngsters</a:t>
            </a:r>
            <a:r>
              <a:rPr lang="en-US" sz="2400" b="0" i="0" u="none" strike="noStrike" baseline="0" dirty="0"/>
              <a:t>.</a:t>
            </a:r>
            <a:r>
              <a:rPr lang="en-US" sz="2400" dirty="0"/>
              <a:t> But too much stress for a long time can harm our mind and body. It can lead to problems like depression, </a:t>
            </a:r>
            <a:r>
              <a:rPr lang="en-US" sz="2400" b="0" i="0" u="none" strike="noStrike" baseline="0" dirty="0"/>
              <a:t>suicide, heart attacks, and stroke.</a:t>
            </a:r>
            <a:r>
              <a:rPr lang="en-US" sz="2400" dirty="0"/>
              <a:t> That’s why it is important to detect stress early to stay healthy. </a:t>
            </a:r>
          </a:p>
          <a:p>
            <a:pPr marL="457200" indent="-457200">
              <a:buFont typeface="Wingdings" panose="05000000000000000000" pitchFamily="2" charset="2"/>
              <a:buChar char="Ø"/>
            </a:pPr>
            <a:r>
              <a:rPr lang="en-US" sz="2400" dirty="0"/>
              <a:t>Common ways to check stress, like surveys or medical tests, do not always give quick results or notice small changes in stress levels.</a:t>
            </a:r>
          </a:p>
          <a:p>
            <a:pPr marL="457200" indent="-457200">
              <a:buFont typeface="Wingdings" panose="05000000000000000000" pitchFamily="2" charset="2"/>
              <a:buChar char="Ø"/>
            </a:pPr>
            <a:r>
              <a:rPr lang="en-US" sz="2400" dirty="0"/>
              <a:t>By using advanced technology like Machine Learning </a:t>
            </a:r>
            <a:r>
              <a:rPr lang="en-IN" sz="2400" kern="0" dirty="0">
                <a:effectLst/>
                <a:latin typeface="Times New Roman" panose="02020603050405020304" pitchFamily="18" charset="0"/>
                <a:ea typeface="Times New Roman" panose="02020603050405020304" pitchFamily="18" charset="0"/>
              </a:rPr>
              <a:t>led to innovative approaches for stress detection, including emotion recognition from facial expressions and monitoring physiological signals.</a:t>
            </a:r>
            <a:endParaRPr lang="en-US" sz="2400" kern="0" dirty="0">
              <a:effectLst/>
              <a:latin typeface="Times New Roman" panose="02020603050405020304" pitchFamily="18" charset="0"/>
              <a:ea typeface="Times New Roman" panose="02020603050405020304" pitchFamily="18" charset="0"/>
            </a:endParaRPr>
          </a:p>
          <a:p>
            <a:pPr marL="457200" indent="-457200">
              <a:buFont typeface="Wingdings" panose="05000000000000000000" pitchFamily="2" charset="2"/>
              <a:buChar char="Ø"/>
            </a:pPr>
            <a:r>
              <a:rPr lang="en-US" sz="2400" dirty="0"/>
              <a:t>One method is studying facial expressions to recognize emotions.</a:t>
            </a:r>
            <a:r>
              <a:rPr lang="en-US" sz="1600" dirty="0"/>
              <a:t> </a:t>
            </a:r>
            <a:r>
              <a:rPr lang="en-US" sz="2400" dirty="0"/>
              <a:t>Since our face shows how we feel, it can help understand stress levels.</a:t>
            </a:r>
            <a:endParaRPr lang="en-US" sz="2400" kern="0" dirty="0"/>
          </a:p>
          <a:p>
            <a:pPr marL="457200" indent="-457200">
              <a:buFont typeface="Wingdings" panose="05000000000000000000" pitchFamily="2" charset="2"/>
              <a:buChar char="Ø"/>
            </a:pPr>
            <a:r>
              <a:rPr lang="en-US" sz="2400" dirty="0"/>
              <a:t>Another method is checking body signals like heart rate, breathing, body temperature, and sleep patterns. These signals show how the body reacts to stress.</a:t>
            </a:r>
          </a:p>
          <a:p>
            <a:pPr marL="457200" indent="-457200">
              <a:buFont typeface="Wingdings" panose="05000000000000000000" pitchFamily="2" charset="2"/>
              <a:buChar char="Ø"/>
            </a:pPr>
            <a:r>
              <a:rPr lang="en-US" sz="2400" dirty="0"/>
              <a:t>By using both facial expressions and body signals together, we can create a more accurate and effective system to detect stress.</a:t>
            </a:r>
          </a:p>
          <a:p>
            <a:pPr marL="457200" indent="-457200">
              <a:buFont typeface="Wingdings" panose="05000000000000000000" pitchFamily="2" charset="2"/>
              <a:buChar char="Ø"/>
            </a:pPr>
            <a:endParaRPr lang="en-US" dirty="0"/>
          </a:p>
          <a:p>
            <a:pPr marL="457200" indent="-457200">
              <a:buFont typeface="Wingdings" panose="05000000000000000000" pitchFamily="2" charset="2"/>
              <a:buChar char="Ø"/>
            </a:pPr>
            <a:endParaRPr lang="en-US" dirty="0"/>
          </a:p>
          <a:p>
            <a:pPr marL="0" indent="0">
              <a:buNone/>
            </a:pPr>
            <a:endParaRPr lang="en-US" dirty="0"/>
          </a:p>
        </p:txBody>
      </p:sp>
    </p:spTree>
    <p:extLst>
      <p:ext uri="{BB962C8B-B14F-4D97-AF65-F5344CB8AC3E}">
        <p14:creationId xmlns:p14="http://schemas.microsoft.com/office/powerpoint/2010/main" val="316781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00B9-2A0C-4465-6737-8E1A620E7F55}"/>
              </a:ext>
            </a:extLst>
          </p:cNvPr>
          <p:cNvSpPr>
            <a:spLocks noGrp="1"/>
          </p:cNvSpPr>
          <p:nvPr>
            <p:ph type="title"/>
          </p:nvPr>
        </p:nvSpPr>
        <p:spPr/>
        <p:txBody>
          <a:bodyPr/>
          <a:lstStyle/>
          <a:p>
            <a:r>
              <a:rPr lang="en-US" dirty="0"/>
              <a:t>Literature Survey</a:t>
            </a:r>
            <a:br>
              <a:rPr lang="en-US" dirty="0"/>
            </a:br>
            <a:endParaRPr lang="en-IN" dirty="0"/>
          </a:p>
        </p:txBody>
      </p:sp>
      <p:graphicFrame>
        <p:nvGraphicFramePr>
          <p:cNvPr id="4" name="Content Placeholder 3">
            <a:extLst>
              <a:ext uri="{FF2B5EF4-FFF2-40B4-BE49-F238E27FC236}">
                <a16:creationId xmlns:a16="http://schemas.microsoft.com/office/drawing/2014/main" id="{420DCFBD-7EC5-A7E7-4802-BF2250159948}"/>
              </a:ext>
            </a:extLst>
          </p:cNvPr>
          <p:cNvGraphicFramePr>
            <a:graphicFrameLocks noGrp="1"/>
          </p:cNvGraphicFramePr>
          <p:nvPr>
            <p:ph idx="1"/>
            <p:extLst>
              <p:ext uri="{D42A27DB-BD31-4B8C-83A1-F6EECF244321}">
                <p14:modId xmlns:p14="http://schemas.microsoft.com/office/powerpoint/2010/main" val="2770965505"/>
              </p:ext>
            </p:extLst>
          </p:nvPr>
        </p:nvGraphicFramePr>
        <p:xfrm>
          <a:off x="200025" y="1096963"/>
          <a:ext cx="11779250" cy="5313169"/>
        </p:xfrm>
        <a:graphic>
          <a:graphicData uri="http://schemas.openxmlformats.org/drawingml/2006/table">
            <a:tbl>
              <a:tblPr firstRow="1" bandRow="1">
                <a:tableStyleId>{5C22544A-7EE6-4342-B048-85BDC9FD1C3A}</a:tableStyleId>
              </a:tblPr>
              <a:tblGrid>
                <a:gridCol w="677053">
                  <a:extLst>
                    <a:ext uri="{9D8B030D-6E8A-4147-A177-3AD203B41FA5}">
                      <a16:colId xmlns:a16="http://schemas.microsoft.com/office/drawing/2014/main" val="1069536150"/>
                    </a:ext>
                  </a:extLst>
                </a:gridCol>
                <a:gridCol w="1856791">
                  <a:extLst>
                    <a:ext uri="{9D8B030D-6E8A-4147-A177-3AD203B41FA5}">
                      <a16:colId xmlns:a16="http://schemas.microsoft.com/office/drawing/2014/main" val="2168390184"/>
                    </a:ext>
                  </a:extLst>
                </a:gridCol>
                <a:gridCol w="1800809">
                  <a:extLst>
                    <a:ext uri="{9D8B030D-6E8A-4147-A177-3AD203B41FA5}">
                      <a16:colId xmlns:a16="http://schemas.microsoft.com/office/drawing/2014/main" val="2310387340"/>
                    </a:ext>
                  </a:extLst>
                </a:gridCol>
                <a:gridCol w="2155371">
                  <a:extLst>
                    <a:ext uri="{9D8B030D-6E8A-4147-A177-3AD203B41FA5}">
                      <a16:colId xmlns:a16="http://schemas.microsoft.com/office/drawing/2014/main" val="1906581180"/>
                    </a:ext>
                  </a:extLst>
                </a:gridCol>
                <a:gridCol w="5289226">
                  <a:extLst>
                    <a:ext uri="{9D8B030D-6E8A-4147-A177-3AD203B41FA5}">
                      <a16:colId xmlns:a16="http://schemas.microsoft.com/office/drawing/2014/main" val="458260321"/>
                    </a:ext>
                  </a:extLst>
                </a:gridCol>
              </a:tblGrid>
              <a:tr h="672148">
                <a:tc>
                  <a:txBody>
                    <a:bodyPr/>
                    <a:lstStyle/>
                    <a:p>
                      <a:r>
                        <a:rPr lang="en-IN" dirty="0"/>
                        <a:t>S.NO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JOURNAL </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AUTHOR</a:t>
                      </a:r>
                    </a:p>
                    <a:p>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TITLE</a:t>
                      </a:r>
                    </a:p>
                  </a:txBody>
                  <a:tcPr/>
                </a:tc>
                <a:tc>
                  <a:txBody>
                    <a:bodyPr/>
                    <a:lstStyle/>
                    <a:p>
                      <a:r>
                        <a:rPr lang="en-IN" dirty="0"/>
                        <a:t>OUTCOME</a:t>
                      </a:r>
                    </a:p>
                  </a:txBody>
                  <a:tcPr/>
                </a:tc>
                <a:extLst>
                  <a:ext uri="{0D108BD9-81ED-4DB2-BD59-A6C34878D82A}">
                    <a16:rowId xmlns:a16="http://schemas.microsoft.com/office/drawing/2014/main" val="1764659220"/>
                  </a:ext>
                </a:extLst>
              </a:tr>
              <a:tr h="1632359">
                <a:tc>
                  <a:txBody>
                    <a:bodyPr/>
                    <a:lstStyle/>
                    <a:p>
                      <a:r>
                        <a:rPr lang="en-IN" sz="1600" dirty="0">
                          <a:latin typeface="Times New Roman" panose="02020603050405020304" pitchFamily="18" charset="0"/>
                          <a:cs typeface="Times New Roman" panose="02020603050405020304" pitchFamily="18" charset="0"/>
                        </a:rPr>
                        <a:t>1.</a:t>
                      </a:r>
                    </a:p>
                  </a:txBody>
                  <a:tcPr/>
                </a:tc>
                <a:tc>
                  <a:txBody>
                    <a:bodyPr/>
                    <a:lstStyle/>
                    <a:p>
                      <a:r>
                        <a:rPr lang="en-IN" sz="1600" dirty="0">
                          <a:latin typeface="Times New Roman" panose="02020603050405020304" pitchFamily="18" charset="0"/>
                          <a:cs typeface="Times New Roman" panose="02020603050405020304" pitchFamily="18" charset="0"/>
                        </a:rPr>
                        <a:t>9</a:t>
                      </a:r>
                      <a:r>
                        <a:rPr lang="en-IN" sz="1600" baseline="30000" dirty="0">
                          <a:latin typeface="Times New Roman" panose="02020603050405020304" pitchFamily="18" charset="0"/>
                          <a:cs typeface="Times New Roman" panose="02020603050405020304" pitchFamily="18" charset="0"/>
                        </a:rPr>
                        <a:t>th</a:t>
                      </a:r>
                      <a:r>
                        <a:rPr lang="en-IN" sz="1600" dirty="0">
                          <a:latin typeface="Times New Roman" panose="02020603050405020304" pitchFamily="18" charset="0"/>
                          <a:cs typeface="Times New Roman" panose="02020603050405020304" pitchFamily="18" charset="0"/>
                        </a:rPr>
                        <a:t> International Conference for Convergence in Technology,(I2CT)</a:t>
                      </a:r>
                    </a:p>
                    <a:p>
                      <a:r>
                        <a:rPr lang="en-IN" sz="1600" dirty="0">
                          <a:latin typeface="Times New Roman" panose="02020603050405020304" pitchFamily="18" charset="0"/>
                          <a:cs typeface="Times New Roman" panose="02020603050405020304" pitchFamily="18" charset="0"/>
                        </a:rPr>
                        <a:t>2024</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Ashutosh Singh, </a:t>
                      </a:r>
                      <a:r>
                        <a:rPr lang="en-IN" sz="1600" dirty="0" err="1">
                          <a:latin typeface="Times New Roman" panose="02020603050405020304" pitchFamily="18" charset="0"/>
                          <a:cs typeface="Times New Roman" panose="02020603050405020304" pitchFamily="18" charset="0"/>
                        </a:rPr>
                        <a:t>Khushdeep</a:t>
                      </a:r>
                      <a:r>
                        <a:rPr lang="en-IN" sz="1600" dirty="0">
                          <a:latin typeface="Times New Roman" panose="02020603050405020304" pitchFamily="18" charset="0"/>
                          <a:cs typeface="Times New Roman" panose="02020603050405020304" pitchFamily="18" charset="0"/>
                        </a:rPr>
                        <a:t> Singh,</a:t>
                      </a:r>
                    </a:p>
                    <a:p>
                      <a:r>
                        <a:rPr lang="en-IN" sz="1600" dirty="0">
                          <a:latin typeface="Times New Roman" panose="02020603050405020304" pitchFamily="18" charset="0"/>
                          <a:cs typeface="Times New Roman" panose="02020603050405020304" pitchFamily="18" charset="0"/>
                        </a:rPr>
                        <a:t>Amit Kumar</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Machine Learning Algorithms for detecting Mental Stress in College Students</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The study highlights the highest accuracy in stress classification reaching 95% using machine learning models</a:t>
                      </a: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474418"/>
                  </a:ext>
                </a:extLst>
              </a:tr>
              <a:tr h="1376303">
                <a:tc>
                  <a:txBody>
                    <a:bodyPr/>
                    <a:lstStyle/>
                    <a:p>
                      <a:r>
                        <a:rPr lang="en-IN" sz="1600" dirty="0">
                          <a:latin typeface="Times New Roman" panose="02020603050405020304" pitchFamily="18" charset="0"/>
                          <a:cs typeface="Times New Roman" panose="02020603050405020304" pitchFamily="18" charset="0"/>
                        </a:rPr>
                        <a:t>2.</a:t>
                      </a:r>
                    </a:p>
                  </a:txBody>
                  <a:tcPr/>
                </a:tc>
                <a:tc>
                  <a:txBody>
                    <a:bodyPr/>
                    <a:lstStyle/>
                    <a:p>
                      <a:r>
                        <a:rPr lang="en-IN" sz="1600" dirty="0">
                          <a:latin typeface="Times New Roman" panose="02020603050405020304" pitchFamily="18" charset="0"/>
                          <a:cs typeface="Times New Roman" panose="02020603050405020304" pitchFamily="18" charset="0"/>
                        </a:rPr>
                        <a:t>Published by</a:t>
                      </a:r>
                    </a:p>
                    <a:p>
                      <a:r>
                        <a:rPr lang="en-IN" sz="1600" dirty="0">
                          <a:latin typeface="Times New Roman" panose="02020603050405020304" pitchFamily="18" charset="0"/>
                          <a:cs typeface="Times New Roman" panose="02020603050405020304" pitchFamily="18" charset="0"/>
                        </a:rPr>
                        <a:t>Elsevier Ltd</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Ravinder Ahuja,</a:t>
                      </a:r>
                    </a:p>
                    <a:p>
                      <a:r>
                        <a:rPr lang="en-IN" sz="1600" dirty="0">
                          <a:latin typeface="Times New Roman" panose="02020603050405020304" pitchFamily="18" charset="0"/>
                          <a:cs typeface="Times New Roman" panose="02020603050405020304" pitchFamily="18" charset="0"/>
                        </a:rPr>
                        <a:t>Alisha Banga</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Mental Stress detection in University Students using Machine Learning Algorithms</a:t>
                      </a: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The paper concludes that the SVM algorithm outperforms other classification methods in assessing stress levels using the Perceived Stress Scale (PSS), with potential to improve mental health through more accurate methods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7370256"/>
                  </a:ext>
                </a:extLst>
              </a:tr>
              <a:tr h="1632359">
                <a:tc>
                  <a:txBody>
                    <a:bodyPr/>
                    <a:lstStyle/>
                    <a:p>
                      <a:r>
                        <a:rPr lang="en-IN" sz="1600" dirty="0">
                          <a:latin typeface="Times New Roman" panose="02020603050405020304" pitchFamily="18" charset="0"/>
                          <a:cs typeface="Times New Roman" panose="02020603050405020304" pitchFamily="18" charset="0"/>
                        </a:rPr>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International Journal of Research Publication and Reviews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r>
                        <a:rPr lang="pt-BR"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Ms. Ancy Paul, </a:t>
                      </a:r>
                    </a:p>
                    <a:p>
                      <a:r>
                        <a:rPr lang="pt-BR"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Ms. Resija</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u="none" strike="noStrike" kern="1200" baseline="0" dirty="0">
                          <a:solidFill>
                            <a:schemeClr val="dk1"/>
                          </a:solidFill>
                          <a:latin typeface="Times New Roman" panose="02020603050405020304" pitchFamily="18" charset="0"/>
                          <a:ea typeface="+mn-ea"/>
                          <a:cs typeface="Times New Roman" panose="02020603050405020304" pitchFamily="18" charset="0"/>
                        </a:rPr>
                        <a:t>Stress Detection in College Students Using Machine Learning Algorithm</a:t>
                      </a:r>
                      <a:endParaRPr lang="en-IN" sz="1600" b="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The paper presents a machine learning model that classifies college students' mental stress levels with 99% accuracy using Random Forest, and suggests applying the model to other groups while exploring real-time stress detection via images, videos, wearable sensors, and social media posts.</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06719966"/>
                  </a:ext>
                </a:extLst>
              </a:tr>
            </a:tbl>
          </a:graphicData>
        </a:graphic>
      </p:graphicFrame>
    </p:spTree>
    <p:extLst>
      <p:ext uri="{BB962C8B-B14F-4D97-AF65-F5344CB8AC3E}">
        <p14:creationId xmlns:p14="http://schemas.microsoft.com/office/powerpoint/2010/main" val="366405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4C18-3412-8681-58FC-8F6833A1768F}"/>
              </a:ext>
            </a:extLst>
          </p:cNvPr>
          <p:cNvSpPr>
            <a:spLocks noGrp="1"/>
          </p:cNvSpPr>
          <p:nvPr>
            <p:ph type="title"/>
          </p:nvPr>
        </p:nvSpPr>
        <p:spPr/>
        <p:txBody>
          <a:bodyPr/>
          <a:lstStyle/>
          <a:p>
            <a:r>
              <a:rPr lang="en-US" dirty="0"/>
              <a:t>Existing System</a:t>
            </a:r>
            <a:br>
              <a:rPr lang="en-US" dirty="0"/>
            </a:br>
            <a:endParaRPr lang="en-IN" dirty="0"/>
          </a:p>
        </p:txBody>
      </p:sp>
      <p:sp>
        <p:nvSpPr>
          <p:cNvPr id="3" name="Content Placeholder 2">
            <a:extLst>
              <a:ext uri="{FF2B5EF4-FFF2-40B4-BE49-F238E27FC236}">
                <a16:creationId xmlns:a16="http://schemas.microsoft.com/office/drawing/2014/main" id="{EDB1F506-5C65-AFE6-F94D-BE9D106CA483}"/>
              </a:ext>
            </a:extLst>
          </p:cNvPr>
          <p:cNvSpPr>
            <a:spLocks noGrp="1"/>
          </p:cNvSpPr>
          <p:nvPr>
            <p:ph idx="1"/>
          </p:nvPr>
        </p:nvSpPr>
        <p:spPr/>
        <p:txBody>
          <a:bodyPr/>
          <a:lstStyle/>
          <a:p>
            <a:pPr>
              <a:buNone/>
            </a:pPr>
            <a:r>
              <a:rPr lang="en-US" dirty="0"/>
              <a:t>Traditional ways of detecting stress mostly depend on personal reports, questionnaires, and manual checks. People often answer surveys like the Perceived Stress Scale (PSS) or take part in interviews. A doctor or therapist then reviews their answers to understand their stress levels.</a:t>
            </a:r>
          </a:p>
          <a:p>
            <a:r>
              <a:rPr lang="en-US" dirty="0"/>
              <a:t>In some cases, medical tests are also used. These tests check things like cortisol levels (a stress-related hormone) or heart rate changes to see how the body reacts to stress.</a:t>
            </a:r>
          </a:p>
          <a:p>
            <a:endParaRPr lang="en-IN" dirty="0"/>
          </a:p>
        </p:txBody>
      </p:sp>
    </p:spTree>
    <p:extLst>
      <p:ext uri="{BB962C8B-B14F-4D97-AF65-F5344CB8AC3E}">
        <p14:creationId xmlns:p14="http://schemas.microsoft.com/office/powerpoint/2010/main" val="3339152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0DB-C1C7-5621-1490-6888809F0583}"/>
              </a:ext>
            </a:extLst>
          </p:cNvPr>
          <p:cNvSpPr>
            <a:spLocks noGrp="1"/>
          </p:cNvSpPr>
          <p:nvPr>
            <p:ph type="title"/>
          </p:nvPr>
        </p:nvSpPr>
        <p:spPr/>
        <p:txBody>
          <a:bodyPr/>
          <a:lstStyle/>
          <a:p>
            <a:r>
              <a:rPr lang="en-US" dirty="0"/>
              <a:t>Proposed System</a:t>
            </a:r>
            <a:br>
              <a:rPr lang="en-US" dirty="0"/>
            </a:br>
            <a:endParaRPr lang="en-IN" dirty="0"/>
          </a:p>
        </p:txBody>
      </p:sp>
      <p:sp>
        <p:nvSpPr>
          <p:cNvPr id="3" name="Content Placeholder 2">
            <a:extLst>
              <a:ext uri="{FF2B5EF4-FFF2-40B4-BE49-F238E27FC236}">
                <a16:creationId xmlns:a16="http://schemas.microsoft.com/office/drawing/2014/main" id="{23511E37-A1BA-6483-107E-77BE13A0A586}"/>
              </a:ext>
            </a:extLst>
          </p:cNvPr>
          <p:cNvSpPr>
            <a:spLocks noGrp="1"/>
          </p:cNvSpPr>
          <p:nvPr>
            <p:ph idx="1"/>
          </p:nvPr>
        </p:nvSpPr>
        <p:spPr/>
        <p:txBody>
          <a:bodyPr>
            <a:normAutofit/>
          </a:bodyPr>
          <a:lstStyle/>
          <a:p>
            <a:r>
              <a:rPr lang="en-US" kern="0" dirty="0">
                <a:effectLst/>
                <a:latin typeface="Times New Roman" panose="02020603050405020304" pitchFamily="18" charset="0"/>
                <a:ea typeface="Times New Roman" panose="02020603050405020304" pitchFamily="18" charset="0"/>
              </a:rPr>
              <a:t>This system leverages advanced machine learning models, such as Convolutional Neural Networks (CNNs), to analyze facial expressions and detect emotional states, which are strongly linked to stress.</a:t>
            </a:r>
          </a:p>
          <a:p>
            <a:r>
              <a:rPr lang="en-US" dirty="0"/>
              <a:t>The system applies </a:t>
            </a:r>
            <a:r>
              <a:rPr lang="en-US" b="1" dirty="0"/>
              <a:t>text classification</a:t>
            </a:r>
            <a:r>
              <a:rPr lang="en-US" dirty="0"/>
              <a:t> to analyze a CSV file dataset containing important physiological features, such as </a:t>
            </a:r>
            <a:r>
              <a:rPr lang="en-US" b="1" dirty="0"/>
              <a:t>body temperature, hours of sleep, heart rate, snoring range, and respiration </a:t>
            </a:r>
            <a:r>
              <a:rPr lang="en-US" b="1" dirty="0" err="1"/>
              <a:t>rate</a:t>
            </a:r>
            <a:r>
              <a:rPr lang="en-US" dirty="0" err="1"/>
              <a:t>.It</a:t>
            </a:r>
            <a:r>
              <a:rPr lang="en-US" dirty="0"/>
              <a:t> classifies and predicts stress levels based on these dataset feature</a:t>
            </a:r>
            <a:endParaRPr lang="en-US" kern="0" dirty="0">
              <a:effectLst/>
              <a:latin typeface="Times New Roman" panose="02020603050405020304" pitchFamily="18" charset="0"/>
              <a:ea typeface="Times New Roman" panose="02020603050405020304" pitchFamily="18" charset="0"/>
            </a:endParaRPr>
          </a:p>
          <a:p>
            <a:r>
              <a:rPr lang="en-US" dirty="0"/>
              <a:t>The system uses </a:t>
            </a:r>
            <a:r>
              <a:rPr lang="en-US" b="1" dirty="0"/>
              <a:t>image classification</a:t>
            </a:r>
            <a:r>
              <a:rPr lang="en-US" dirty="0"/>
              <a:t> to detect and classify human emotions such as </a:t>
            </a:r>
            <a:r>
              <a:rPr lang="en-US" b="1" dirty="0"/>
              <a:t>happy, sad, and disgusted </a:t>
            </a:r>
            <a:r>
              <a:rPr lang="en-US" dirty="0"/>
              <a:t>based on facial expressions.</a:t>
            </a:r>
          </a:p>
          <a:p>
            <a:r>
              <a:rPr lang="en-US" dirty="0"/>
              <a:t>The system uses </a:t>
            </a:r>
            <a:r>
              <a:rPr lang="en-US" b="1" dirty="0"/>
              <a:t>live classification</a:t>
            </a:r>
            <a:r>
              <a:rPr lang="en-US" dirty="0"/>
              <a:t> to detect stress in real time through a </a:t>
            </a:r>
            <a:r>
              <a:rPr lang="en-US" b="1" dirty="0"/>
              <a:t>webcam</a:t>
            </a:r>
            <a:r>
              <a:rPr lang="en-US" dirty="0"/>
              <a:t>. </a:t>
            </a:r>
          </a:p>
          <a:p>
            <a:r>
              <a:rPr lang="en-US" dirty="0"/>
              <a:t>By combining these factors, the system can better detect stress levels.</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41492833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3075C-F776-E264-E7AE-105BA11A398A}"/>
              </a:ext>
            </a:extLst>
          </p:cNvPr>
          <p:cNvSpPr>
            <a:spLocks noGrp="1"/>
          </p:cNvSpPr>
          <p:nvPr>
            <p:ph type="title"/>
          </p:nvPr>
        </p:nvSpPr>
        <p:spPr/>
        <p:txBody>
          <a:bodyPr/>
          <a:lstStyle/>
          <a:p>
            <a:r>
              <a:rPr lang="en-US" dirty="0"/>
              <a:t>Objectives</a:t>
            </a:r>
            <a:br>
              <a:rPr lang="en-US" dirty="0"/>
            </a:br>
            <a:endParaRPr lang="en-IN" dirty="0"/>
          </a:p>
        </p:txBody>
      </p:sp>
      <p:sp>
        <p:nvSpPr>
          <p:cNvPr id="3" name="Content Placeholder 2">
            <a:extLst>
              <a:ext uri="{FF2B5EF4-FFF2-40B4-BE49-F238E27FC236}">
                <a16:creationId xmlns:a16="http://schemas.microsoft.com/office/drawing/2014/main" id="{85BD8785-683C-ECB5-0A03-EF566D7AA94B}"/>
              </a:ext>
            </a:extLst>
          </p:cNvPr>
          <p:cNvSpPr>
            <a:spLocks noGrp="1"/>
          </p:cNvSpPr>
          <p:nvPr>
            <p:ph idx="1"/>
          </p:nvPr>
        </p:nvSpPr>
        <p:spPr/>
        <p:txBody>
          <a:bodyPr>
            <a:normAutofit/>
          </a:bodyPr>
          <a:lstStyle/>
          <a:p>
            <a:pPr>
              <a:buFont typeface="Wingdings" panose="05000000000000000000" pitchFamily="2" charset="2"/>
              <a:buChar char="q"/>
            </a:pPr>
            <a:r>
              <a:rPr lang="en-US" sz="2400" dirty="0"/>
              <a:t>Develop a Machine Learning model to detect stress levels based on collected data.</a:t>
            </a:r>
          </a:p>
          <a:p>
            <a:pPr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To build a model for emotion recognition from facial expressions, including emotions such as happiness, sadness, anger, and surprise.</a:t>
            </a:r>
          </a:p>
          <a:p>
            <a:pPr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To design and implement a stress level prediction model based on physiological features such as snoring range, respiration rate, body temperature, hours of sleep, and heart rate.</a:t>
            </a:r>
          </a:p>
          <a:p>
            <a:pPr algn="just">
              <a:lnSpc>
                <a:spcPct val="150000"/>
              </a:lnSpc>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To integrate emotion detection and stress level prediction into a unified system, processing real-time input from a webcam.</a:t>
            </a:r>
          </a:p>
          <a:p>
            <a:endParaRPr lang="en-IN" dirty="0"/>
          </a:p>
        </p:txBody>
      </p:sp>
    </p:spTree>
    <p:extLst>
      <p:ext uri="{BB962C8B-B14F-4D97-AF65-F5344CB8AC3E}">
        <p14:creationId xmlns:p14="http://schemas.microsoft.com/office/powerpoint/2010/main" val="1105110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D9A48-9E79-2E3E-C847-52B47C4B5BAA}"/>
              </a:ext>
            </a:extLst>
          </p:cNvPr>
          <p:cNvSpPr>
            <a:spLocks noGrp="1"/>
          </p:cNvSpPr>
          <p:nvPr>
            <p:ph type="title"/>
          </p:nvPr>
        </p:nvSpPr>
        <p:spPr/>
        <p:txBody>
          <a:bodyPr/>
          <a:lstStyle/>
          <a:p>
            <a:r>
              <a:rPr lang="en-US" dirty="0"/>
              <a:t>Requirements (functional and nonfunctional)</a:t>
            </a:r>
            <a:br>
              <a:rPr lang="en-US" dirty="0"/>
            </a:br>
            <a:endParaRPr lang="en-IN" dirty="0"/>
          </a:p>
        </p:txBody>
      </p:sp>
      <p:sp>
        <p:nvSpPr>
          <p:cNvPr id="3" name="Content Placeholder 2">
            <a:extLst>
              <a:ext uri="{FF2B5EF4-FFF2-40B4-BE49-F238E27FC236}">
                <a16:creationId xmlns:a16="http://schemas.microsoft.com/office/drawing/2014/main" id="{ADAED74E-A88C-88F6-3191-27E339ABD476}"/>
              </a:ext>
            </a:extLst>
          </p:cNvPr>
          <p:cNvSpPr>
            <a:spLocks noGrp="1"/>
          </p:cNvSpPr>
          <p:nvPr>
            <p:ph idx="1"/>
          </p:nvPr>
        </p:nvSpPr>
        <p:spPr/>
        <p:txBody>
          <a:bodyPr/>
          <a:lstStyle/>
          <a:p>
            <a:r>
              <a:rPr lang="en-IN" sz="2400" b="1" dirty="0"/>
              <a:t>Functional Requirements:</a:t>
            </a:r>
          </a:p>
          <a:p>
            <a:pPr>
              <a:buFont typeface="Courier New" panose="02070309020205020404" pitchFamily="49" charset="0"/>
              <a:buChar char="o"/>
            </a:pPr>
            <a:r>
              <a:rPr lang="en-US" sz="2000" b="1" i="1" dirty="0"/>
              <a:t>Real-Time Facial Emotion Detection</a:t>
            </a:r>
            <a:r>
              <a:rPr lang="en-US" sz="2000" dirty="0"/>
              <a:t>: The system should analyze facial expressions using a webcam to detect emotions (e.g., happy, sad, angry, surprised).</a:t>
            </a:r>
          </a:p>
          <a:p>
            <a:pPr>
              <a:buFont typeface="Courier New" panose="02070309020205020404" pitchFamily="49" charset="0"/>
              <a:buChar char="o"/>
            </a:pPr>
            <a:r>
              <a:rPr lang="en-US" sz="2000" b="1" i="1" dirty="0"/>
              <a:t>Physiological Data Processing</a:t>
            </a:r>
            <a:r>
              <a:rPr lang="en-US" sz="2000" dirty="0"/>
              <a:t>: The system should collect and analyze physiological data such as Heart rate, Respiration </a:t>
            </a:r>
            <a:r>
              <a:rPr lang="en-US" sz="2000" dirty="0" err="1"/>
              <a:t>rate,Snoring</a:t>
            </a:r>
            <a:r>
              <a:rPr lang="en-US" sz="2000" dirty="0"/>
              <a:t> </a:t>
            </a:r>
            <a:r>
              <a:rPr lang="en-US" sz="2000" dirty="0" err="1"/>
              <a:t>range,Body</a:t>
            </a:r>
            <a:r>
              <a:rPr lang="en-US" sz="2000" dirty="0"/>
              <a:t> </a:t>
            </a:r>
            <a:r>
              <a:rPr lang="en-US" sz="2000" dirty="0" err="1"/>
              <a:t>temperature,hours</a:t>
            </a:r>
            <a:r>
              <a:rPr lang="en-US" sz="2000" dirty="0"/>
              <a:t> of sleep.</a:t>
            </a:r>
          </a:p>
          <a:p>
            <a:pPr>
              <a:buFont typeface="Courier New" panose="02070309020205020404" pitchFamily="49" charset="0"/>
              <a:buChar char="o"/>
            </a:pPr>
            <a:r>
              <a:rPr lang="en-US" sz="2000" b="1" i="1" dirty="0"/>
              <a:t>Stress Level Classification</a:t>
            </a:r>
            <a:r>
              <a:rPr lang="en-US" sz="2000" dirty="0"/>
              <a:t>: The system should classify stress levels into 0-5 categories based on physiological data.</a:t>
            </a:r>
          </a:p>
          <a:p>
            <a:pPr>
              <a:buFont typeface="Courier New" panose="02070309020205020404" pitchFamily="49" charset="0"/>
              <a:buChar char="o"/>
            </a:pPr>
            <a:r>
              <a:rPr lang="en-IN" sz="2000" b="1" i="1" dirty="0"/>
              <a:t>Recommendations &amp; Solutions</a:t>
            </a:r>
            <a:r>
              <a:rPr lang="en-IN" sz="2000" dirty="0"/>
              <a:t>: Provide stress management techniques, relaxation exercises, and mental health resources based on detected stress levels.</a:t>
            </a:r>
            <a:endParaRPr lang="en-US" sz="2000" dirty="0"/>
          </a:p>
          <a:p>
            <a:r>
              <a:rPr lang="en-IN" sz="2400" b="1" dirty="0"/>
              <a:t>Non-Functional Requirements </a:t>
            </a:r>
            <a:r>
              <a:rPr lang="en-IN" sz="2000" b="1" dirty="0"/>
              <a:t>:</a:t>
            </a:r>
          </a:p>
          <a:p>
            <a:pPr>
              <a:buFont typeface="Courier New" panose="02070309020205020404" pitchFamily="49" charset="0"/>
              <a:buChar char="o"/>
            </a:pPr>
            <a:r>
              <a:rPr lang="en-US" sz="2000" b="1" i="1" dirty="0"/>
              <a:t>Performance</a:t>
            </a:r>
            <a:r>
              <a:rPr lang="en-US" sz="2000" dirty="0"/>
              <a:t>: The system should process real-time data efficiently without significant delays</a:t>
            </a:r>
            <a:endParaRPr lang="en-IN" sz="2000" dirty="0"/>
          </a:p>
          <a:p>
            <a:pPr>
              <a:buFont typeface="Courier New" panose="02070309020205020404" pitchFamily="49" charset="0"/>
              <a:buChar char="o"/>
            </a:pPr>
            <a:r>
              <a:rPr lang="en-US" sz="2000" b="1" i="1" dirty="0"/>
              <a:t>Reliability</a:t>
            </a:r>
            <a:r>
              <a:rPr lang="en-US" sz="2000" dirty="0"/>
              <a:t>: Ensure accurate detection of stress levels with minimal errors.</a:t>
            </a:r>
          </a:p>
          <a:p>
            <a:pPr>
              <a:buFont typeface="Courier New" panose="02070309020205020404" pitchFamily="49" charset="0"/>
              <a:buChar char="o"/>
            </a:pPr>
            <a:r>
              <a:rPr lang="en-US" sz="2000" b="1" i="1" dirty="0"/>
              <a:t>Portability</a:t>
            </a:r>
            <a:r>
              <a:rPr lang="en-US" sz="2000" i="1" dirty="0"/>
              <a:t>:</a:t>
            </a:r>
            <a:r>
              <a:rPr lang="en-US" sz="2000" dirty="0"/>
              <a:t> Should be compatible across different devices, including mobile phones, tablets, and desktops.</a:t>
            </a:r>
            <a:endParaRPr lang="en-IN" sz="2000" b="1" dirty="0"/>
          </a:p>
        </p:txBody>
      </p:sp>
    </p:spTree>
    <p:extLst>
      <p:ext uri="{BB962C8B-B14F-4D97-AF65-F5344CB8AC3E}">
        <p14:creationId xmlns:p14="http://schemas.microsoft.com/office/powerpoint/2010/main" val="2201171310"/>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1059</TotalTime>
  <Words>2129</Words>
  <Application>Microsoft Office PowerPoint</Application>
  <PresentationFormat>Widescreen</PresentationFormat>
  <Paragraphs>164</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Courier New</vt:lpstr>
      <vt:lpstr>Times New Roman</vt:lpstr>
      <vt:lpstr>Wingdings</vt:lpstr>
      <vt:lpstr>Custom Design</vt:lpstr>
      <vt:lpstr>PowerPoint Presentation</vt:lpstr>
      <vt:lpstr>Abstract</vt:lpstr>
      <vt:lpstr>Contents</vt:lpstr>
      <vt:lpstr>Introduction</vt:lpstr>
      <vt:lpstr>Literature Survey </vt:lpstr>
      <vt:lpstr>Existing System </vt:lpstr>
      <vt:lpstr>Proposed System </vt:lpstr>
      <vt:lpstr>Objectives </vt:lpstr>
      <vt:lpstr>Requirements (functional and nonfunctional) </vt:lpstr>
      <vt:lpstr>System Architecture </vt:lpstr>
      <vt:lpstr>Cont..</vt:lpstr>
      <vt:lpstr>Data Flow Diagram / UML / ER  </vt:lpstr>
      <vt:lpstr>Implementation </vt:lpstr>
      <vt:lpstr>Cont..</vt:lpstr>
      <vt:lpstr>Results (Screenshots) </vt:lpstr>
      <vt:lpstr>Cont..</vt:lpstr>
      <vt:lpstr>Conclusion </vt:lpstr>
      <vt:lpstr>Reference</vt:lpstr>
      <vt:lpstr>Github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Sai Priya Chappidi</cp:lastModifiedBy>
  <cp:revision>107</cp:revision>
  <dcterms:created xsi:type="dcterms:W3CDTF">2019-06-11T05:35:51Z</dcterms:created>
  <dcterms:modified xsi:type="dcterms:W3CDTF">2025-03-23T09:26:45Z</dcterms:modified>
</cp:coreProperties>
</file>