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73" r:id="rId4"/>
    <p:sldId id="276" r:id="rId5"/>
    <p:sldId id="283" r:id="rId6"/>
    <p:sldId id="274" r:id="rId7"/>
    <p:sldId id="275" r:id="rId8"/>
    <p:sldId id="277" r:id="rId9"/>
    <p:sldId id="279" r:id="rId10"/>
    <p:sldId id="27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1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16-12-2024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Stress detection in Students using Machine Learning</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IN" altLang="en-US" sz="1600" b="0" cap="small" baseline="0" dirty="0">
                <a:solidFill>
                  <a:schemeClr val="bg1"/>
                </a:solidFill>
                <a:latin typeface="Times New Roman" panose="02020603050405020304" pitchFamily="18" charset="0"/>
                <a:cs typeface="Times New Roman" panose="02020603050405020304" pitchFamily="18" charset="0"/>
              </a:rPr>
              <a:t>b - 3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Neha C</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68</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IN" altLang="en-US" sz="2400" b="0" dirty="0">
                <a:effectLst>
                  <a:outerShdw blurRad="38100" dist="38100" dir="2700000" algn="tl">
                    <a:srgbClr val="000000">
                      <a:alpha val="43137"/>
                    </a:srgbClr>
                  </a:outerShdw>
                </a:effectLst>
              </a:rPr>
              <a:t>D</a:t>
            </a:r>
            <a:r>
              <a:rPr lang="en-US" sz="2400" b="0" dirty="0">
                <a:effectLst>
                  <a:outerShdw blurRad="38100" dist="38100" dir="2700000" algn="tl">
                    <a:srgbClr val="000000">
                      <a:alpha val="43137"/>
                    </a:srgbClr>
                  </a:outerShdw>
                </a:effectLst>
              </a:rPr>
              <a:t>r.</a:t>
            </a:r>
            <a:r>
              <a:rPr lang="en-IN" altLang="en-US" sz="2400" b="0" dirty="0">
                <a:effectLst>
                  <a:outerShdw blurRad="38100" dist="38100" dir="2700000" algn="tl">
                    <a:srgbClr val="000000">
                      <a:alpha val="43137"/>
                    </a:srgbClr>
                  </a:outerShdw>
                </a:effectLst>
              </a:rPr>
              <a:t> P. Chitalingappa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a:t>
            </a:r>
            <a:r>
              <a:rPr lang="en-IN" altLang="en-US" sz="2400" b="0" baseline="-25000" dirty="0">
                <a:effectLst>
                  <a:outerShdw blurRad="38100" dist="38100" dir="2700000" algn="tl">
                    <a:srgbClr val="000000">
                      <a:alpha val="43137"/>
                    </a:srgbClr>
                  </a:outerShdw>
                </a:effectLst>
              </a:rPr>
              <a:t>, 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Purushotham B</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81</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Tharun K R</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B3</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a:t>
            </a:r>
            <a:r>
              <a:rPr lang="en-IN" altLang="en-US" sz="2600" b="0" dirty="0">
                <a:effectLst>
                  <a:outerShdw blurRad="38100" dist="38100" dir="2700000" algn="tl">
                    <a:srgbClr val="000000">
                      <a:alpha val="43137"/>
                    </a:srgbClr>
                  </a:outerShdw>
                </a:effectLst>
              </a:rPr>
              <a:t>ai Priya C</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91</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Stress detection in Students </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2" name="Rectangle 1"/>
          <p:cNvSpPr/>
          <p:nvPr/>
        </p:nvSpPr>
        <p:spPr>
          <a:xfrm>
            <a:off x="2753613" y="2375670"/>
            <a:ext cx="6852285" cy="1671955"/>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marL="457200" lvl="0" indent="0">
              <a:lnSpc>
                <a:spcPct val="110000"/>
              </a:lnSpc>
              <a:spcBef>
                <a:spcPts val="1000"/>
              </a:spcBef>
              <a:spcAft>
                <a:spcPts val="0"/>
              </a:spcAft>
              <a:buNone/>
            </a:pPr>
            <a:r>
              <a:rPr lang="en-US" altLang="en-US" dirty="0"/>
              <a:t>This study leverages machine learning to detect stress in students using physiological and behavioral data such as heart rate variability, sleep patterns, physical activity, and academic workload. Data is collected through wearable sensors, self-reports, and digital activity logs, then processed by models like Support Vector Machines, Random Forests, and Neural Networks to classify stress levels into low, moderate, or high categories.</a:t>
            </a:r>
            <a:r>
              <a:rPr lang="en-US" dirty="0"/>
              <a:t> The system helps monitor stress in real time using mobile apps or academic portals and offers personalized stress management tips</a:t>
            </a:r>
            <a:r>
              <a:rPr lang="en-US" altLang="en-US" dirty="0"/>
              <a:t>. Preliminary results demonstrate high accuracy, suggesting its potential to enhance student mental health, academic performance, and overall well-being..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0" y="947420"/>
            <a:ext cx="11597640" cy="5797550"/>
          </a:xfrm>
        </p:spPr>
        <p:txBody>
          <a:bodyPr>
            <a:normAutofit/>
          </a:bodyPr>
          <a:lstStyle/>
          <a:p>
            <a:pPr marL="457200" indent="-457200">
              <a:lnSpc>
                <a:spcPct val="100000"/>
              </a:lnSpc>
              <a:spcBef>
                <a:spcPts val="1000"/>
              </a:spcBef>
              <a:spcAft>
                <a:spcPts val="0"/>
              </a:spcAft>
              <a:buFont typeface="Wingdings" panose="05000000000000000000" pitchFamily="2" charset="2"/>
              <a:buChar char="Ø"/>
            </a:pPr>
            <a:r>
              <a:rPr lang="en-US" sz="2400" dirty="0"/>
              <a:t>Stress is often associated with negative experiences or events. However, research shows that stress is a natural part of life</a:t>
            </a:r>
            <a:r>
              <a:rPr lang="en-US" altLang="en-US" sz="2400" dirty="0"/>
              <a:t>.</a:t>
            </a:r>
          </a:p>
          <a:p>
            <a:pPr marL="457200" indent="-457200">
              <a:lnSpc>
                <a:spcPct val="100000"/>
              </a:lnSpc>
              <a:spcBef>
                <a:spcPts val="1000"/>
              </a:spcBef>
              <a:spcAft>
                <a:spcPts val="0"/>
              </a:spcAft>
              <a:buFont typeface="Wingdings" panose="05000000000000000000" pitchFamily="2" charset="2"/>
              <a:buChar char="Ø"/>
            </a:pPr>
            <a:r>
              <a:rPr lang="en-US" sz="2400" dirty="0"/>
              <a:t>Some common causes of stress </a:t>
            </a:r>
            <a:r>
              <a:rPr lang="en-IN" sz="2400" dirty="0"/>
              <a:t>Work-Related Stress</a:t>
            </a:r>
            <a:r>
              <a:rPr lang="en-US" sz="2400" dirty="0"/>
              <a:t>,</a:t>
            </a:r>
            <a:r>
              <a:rPr lang="en-IN" sz="2400" dirty="0"/>
              <a:t> Academic Stress</a:t>
            </a:r>
            <a:r>
              <a:rPr lang="en-US" sz="2400" dirty="0"/>
              <a:t>,</a:t>
            </a:r>
            <a:r>
              <a:rPr lang="en-IN" sz="2400" dirty="0"/>
              <a:t> Financial Stress</a:t>
            </a:r>
            <a:r>
              <a:rPr lang="en-US" sz="2400" dirty="0"/>
              <a:t>,</a:t>
            </a:r>
            <a:r>
              <a:rPr lang="en-IN" sz="2400" dirty="0"/>
              <a:t> Personal Relationships, Health-Related Issues.</a:t>
            </a:r>
            <a:endParaRPr lang="en-US" altLang="en-US" sz="2400" dirty="0"/>
          </a:p>
          <a:p>
            <a:pPr marL="457200" indent="-457200">
              <a:lnSpc>
                <a:spcPct val="100000"/>
              </a:lnSpc>
              <a:spcBef>
                <a:spcPts val="1000"/>
              </a:spcBef>
              <a:spcAft>
                <a:spcPts val="0"/>
              </a:spcAft>
              <a:buFont typeface="Wingdings" panose="05000000000000000000" pitchFamily="2" charset="2"/>
              <a:buChar char="Ø"/>
            </a:pPr>
            <a:r>
              <a:rPr lang="en-US" altLang="en-US" sz="2400" dirty="0"/>
              <a:t>Every hour, a student commits suicide in the different part of the country. Our country has reported large suicide cases of the youngsters aging between the age group of fifteen to twenty nine, as per Lancet report(2012).</a:t>
            </a:r>
          </a:p>
          <a:p>
            <a:pPr marL="457200" indent="-457200">
              <a:lnSpc>
                <a:spcPct val="100000"/>
              </a:lnSpc>
              <a:spcBef>
                <a:spcPts val="1000"/>
              </a:spcBef>
              <a:spcAft>
                <a:spcPts val="0"/>
              </a:spcAft>
              <a:buFont typeface="Wingdings" panose="05000000000000000000" pitchFamily="2" charset="2"/>
              <a:buChar char="Ø"/>
            </a:pPr>
            <a:r>
              <a:rPr lang="en-US" altLang="en-US" sz="2400" dirty="0"/>
              <a:t>Number of suicide in our nation are increasing Consistently around 92 individuals commit suicide around the world, which makes it 800,000 for every year. Out of this 135000 (17%) are an inhabitant of India.</a:t>
            </a:r>
          </a:p>
          <a:p>
            <a:pPr marL="457200" indent="-457200">
              <a:lnSpc>
                <a:spcPct val="100000"/>
              </a:lnSpc>
              <a:buFont typeface="Wingdings" panose="05000000000000000000" pitchFamily="2" charset="2"/>
              <a:buChar char="Ø"/>
            </a:pPr>
            <a:r>
              <a:rPr lang="en-US" sz="2400" dirty="0"/>
              <a:t>We will study how these factors affect people's minds using brainwave signals collected from the PSS dataset</a:t>
            </a:r>
            <a:r>
              <a:rPr lang="en-US"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p>
        </p:txBody>
      </p:sp>
      <p:sp>
        <p:nvSpPr>
          <p:cNvPr id="3" name="Content Placeholder 2"/>
          <p:cNvSpPr>
            <a:spLocks noGrp="1"/>
          </p:cNvSpPr>
          <p:nvPr>
            <p:ph idx="1"/>
          </p:nvPr>
        </p:nvSpPr>
        <p:spPr>
          <a:xfrm>
            <a:off x="199390" y="1097280"/>
            <a:ext cx="11433175" cy="5404485"/>
          </a:xfrm>
        </p:spPr>
        <p:txBody>
          <a:bodyPr/>
          <a:lstStyle/>
          <a:p>
            <a:r>
              <a:rPr lang="en-US" altLang="en-US" sz="2400"/>
              <a:t>Application and Impact: Real-time monitoring and early detection of stress allow timely interventions, improving student well-being and academic outcomes through personalized support.</a:t>
            </a:r>
          </a:p>
          <a:p>
            <a:endParaRPr lang="en-US" altLang="en-US" sz="2400"/>
          </a:p>
          <a:p>
            <a:r>
              <a:rPr lang="en-US" altLang="en-US" sz="2400"/>
              <a:t>Future Directions: The project aims to refine model accuracy, expand data sources, and address ethical considerations such as privacy and data security to ensure effective and responsible deployment.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3" name="Table 2"/>
          <p:cNvGraphicFramePr>
            <a:graphicFrameLocks noGrp="1"/>
          </p:cNvGraphicFramePr>
          <p:nvPr/>
        </p:nvGraphicFramePr>
        <p:xfrm>
          <a:off x="156543" y="1087120"/>
          <a:ext cx="11628020" cy="3312160"/>
        </p:xfrm>
        <a:graphic>
          <a:graphicData uri="http://schemas.openxmlformats.org/drawingml/2006/table">
            <a:tbl>
              <a:tblPr firstRow="1" bandRow="1">
                <a:tableStyleId>{5C22544A-7EE6-4342-B048-85BDC9FD1C3A}</a:tableStyleId>
              </a:tblPr>
              <a:tblGrid>
                <a:gridCol w="515260">
                  <a:extLst>
                    <a:ext uri="{9D8B030D-6E8A-4147-A177-3AD203B41FA5}">
                      <a16:colId xmlns:a16="http://schemas.microsoft.com/office/drawing/2014/main" val="20000"/>
                    </a:ext>
                  </a:extLst>
                </a:gridCol>
                <a:gridCol w="2006083">
                  <a:extLst>
                    <a:ext uri="{9D8B030D-6E8A-4147-A177-3AD203B41FA5}">
                      <a16:colId xmlns:a16="http://schemas.microsoft.com/office/drawing/2014/main" val="20001"/>
                    </a:ext>
                  </a:extLst>
                </a:gridCol>
                <a:gridCol w="1520890">
                  <a:extLst>
                    <a:ext uri="{9D8B030D-6E8A-4147-A177-3AD203B41FA5}">
                      <a16:colId xmlns:a16="http://schemas.microsoft.com/office/drawing/2014/main" val="20002"/>
                    </a:ext>
                  </a:extLst>
                </a:gridCol>
                <a:gridCol w="1539551">
                  <a:extLst>
                    <a:ext uri="{9D8B030D-6E8A-4147-A177-3AD203B41FA5}">
                      <a16:colId xmlns:a16="http://schemas.microsoft.com/office/drawing/2014/main" val="20003"/>
                    </a:ext>
                  </a:extLst>
                </a:gridCol>
                <a:gridCol w="1894114">
                  <a:extLst>
                    <a:ext uri="{9D8B030D-6E8A-4147-A177-3AD203B41FA5}">
                      <a16:colId xmlns:a16="http://schemas.microsoft.com/office/drawing/2014/main" val="20004"/>
                    </a:ext>
                  </a:extLst>
                </a:gridCol>
                <a:gridCol w="2202024">
                  <a:extLst>
                    <a:ext uri="{9D8B030D-6E8A-4147-A177-3AD203B41FA5}">
                      <a16:colId xmlns:a16="http://schemas.microsoft.com/office/drawing/2014/main" val="20005"/>
                    </a:ext>
                  </a:extLst>
                </a:gridCol>
                <a:gridCol w="1950098">
                  <a:extLst>
                    <a:ext uri="{9D8B030D-6E8A-4147-A177-3AD203B41FA5}">
                      <a16:colId xmlns:a16="http://schemas.microsoft.com/office/drawing/2014/main" val="20006"/>
                    </a:ext>
                  </a:extLst>
                </a:gridCol>
              </a:tblGrid>
              <a:tr h="370840">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 &amp; Year</a:t>
                      </a:r>
                    </a:p>
                  </a:txBody>
                  <a:tcPr/>
                </a:tc>
                <a:tc>
                  <a:txBody>
                    <a:bodyPr/>
                    <a:lstStyle/>
                    <a:p>
                      <a:r>
                        <a:rPr lang="en-US" dirty="0"/>
                        <a:t>Methodology 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IN" altLang="en-US" dirty="0"/>
                        <a:t>Stress detection in students</a:t>
                      </a:r>
                    </a:p>
                  </a:txBody>
                  <a:tcPr/>
                </a:tc>
                <a:tc>
                  <a:txBody>
                    <a:bodyPr/>
                    <a:lstStyle/>
                    <a:p>
                      <a:r>
                        <a:rPr lang="en-IN" altLang="en-US" dirty="0"/>
                        <a:t>Ravinder Ahuja , Alisha Banga</a:t>
                      </a:r>
                    </a:p>
                  </a:txBody>
                  <a:tcPr/>
                </a:tc>
                <a:tc>
                  <a:txBody>
                    <a:bodyPr/>
                    <a:lstStyle/>
                    <a:p>
                      <a:r>
                        <a:rPr lang="en-IN" altLang="en-US" dirty="0"/>
                        <a:t>Elsevier Ltd</a:t>
                      </a:r>
                      <a:r>
                        <a:rPr lang="en-US" dirty="0"/>
                        <a:t>  201</a:t>
                      </a:r>
                      <a:r>
                        <a:rPr lang="en-IN" alt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dirty="0"/>
                        <a:t>Machine</a:t>
                      </a:r>
                      <a:r>
                        <a:rPr lang="en-US" dirty="0"/>
                        <a:t> Learning Techniques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dirty="0"/>
                        <a:t>Classification ,Mental Stress, Percieved Scale</a:t>
                      </a:r>
                      <a:endParaRPr lang="en-US" dirty="0"/>
                    </a:p>
                    <a:p>
                      <a:endParaRPr lang="en-US" dirty="0"/>
                    </a:p>
                  </a:txBody>
                  <a:tcPr/>
                </a:tc>
                <a:tc>
                  <a:txBody>
                    <a:bodyPr/>
                    <a:lstStyle/>
                    <a:p>
                      <a:r>
                        <a:rPr lang="en-US" dirty="0"/>
                        <a:t>Exploring these models on a diverse datasets</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custDataLst>
              <p:tags r:id="rId1"/>
            </p:custDataLst>
            <p:extLst>
              <p:ext uri="{D42A27DB-BD31-4B8C-83A1-F6EECF244321}">
                <p14:modId xmlns:p14="http://schemas.microsoft.com/office/powerpoint/2010/main" val="2429461594"/>
              </p:ext>
            </p:extLst>
          </p:nvPr>
        </p:nvGraphicFramePr>
        <p:xfrm>
          <a:off x="156845" y="1087120"/>
          <a:ext cx="11755120" cy="3968115"/>
        </p:xfrm>
        <a:graphic>
          <a:graphicData uri="http://schemas.openxmlformats.org/drawingml/2006/table">
            <a:tbl>
              <a:tblPr firstRow="1" bandRow="1">
                <a:tableStyleId>{5C22544A-7EE6-4342-B048-85BDC9FD1C3A}</a:tableStyleId>
              </a:tblPr>
              <a:tblGrid>
                <a:gridCol w="520700">
                  <a:extLst>
                    <a:ext uri="{9D8B030D-6E8A-4147-A177-3AD203B41FA5}">
                      <a16:colId xmlns:a16="http://schemas.microsoft.com/office/drawing/2014/main" val="20000"/>
                    </a:ext>
                  </a:extLst>
                </a:gridCol>
                <a:gridCol w="2028190">
                  <a:extLst>
                    <a:ext uri="{9D8B030D-6E8A-4147-A177-3AD203B41FA5}">
                      <a16:colId xmlns:a16="http://schemas.microsoft.com/office/drawing/2014/main" val="20001"/>
                    </a:ext>
                  </a:extLst>
                </a:gridCol>
                <a:gridCol w="1537970">
                  <a:extLst>
                    <a:ext uri="{9D8B030D-6E8A-4147-A177-3AD203B41FA5}">
                      <a16:colId xmlns:a16="http://schemas.microsoft.com/office/drawing/2014/main" val="20002"/>
                    </a:ext>
                  </a:extLst>
                </a:gridCol>
                <a:gridCol w="1555750">
                  <a:extLst>
                    <a:ext uri="{9D8B030D-6E8A-4147-A177-3AD203B41FA5}">
                      <a16:colId xmlns:a16="http://schemas.microsoft.com/office/drawing/2014/main" val="20003"/>
                    </a:ext>
                  </a:extLst>
                </a:gridCol>
                <a:gridCol w="1915160">
                  <a:extLst>
                    <a:ext uri="{9D8B030D-6E8A-4147-A177-3AD203B41FA5}">
                      <a16:colId xmlns:a16="http://schemas.microsoft.com/office/drawing/2014/main" val="20004"/>
                    </a:ext>
                  </a:extLst>
                </a:gridCol>
                <a:gridCol w="2225675">
                  <a:extLst>
                    <a:ext uri="{9D8B030D-6E8A-4147-A177-3AD203B41FA5}">
                      <a16:colId xmlns:a16="http://schemas.microsoft.com/office/drawing/2014/main" val="20005"/>
                    </a:ext>
                  </a:extLst>
                </a:gridCol>
                <a:gridCol w="1971675">
                  <a:extLst>
                    <a:ext uri="{9D8B030D-6E8A-4147-A177-3AD203B41FA5}">
                      <a16:colId xmlns:a16="http://schemas.microsoft.com/office/drawing/2014/main" val="20006"/>
                    </a:ext>
                  </a:extLst>
                </a:gridCol>
              </a:tblGrid>
              <a:tr h="664845">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 &amp; Year</a:t>
                      </a:r>
                    </a:p>
                  </a:txBody>
                  <a:tcPr/>
                </a:tc>
                <a:tc>
                  <a:txBody>
                    <a:bodyPr/>
                    <a:lstStyle/>
                    <a:p>
                      <a:r>
                        <a:rPr lang="en-US" dirty="0"/>
                        <a:t>Methodology 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10000"/>
                  </a:ext>
                </a:extLst>
              </a:tr>
              <a:tr h="1233805">
                <a:tc>
                  <a:txBody>
                    <a:bodyPr/>
                    <a:lstStyle/>
                    <a:p>
                      <a:r>
                        <a:rPr lang="en-US" dirty="0"/>
                        <a:t>1.</a:t>
                      </a:r>
                    </a:p>
                  </a:txBody>
                  <a:tcPr/>
                </a:tc>
                <a:tc>
                  <a:txBody>
                    <a:bodyPr/>
                    <a:lstStyle/>
                    <a:p>
                      <a:r>
                        <a:rPr lang="en-IN" altLang="en-US" dirty="0"/>
                        <a:t>Stress detection in students</a:t>
                      </a:r>
                    </a:p>
                  </a:txBody>
                  <a:tcPr/>
                </a:tc>
                <a:tc>
                  <a:txBody>
                    <a:bodyPr/>
                    <a:lstStyle/>
                    <a:p>
                      <a:r>
                        <a:rPr lang="en-IN" altLang="en-US" dirty="0"/>
                        <a:t>Ravinder Ahuja , Alisha Banga</a:t>
                      </a:r>
                    </a:p>
                  </a:txBody>
                  <a:tcPr/>
                </a:tc>
                <a:tc>
                  <a:txBody>
                    <a:bodyPr/>
                    <a:lstStyle/>
                    <a:p>
                      <a:r>
                        <a:rPr lang="en-IN" altLang="en-US" dirty="0"/>
                        <a:t>Elsevier Ltd</a:t>
                      </a:r>
                      <a:r>
                        <a:rPr lang="en-US" dirty="0"/>
                        <a:t>  201</a:t>
                      </a:r>
                      <a:r>
                        <a:rPr lang="en-IN" alt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dirty="0"/>
                        <a:t>Machine</a:t>
                      </a:r>
                      <a:r>
                        <a:rPr lang="en-US" dirty="0"/>
                        <a:t> Learning Techniques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dirty="0"/>
                        <a:t>Classification ,Mental Stress, Percieved Scale</a:t>
                      </a:r>
                      <a:endParaRPr lang="en-US" dirty="0"/>
                    </a:p>
                    <a:p>
                      <a:endParaRPr lang="en-US" dirty="0"/>
                    </a:p>
                  </a:txBody>
                  <a:tcPr/>
                </a:tc>
                <a:tc>
                  <a:txBody>
                    <a:bodyPr/>
                    <a:lstStyle/>
                    <a:p>
                      <a:r>
                        <a:rPr lang="en-US" dirty="0"/>
                        <a:t>Exploring these models on a diverse datasets</a:t>
                      </a:r>
                    </a:p>
                  </a:txBody>
                  <a:tcPr/>
                </a:tc>
                <a:extLst>
                  <a:ext uri="{0D108BD9-81ED-4DB2-BD59-A6C34878D82A}">
                    <a16:rowId xmlns:a16="http://schemas.microsoft.com/office/drawing/2014/main" val="10001"/>
                  </a:ext>
                </a:extLst>
              </a:tr>
              <a:tr h="385445">
                <a:tc>
                  <a:txBody>
                    <a:bodyPr/>
                    <a:lstStyle/>
                    <a:p>
                      <a:r>
                        <a:rPr lang="en-US" dirty="0"/>
                        <a:t>2</a:t>
                      </a:r>
                    </a:p>
                  </a:txBody>
                  <a:tcPr/>
                </a:tc>
                <a:tc>
                  <a:txBody>
                    <a:bodyPr/>
                    <a:lstStyle/>
                    <a:p>
                      <a:r>
                        <a:rPr lang="en-US" dirty="0"/>
                        <a:t>Stress detection in students</a:t>
                      </a:r>
                    </a:p>
                  </a:txBody>
                  <a:tcPr/>
                </a:tc>
                <a:tc>
                  <a:txBody>
                    <a:bodyPr/>
                    <a:lstStyle/>
                    <a:p>
                      <a:r>
                        <a:rPr lang="en-US" dirty="0"/>
                        <a:t>Ashutosh </a:t>
                      </a:r>
                      <a:r>
                        <a:rPr lang="en-US" err="1"/>
                        <a:t>Singh</a:t>
                      </a:r>
                      <a:r>
                        <a:rPr lang="en-US"/>
                        <a:t>, Amit </a:t>
                      </a:r>
                      <a:r>
                        <a:rPr lang="en-US" dirty="0"/>
                        <a:t>Kumar</a:t>
                      </a:r>
                    </a:p>
                  </a:txBody>
                  <a:tcPr/>
                </a:tc>
                <a:tc>
                  <a:txBody>
                    <a:bodyPr/>
                    <a:lstStyle/>
                    <a:p>
                      <a:r>
                        <a:rPr lang="en-US" dirty="0"/>
                        <a:t>INCET</a:t>
                      </a:r>
                    </a:p>
                    <a:p>
                      <a:r>
                        <a:rPr lang="en-US" dirty="0"/>
                        <a:t>2024</a:t>
                      </a:r>
                    </a:p>
                  </a:txBody>
                  <a:tcPr/>
                </a:tc>
                <a:tc>
                  <a:txBody>
                    <a:bodyPr/>
                    <a:lstStyle/>
                    <a:p>
                      <a:r>
                        <a:rPr lang="en-US" dirty="0"/>
                        <a:t>Machine Learning</a:t>
                      </a:r>
                    </a:p>
                    <a:p>
                      <a:r>
                        <a:rPr lang="en-US" dirty="0"/>
                        <a:t>Techniques</a:t>
                      </a:r>
                    </a:p>
                  </a:txBody>
                  <a:tcPr/>
                </a:tc>
                <a:tc>
                  <a:txBody>
                    <a:bodyPr/>
                    <a:lstStyle/>
                    <a:p>
                      <a:r>
                        <a:rPr lang="en-US" dirty="0"/>
                        <a:t>Stress, Support Vector Machines</a:t>
                      </a:r>
                    </a:p>
                  </a:txBody>
                  <a:tcPr/>
                </a:tc>
                <a:tc>
                  <a:txBody>
                    <a:bodyPr/>
                    <a:lstStyle/>
                    <a:p>
                      <a:r>
                        <a:rPr lang="en-US" dirty="0"/>
                        <a:t>Applying models to diverse datasets</a:t>
                      </a:r>
                    </a:p>
                  </a:txBody>
                  <a:tcPr/>
                </a:tc>
                <a:extLst>
                  <a:ext uri="{0D108BD9-81ED-4DB2-BD59-A6C34878D82A}">
                    <a16:rowId xmlns:a16="http://schemas.microsoft.com/office/drawing/2014/main" val="10002"/>
                  </a:ext>
                </a:extLst>
              </a:tr>
              <a:tr h="384810">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5445">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810">
                <a:tc>
                  <a:txBody>
                    <a:bodyPr/>
                    <a:lstStyle/>
                    <a:p>
                      <a:r>
                        <a:rPr lang="en-US" dirty="0"/>
                        <a:t>5</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390" y="1097280"/>
            <a:ext cx="11336655" cy="5289550"/>
          </a:xfrm>
        </p:spPr>
        <p:txBody>
          <a:bodyPr>
            <a:normAutofit/>
          </a:bodyPr>
          <a:lstStyle/>
          <a:p>
            <a:pPr marL="457200" indent="-457200">
              <a:lnSpc>
                <a:spcPct val="110000"/>
              </a:lnSpc>
              <a:spcBef>
                <a:spcPts val="1000"/>
              </a:spcBef>
              <a:spcAft>
                <a:spcPts val="0"/>
              </a:spcAft>
              <a:buFont typeface="Wingdings" panose="05000000000000000000" pitchFamily="2" charset="2"/>
              <a:buChar char="Ø"/>
            </a:pPr>
            <a:r>
              <a:rPr lang="en-IN" altLang="en-US" sz="2400" dirty="0"/>
              <a:t>In this Project we will use Machine Learning to identify stress level in the students and to predict the stress earlier so that we can able to stop the major damage to their life before happening.</a:t>
            </a:r>
            <a:endParaRPr lang="en-US" sz="2400" dirty="0"/>
          </a:p>
          <a:p>
            <a:pPr marL="457200" indent="-457200">
              <a:lnSpc>
                <a:spcPct val="110000"/>
              </a:lnSpc>
              <a:spcBef>
                <a:spcPts val="1000"/>
              </a:spcBef>
              <a:spcAft>
                <a:spcPts val="0"/>
              </a:spcAft>
              <a:buFont typeface="Wingdings" panose="05000000000000000000" pitchFamily="2" charset="2"/>
              <a:buChar char="Ø"/>
            </a:pPr>
            <a:r>
              <a:rPr lang="en-IN" altLang="en-US" sz="2400" dirty="0"/>
              <a:t>In the test, we will evaluate students amongst different situations. the level of stress was approved by the undertaking execution.</a:t>
            </a:r>
            <a:endParaRPr lang="en-US" sz="2400" dirty="0"/>
          </a:p>
          <a:p>
            <a:pPr marL="457200" indent="-457200">
              <a:lnSpc>
                <a:spcPct val="110000"/>
              </a:lnSpc>
              <a:spcBef>
                <a:spcPts val="1000"/>
              </a:spcBef>
              <a:spcAft>
                <a:spcPts val="0"/>
              </a:spcAft>
              <a:buFont typeface="Wingdings" panose="05000000000000000000" pitchFamily="2" charset="2"/>
              <a:buChar char="Ø"/>
            </a:pPr>
            <a:r>
              <a:rPr lang="en-IN" altLang="en-US" sz="2400" dirty="0"/>
              <a:t>The proposed model includes PSS dataset collection , pre processing , feature extraction and applying machine learning algorithms.</a:t>
            </a:r>
          </a:p>
          <a:p>
            <a:pPr marL="457200" indent="-457200">
              <a:lnSpc>
                <a:spcPct val="110000"/>
              </a:lnSpc>
              <a:spcBef>
                <a:spcPts val="1000"/>
              </a:spcBef>
              <a:spcAft>
                <a:spcPts val="0"/>
              </a:spcAft>
              <a:buFont typeface="Wingdings" panose="05000000000000000000" pitchFamily="2" charset="2"/>
              <a:buChar char="Ø"/>
            </a:pPr>
            <a:r>
              <a:rPr lang="en-IN" altLang="en-US" sz="2400" dirty="0"/>
              <a:t>Raw Data -&gt; Pre-Processing of data -&gt; Applying different classification algorithms -&gt; Output.</a:t>
            </a:r>
            <a:endParaRPr lang="en-US" sz="2400" dirty="0"/>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endParaRPr lang="en-US" dirty="0"/>
          </a:p>
          <a:p>
            <a:pPr marL="0" indent="0">
              <a:buFont typeface="Wingdings" panose="05000000000000000000" pitchFamily="2" charset="2"/>
              <a:buNone/>
            </a:pPr>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0" indent="0">
              <a:buFont typeface="Wingdings" panose="05000000000000000000" pitchFamily="2" charset="2"/>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pPr marL="577850" indent="-577850">
              <a:buNone/>
            </a:pPr>
            <a:r>
              <a:rPr lang="en-US" dirty="0"/>
              <a:t>[1]. </a:t>
            </a:r>
            <a:r>
              <a:rPr lang="en-IN" altLang="en-US" dirty="0"/>
              <a:t>Ravinder Ahuja and Alisha Banga</a:t>
            </a:r>
            <a:r>
              <a:rPr lang="en-US" dirty="0"/>
              <a:t>, “</a:t>
            </a:r>
            <a:r>
              <a:rPr lang="en-IN" altLang="en-US" dirty="0"/>
              <a:t>Mental Stress detection in students</a:t>
            </a:r>
            <a:r>
              <a:rPr lang="en-US" dirty="0"/>
              <a:t>”,</a:t>
            </a:r>
            <a:r>
              <a:rPr lang="en-IN" altLang="en-US" dirty="0"/>
              <a:t>Elsevier Ltd</a:t>
            </a:r>
            <a:r>
              <a:rPr lang="en-US" dirty="0"/>
              <a:t> , vol. 11, pp. </a:t>
            </a:r>
            <a:r>
              <a:rPr lang="en-IN" altLang="en-US" dirty="0"/>
              <a:t>349</a:t>
            </a:r>
            <a:r>
              <a:rPr lang="en-US" dirty="0"/>
              <a:t>-</a:t>
            </a:r>
            <a:r>
              <a:rPr lang="en-IN" altLang="en-US" dirty="0"/>
              <a:t>3</a:t>
            </a:r>
            <a:r>
              <a:rPr lang="en-US" dirty="0"/>
              <a:t>5</a:t>
            </a:r>
            <a:r>
              <a:rPr lang="en-IN" altLang="en-US" dirty="0"/>
              <a:t>3</a:t>
            </a:r>
            <a:r>
              <a:rPr lang="en-US" dirty="0"/>
              <a:t>, Jan. 20</a:t>
            </a:r>
            <a:r>
              <a:rPr lang="en-IN" altLang="en-US" dirty="0"/>
              <a:t>19</a:t>
            </a:r>
            <a:r>
              <a:rPr lang="en-US" dirty="0"/>
              <a:t>.</a:t>
            </a:r>
          </a:p>
          <a:p>
            <a:pPr marL="577850" indent="-577850">
              <a:buNone/>
            </a:pPr>
            <a:endParaRPr lang="en-US" dirty="0"/>
          </a:p>
          <a:p>
            <a:pPr marL="577850" indent="-577850">
              <a:buNone/>
            </a:pPr>
            <a:endParaRPr lang="en-US" dirty="0"/>
          </a:p>
          <a:p>
            <a:pPr marL="577850" indent="-57785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pic>
        <p:nvPicPr>
          <p:cNvPr id="6" name="Content Placeholder 5" descr="GITHUB_SCREESHOT"/>
          <p:cNvPicPr>
            <a:picLocks noGrp="1" noChangeAspect="1"/>
          </p:cNvPicPr>
          <p:nvPr>
            <p:ph idx="1"/>
          </p:nvPr>
        </p:nvPicPr>
        <p:blipFill>
          <a:blip r:embed="rId3"/>
          <a:stretch>
            <a:fillRect/>
          </a:stretch>
        </p:blipFill>
        <p:spPr>
          <a:xfrm>
            <a:off x="1293495" y="1097280"/>
            <a:ext cx="9580880" cy="53898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25*270"/>
  <p:tag name="TABLE_ENDDRAG_RECT" val="12*85*925*270"/>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712</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Introduction</vt:lpstr>
      <vt:lpstr>Literature Survey</vt:lpstr>
      <vt:lpstr>Proposed System</vt:lpstr>
      <vt:lpstr>Reference</vt:lpstr>
      <vt:lpstr>Git Hub Dashboards of each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Sai Priya Chappidi</cp:lastModifiedBy>
  <cp:revision>127</cp:revision>
  <dcterms:created xsi:type="dcterms:W3CDTF">2019-06-11T05:35:00Z</dcterms:created>
  <dcterms:modified xsi:type="dcterms:W3CDTF">2024-12-16T13:52:18Z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1FA63A0AB4734BE7B6886FCFCC34AA5D_13</vt:lpwstr>
  </property>
  <property fmtid="{D5CDD505-2E9C-101B-9397-08002B2CF9AE}" pid="3" name="KSOProductBuildVer">
    <vt:lpwstr>1033-12.2.0.19307</vt:lpwstr>
  </property>
</Properties>
</file>