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57" r:id="rId3"/>
    <p:sldId id="273" r:id="rId4"/>
    <p:sldId id="284" r:id="rId5"/>
    <p:sldId id="285" r:id="rId6"/>
    <p:sldId id="286" r:id="rId7"/>
    <p:sldId id="297" r:id="rId8"/>
    <p:sldId id="288" r:id="rId9"/>
    <p:sldId id="289" r:id="rId10"/>
    <p:sldId id="290" r:id="rId11"/>
    <p:sldId id="291" r:id="rId12"/>
    <p:sldId id="292" r:id="rId13"/>
    <p:sldId id="293" r:id="rId14"/>
    <p:sldId id="294" r:id="rId15"/>
    <p:sldId id="295" r:id="rId16"/>
    <p:sldId id="296" r:id="rId17"/>
    <p:sldId id="277" r:id="rId18"/>
    <p:sldId id="279" r:id="rId19"/>
    <p:sldId id="278"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26-12-2024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Stress detection in Students using Machine Learning</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IN" altLang="en-US" sz="1600" b="0" cap="small" baseline="0" dirty="0">
                <a:solidFill>
                  <a:schemeClr val="bg1"/>
                </a:solidFill>
                <a:latin typeface="Times New Roman" panose="02020603050405020304" pitchFamily="18" charset="0"/>
                <a:cs typeface="Times New Roman" panose="02020603050405020304" pitchFamily="18" charset="0"/>
              </a:rPr>
              <a:t>b - 3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Sai Priya C</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sz="1200" b="0" dirty="0"/>
              <a:t>91</a:t>
            </a:r>
            <a:endParaRPr lang="en-IN" alt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IN" altLang="en-US" sz="2400" b="0" dirty="0">
                <a:effectLst>
                  <a:outerShdw blurRad="38100" dist="38100" dir="2700000" algn="tl">
                    <a:srgbClr val="000000">
                      <a:alpha val="43137"/>
                    </a:srgbClr>
                  </a:outerShdw>
                </a:effectLst>
              </a:rPr>
              <a:t>D</a:t>
            </a:r>
            <a:r>
              <a:rPr lang="en-US" sz="2400" b="0" dirty="0">
                <a:effectLst>
                  <a:outerShdw blurRad="38100" dist="38100" dir="2700000" algn="tl">
                    <a:srgbClr val="000000">
                      <a:alpha val="43137"/>
                    </a:srgbClr>
                  </a:outerShdw>
                </a:effectLst>
              </a:rPr>
              <a:t>r.</a:t>
            </a:r>
            <a:r>
              <a:rPr lang="en-IN" altLang="en-US" sz="2400" b="0" dirty="0">
                <a:effectLst>
                  <a:outerShdw blurRad="38100" dist="38100" dir="2700000" algn="tl">
                    <a:srgbClr val="000000">
                      <a:alpha val="43137"/>
                    </a:srgbClr>
                  </a:outerShdw>
                </a:effectLst>
              </a:rPr>
              <a:t> P. Chitalingappa</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a:t>
            </a:r>
            <a:r>
              <a:rPr lang="en-IN" altLang="en-US" sz="2400" b="0" baseline="-25000" dirty="0">
                <a:effectLst>
                  <a:outerShdw blurRad="38100" dist="38100" dir="2700000" algn="tl">
                    <a:srgbClr val="000000">
                      <a:alpha val="43137"/>
                    </a:srgbClr>
                  </a:outerShdw>
                </a:effectLst>
              </a:rPr>
              <a:t>, Ph.D.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Purushotham B</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altLang="en-US" sz="1200" b="0" dirty="0"/>
              <a:t>81</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Neha C</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sz="1200" b="0" dirty="0"/>
              <a:t>68</a:t>
            </a:r>
            <a:endParaRPr lang="en-IN" alt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err="1">
                <a:effectLst>
                  <a:outerShdw blurRad="38100" dist="38100" dir="2700000" algn="tl">
                    <a:srgbClr val="000000">
                      <a:alpha val="43137"/>
                    </a:srgbClr>
                  </a:outerShdw>
                </a:effectLst>
              </a:rPr>
              <a:t>Tharun</a:t>
            </a:r>
            <a:r>
              <a:rPr lang="en-IN" altLang="en-US" sz="2600" b="0" dirty="0">
                <a:effectLst>
                  <a:outerShdw blurRad="38100" dist="38100" dir="2700000" algn="tl">
                    <a:srgbClr val="000000">
                      <a:alpha val="43137"/>
                    </a:srgbClr>
                  </a:outerShdw>
                </a:effectLst>
              </a:rPr>
              <a:t> K R</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sz="1200" b="0" dirty="0"/>
              <a:t>B3</a:t>
            </a:r>
            <a:endParaRPr lang="en-IN" alt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Stress detection in Students </a:t>
            </a: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7FDB-01FF-9181-0C90-4C11643D3E68}"/>
              </a:ext>
            </a:extLst>
          </p:cNvPr>
          <p:cNvSpPr>
            <a:spLocks noGrp="1"/>
          </p:cNvSpPr>
          <p:nvPr>
            <p:ph type="title"/>
          </p:nvPr>
        </p:nvSpPr>
        <p:spPr/>
        <p:txBody>
          <a:bodyPr/>
          <a:lstStyle/>
          <a:p>
            <a:r>
              <a:rPr lang="en-US" dirty="0"/>
              <a:t>Existing System</a:t>
            </a:r>
            <a:br>
              <a:rPr lang="en-US" dirty="0"/>
            </a:br>
            <a:endParaRPr lang="en-IN" dirty="0"/>
          </a:p>
        </p:txBody>
      </p:sp>
      <p:sp>
        <p:nvSpPr>
          <p:cNvPr id="3" name="Content Placeholder 2">
            <a:extLst>
              <a:ext uri="{FF2B5EF4-FFF2-40B4-BE49-F238E27FC236}">
                <a16:creationId xmlns:a16="http://schemas.microsoft.com/office/drawing/2014/main" id="{D6867618-F7AE-40D1-3D0F-0526BF4946D3}"/>
              </a:ext>
            </a:extLst>
          </p:cNvPr>
          <p:cNvSpPr>
            <a:spLocks noGrp="1"/>
          </p:cNvSpPr>
          <p:nvPr>
            <p:ph idx="1"/>
          </p:nvPr>
        </p:nvSpPr>
        <p:spPr/>
        <p:txBody>
          <a:bodyPr/>
          <a:lstStyle/>
          <a:p>
            <a:r>
              <a:rPr lang="en-US" b="1" dirty="0"/>
              <a:t>PSS-Based Stress Classification</a:t>
            </a:r>
            <a:r>
              <a:rPr lang="en-US" dirty="0"/>
              <a:t>: Some systems use PSS and similar scales, along with demographic and behavioral data, to predict an individual’s stress level. These systems typically employ machine learning algorithms such as </a:t>
            </a:r>
            <a:r>
              <a:rPr lang="en-US" b="1" dirty="0"/>
              <a:t>Naive Bayes</a:t>
            </a:r>
            <a:r>
              <a:rPr lang="en-US" dirty="0"/>
              <a:t>, </a:t>
            </a:r>
            <a:r>
              <a:rPr lang="en-US" b="1" dirty="0"/>
              <a:t>Logistic Regression</a:t>
            </a:r>
            <a:r>
              <a:rPr lang="en-US" dirty="0"/>
              <a:t>, and </a:t>
            </a:r>
            <a:r>
              <a:rPr lang="en-US" b="1" dirty="0"/>
              <a:t>SVM</a:t>
            </a:r>
            <a:r>
              <a:rPr lang="en-US" dirty="0"/>
              <a:t> to process responses and generate predictions.</a:t>
            </a:r>
            <a:endParaRPr lang="en-US" b="1" dirty="0"/>
          </a:p>
          <a:p>
            <a:r>
              <a:rPr lang="en-US" b="1" dirty="0"/>
              <a:t>Manual Techniques</a:t>
            </a:r>
          </a:p>
          <a:p>
            <a:pPr marL="0" indent="0">
              <a:buNone/>
            </a:pPr>
            <a:r>
              <a:rPr lang="en-US" b="1" dirty="0"/>
              <a:t>   Surveys :</a:t>
            </a:r>
            <a:r>
              <a:rPr lang="en-US" dirty="0"/>
              <a:t>Widely used to assess stress levels through self-reported responses.</a:t>
            </a:r>
          </a:p>
          <a:p>
            <a:pPr marL="457200" lvl="1" indent="0">
              <a:buNone/>
            </a:pPr>
            <a:r>
              <a:rPr lang="en-US" dirty="0"/>
              <a:t>Examples: Perceived Stress Scale (PSS)</a:t>
            </a:r>
          </a:p>
          <a:p>
            <a:pPr marL="457200" lvl="1" indent="0">
              <a:buNone/>
            </a:pPr>
            <a:endParaRPr lang="en-US" dirty="0"/>
          </a:p>
          <a:p>
            <a:endParaRPr lang="en-IN" dirty="0"/>
          </a:p>
        </p:txBody>
      </p:sp>
    </p:spTree>
    <p:extLst>
      <p:ext uri="{BB962C8B-B14F-4D97-AF65-F5344CB8AC3E}">
        <p14:creationId xmlns:p14="http://schemas.microsoft.com/office/powerpoint/2010/main" val="1526680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8E4-76EE-6EC9-E061-5210953F8017}"/>
              </a:ext>
            </a:extLst>
          </p:cNvPr>
          <p:cNvSpPr>
            <a:spLocks noGrp="1"/>
          </p:cNvSpPr>
          <p:nvPr>
            <p:ph type="title"/>
          </p:nvPr>
        </p:nvSpPr>
        <p:spPr/>
        <p:txBody>
          <a:bodyPr/>
          <a:lstStyle/>
          <a:p>
            <a:r>
              <a:rPr lang="en-US" dirty="0"/>
              <a:t>Proposed System</a:t>
            </a:r>
            <a:br>
              <a:rPr lang="en-US" dirty="0"/>
            </a:br>
            <a:endParaRPr lang="en-IN" dirty="0"/>
          </a:p>
        </p:txBody>
      </p:sp>
      <p:sp>
        <p:nvSpPr>
          <p:cNvPr id="4" name="Content Placeholder 3">
            <a:extLst>
              <a:ext uri="{FF2B5EF4-FFF2-40B4-BE49-F238E27FC236}">
                <a16:creationId xmlns:a16="http://schemas.microsoft.com/office/drawing/2014/main" id="{2FB633ED-A39D-8109-BDDC-4D917C43019A}"/>
              </a:ext>
            </a:extLst>
          </p:cNvPr>
          <p:cNvSpPr>
            <a:spLocks noGrp="1"/>
          </p:cNvSpPr>
          <p:nvPr>
            <p:ph idx="1"/>
          </p:nvPr>
        </p:nvSpPr>
        <p:spPr/>
        <p:txBody>
          <a:bodyPr/>
          <a:lstStyle/>
          <a:p>
            <a:r>
              <a:rPr lang="en-US" b="1" dirty="0"/>
              <a:t>Stress Detection Using Wearable Devices</a:t>
            </a:r>
            <a:r>
              <a:rPr lang="en-US" dirty="0"/>
              <a:t>:</a:t>
            </a:r>
          </a:p>
          <a:p>
            <a:pPr marL="0" indent="0">
              <a:buNone/>
            </a:pPr>
            <a:r>
              <a:rPr lang="en-US" dirty="0"/>
              <a:t>Some systems integrate wearable devices such as smartwatches and fitness trackers to capture real-time physiological data (e.g., heart rate, skin conductance) and use algorithms to detect stress in real-time. For example, a system might use a combination of </a:t>
            </a:r>
            <a:r>
              <a:rPr lang="en-US" b="1" dirty="0"/>
              <a:t>random forests</a:t>
            </a:r>
            <a:r>
              <a:rPr lang="en-US" dirty="0"/>
              <a:t> and </a:t>
            </a:r>
            <a:r>
              <a:rPr lang="en-US" b="1" dirty="0"/>
              <a:t>SVM</a:t>
            </a:r>
            <a:r>
              <a:rPr lang="en-US" dirty="0"/>
              <a:t> to classify stress levels based on sensor data.</a:t>
            </a:r>
          </a:p>
          <a:p>
            <a:r>
              <a:rPr lang="en-US" b="1" dirty="0"/>
              <a:t>Stress Detection Using Live Camera:</a:t>
            </a:r>
          </a:p>
          <a:p>
            <a:pPr marL="0" indent="0">
              <a:buNone/>
            </a:pPr>
            <a:r>
              <a:rPr lang="en-US" dirty="0"/>
              <a:t>Stress detection using a live camera is a powerful tool that can be applied across various domains, including healthcare, workplace environments, education, and personal well-being. By leveraging facial expression recognition, body posture analysis, and real-time processing, a system that detects stress using a live camera can offer numerous benefits and applications. </a:t>
            </a:r>
            <a:endParaRPr lang="en-US" b="1" dirty="0"/>
          </a:p>
          <a:p>
            <a:pPr marL="0" indent="0">
              <a:buNone/>
            </a:pPr>
            <a:endParaRPr lang="en-IN" b="1" dirty="0"/>
          </a:p>
        </p:txBody>
      </p:sp>
    </p:spTree>
    <p:extLst>
      <p:ext uri="{BB962C8B-B14F-4D97-AF65-F5344CB8AC3E}">
        <p14:creationId xmlns:p14="http://schemas.microsoft.com/office/powerpoint/2010/main" val="126622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C537-39BA-2408-4342-6E2EA7C67F70}"/>
              </a:ext>
            </a:extLst>
          </p:cNvPr>
          <p:cNvSpPr>
            <a:spLocks noGrp="1"/>
          </p:cNvSpPr>
          <p:nvPr>
            <p:ph type="title"/>
          </p:nvPr>
        </p:nvSpPr>
        <p:spPr/>
        <p:txBody>
          <a:bodyPr/>
          <a:lstStyle/>
          <a:p>
            <a:r>
              <a:rPr lang="en-US" dirty="0"/>
              <a:t>Planning</a:t>
            </a:r>
            <a:br>
              <a:rPr lang="en-US" dirty="0"/>
            </a:br>
            <a:endParaRPr lang="en-IN" dirty="0"/>
          </a:p>
        </p:txBody>
      </p:sp>
      <p:sp>
        <p:nvSpPr>
          <p:cNvPr id="3" name="Content Placeholder 2">
            <a:extLst>
              <a:ext uri="{FF2B5EF4-FFF2-40B4-BE49-F238E27FC236}">
                <a16:creationId xmlns:a16="http://schemas.microsoft.com/office/drawing/2014/main" id="{E62C1E38-1BE9-9322-49AC-59E47156F30A}"/>
              </a:ext>
            </a:extLst>
          </p:cNvPr>
          <p:cNvSpPr>
            <a:spLocks noGrp="1"/>
          </p:cNvSpPr>
          <p:nvPr>
            <p:ph idx="1"/>
          </p:nvPr>
        </p:nvSpPr>
        <p:spPr/>
        <p:txBody>
          <a:bodyPr>
            <a:normAutofit/>
          </a:bodyPr>
          <a:lstStyle/>
          <a:p>
            <a:r>
              <a:rPr lang="en-US" sz="2400" b="1" dirty="0"/>
              <a:t>Sensor Data</a:t>
            </a:r>
            <a:endParaRPr lang="en-US" sz="2400" dirty="0"/>
          </a:p>
          <a:p>
            <a:pPr marL="742950" lvl="1" indent="-285750">
              <a:buFont typeface="Arial" panose="020B0604020202020204" pitchFamily="34" charset="0"/>
              <a:buChar char="•"/>
            </a:pPr>
            <a:r>
              <a:rPr lang="en-US" dirty="0"/>
              <a:t>Heart Rate: Measure Heart Rate Variability (HRV) to detect stress-induced changes.</a:t>
            </a:r>
          </a:p>
          <a:p>
            <a:pPr marL="742950" lvl="1" indent="-285750">
              <a:buFont typeface="Arial" panose="020B0604020202020204" pitchFamily="34" charset="0"/>
              <a:buChar char="•"/>
            </a:pPr>
            <a:r>
              <a:rPr lang="en-US" dirty="0"/>
              <a:t>Electrodermal Activity (EDA): Tracks skin conductance changes due to stress.</a:t>
            </a:r>
          </a:p>
          <a:p>
            <a:pPr marL="742950" lvl="1" indent="-285750">
              <a:buFont typeface="Arial" panose="020B0604020202020204" pitchFamily="34" charset="0"/>
              <a:buChar char="•"/>
            </a:pPr>
            <a:r>
              <a:rPr lang="en-US" dirty="0"/>
              <a:t>Temperature Sensors: Analyze body temperature fluctuations related to stress.</a:t>
            </a:r>
          </a:p>
          <a:p>
            <a:r>
              <a:rPr lang="en-US" sz="2400" dirty="0"/>
              <a:t>Using these image datasets in a stress detection system helps identify stress in real-time through facial expressions, posture, and other signs, allowing for quick action.</a:t>
            </a:r>
          </a:p>
          <a:p>
            <a:r>
              <a:rPr lang="en-IN" sz="2400" b="1" dirty="0"/>
              <a:t>Facial Expression Recognition:</a:t>
            </a:r>
          </a:p>
          <a:p>
            <a:pPr marL="0" indent="0">
              <a:buNone/>
            </a:pPr>
            <a:r>
              <a:rPr lang="en-US" sz="2400" dirty="0"/>
              <a:t> FER2013 is a popular dataset used for facial expression recognition tasks. It consists of 35,887 labeled images categorized into 7 emotion classes: angry, disgust, fear, happy, sad, surprise, and neutral.</a:t>
            </a:r>
            <a:endParaRPr lang="en-US" sz="2400" b="1" dirty="0"/>
          </a:p>
          <a:p>
            <a:endParaRPr lang="en-IN" sz="2400" dirty="0"/>
          </a:p>
        </p:txBody>
      </p:sp>
    </p:spTree>
    <p:extLst>
      <p:ext uri="{BB962C8B-B14F-4D97-AF65-F5344CB8AC3E}">
        <p14:creationId xmlns:p14="http://schemas.microsoft.com/office/powerpoint/2010/main" val="11953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0359-BE9A-10EF-05D1-8D6054109EB8}"/>
              </a:ext>
            </a:extLst>
          </p:cNvPr>
          <p:cNvSpPr>
            <a:spLocks noGrp="1"/>
          </p:cNvSpPr>
          <p:nvPr>
            <p:ph type="title"/>
          </p:nvPr>
        </p:nvSpPr>
        <p:spPr/>
        <p:txBody>
          <a:bodyPr/>
          <a:lstStyle/>
          <a:p>
            <a:r>
              <a:rPr lang="en-US" dirty="0"/>
              <a:t>Requirements</a:t>
            </a:r>
            <a:br>
              <a:rPr lang="en-US" dirty="0"/>
            </a:br>
            <a:endParaRPr lang="en-IN" dirty="0"/>
          </a:p>
        </p:txBody>
      </p:sp>
      <p:sp>
        <p:nvSpPr>
          <p:cNvPr id="3" name="Content Placeholder 2">
            <a:extLst>
              <a:ext uri="{FF2B5EF4-FFF2-40B4-BE49-F238E27FC236}">
                <a16:creationId xmlns:a16="http://schemas.microsoft.com/office/drawing/2014/main" id="{F3DFA4A5-74D0-BB3B-DB78-14668F75AEB9}"/>
              </a:ext>
            </a:extLst>
          </p:cNvPr>
          <p:cNvSpPr>
            <a:spLocks noGrp="1"/>
          </p:cNvSpPr>
          <p:nvPr>
            <p:ph idx="1"/>
          </p:nvPr>
        </p:nvSpPr>
        <p:spPr/>
        <p:txBody>
          <a:bodyPr>
            <a:normAutofit/>
          </a:bodyPr>
          <a:lstStyle/>
          <a:p>
            <a:pPr marL="0" indent="0">
              <a:buNone/>
            </a:pPr>
            <a:r>
              <a:rPr lang="en-US" sz="1900" b="1" dirty="0"/>
              <a:t>Hardware:</a:t>
            </a:r>
          </a:p>
          <a:p>
            <a:pPr marL="0" indent="0">
              <a:buNone/>
            </a:pPr>
            <a:r>
              <a:rPr lang="en-US" sz="1900" dirty="0"/>
              <a:t>Wearable devices (e.g., smartwatches, fitness trackers) for physiological data collection.</a:t>
            </a:r>
          </a:p>
          <a:p>
            <a:pPr marL="0" indent="0">
              <a:buNone/>
            </a:pPr>
            <a:r>
              <a:rPr lang="en-US" sz="1900" dirty="0"/>
              <a:t>Cameras for facial expression analysis.</a:t>
            </a:r>
          </a:p>
          <a:p>
            <a:pPr marL="0" indent="0">
              <a:buNone/>
            </a:pPr>
            <a:r>
              <a:rPr lang="en-IN" sz="1900" dirty="0"/>
              <a:t>Computer with at least: 8 GB RAM, 256 GB storage</a:t>
            </a:r>
          </a:p>
          <a:p>
            <a:pPr marL="0" indent="0">
              <a:buNone/>
            </a:pPr>
            <a:r>
              <a:rPr lang="en-IN" sz="1900" b="1" dirty="0"/>
              <a:t>Software:</a:t>
            </a:r>
          </a:p>
          <a:p>
            <a:pPr marL="0" indent="0">
              <a:buNone/>
            </a:pPr>
            <a:r>
              <a:rPr lang="en-IN" sz="1900" dirty="0"/>
              <a:t>Operating Systems: </a:t>
            </a:r>
            <a:r>
              <a:rPr lang="en-IN" sz="1900" dirty="0" err="1"/>
              <a:t>Wndows</a:t>
            </a:r>
            <a:r>
              <a:rPr lang="en-IN" sz="1900" dirty="0"/>
              <a:t> 8</a:t>
            </a:r>
          </a:p>
          <a:p>
            <a:pPr marL="0" indent="0">
              <a:buNone/>
            </a:pPr>
            <a:r>
              <a:rPr lang="en-IN" sz="1900" dirty="0"/>
              <a:t>Programming Languages (e.g., Python, Java)</a:t>
            </a:r>
          </a:p>
          <a:p>
            <a:pPr marL="0" indent="0">
              <a:buNone/>
            </a:pPr>
            <a:r>
              <a:rPr lang="en-IN" sz="1900" dirty="0"/>
              <a:t>Frontend: </a:t>
            </a:r>
            <a:r>
              <a:rPr lang="en-IN" sz="1900" dirty="0" err="1"/>
              <a:t>Html,CSS,JS</a:t>
            </a:r>
            <a:endParaRPr lang="en-IN" sz="1900" dirty="0"/>
          </a:p>
          <a:p>
            <a:pPr marL="0" indent="0">
              <a:buNone/>
            </a:pPr>
            <a:r>
              <a:rPr lang="en-IN" sz="1900" dirty="0" err="1"/>
              <a:t>Backend:Database</a:t>
            </a:r>
            <a:endParaRPr lang="en-IN" sz="1900" dirty="0"/>
          </a:p>
          <a:p>
            <a:pPr marL="0" indent="0">
              <a:buNone/>
            </a:pPr>
            <a:r>
              <a:rPr lang="en-US" sz="1900" b="1" dirty="0"/>
              <a:t>Data:</a:t>
            </a:r>
          </a:p>
          <a:p>
            <a:pPr marL="0" indent="0">
              <a:buNone/>
            </a:pPr>
            <a:r>
              <a:rPr lang="en-US" sz="1900" b="1" dirty="0"/>
              <a:t>User Image Dataset</a:t>
            </a:r>
            <a:r>
              <a:rPr lang="en-US" sz="1900" dirty="0"/>
              <a:t>: As our system need user image dataset that will used to extract the facial expression to detect person is stressed or not. When user enter into system the system camera will capture the image of user and store it in the image dataset.</a:t>
            </a:r>
          </a:p>
          <a:p>
            <a:pPr marL="0" indent="0">
              <a:buNone/>
            </a:pPr>
            <a:endParaRPr lang="en-IN" dirty="0"/>
          </a:p>
        </p:txBody>
      </p:sp>
    </p:spTree>
    <p:extLst>
      <p:ext uri="{BB962C8B-B14F-4D97-AF65-F5344CB8AC3E}">
        <p14:creationId xmlns:p14="http://schemas.microsoft.com/office/powerpoint/2010/main" val="729810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E275-1616-0A7E-3EC0-A4B780B68DE0}"/>
              </a:ext>
            </a:extLst>
          </p:cNvPr>
          <p:cNvSpPr>
            <a:spLocks noGrp="1"/>
          </p:cNvSpPr>
          <p:nvPr>
            <p:ph type="title"/>
          </p:nvPr>
        </p:nvSpPr>
        <p:spPr/>
        <p:txBody>
          <a:bodyPr/>
          <a:lstStyle/>
          <a:p>
            <a:r>
              <a:rPr lang="en-US" dirty="0"/>
              <a:t>UML Diagrams</a:t>
            </a:r>
            <a:br>
              <a:rPr lang="en-US" dirty="0"/>
            </a:br>
            <a:endParaRPr lang="en-IN" dirty="0"/>
          </a:p>
        </p:txBody>
      </p:sp>
      <p:pic>
        <p:nvPicPr>
          <p:cNvPr id="9" name="Content Placeholder 8">
            <a:extLst>
              <a:ext uri="{FF2B5EF4-FFF2-40B4-BE49-F238E27FC236}">
                <a16:creationId xmlns:a16="http://schemas.microsoft.com/office/drawing/2014/main" id="{1C207453-612F-9324-8106-D00289A34C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3650" y="1096963"/>
            <a:ext cx="8672000" cy="5395912"/>
          </a:xfrm>
        </p:spPr>
      </p:pic>
    </p:spTree>
    <p:extLst>
      <p:ext uri="{BB962C8B-B14F-4D97-AF65-F5344CB8AC3E}">
        <p14:creationId xmlns:p14="http://schemas.microsoft.com/office/powerpoint/2010/main" val="1650832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28CD-4B65-FD1E-00E4-1EE6A1B45477}"/>
              </a:ext>
            </a:extLst>
          </p:cNvPr>
          <p:cNvSpPr>
            <a:spLocks noGrp="1"/>
          </p:cNvSpPr>
          <p:nvPr>
            <p:ph type="title"/>
          </p:nvPr>
        </p:nvSpPr>
        <p:spPr/>
        <p:txBody>
          <a:bodyPr/>
          <a:lstStyle/>
          <a:p>
            <a:r>
              <a:rPr lang="en-US" dirty="0"/>
              <a:t>Data Flow Diagram</a:t>
            </a:r>
            <a:br>
              <a:rPr lang="en-US" dirty="0"/>
            </a:br>
            <a:endParaRPr lang="en-IN" dirty="0"/>
          </a:p>
        </p:txBody>
      </p:sp>
      <p:pic>
        <p:nvPicPr>
          <p:cNvPr id="6" name="Content Placeholder 5">
            <a:extLst>
              <a:ext uri="{FF2B5EF4-FFF2-40B4-BE49-F238E27FC236}">
                <a16:creationId xmlns:a16="http://schemas.microsoft.com/office/drawing/2014/main" id="{2085E2B8-4C29-E1B6-7ABE-ED91739AA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9062" y="1096963"/>
            <a:ext cx="4917232" cy="5395912"/>
          </a:xfrm>
        </p:spPr>
      </p:pic>
    </p:spTree>
    <p:extLst>
      <p:ext uri="{BB962C8B-B14F-4D97-AF65-F5344CB8AC3E}">
        <p14:creationId xmlns:p14="http://schemas.microsoft.com/office/powerpoint/2010/main" val="991261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DEEF-FF8C-E856-65F9-CB23AE7B10B0}"/>
              </a:ext>
            </a:extLst>
          </p:cNvPr>
          <p:cNvSpPr>
            <a:spLocks noGrp="1"/>
          </p:cNvSpPr>
          <p:nvPr>
            <p:ph type="title"/>
          </p:nvPr>
        </p:nvSpPr>
        <p:spPr/>
        <p:txBody>
          <a:bodyPr/>
          <a:lstStyle/>
          <a:p>
            <a:r>
              <a:rPr lang="en-US" dirty="0"/>
              <a:t>Data Processing Techniques </a:t>
            </a:r>
            <a:br>
              <a:rPr lang="en-US" dirty="0"/>
            </a:br>
            <a:endParaRPr lang="en-IN" dirty="0"/>
          </a:p>
        </p:txBody>
      </p:sp>
      <p:pic>
        <p:nvPicPr>
          <p:cNvPr id="19" name="Content Placeholder 18">
            <a:extLst>
              <a:ext uri="{FF2B5EF4-FFF2-40B4-BE49-F238E27FC236}">
                <a16:creationId xmlns:a16="http://schemas.microsoft.com/office/drawing/2014/main" id="{F3D1EA29-B4C2-85A7-0796-74BDFE1AF9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876" y="4464392"/>
            <a:ext cx="7172324" cy="1417899"/>
          </a:xfrm>
        </p:spPr>
      </p:pic>
      <p:sp>
        <p:nvSpPr>
          <p:cNvPr id="23" name="TextBox 22">
            <a:extLst>
              <a:ext uri="{FF2B5EF4-FFF2-40B4-BE49-F238E27FC236}">
                <a16:creationId xmlns:a16="http://schemas.microsoft.com/office/drawing/2014/main" id="{DBB36824-EE20-E698-9EFC-1348D20BAA5E}"/>
              </a:ext>
            </a:extLst>
          </p:cNvPr>
          <p:cNvSpPr txBox="1"/>
          <p:nvPr/>
        </p:nvSpPr>
        <p:spPr>
          <a:xfrm>
            <a:off x="504825" y="1362492"/>
            <a:ext cx="11001375" cy="2862322"/>
          </a:xfrm>
          <a:prstGeom prst="rect">
            <a:avLst/>
          </a:prstGeom>
          <a:noFill/>
        </p:spPr>
        <p:txBody>
          <a:bodyPr wrap="square">
            <a:spAutoFit/>
          </a:bodyPr>
          <a:lstStyle/>
          <a:p>
            <a:r>
              <a:rPr lang="en-IN" sz="1800" b="1" dirty="0"/>
              <a:t>Data Collection</a:t>
            </a:r>
            <a:r>
              <a:rPr lang="en-IN" sz="1800" dirty="0"/>
              <a:t>: </a:t>
            </a:r>
            <a:r>
              <a:rPr lang="en-US" sz="1800" dirty="0"/>
              <a:t>Gather data from various sources like sensors, surveys, or images to represent the problem (e.g., physiological signals, facial expressions, or text responses).</a:t>
            </a:r>
          </a:p>
          <a:p>
            <a:r>
              <a:rPr lang="en-IN" sz="1800" b="1" dirty="0"/>
              <a:t>Data Preprocessing</a:t>
            </a:r>
            <a:r>
              <a:rPr lang="en-IN" sz="1800" dirty="0"/>
              <a:t>: </a:t>
            </a:r>
            <a:r>
              <a:rPr lang="en-US" sz="1800" dirty="0"/>
              <a:t>Clean and prepare the collected data by handling missing values, scaling features, and removing</a:t>
            </a:r>
            <a:r>
              <a:rPr lang="en-IN" sz="1800" dirty="0"/>
              <a:t> irrelevant or noisy information.</a:t>
            </a:r>
          </a:p>
          <a:p>
            <a:r>
              <a:rPr lang="en-IN" sz="1800" b="1" dirty="0"/>
              <a:t>Feature Extraction</a:t>
            </a:r>
            <a:r>
              <a:rPr lang="en-IN" sz="1800" dirty="0"/>
              <a:t>: </a:t>
            </a:r>
            <a:r>
              <a:rPr lang="en-US" sz="1800" dirty="0"/>
              <a:t>Identify and extract key attributes (e.g., heart rate, voice tone, or text sentiment) that are most relevant for stress detection</a:t>
            </a:r>
            <a:endParaRPr lang="en-IN" sz="1800" dirty="0"/>
          </a:p>
          <a:p>
            <a:r>
              <a:rPr lang="en-IN" sz="1800" b="1" dirty="0"/>
              <a:t>Stress Detection Classifier</a:t>
            </a:r>
            <a:r>
              <a:rPr lang="en-IN" sz="1800" dirty="0"/>
              <a:t>: </a:t>
            </a:r>
            <a:r>
              <a:rPr lang="en-US" sz="1800" dirty="0"/>
              <a:t>Use machine learning algorithms (e.g., SVM, Decision Trees, or Neural Networks) to classify whether a person is stressed or not based on the extracted features.</a:t>
            </a:r>
          </a:p>
          <a:p>
            <a:r>
              <a:rPr lang="en-IN" sz="1800" b="1" dirty="0"/>
              <a:t>Performance Evaluation</a:t>
            </a:r>
            <a:r>
              <a:rPr lang="en-IN" sz="1800" dirty="0"/>
              <a:t>:</a:t>
            </a:r>
            <a:r>
              <a:rPr lang="en-US" sz="1800" dirty="0"/>
              <a:t> Assess the classifier's accuracy, precision, recall, and F1 score using metrics like confusion matrix </a:t>
            </a:r>
            <a:endParaRPr lang="en-IN" sz="1800" dirty="0"/>
          </a:p>
        </p:txBody>
      </p:sp>
    </p:spTree>
    <p:extLst>
      <p:ext uri="{BB962C8B-B14F-4D97-AF65-F5344CB8AC3E}">
        <p14:creationId xmlns:p14="http://schemas.microsoft.com/office/powerpoint/2010/main" val="3261640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pPr marL="577850" indent="-577850">
              <a:buNone/>
            </a:pPr>
            <a:r>
              <a:rPr lang="en-US" dirty="0"/>
              <a:t>[1].</a:t>
            </a:r>
            <a:r>
              <a:rPr lang="en-IN" altLang="en-US" dirty="0"/>
              <a:t>Ravinder Ahuja and Alisha Banga</a:t>
            </a:r>
            <a:r>
              <a:rPr lang="en-US" dirty="0"/>
              <a:t>, “</a:t>
            </a:r>
            <a:r>
              <a:rPr lang="en-IN" altLang="en-US" dirty="0"/>
              <a:t>Mental Stress detection in students</a:t>
            </a:r>
            <a:r>
              <a:rPr lang="en-US" dirty="0"/>
              <a:t>”,</a:t>
            </a:r>
            <a:r>
              <a:rPr lang="en-IN" altLang="en-US" dirty="0"/>
              <a:t>Elsevier Ltd</a:t>
            </a:r>
            <a:r>
              <a:rPr lang="en-US" dirty="0"/>
              <a:t> , vol. 11, pp. </a:t>
            </a:r>
            <a:r>
              <a:rPr lang="en-IN" altLang="en-US" dirty="0"/>
              <a:t>349</a:t>
            </a:r>
            <a:r>
              <a:rPr lang="en-US" dirty="0"/>
              <a:t>-</a:t>
            </a:r>
            <a:r>
              <a:rPr lang="en-IN" altLang="en-US" dirty="0"/>
              <a:t>3</a:t>
            </a:r>
            <a:r>
              <a:rPr lang="en-US" dirty="0"/>
              <a:t>5</a:t>
            </a:r>
            <a:r>
              <a:rPr lang="en-IN" altLang="en-US" dirty="0"/>
              <a:t>3</a:t>
            </a:r>
            <a:r>
              <a:rPr lang="en-US" dirty="0"/>
              <a:t>, Jan. 20</a:t>
            </a:r>
            <a:r>
              <a:rPr lang="en-IN" altLang="en-US" dirty="0"/>
              <a:t>19</a:t>
            </a:r>
            <a:r>
              <a:rPr lang="en-US" dirty="0"/>
              <a:t>.</a:t>
            </a:r>
          </a:p>
          <a:p>
            <a:pPr marL="0" indent="0" algn="l">
              <a:buNone/>
            </a:pPr>
            <a:r>
              <a:rPr lang="en-US" dirty="0"/>
              <a:t>[2].</a:t>
            </a:r>
            <a:r>
              <a:rPr lang="en-IN" b="0" i="0" u="none" strike="noStrike" baseline="0" dirty="0"/>
              <a:t>Arsalan, Aamir, Syed Muhammad Anwar, and Muhammad Majid </a:t>
            </a:r>
            <a:r>
              <a:rPr lang="en-US" b="0" i="0" u="none" strike="noStrike" baseline="0" dirty="0"/>
              <a:t>“Mental                                                                                                      stress detection using data from wearable and non-wearable </a:t>
            </a:r>
            <a:r>
              <a:rPr lang="en-IN" b="0" i="0" u="none" strike="noStrike" baseline="0" dirty="0"/>
              <a:t>sensors: a review.”</a:t>
            </a:r>
          </a:p>
          <a:p>
            <a:pPr marL="0" indent="0" algn="l">
              <a:buNone/>
            </a:pPr>
            <a:r>
              <a:rPr lang="en-IN" dirty="0"/>
              <a:t>[3] S. A. Singh, P. K. Gupta, M. Rajeshwari, and T. </a:t>
            </a:r>
            <a:r>
              <a:rPr lang="en-IN" dirty="0" err="1"/>
              <a:t>Janumala</a:t>
            </a:r>
            <a:r>
              <a:rPr lang="en-IN" dirty="0"/>
              <a:t>, ‘‘Detection of stress using biosensors,’’ Mater. Today, vol. 5, no. 10, pp. 21003–21010, 2018.</a:t>
            </a:r>
          </a:p>
          <a:p>
            <a:pPr marL="0" indent="0" algn="l">
              <a:buNone/>
            </a:pPr>
            <a:r>
              <a:rPr lang="en-IN" dirty="0"/>
              <a:t> [4] J. </a:t>
            </a:r>
            <a:r>
              <a:rPr lang="en-IN" dirty="0" err="1"/>
              <a:t>Ogorevc</a:t>
            </a:r>
            <a:r>
              <a:rPr lang="en-IN" dirty="0"/>
              <a:t>, A. </a:t>
            </a:r>
            <a:r>
              <a:rPr lang="en-IN" dirty="0" err="1"/>
              <a:t>Podlesek</a:t>
            </a:r>
            <a:r>
              <a:rPr lang="en-IN" dirty="0"/>
              <a:t>, G. </a:t>
            </a:r>
            <a:r>
              <a:rPr lang="en-IN" dirty="0" err="1"/>
              <a:t>Geršak</a:t>
            </a:r>
            <a:r>
              <a:rPr lang="en-IN" dirty="0"/>
              <a:t>, and J. </a:t>
            </a:r>
            <a:r>
              <a:rPr lang="en-IN" dirty="0" err="1"/>
              <a:t>Drnovšek</a:t>
            </a:r>
            <a:r>
              <a:rPr lang="en-IN" dirty="0"/>
              <a:t>, ‘‘The effect of mental stress on psychophysiological parameters,’’ in Proc. IEEE Int. </a:t>
            </a:r>
            <a:r>
              <a:rPr lang="en-IN" dirty="0" err="1"/>
              <a:t>Symp</a:t>
            </a:r>
            <a:r>
              <a:rPr lang="en-IN" dirty="0"/>
              <a:t>. Med. Meas. Appl., Bari, Italy, May 2011, pp. 294–299</a:t>
            </a:r>
            <a:endParaRPr lang="en-US" dirty="0"/>
          </a:p>
          <a:p>
            <a:pPr marL="577850" indent="-577850" algn="l">
              <a:buNone/>
            </a:pPr>
            <a:endParaRPr lang="en-US" dirty="0"/>
          </a:p>
          <a:p>
            <a:pPr marL="577850" indent="-577850">
              <a:buNone/>
            </a:pPr>
            <a:endParaRPr lang="en-US" dirty="0"/>
          </a:p>
          <a:p>
            <a:pPr marL="577850" indent="-577850">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Dashboards of each student</a:t>
            </a:r>
            <a:endParaRPr lang="en-IN" dirty="0"/>
          </a:p>
        </p:txBody>
      </p:sp>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pic>
        <p:nvPicPr>
          <p:cNvPr id="6" name="Content Placeholder 5" descr="GITHUB_SCREESHOT"/>
          <p:cNvPicPr>
            <a:picLocks noGrp="1" noChangeAspect="1"/>
          </p:cNvPicPr>
          <p:nvPr>
            <p:ph idx="1"/>
          </p:nvPr>
        </p:nvPicPr>
        <p:blipFill>
          <a:blip r:embed="rId3"/>
          <a:stretch>
            <a:fillRect/>
          </a:stretch>
        </p:blipFill>
        <p:spPr>
          <a:xfrm>
            <a:off x="1293495" y="1097280"/>
            <a:ext cx="9580880" cy="53898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
        <p:nvSpPr>
          <p:cNvPr id="2" name="Rectangle 1"/>
          <p:cNvSpPr/>
          <p:nvPr/>
        </p:nvSpPr>
        <p:spPr>
          <a:xfrm>
            <a:off x="2753613" y="2375670"/>
            <a:ext cx="6852285" cy="1671955"/>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a:xfrm>
            <a:off x="-213361" y="1097279"/>
            <a:ext cx="12192001" cy="5322182"/>
          </a:xfrm>
        </p:spPr>
        <p:txBody>
          <a:bodyPr>
            <a:noAutofit/>
          </a:bodyPr>
          <a:lstStyle/>
          <a:p>
            <a:pPr marL="457200" lvl="0" indent="0">
              <a:lnSpc>
                <a:spcPct val="110000"/>
              </a:lnSpc>
              <a:spcBef>
                <a:spcPts val="1000"/>
              </a:spcBef>
              <a:spcAft>
                <a:spcPts val="0"/>
              </a:spcAft>
              <a:buNone/>
            </a:pPr>
            <a:r>
              <a:rPr lang="en-US" altLang="en-US" dirty="0"/>
              <a:t>This study leverages machine learning to detect stress in students using physiological and behavioral data such as heart rate variability, sleep patterns, physical activity, and academic workload. Data is collected through wearable sensors, self-reports, and digital activity logs, then processed by models like Support Vector Machines, Random Forests, and Neural Networks to classify stress levels into low, moderate, or high categories.</a:t>
            </a:r>
            <a:r>
              <a:rPr lang="en-US" dirty="0"/>
              <a:t> The system helps monitor stress in real time using mobile apps or academic portals and offers personalized stress management tips</a:t>
            </a:r>
            <a:r>
              <a:rPr lang="en-US" altLang="en-US" dirty="0"/>
              <a:t>. Preliminary results demonstrate high accuracy, suggesting its potential to enhance student mental health, academic performance, and overall well-being.</a:t>
            </a:r>
          </a:p>
          <a:p>
            <a:pPr marL="457200" lvl="0" indent="0">
              <a:lnSpc>
                <a:spcPct val="110000"/>
              </a:lnSpc>
              <a:spcBef>
                <a:spcPts val="1000"/>
              </a:spcBef>
              <a:spcAft>
                <a:spcPts val="0"/>
              </a:spcAft>
              <a:buNone/>
            </a:pPr>
            <a:r>
              <a:rPr lang="en-US" altLang="en-US" b="1" dirty="0" err="1"/>
              <a:t>Keywords:</a:t>
            </a:r>
            <a:r>
              <a:rPr lang="en-US" altLang="en-US" dirty="0" err="1"/>
              <a:t>Stress</a:t>
            </a:r>
            <a:r>
              <a:rPr lang="en-US" altLang="en-US" dirty="0"/>
              <a:t>, Machine Learning Algorithms, Wearable Sensors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numCol="2">
            <a:normAutofit fontScale="92500" lnSpcReduction="10000"/>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Problem Statement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Objectives of Project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Existing System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System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Planning</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Requirements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UML Diagrams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Data Flow Diagram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Data Processing Techniques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5A51-D48E-616A-0EC0-79C7B37981C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2AB6CC8-0475-FAC8-0DFF-928091630B92}"/>
              </a:ext>
            </a:extLst>
          </p:cNvPr>
          <p:cNvSpPr>
            <a:spLocks noGrp="1"/>
          </p:cNvSpPr>
          <p:nvPr>
            <p:ph idx="1"/>
          </p:nvPr>
        </p:nvSpPr>
        <p:spPr>
          <a:xfrm>
            <a:off x="206430" y="1087949"/>
            <a:ext cx="11779135" cy="5394960"/>
          </a:xfrm>
        </p:spPr>
        <p:txBody>
          <a:bodyPr>
            <a:normAutofit/>
          </a:bodyPr>
          <a:lstStyle/>
          <a:p>
            <a:pPr marL="0" indent="0">
              <a:buNone/>
            </a:pPr>
            <a:r>
              <a:rPr lang="en-US" dirty="0"/>
              <a:t>Stress is a critical factor that affects the personal and professional life of students. Detecting the emotional state of students experiencing stress is essential for ensuring their mental health and overall safety. To address this, our system leverages advanced image processing and machine learning techniques to identify stress levels in students accurately. By analyzing specific indicators, the system can provide early detection and intervention to support students in managing their stress effectively. However, these methods need to be tested in real-world situations to ensure they work well, are practical, and are reliable. This report focuses on understanding how these automated methods can detect stress effectively and how to make them more accurate and useful.</a:t>
            </a:r>
          </a:p>
          <a:p>
            <a:pPr marL="0" indent="0">
              <a:buNone/>
            </a:pPr>
            <a:r>
              <a:rPr lang="en-US" b="1" dirty="0"/>
              <a:t>Keywords: </a:t>
            </a:r>
            <a:r>
              <a:rPr lang="en-US" dirty="0"/>
              <a:t>Stress, Machine Learning algorithms, Support Vector Machine,</a:t>
            </a:r>
            <a:r>
              <a:rPr lang="en-IN" dirty="0"/>
              <a:t>Wearable Sensors.</a:t>
            </a:r>
            <a:endParaRPr lang="en-US" dirty="0"/>
          </a:p>
          <a:p>
            <a:endParaRPr lang="en-US" dirty="0"/>
          </a:p>
          <a:p>
            <a:endParaRPr lang="en-IN" dirty="0"/>
          </a:p>
        </p:txBody>
      </p:sp>
    </p:spTree>
    <p:extLst>
      <p:ext uri="{BB962C8B-B14F-4D97-AF65-F5344CB8AC3E}">
        <p14:creationId xmlns:p14="http://schemas.microsoft.com/office/powerpoint/2010/main" val="41210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052D-6D35-A16B-DEC2-7ED800124547}"/>
              </a:ext>
            </a:extLst>
          </p:cNvPr>
          <p:cNvSpPr>
            <a:spLocks noGrp="1"/>
          </p:cNvSpPr>
          <p:nvPr>
            <p:ph type="title"/>
          </p:nvPr>
        </p:nvSpPr>
        <p:spPr/>
        <p:txBody>
          <a:bodyPr/>
          <a:lstStyle/>
          <a:p>
            <a:r>
              <a:rPr lang="en-US" dirty="0"/>
              <a:t>Objectives of Project</a:t>
            </a:r>
            <a:br>
              <a:rPr lang="en-US" dirty="0"/>
            </a:br>
            <a:endParaRPr lang="en-IN" dirty="0"/>
          </a:p>
        </p:txBody>
      </p:sp>
      <p:sp>
        <p:nvSpPr>
          <p:cNvPr id="3" name="Content Placeholder 2">
            <a:extLst>
              <a:ext uri="{FF2B5EF4-FFF2-40B4-BE49-F238E27FC236}">
                <a16:creationId xmlns:a16="http://schemas.microsoft.com/office/drawing/2014/main" id="{A20E92D2-A4EF-694C-8A4D-51FFAD2EC4EF}"/>
              </a:ext>
            </a:extLst>
          </p:cNvPr>
          <p:cNvSpPr>
            <a:spLocks noGrp="1"/>
          </p:cNvSpPr>
          <p:nvPr>
            <p:ph idx="1"/>
          </p:nvPr>
        </p:nvSpPr>
        <p:spPr/>
        <p:txBody>
          <a:bodyPr/>
          <a:lstStyle/>
          <a:p>
            <a:r>
              <a:rPr lang="en-US" dirty="0"/>
              <a:t>Develop a Machine Learning model to predict stress levels based on collected data.</a:t>
            </a:r>
          </a:p>
          <a:p>
            <a:r>
              <a:rPr lang="en-US" dirty="0"/>
              <a:t>To define mood and state of the person.</a:t>
            </a:r>
          </a:p>
          <a:p>
            <a:r>
              <a:rPr lang="en-US" dirty="0"/>
              <a:t>To identify the impact of stress and other serious mental illnesses.</a:t>
            </a:r>
          </a:p>
          <a:p>
            <a:r>
              <a:rPr lang="en-US" dirty="0"/>
              <a:t>To provide solutions and remedies for the Students to recover his/her stress.</a:t>
            </a:r>
          </a:p>
          <a:p>
            <a:r>
              <a:rPr lang="en-US" dirty="0"/>
              <a:t>To Classify the level of stress into low, moderate or high using image dataset.</a:t>
            </a:r>
            <a:endParaRPr lang="en-IN" dirty="0"/>
          </a:p>
        </p:txBody>
      </p:sp>
    </p:spTree>
    <p:extLst>
      <p:ext uri="{BB962C8B-B14F-4D97-AF65-F5344CB8AC3E}">
        <p14:creationId xmlns:p14="http://schemas.microsoft.com/office/powerpoint/2010/main" val="104123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BDDC-6EB0-CFA2-96BB-0480B015669F}"/>
              </a:ext>
            </a:extLst>
          </p:cNvPr>
          <p:cNvSpPr>
            <a:spLocks noGrp="1"/>
          </p:cNvSpPr>
          <p:nvPr>
            <p:ph type="title"/>
          </p:nvPr>
        </p:nvSpPr>
        <p:spPr/>
        <p:txBody>
          <a:bodyPr/>
          <a:lstStyle/>
          <a:p>
            <a:r>
              <a:rPr lang="en-US" dirty="0"/>
              <a:t>Literature survey</a:t>
            </a:r>
            <a:br>
              <a:rPr lang="en-US" dirty="0"/>
            </a:br>
            <a:endParaRPr lang="en-IN" dirty="0"/>
          </a:p>
        </p:txBody>
      </p:sp>
      <p:graphicFrame>
        <p:nvGraphicFramePr>
          <p:cNvPr id="7" name="Content Placeholder 6">
            <a:extLst>
              <a:ext uri="{FF2B5EF4-FFF2-40B4-BE49-F238E27FC236}">
                <a16:creationId xmlns:a16="http://schemas.microsoft.com/office/drawing/2014/main" id="{F380ECF2-9C54-057C-7CCE-A2B3DD39FE78}"/>
              </a:ext>
            </a:extLst>
          </p:cNvPr>
          <p:cNvGraphicFramePr>
            <a:graphicFrameLocks noGrp="1"/>
          </p:cNvGraphicFramePr>
          <p:nvPr>
            <p:ph idx="1"/>
            <p:extLst>
              <p:ext uri="{D42A27DB-BD31-4B8C-83A1-F6EECF244321}">
                <p14:modId xmlns:p14="http://schemas.microsoft.com/office/powerpoint/2010/main" val="3136647962"/>
              </p:ext>
            </p:extLst>
          </p:nvPr>
        </p:nvGraphicFramePr>
        <p:xfrm>
          <a:off x="200025" y="1096963"/>
          <a:ext cx="11779250" cy="5546809"/>
        </p:xfrm>
        <a:graphic>
          <a:graphicData uri="http://schemas.openxmlformats.org/drawingml/2006/table">
            <a:tbl>
              <a:tblPr firstRow="1" bandRow="1">
                <a:tableStyleId>{5C22544A-7EE6-4342-B048-85BDC9FD1C3A}</a:tableStyleId>
              </a:tblPr>
              <a:tblGrid>
                <a:gridCol w="938310">
                  <a:extLst>
                    <a:ext uri="{9D8B030D-6E8A-4147-A177-3AD203B41FA5}">
                      <a16:colId xmlns:a16="http://schemas.microsoft.com/office/drawing/2014/main" val="314397269"/>
                    </a:ext>
                  </a:extLst>
                </a:gridCol>
                <a:gridCol w="1959428">
                  <a:extLst>
                    <a:ext uri="{9D8B030D-6E8A-4147-A177-3AD203B41FA5}">
                      <a16:colId xmlns:a16="http://schemas.microsoft.com/office/drawing/2014/main" val="467748424"/>
                    </a:ext>
                  </a:extLst>
                </a:gridCol>
                <a:gridCol w="1772817">
                  <a:extLst>
                    <a:ext uri="{9D8B030D-6E8A-4147-A177-3AD203B41FA5}">
                      <a16:colId xmlns:a16="http://schemas.microsoft.com/office/drawing/2014/main" val="118408393"/>
                    </a:ext>
                  </a:extLst>
                </a:gridCol>
                <a:gridCol w="2323322">
                  <a:extLst>
                    <a:ext uri="{9D8B030D-6E8A-4147-A177-3AD203B41FA5}">
                      <a16:colId xmlns:a16="http://schemas.microsoft.com/office/drawing/2014/main" val="3347059877"/>
                    </a:ext>
                  </a:extLst>
                </a:gridCol>
                <a:gridCol w="4785373">
                  <a:extLst>
                    <a:ext uri="{9D8B030D-6E8A-4147-A177-3AD203B41FA5}">
                      <a16:colId xmlns:a16="http://schemas.microsoft.com/office/drawing/2014/main" val="4138080447"/>
                    </a:ext>
                  </a:extLst>
                </a:gridCol>
              </a:tblGrid>
              <a:tr h="609049">
                <a:tc>
                  <a:txBody>
                    <a:bodyPr/>
                    <a:lstStyle/>
                    <a:p>
                      <a:r>
                        <a:rPr lang="en-IN" dirty="0"/>
                        <a:t>S.NO</a:t>
                      </a:r>
                    </a:p>
                  </a:txBody>
                  <a:tcPr/>
                </a:tc>
                <a:tc>
                  <a:txBody>
                    <a:bodyPr/>
                    <a:lstStyle/>
                    <a:p>
                      <a:r>
                        <a:rPr lang="en-IN" dirty="0"/>
                        <a:t>JOURNAL</a:t>
                      </a:r>
                    </a:p>
                  </a:txBody>
                  <a:tcPr/>
                </a:tc>
                <a:tc>
                  <a:txBody>
                    <a:bodyPr/>
                    <a:lstStyle/>
                    <a:p>
                      <a:r>
                        <a:rPr lang="en-IN" dirty="0"/>
                        <a:t>AUTHORS</a:t>
                      </a:r>
                    </a:p>
                  </a:txBody>
                  <a:tcPr/>
                </a:tc>
                <a:tc>
                  <a:txBody>
                    <a:bodyPr/>
                    <a:lstStyle/>
                    <a:p>
                      <a:r>
                        <a:rPr lang="en-IN" dirty="0"/>
                        <a:t>TITLE</a:t>
                      </a:r>
                    </a:p>
                  </a:txBody>
                  <a:tcPr/>
                </a:tc>
                <a:tc>
                  <a:txBody>
                    <a:bodyPr/>
                    <a:lstStyle/>
                    <a:p>
                      <a:r>
                        <a:rPr lang="en-IN" dirty="0"/>
                        <a:t>OUTCOME</a:t>
                      </a:r>
                    </a:p>
                  </a:txBody>
                  <a:tcPr/>
                </a:tc>
                <a:extLst>
                  <a:ext uri="{0D108BD9-81ED-4DB2-BD59-A6C34878D82A}">
                    <a16:rowId xmlns:a16="http://schemas.microsoft.com/office/drawing/2014/main" val="840579733"/>
                  </a:ext>
                </a:extLst>
              </a:tr>
              <a:tr h="1328421">
                <a:tc>
                  <a:txBody>
                    <a:bodyPr/>
                    <a:lstStyle/>
                    <a:p>
                      <a:r>
                        <a:rPr lang="en-IN" dirty="0"/>
                        <a:t>1</a:t>
                      </a:r>
                    </a:p>
                  </a:txBody>
                  <a:tcPr/>
                </a:tc>
                <a:tc>
                  <a:txBody>
                    <a:bodyPr/>
                    <a:lstStyle/>
                    <a:p>
                      <a:r>
                        <a:rPr lang="en-IN" dirty="0"/>
                        <a:t>9</a:t>
                      </a:r>
                      <a:r>
                        <a:rPr lang="en-IN" baseline="30000" dirty="0"/>
                        <a:t>th</a:t>
                      </a:r>
                      <a:r>
                        <a:rPr lang="en-IN" dirty="0"/>
                        <a:t> International Conference for Convergence in Technology,(I2CT)</a:t>
                      </a:r>
                    </a:p>
                    <a:p>
                      <a:r>
                        <a:rPr lang="en-IN" dirty="0"/>
                        <a:t>2024</a:t>
                      </a:r>
                    </a:p>
                  </a:txBody>
                  <a:tcPr/>
                </a:tc>
                <a:tc>
                  <a:txBody>
                    <a:bodyPr/>
                    <a:lstStyle/>
                    <a:p>
                      <a:r>
                        <a:rPr lang="en-IN" dirty="0"/>
                        <a:t>Ashutosh Singh, </a:t>
                      </a:r>
                      <a:r>
                        <a:rPr lang="en-IN" dirty="0" err="1"/>
                        <a:t>Khushdeep</a:t>
                      </a:r>
                      <a:r>
                        <a:rPr lang="en-IN" dirty="0"/>
                        <a:t> Singh,</a:t>
                      </a:r>
                    </a:p>
                    <a:p>
                      <a:r>
                        <a:rPr lang="en-IN" dirty="0"/>
                        <a:t>Amit Kumar</a:t>
                      </a:r>
                    </a:p>
                  </a:txBody>
                  <a:tcPr/>
                </a:tc>
                <a:tc>
                  <a:txBody>
                    <a:bodyPr/>
                    <a:lstStyle/>
                    <a:p>
                      <a:r>
                        <a:rPr lang="en-IN" dirty="0"/>
                        <a:t>Machine Learning Algorithms for detecting Mental Stress in College Students</a:t>
                      </a:r>
                    </a:p>
                  </a:txBody>
                  <a:tcPr/>
                </a:tc>
                <a:tc>
                  <a:txBody>
                    <a:bodyPr/>
                    <a:lstStyle/>
                    <a:p>
                      <a:r>
                        <a:rPr lang="en-IN" dirty="0"/>
                        <a:t>The study highlights the highest accuracy in stress classification reaching 95% using </a:t>
                      </a:r>
                      <a:r>
                        <a:rPr lang="en-IN" dirty="0" err="1"/>
                        <a:t>machime</a:t>
                      </a:r>
                      <a:r>
                        <a:rPr lang="en-IN" dirty="0"/>
                        <a:t> learning models</a:t>
                      </a:r>
                    </a:p>
                  </a:txBody>
                  <a:tcPr/>
                </a:tc>
                <a:extLst>
                  <a:ext uri="{0D108BD9-81ED-4DB2-BD59-A6C34878D82A}">
                    <a16:rowId xmlns:a16="http://schemas.microsoft.com/office/drawing/2014/main" val="331572132"/>
                  </a:ext>
                </a:extLst>
              </a:tr>
              <a:tr h="1328421">
                <a:tc>
                  <a:txBody>
                    <a:bodyPr/>
                    <a:lstStyle/>
                    <a:p>
                      <a:r>
                        <a:rPr lang="en-IN" dirty="0"/>
                        <a:t>2</a:t>
                      </a:r>
                    </a:p>
                  </a:txBody>
                  <a:tcPr/>
                </a:tc>
                <a:tc>
                  <a:txBody>
                    <a:bodyPr/>
                    <a:lstStyle/>
                    <a:p>
                      <a:r>
                        <a:rPr lang="en-IN" dirty="0"/>
                        <a:t>Published by</a:t>
                      </a:r>
                    </a:p>
                    <a:p>
                      <a:r>
                        <a:rPr lang="en-IN" dirty="0"/>
                        <a:t>Elsevier Ltd</a:t>
                      </a:r>
                    </a:p>
                  </a:txBody>
                  <a:tcPr/>
                </a:tc>
                <a:tc>
                  <a:txBody>
                    <a:bodyPr/>
                    <a:lstStyle/>
                    <a:p>
                      <a:r>
                        <a:rPr lang="en-IN" dirty="0"/>
                        <a:t>Ravinder Ahuja,</a:t>
                      </a:r>
                    </a:p>
                    <a:p>
                      <a:r>
                        <a:rPr lang="en-IN" dirty="0"/>
                        <a:t>Alisha Banga</a:t>
                      </a:r>
                    </a:p>
                  </a:txBody>
                  <a:tcPr/>
                </a:tc>
                <a:tc>
                  <a:txBody>
                    <a:bodyPr/>
                    <a:lstStyle/>
                    <a:p>
                      <a:r>
                        <a:rPr lang="en-IN" dirty="0"/>
                        <a:t>Mental Stress detection in University Students using Machine Learning Algorithms</a:t>
                      </a:r>
                    </a:p>
                  </a:txBody>
                  <a:tcPr/>
                </a:tc>
                <a:tc>
                  <a:txBody>
                    <a:bodyPr/>
                    <a:lstStyle/>
                    <a:p>
                      <a:r>
                        <a:rPr lang="en-US" dirty="0"/>
                        <a:t>The paper concludes that the SVM algorithm outperforms other classification methods in assessing stress levels using the Perceived Stress Scale (PSS), with potential to improve mental health through more accurate methods.</a:t>
                      </a:r>
                      <a:endParaRPr lang="en-IN" dirty="0"/>
                    </a:p>
                  </a:txBody>
                  <a:tcPr/>
                </a:tc>
                <a:extLst>
                  <a:ext uri="{0D108BD9-81ED-4DB2-BD59-A6C34878D82A}">
                    <a16:rowId xmlns:a16="http://schemas.microsoft.com/office/drawing/2014/main" val="4206145231"/>
                  </a:ext>
                </a:extLst>
              </a:tr>
              <a:tr h="1758029">
                <a:tc>
                  <a:txBody>
                    <a:bodyPr/>
                    <a:lstStyle/>
                    <a:p>
                      <a:r>
                        <a:rPr lang="en-IN" dirty="0"/>
                        <a:t>3</a:t>
                      </a:r>
                    </a:p>
                  </a:txBody>
                  <a:tcPr/>
                </a:tc>
                <a:tc>
                  <a:txBody>
                    <a:bodyPr/>
                    <a:lstStyle/>
                    <a:p>
                      <a:r>
                        <a:rPr lang="en-US" sz="1800" b="0" i="0" u="none" strike="noStrike" kern="1200" baseline="0" dirty="0">
                          <a:solidFill>
                            <a:schemeClr val="dk1"/>
                          </a:solidFill>
                          <a:latin typeface="+mn-lt"/>
                          <a:ea typeface="+mn-ea"/>
                          <a:cs typeface="+mn-cs"/>
                        </a:rPr>
                        <a:t>International Journal of Research Publication and Reviews</a:t>
                      </a:r>
                      <a:endParaRPr lang="en-IN" dirty="0"/>
                    </a:p>
                  </a:txBody>
                  <a:tcPr/>
                </a:tc>
                <a:tc>
                  <a:txBody>
                    <a:bodyPr/>
                    <a:lstStyle/>
                    <a:p>
                      <a:r>
                        <a:rPr lang="pt-BR" sz="1800" b="0" i="0" u="none" strike="noStrike" kern="1200" baseline="0" dirty="0">
                          <a:solidFill>
                            <a:schemeClr val="dk1"/>
                          </a:solidFill>
                          <a:latin typeface="+mn-lt"/>
                          <a:ea typeface="+mn-ea"/>
                          <a:cs typeface="+mn-cs"/>
                        </a:rPr>
                        <a:t>Ms. Ancy Paul, </a:t>
                      </a:r>
                    </a:p>
                    <a:p>
                      <a:r>
                        <a:rPr lang="pt-BR" sz="1800" b="0" i="0" u="none" strike="noStrike" kern="1200" baseline="0" dirty="0">
                          <a:solidFill>
                            <a:schemeClr val="dk1"/>
                          </a:solidFill>
                          <a:latin typeface="+mn-lt"/>
                          <a:ea typeface="+mn-ea"/>
                          <a:cs typeface="+mn-cs"/>
                        </a:rPr>
                        <a:t>Ms. Resija</a:t>
                      </a:r>
                    </a:p>
                  </a:txBody>
                  <a:tcPr/>
                </a:tc>
                <a:tc>
                  <a:txBody>
                    <a:bodyPr/>
                    <a:lstStyle/>
                    <a:p>
                      <a:r>
                        <a:rPr lang="en-US" sz="1800" b="0" i="0" u="none" strike="noStrike" kern="1200" baseline="0" dirty="0">
                          <a:solidFill>
                            <a:schemeClr val="dk1"/>
                          </a:solidFill>
                          <a:latin typeface="+mn-lt"/>
                          <a:ea typeface="+mn-ea"/>
                          <a:cs typeface="+mn-cs"/>
                        </a:rPr>
                        <a:t>Stress Detection in College Students Using Machine Learning Algorithm</a:t>
                      </a:r>
                      <a:endParaRPr lang="en-IN" b="0" dirty="0"/>
                    </a:p>
                  </a:txBody>
                  <a:tcPr/>
                </a:tc>
                <a:tc>
                  <a:txBody>
                    <a:bodyPr/>
                    <a:lstStyle/>
                    <a:p>
                      <a:r>
                        <a:rPr lang="en-US" dirty="0"/>
                        <a:t>The paper presents a machine learning model that classifies college students' mental stress levels with 99% accuracy using Random Forest, and suggests applying the model to other groups while exploring real-time stress detection via images, videos, wearable sensors, and social media posts.</a:t>
                      </a:r>
                      <a:endParaRPr lang="en-IN" dirty="0"/>
                    </a:p>
                  </a:txBody>
                  <a:tcPr/>
                </a:tc>
                <a:extLst>
                  <a:ext uri="{0D108BD9-81ED-4DB2-BD59-A6C34878D82A}">
                    <a16:rowId xmlns:a16="http://schemas.microsoft.com/office/drawing/2014/main" val="240635606"/>
                  </a:ext>
                </a:extLst>
              </a:tr>
            </a:tbl>
          </a:graphicData>
        </a:graphic>
      </p:graphicFrame>
    </p:spTree>
    <p:extLst>
      <p:ext uri="{BB962C8B-B14F-4D97-AF65-F5344CB8AC3E}">
        <p14:creationId xmlns:p14="http://schemas.microsoft.com/office/powerpoint/2010/main" val="63845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EA99-0ADD-F652-908F-BFA3A121D16B}"/>
              </a:ext>
            </a:extLst>
          </p:cNvPr>
          <p:cNvSpPr>
            <a:spLocks noGrp="1"/>
          </p:cNvSpPr>
          <p:nvPr>
            <p:ph type="title"/>
          </p:nvPr>
        </p:nvSpPr>
        <p:spPr/>
        <p:txBody>
          <a:bodyPr/>
          <a:lstStyle/>
          <a:p>
            <a:r>
              <a:rPr lang="en-IN" dirty="0"/>
              <a:t>Cont..</a:t>
            </a:r>
          </a:p>
        </p:txBody>
      </p:sp>
      <p:graphicFrame>
        <p:nvGraphicFramePr>
          <p:cNvPr id="4" name="Content Placeholder 3">
            <a:extLst>
              <a:ext uri="{FF2B5EF4-FFF2-40B4-BE49-F238E27FC236}">
                <a16:creationId xmlns:a16="http://schemas.microsoft.com/office/drawing/2014/main" id="{BF2BE398-FFE0-E0B1-4839-2D0D187F1992}"/>
              </a:ext>
            </a:extLst>
          </p:cNvPr>
          <p:cNvGraphicFramePr>
            <a:graphicFrameLocks noGrp="1"/>
          </p:cNvGraphicFramePr>
          <p:nvPr>
            <p:ph idx="1"/>
            <p:extLst>
              <p:ext uri="{D42A27DB-BD31-4B8C-83A1-F6EECF244321}">
                <p14:modId xmlns:p14="http://schemas.microsoft.com/office/powerpoint/2010/main" val="1664227150"/>
              </p:ext>
            </p:extLst>
          </p:nvPr>
        </p:nvGraphicFramePr>
        <p:xfrm>
          <a:off x="200025" y="1096963"/>
          <a:ext cx="11779250" cy="5436618"/>
        </p:xfrm>
        <a:graphic>
          <a:graphicData uri="http://schemas.openxmlformats.org/drawingml/2006/table">
            <a:tbl>
              <a:tblPr firstRow="1" bandRow="1">
                <a:tableStyleId>{5C22544A-7EE6-4342-B048-85BDC9FD1C3A}</a:tableStyleId>
              </a:tblPr>
              <a:tblGrid>
                <a:gridCol w="1143583">
                  <a:extLst>
                    <a:ext uri="{9D8B030D-6E8A-4147-A177-3AD203B41FA5}">
                      <a16:colId xmlns:a16="http://schemas.microsoft.com/office/drawing/2014/main" val="4016592514"/>
                    </a:ext>
                  </a:extLst>
                </a:gridCol>
                <a:gridCol w="1912776">
                  <a:extLst>
                    <a:ext uri="{9D8B030D-6E8A-4147-A177-3AD203B41FA5}">
                      <a16:colId xmlns:a16="http://schemas.microsoft.com/office/drawing/2014/main" val="2593764808"/>
                    </a:ext>
                  </a:extLst>
                </a:gridCol>
                <a:gridCol w="2295330">
                  <a:extLst>
                    <a:ext uri="{9D8B030D-6E8A-4147-A177-3AD203B41FA5}">
                      <a16:colId xmlns:a16="http://schemas.microsoft.com/office/drawing/2014/main" val="2275807822"/>
                    </a:ext>
                  </a:extLst>
                </a:gridCol>
                <a:gridCol w="2071396">
                  <a:extLst>
                    <a:ext uri="{9D8B030D-6E8A-4147-A177-3AD203B41FA5}">
                      <a16:colId xmlns:a16="http://schemas.microsoft.com/office/drawing/2014/main" val="2682287002"/>
                    </a:ext>
                  </a:extLst>
                </a:gridCol>
                <a:gridCol w="4356165">
                  <a:extLst>
                    <a:ext uri="{9D8B030D-6E8A-4147-A177-3AD203B41FA5}">
                      <a16:colId xmlns:a16="http://schemas.microsoft.com/office/drawing/2014/main" val="1168670047"/>
                    </a:ext>
                  </a:extLst>
                </a:gridCol>
              </a:tblGrid>
              <a:tr h="750647">
                <a:tc>
                  <a:txBody>
                    <a:bodyPr/>
                    <a:lstStyle/>
                    <a:p>
                      <a:r>
                        <a:rPr lang="en-IN" dirty="0"/>
                        <a:t>S.NO</a:t>
                      </a:r>
                    </a:p>
                  </a:txBody>
                  <a:tcPr/>
                </a:tc>
                <a:tc>
                  <a:txBody>
                    <a:bodyPr/>
                    <a:lstStyle/>
                    <a:p>
                      <a:r>
                        <a:rPr lang="en-IN" dirty="0"/>
                        <a:t>JOURNAL</a:t>
                      </a:r>
                    </a:p>
                  </a:txBody>
                  <a:tcPr/>
                </a:tc>
                <a:tc>
                  <a:txBody>
                    <a:bodyPr/>
                    <a:lstStyle/>
                    <a:p>
                      <a:r>
                        <a:rPr lang="en-IN" dirty="0"/>
                        <a:t>AUTHOR</a:t>
                      </a:r>
                    </a:p>
                  </a:txBody>
                  <a:tcPr/>
                </a:tc>
                <a:tc>
                  <a:txBody>
                    <a:bodyPr/>
                    <a:lstStyle/>
                    <a:p>
                      <a:r>
                        <a:rPr lang="en-IN" dirty="0"/>
                        <a:t>TITLE</a:t>
                      </a:r>
                    </a:p>
                  </a:txBody>
                  <a:tcPr/>
                </a:tc>
                <a:tc>
                  <a:txBody>
                    <a:bodyPr/>
                    <a:lstStyle/>
                    <a:p>
                      <a:r>
                        <a:rPr lang="en-IN" dirty="0"/>
                        <a:t>OUTCOME</a:t>
                      </a:r>
                    </a:p>
                  </a:txBody>
                  <a:tcPr/>
                </a:tc>
                <a:extLst>
                  <a:ext uri="{0D108BD9-81ED-4DB2-BD59-A6C34878D82A}">
                    <a16:rowId xmlns:a16="http://schemas.microsoft.com/office/drawing/2014/main" val="216850244"/>
                  </a:ext>
                </a:extLst>
              </a:tr>
              <a:tr h="2399971">
                <a:tc>
                  <a:txBody>
                    <a:bodyPr/>
                    <a:lstStyle/>
                    <a:p>
                      <a:r>
                        <a:rPr lang="en-IN" dirty="0"/>
                        <a:t>4</a:t>
                      </a:r>
                    </a:p>
                  </a:txBody>
                  <a:tcPr/>
                </a:tc>
                <a:tc>
                  <a:txBody>
                    <a:bodyPr/>
                    <a:lstStyle/>
                    <a:p>
                      <a:r>
                        <a:rPr lang="en-IN" dirty="0"/>
                        <a:t>IEEE Access,</a:t>
                      </a:r>
                    </a:p>
                    <a:p>
                      <a:r>
                        <a:rPr lang="en-IN" sz="1800" b="0" i="0" u="none" strike="noStrike" kern="1200" baseline="0" dirty="0">
                          <a:solidFill>
                            <a:schemeClr val="dk1"/>
                          </a:solidFill>
                          <a:latin typeface="+mn-lt"/>
                          <a:ea typeface="+mn-ea"/>
                          <a:cs typeface="+mn-cs"/>
                        </a:rPr>
                        <a:t>May 24, 2021.</a:t>
                      </a:r>
                      <a:endParaRPr lang="en-IN" dirty="0"/>
                    </a:p>
                  </a:txBody>
                  <a:tcPr/>
                </a:tc>
                <a:tc>
                  <a:txBody>
                    <a:bodyPr/>
                    <a:lstStyle/>
                    <a:p>
                      <a:r>
                        <a:rPr lang="en-IN" sz="1800" b="0" i="0" u="none" strike="noStrike" kern="1200" baseline="0" dirty="0">
                          <a:solidFill>
                            <a:schemeClr val="dk1"/>
                          </a:solidFill>
                          <a:latin typeface="+mn-lt"/>
                          <a:ea typeface="+mn-ea"/>
                          <a:cs typeface="+mn-cs"/>
                        </a:rPr>
                        <a:t>SHRUTI GEDAM SANCHITA PAUL</a:t>
                      </a:r>
                      <a:endParaRPr lang="en-IN" dirty="0"/>
                    </a:p>
                  </a:txBody>
                  <a:tcPr/>
                </a:tc>
                <a:tc>
                  <a:txBody>
                    <a:bodyPr/>
                    <a:lstStyle/>
                    <a:p>
                      <a:r>
                        <a:rPr lang="en-US" sz="1800" b="0" i="0" u="none" strike="noStrike" kern="1200" baseline="0" dirty="0">
                          <a:solidFill>
                            <a:schemeClr val="dk1"/>
                          </a:solidFill>
                          <a:latin typeface="+mn-lt"/>
                          <a:ea typeface="+mn-ea"/>
                          <a:cs typeface="+mn-cs"/>
                        </a:rPr>
                        <a:t>A Review on Mental Stress Detection Using</a:t>
                      </a:r>
                    </a:p>
                    <a:p>
                      <a:r>
                        <a:rPr lang="en-IN" sz="1800" b="0" i="0" u="none" strike="noStrike" kern="1200" baseline="0" dirty="0">
                          <a:solidFill>
                            <a:schemeClr val="dk1"/>
                          </a:solidFill>
                          <a:latin typeface="+mn-lt"/>
                          <a:ea typeface="+mn-ea"/>
                          <a:cs typeface="+mn-cs"/>
                        </a:rPr>
                        <a:t>Wearable Sensors and Machine</a:t>
                      </a:r>
                    </a:p>
                    <a:p>
                      <a:r>
                        <a:rPr lang="en-IN" sz="1800" b="0" i="0" u="none" strike="noStrike" kern="1200" baseline="0" dirty="0">
                          <a:solidFill>
                            <a:schemeClr val="dk1"/>
                          </a:solidFill>
                          <a:latin typeface="+mn-lt"/>
                          <a:ea typeface="+mn-ea"/>
                          <a:cs typeface="+mn-cs"/>
                        </a:rPr>
                        <a:t>Learning Techniques</a:t>
                      </a:r>
                      <a:endParaRPr lang="en-IN" dirty="0"/>
                    </a:p>
                  </a:txBody>
                  <a:tcPr/>
                </a:tc>
                <a:tc>
                  <a:txBody>
                    <a:bodyPr/>
                    <a:lstStyle/>
                    <a:p>
                      <a:r>
                        <a:rPr lang="en-US" dirty="0"/>
                        <a:t>The paper shows that wearable sensors like HR and GSR are effective for stress detection using machine learning techniques like SVM and Random Forest. Future research should improve their accuracy, affordability, and practicality for real-time use.</a:t>
                      </a:r>
                    </a:p>
                    <a:p>
                      <a:endParaRPr lang="en-IN" dirty="0"/>
                    </a:p>
                  </a:txBody>
                  <a:tcPr/>
                </a:tc>
                <a:extLst>
                  <a:ext uri="{0D108BD9-81ED-4DB2-BD59-A6C34878D82A}">
                    <a16:rowId xmlns:a16="http://schemas.microsoft.com/office/drawing/2014/main" val="3185410845"/>
                  </a:ext>
                </a:extLst>
              </a:tr>
              <a:tr h="1919954">
                <a:tc>
                  <a:txBody>
                    <a:bodyPr/>
                    <a:lstStyle/>
                    <a:p>
                      <a:r>
                        <a:rPr lang="en-IN" dirty="0"/>
                        <a:t>5</a:t>
                      </a:r>
                    </a:p>
                  </a:txBody>
                  <a:tcPr/>
                </a:tc>
                <a:tc>
                  <a:txBody>
                    <a:bodyPr/>
                    <a:lstStyle/>
                    <a:p>
                      <a:pPr algn="l"/>
                      <a:r>
                        <a:rPr lang="en-US" sz="1800" b="0" i="0" u="none" strike="noStrike" kern="1200" baseline="0" dirty="0">
                          <a:solidFill>
                            <a:schemeClr val="dk1"/>
                          </a:solidFill>
                          <a:latin typeface="+mn-lt"/>
                          <a:ea typeface="+mn-ea"/>
                          <a:cs typeface="+mn-cs"/>
                        </a:rPr>
                        <a:t>International Research Journal of Engineering and Technology (IRJET) </a:t>
                      </a:r>
                      <a:endParaRPr lang="en-IN" b="0" dirty="0"/>
                    </a:p>
                  </a:txBody>
                  <a:tcPr/>
                </a:tc>
                <a:tc>
                  <a:txBody>
                    <a:bodyPr/>
                    <a:lstStyle/>
                    <a:p>
                      <a:r>
                        <a:rPr lang="en-IN" sz="1800" b="0" i="0" u="none" strike="noStrike" kern="1200" baseline="0" dirty="0">
                          <a:solidFill>
                            <a:schemeClr val="dk1"/>
                          </a:solidFill>
                          <a:latin typeface="+mn-lt"/>
                          <a:ea typeface="+mn-ea"/>
                          <a:cs typeface="+mn-cs"/>
                        </a:rPr>
                        <a:t>Rohini </a:t>
                      </a:r>
                      <a:r>
                        <a:rPr lang="en-IN" sz="1800" b="0" i="0" u="none" strike="noStrike" kern="1200" baseline="0" dirty="0" err="1">
                          <a:solidFill>
                            <a:schemeClr val="dk1"/>
                          </a:solidFill>
                          <a:latin typeface="+mn-lt"/>
                          <a:ea typeface="+mn-ea"/>
                          <a:cs typeface="+mn-cs"/>
                        </a:rPr>
                        <a:t>Hanchate</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Harshal</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Narute</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Siddharam</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Shavage</a:t>
                      </a:r>
                      <a:r>
                        <a:rPr lang="en-IN" sz="1800" b="0" i="0" u="none" strike="noStrike" kern="1200" baseline="0" dirty="0">
                          <a:solidFill>
                            <a:schemeClr val="dk1"/>
                          </a:solidFill>
                          <a:latin typeface="+mn-lt"/>
                          <a:ea typeface="+mn-ea"/>
                          <a:cs typeface="+mn-cs"/>
                        </a:rPr>
                        <a:t>, Karan Tiwari. </a:t>
                      </a:r>
                      <a:endParaRPr lang="en-IN" b="0" dirty="0"/>
                    </a:p>
                  </a:txBody>
                  <a:tcPr/>
                </a:tc>
                <a:tc>
                  <a:txBody>
                    <a:bodyPr/>
                    <a:lstStyle/>
                    <a:p>
                      <a:pPr algn="l"/>
                      <a:r>
                        <a:rPr lang="en-US" sz="1800" b="0" i="0" u="none" strike="noStrike" kern="1200" baseline="0" dirty="0">
                          <a:solidFill>
                            <a:schemeClr val="dk1"/>
                          </a:solidFill>
                          <a:latin typeface="+mn-lt"/>
                          <a:ea typeface="+mn-ea"/>
                          <a:cs typeface="+mn-cs"/>
                        </a:rPr>
                        <a:t>STRESS DETECTION USING MACHINE LEARNING </a:t>
                      </a:r>
                      <a:endParaRPr lang="en-IN" b="0" dirty="0"/>
                    </a:p>
                  </a:txBody>
                  <a:tcPr/>
                </a:tc>
                <a:tc>
                  <a:txBody>
                    <a:bodyPr/>
                    <a:lstStyle/>
                    <a:p>
                      <a:r>
                        <a:rPr lang="en-US" dirty="0"/>
                        <a:t>The paper presents a system designed to assess and quantify stress levels in individuals, providing results in percentage format to raise awareness about mental health. It aims to help individuals manage and reduce stress during long work sessions by offering real-time updates and alerts, promoting proactive well-being practices</a:t>
                      </a:r>
                      <a:endParaRPr lang="en-IN" dirty="0"/>
                    </a:p>
                  </a:txBody>
                  <a:tcPr/>
                </a:tc>
                <a:extLst>
                  <a:ext uri="{0D108BD9-81ED-4DB2-BD59-A6C34878D82A}">
                    <a16:rowId xmlns:a16="http://schemas.microsoft.com/office/drawing/2014/main" val="2036512748"/>
                  </a:ext>
                </a:extLst>
              </a:tr>
            </a:tbl>
          </a:graphicData>
        </a:graphic>
      </p:graphicFrame>
    </p:spTree>
    <p:extLst>
      <p:ext uri="{BB962C8B-B14F-4D97-AF65-F5344CB8AC3E}">
        <p14:creationId xmlns:p14="http://schemas.microsoft.com/office/powerpoint/2010/main" val="56659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7FC7-958E-A209-AB6A-1ED825AA89E6}"/>
              </a:ext>
            </a:extLst>
          </p:cNvPr>
          <p:cNvSpPr>
            <a:spLocks noGrp="1"/>
          </p:cNvSpPr>
          <p:nvPr>
            <p:ph type="title"/>
          </p:nvPr>
        </p:nvSpPr>
        <p:spPr/>
        <p:txBody>
          <a:bodyPr/>
          <a:lstStyle/>
          <a:p>
            <a:r>
              <a:rPr lang="en-US" dirty="0"/>
              <a:t>Proposed Work</a:t>
            </a:r>
            <a:br>
              <a:rPr lang="en-US" dirty="0"/>
            </a:br>
            <a:endParaRPr lang="en-IN" dirty="0"/>
          </a:p>
        </p:txBody>
      </p:sp>
      <p:sp>
        <p:nvSpPr>
          <p:cNvPr id="7" name="Content Placeholder 6">
            <a:extLst>
              <a:ext uri="{FF2B5EF4-FFF2-40B4-BE49-F238E27FC236}">
                <a16:creationId xmlns:a16="http://schemas.microsoft.com/office/drawing/2014/main" id="{0922B300-6202-A97C-9494-4F913EAFAD49}"/>
              </a:ext>
            </a:extLst>
          </p:cNvPr>
          <p:cNvSpPr>
            <a:spLocks noGrp="1"/>
          </p:cNvSpPr>
          <p:nvPr>
            <p:ph idx="1"/>
          </p:nvPr>
        </p:nvSpPr>
        <p:spPr/>
        <p:txBody>
          <a:bodyPr/>
          <a:lstStyle/>
          <a:p>
            <a:pPr marL="457200" indent="-457200">
              <a:lnSpc>
                <a:spcPct val="110000"/>
              </a:lnSpc>
              <a:spcBef>
                <a:spcPts val="1000"/>
              </a:spcBef>
              <a:spcAft>
                <a:spcPts val="0"/>
              </a:spcAft>
              <a:buFont typeface="Wingdings" panose="05000000000000000000" pitchFamily="2" charset="2"/>
              <a:buChar char="Ø"/>
            </a:pPr>
            <a:r>
              <a:rPr lang="en-IN" altLang="en-US" sz="2800" dirty="0"/>
              <a:t>In this Project we will use Machine Learning to identify stress level in the students and to predict the stress earlier so that we can able to stop the major damage to their life before happening.</a:t>
            </a:r>
            <a:endParaRPr lang="en-US" sz="2800" dirty="0"/>
          </a:p>
          <a:p>
            <a:pPr marL="457200" indent="-457200">
              <a:lnSpc>
                <a:spcPct val="110000"/>
              </a:lnSpc>
              <a:spcBef>
                <a:spcPts val="1000"/>
              </a:spcBef>
              <a:spcAft>
                <a:spcPts val="0"/>
              </a:spcAft>
              <a:buFont typeface="Wingdings" panose="05000000000000000000" pitchFamily="2" charset="2"/>
              <a:buChar char="Ø"/>
            </a:pPr>
            <a:r>
              <a:rPr lang="en-IN" altLang="en-US" sz="2800" dirty="0"/>
              <a:t>In the test, we will evaluate students amongst different situations. the level of stress was approved by the undertaking execution.</a:t>
            </a:r>
            <a:endParaRPr lang="en-US" sz="2800" dirty="0"/>
          </a:p>
          <a:p>
            <a:pPr marL="457200" indent="-457200">
              <a:lnSpc>
                <a:spcPct val="110000"/>
              </a:lnSpc>
              <a:spcBef>
                <a:spcPts val="1000"/>
              </a:spcBef>
              <a:spcAft>
                <a:spcPts val="0"/>
              </a:spcAft>
              <a:buFont typeface="Wingdings" panose="05000000000000000000" pitchFamily="2" charset="2"/>
              <a:buChar char="Ø"/>
            </a:pPr>
            <a:r>
              <a:rPr lang="en-IN" altLang="en-US" sz="2800" dirty="0"/>
              <a:t>The proposed model includes PSS dataset collection , pre processing , feature extraction and applying machine learning algorithms.</a:t>
            </a:r>
          </a:p>
          <a:p>
            <a:pPr marL="457200" indent="-457200">
              <a:lnSpc>
                <a:spcPct val="110000"/>
              </a:lnSpc>
              <a:spcBef>
                <a:spcPts val="1000"/>
              </a:spcBef>
              <a:spcAft>
                <a:spcPts val="0"/>
              </a:spcAft>
              <a:buFont typeface="Wingdings" panose="05000000000000000000" pitchFamily="2" charset="2"/>
              <a:buChar char="Ø"/>
            </a:pPr>
            <a:r>
              <a:rPr lang="en-IN" altLang="en-US" sz="2800" dirty="0"/>
              <a:t>Raw Data -&gt; Pre-Processing of data -&gt; Applying different classification algorithms -&gt; Output.</a:t>
            </a:r>
            <a:endParaRPr lang="en-US" sz="2800" dirty="0"/>
          </a:p>
          <a:p>
            <a:endParaRPr lang="en-IN" dirty="0"/>
          </a:p>
        </p:txBody>
      </p:sp>
    </p:spTree>
    <p:extLst>
      <p:ext uri="{BB962C8B-B14F-4D97-AF65-F5344CB8AC3E}">
        <p14:creationId xmlns:p14="http://schemas.microsoft.com/office/powerpoint/2010/main" val="303287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2F54-8E20-6B66-A117-84E067DF29E6}"/>
              </a:ext>
            </a:extLst>
          </p:cNvPr>
          <p:cNvSpPr>
            <a:spLocks noGrp="1"/>
          </p:cNvSpPr>
          <p:nvPr>
            <p:ph type="title"/>
          </p:nvPr>
        </p:nvSpPr>
        <p:spPr/>
        <p:txBody>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C96799B3-046A-16E6-FACC-911A337BA0FF}"/>
              </a:ext>
            </a:extLst>
          </p:cNvPr>
          <p:cNvSpPr>
            <a:spLocks noGrp="1"/>
          </p:cNvSpPr>
          <p:nvPr>
            <p:ph idx="1"/>
          </p:nvPr>
        </p:nvSpPr>
        <p:spPr/>
        <p:txBody>
          <a:bodyPr>
            <a:normAutofit lnSpcReduction="10000"/>
          </a:bodyPr>
          <a:lstStyle/>
          <a:p>
            <a:pPr marL="457200" indent="-457200">
              <a:lnSpc>
                <a:spcPct val="100000"/>
              </a:lnSpc>
              <a:spcBef>
                <a:spcPts val="1000"/>
              </a:spcBef>
              <a:spcAft>
                <a:spcPts val="0"/>
              </a:spcAft>
              <a:buFont typeface="Wingdings" panose="05000000000000000000" pitchFamily="2" charset="2"/>
              <a:buChar char="Ø"/>
            </a:pPr>
            <a:r>
              <a:rPr lang="en-US" sz="2800" dirty="0"/>
              <a:t>Stress is often associated with negative experiences or events. However, research shows that stress is a natural part of life</a:t>
            </a:r>
            <a:r>
              <a:rPr lang="en-US" altLang="en-US" sz="2800" dirty="0"/>
              <a:t>.</a:t>
            </a:r>
          </a:p>
          <a:p>
            <a:pPr marL="457200" indent="-457200">
              <a:lnSpc>
                <a:spcPct val="100000"/>
              </a:lnSpc>
              <a:spcBef>
                <a:spcPts val="1000"/>
              </a:spcBef>
              <a:spcAft>
                <a:spcPts val="0"/>
              </a:spcAft>
              <a:buFont typeface="Wingdings" panose="05000000000000000000" pitchFamily="2" charset="2"/>
              <a:buChar char="Ø"/>
            </a:pPr>
            <a:r>
              <a:rPr lang="en-US" sz="2800" dirty="0"/>
              <a:t>Some common causes of stress </a:t>
            </a:r>
            <a:r>
              <a:rPr lang="en-IN" sz="2800" dirty="0"/>
              <a:t>Work-Related Stress</a:t>
            </a:r>
            <a:r>
              <a:rPr lang="en-US" sz="2800" dirty="0"/>
              <a:t>,</a:t>
            </a:r>
            <a:r>
              <a:rPr lang="en-IN" sz="2800" dirty="0"/>
              <a:t> Academic Stress</a:t>
            </a:r>
            <a:r>
              <a:rPr lang="en-US" sz="2800" dirty="0"/>
              <a:t>,</a:t>
            </a:r>
            <a:r>
              <a:rPr lang="en-IN" sz="2800" dirty="0"/>
              <a:t> Financial Stress</a:t>
            </a:r>
            <a:r>
              <a:rPr lang="en-US" sz="2800" dirty="0"/>
              <a:t>,</a:t>
            </a:r>
            <a:r>
              <a:rPr lang="en-IN" sz="2800" dirty="0"/>
              <a:t> Personal Relationships, Health-Related Issues.</a:t>
            </a:r>
            <a:endParaRPr lang="en-US" altLang="en-US" sz="2800" dirty="0"/>
          </a:p>
          <a:p>
            <a:pPr marL="457200" indent="-457200">
              <a:lnSpc>
                <a:spcPct val="100000"/>
              </a:lnSpc>
              <a:spcBef>
                <a:spcPts val="1000"/>
              </a:spcBef>
              <a:spcAft>
                <a:spcPts val="0"/>
              </a:spcAft>
              <a:buFont typeface="Wingdings" panose="05000000000000000000" pitchFamily="2" charset="2"/>
              <a:buChar char="Ø"/>
            </a:pPr>
            <a:r>
              <a:rPr lang="en-US" altLang="en-US" sz="2800" dirty="0"/>
              <a:t>Every hour, a student commits suicide in the different part of the country. Our country has reported large suicide cases of the youngsters aging between the age group of fifteen to twenty nine, as per Lancet report(2012).</a:t>
            </a:r>
          </a:p>
          <a:p>
            <a:pPr marL="457200" indent="-457200">
              <a:lnSpc>
                <a:spcPct val="100000"/>
              </a:lnSpc>
              <a:spcBef>
                <a:spcPts val="1000"/>
              </a:spcBef>
              <a:spcAft>
                <a:spcPts val="0"/>
              </a:spcAft>
              <a:buFont typeface="Wingdings" panose="05000000000000000000" pitchFamily="2" charset="2"/>
              <a:buChar char="Ø"/>
            </a:pPr>
            <a:r>
              <a:rPr lang="en-US" altLang="en-US" sz="2800" dirty="0"/>
              <a:t>Number of suicide in our nation are increasing Consistently around 92 individuals commit suicide around the world, which makes it 800,000 for every year. Out of this 135000 (17%) are an inhabitant of India.</a:t>
            </a:r>
          </a:p>
          <a:p>
            <a:pPr marL="457200" indent="-457200">
              <a:lnSpc>
                <a:spcPct val="100000"/>
              </a:lnSpc>
              <a:buFont typeface="Wingdings" panose="05000000000000000000" pitchFamily="2" charset="2"/>
              <a:buChar char="Ø"/>
            </a:pPr>
            <a:r>
              <a:rPr lang="en-US" sz="2800" dirty="0"/>
              <a:t>We will study how these factors affect people's minds using brainwave signals collected from the PSS dataset</a:t>
            </a:r>
            <a:r>
              <a:rPr lang="en-US" altLang="en-US" sz="2800" dirty="0"/>
              <a:t>.</a:t>
            </a:r>
          </a:p>
          <a:p>
            <a:endParaRPr lang="en-IN" dirty="0"/>
          </a:p>
        </p:txBody>
      </p:sp>
    </p:spTree>
    <p:extLst>
      <p:ext uri="{BB962C8B-B14F-4D97-AF65-F5344CB8AC3E}">
        <p14:creationId xmlns:p14="http://schemas.microsoft.com/office/powerpoint/2010/main" val="265285889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1845</Words>
  <Application>Microsoft Office PowerPoint</Application>
  <PresentationFormat>Widescreen</PresentationFormat>
  <Paragraphs>150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Times New Roman</vt:lpstr>
      <vt:lpstr>Wingdings</vt:lpstr>
      <vt:lpstr>Custom Design</vt:lpstr>
      <vt:lpstr>PowerPoint Presentation</vt:lpstr>
      <vt:lpstr>Abstract</vt:lpstr>
      <vt:lpstr>Contents</vt:lpstr>
      <vt:lpstr>Problem Statement</vt:lpstr>
      <vt:lpstr>Objectives of Project </vt:lpstr>
      <vt:lpstr>Literature survey </vt:lpstr>
      <vt:lpstr>Cont..</vt:lpstr>
      <vt:lpstr>Proposed Work </vt:lpstr>
      <vt:lpstr>Introduction </vt:lpstr>
      <vt:lpstr>Existing System </vt:lpstr>
      <vt:lpstr>Proposed System </vt:lpstr>
      <vt:lpstr>Planning </vt:lpstr>
      <vt:lpstr>Requirements </vt:lpstr>
      <vt:lpstr>UML Diagrams </vt:lpstr>
      <vt:lpstr>Data Flow Diagram </vt:lpstr>
      <vt:lpstr>Data Processing Techniques  </vt:lpstr>
      <vt:lpstr>Reference</vt:lpstr>
      <vt:lpstr>Git Hub Dashboards of each student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Sai Priya Chappidi</cp:lastModifiedBy>
  <cp:revision>134</cp:revision>
  <dcterms:created xsi:type="dcterms:W3CDTF">2019-06-11T05:35:00Z</dcterms:created>
  <dcterms:modified xsi:type="dcterms:W3CDTF">2024-12-26T13:10:43Z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1FA63A0AB4734BE7B6886FCFCC34AA5D_13</vt:lpwstr>
  </property>
  <property fmtid="{D5CDD505-2E9C-101B-9397-08002B2CF9AE}" pid="3" name="KSOProductBuildVer">
    <vt:lpwstr>1033-12.2.0.19307</vt:lpwstr>
  </property>
</Properties>
</file>