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257" r:id="rId3"/>
    <p:sldId id="273" r:id="rId4"/>
    <p:sldId id="284" r:id="rId5"/>
    <p:sldId id="285" r:id="rId6"/>
    <p:sldId id="286" r:id="rId7"/>
    <p:sldId id="297" r:id="rId8"/>
    <p:sldId id="288" r:id="rId9"/>
    <p:sldId id="289" r:id="rId10"/>
    <p:sldId id="290" r:id="rId11"/>
    <p:sldId id="291" r:id="rId12"/>
    <p:sldId id="293" r:id="rId13"/>
    <p:sldId id="302" r:id="rId14"/>
    <p:sldId id="303" r:id="rId15"/>
    <p:sldId id="304" r:id="rId16"/>
    <p:sldId id="294" r:id="rId17"/>
    <p:sldId id="295" r:id="rId18"/>
    <p:sldId id="296" r:id="rId19"/>
    <p:sldId id="298" r:id="rId20"/>
    <p:sldId id="299" r:id="rId21"/>
    <p:sldId id="300" r:id="rId22"/>
    <p:sldId id="301" r:id="rId23"/>
    <p:sldId id="277" r:id="rId24"/>
    <p:sldId id="279" r:id="rId25"/>
    <p:sldId id="278"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13-02-2025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500" b="1" i="1" dirty="0">
                <a:solidFill>
                  <a:schemeClr val="bg1"/>
                </a:solidFill>
                <a:effectLst/>
                <a:latin typeface="Times New Roman" panose="02020603050405020304" pitchFamily="18" charset="0"/>
                <a:cs typeface="Times New Roman" panose="02020603050405020304" pitchFamily="18" charset="0"/>
              </a:rPr>
              <a:t>Stress detection in Students using Machine Learning</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t>
            </a:r>
            <a:r>
              <a:rPr lang="en-IN" altLang="en-US" sz="1600" b="0" cap="small" baseline="0" dirty="0">
                <a:solidFill>
                  <a:schemeClr val="bg1"/>
                </a:solidFill>
                <a:latin typeface="Times New Roman" panose="02020603050405020304" pitchFamily="18" charset="0"/>
                <a:cs typeface="Times New Roman" panose="02020603050405020304" pitchFamily="18" charset="0"/>
              </a:rPr>
              <a:t>b - 3</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Neha C</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sz="1200" b="0" dirty="0"/>
              <a:t>68</a:t>
            </a:r>
            <a:endParaRPr lang="en-IN" altLang="en-US" sz="1200" b="0" dirty="0"/>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IN" altLang="en-US" sz="2400" b="0" dirty="0">
                <a:effectLst>
                  <a:outerShdw blurRad="38100" dist="38100" dir="2700000" algn="tl">
                    <a:srgbClr val="000000">
                      <a:alpha val="43137"/>
                    </a:srgbClr>
                  </a:outerShdw>
                </a:effectLst>
              </a:rPr>
              <a:t>D</a:t>
            </a:r>
            <a:r>
              <a:rPr lang="en-US" sz="2400" b="0" dirty="0">
                <a:effectLst>
                  <a:outerShdw blurRad="38100" dist="38100" dir="2700000" algn="tl">
                    <a:srgbClr val="000000">
                      <a:alpha val="43137"/>
                    </a:srgbClr>
                  </a:outerShdw>
                </a:effectLst>
              </a:rPr>
              <a:t>r.</a:t>
            </a:r>
            <a:r>
              <a:rPr lang="en-IN" altLang="en-US" sz="2400" b="0" dirty="0">
                <a:effectLst>
                  <a:outerShdw blurRad="38100" dist="38100" dir="2700000" algn="tl">
                    <a:srgbClr val="000000">
                      <a:alpha val="43137"/>
                    </a:srgbClr>
                  </a:outerShdw>
                </a:effectLst>
              </a:rPr>
              <a:t> P. </a:t>
            </a:r>
            <a:r>
              <a:rPr lang="en-IN" altLang="en-US" sz="2400" b="0" dirty="0" err="1">
                <a:effectLst>
                  <a:outerShdw blurRad="38100" dist="38100" dir="2700000" algn="tl">
                    <a:srgbClr val="000000">
                      <a:alpha val="43137"/>
                    </a:srgbClr>
                  </a:outerShdw>
                </a:effectLst>
              </a:rPr>
              <a:t>Chitralingappa</a:t>
            </a:r>
            <a:r>
              <a:rPr lang="en-US" sz="2400" b="0" dirty="0">
                <a:effectLst>
                  <a:outerShdw blurRad="38100" dist="38100" dir="2700000" algn="tl">
                    <a:srgbClr val="000000">
                      <a:alpha val="43137"/>
                    </a:srgbClr>
                  </a:outerShdw>
                </a:effectLst>
              </a:rPr>
              <a:t> </a:t>
            </a:r>
            <a:r>
              <a:rPr lang="en-US" sz="1600" b="0" baseline="-25000" dirty="0">
                <a:effectLst>
                  <a:outerShdw blurRad="38100" dist="38100" dir="2700000" algn="tl">
                    <a:srgbClr val="000000">
                      <a:alpha val="43137"/>
                    </a:srgbClr>
                  </a:outerShdw>
                </a:effectLst>
              </a:rPr>
              <a:t>M. Tech.</a:t>
            </a:r>
            <a:r>
              <a:rPr lang="en-IN" altLang="en-US" sz="1600" b="0" baseline="-25000" dirty="0">
                <a:effectLst>
                  <a:outerShdw blurRad="38100" dist="38100" dir="2700000" algn="tl">
                    <a:srgbClr val="000000">
                      <a:alpha val="43137"/>
                    </a:srgbClr>
                  </a:outerShdw>
                </a:effectLst>
              </a:rPr>
              <a:t>, </a:t>
            </a:r>
            <a:r>
              <a:rPr lang="en-IN" altLang="en-US" sz="1200" b="0" baseline="-25000" dirty="0">
                <a:effectLst>
                  <a:outerShdw blurRad="38100" dist="38100" dir="2700000" algn="tl">
                    <a:srgbClr val="000000">
                      <a:alpha val="43137"/>
                    </a:srgbClr>
                  </a:outerShdw>
                </a:effectLst>
              </a:rPr>
              <a:t>Ph.D</a:t>
            </a:r>
            <a:r>
              <a:rPr lang="en-IN" altLang="en-US" sz="1600" b="0" baseline="-25000" dirty="0">
                <a:effectLst>
                  <a:outerShdw blurRad="38100" dist="38100" dir="2700000" algn="tl">
                    <a:srgbClr val="000000">
                      <a:alpha val="43137"/>
                    </a:srgbClr>
                  </a:outerShdw>
                </a:effectLst>
              </a:rPr>
              <a:t>.</a:t>
            </a:r>
            <a:endParaRPr lang="en-IN" sz="1600" b="0" baseline="-25000" dirty="0">
              <a:effectLst>
                <a:outerShdw blurRad="38100" dist="38100" dir="2700000" algn="tl">
                  <a:srgbClr val="000000">
                    <a:alpha val="43137"/>
                  </a:srgbClr>
                </a:outerShdw>
              </a:effectLst>
            </a:endParaRPr>
          </a:p>
          <a:p>
            <a:pPr>
              <a:spcBef>
                <a:spcPts val="200"/>
              </a:spcBef>
            </a:pPr>
            <a:r>
              <a:rPr lang="en-IN" sz="1200" b="0" dirty="0"/>
              <a:t>Associate Professor &amp; Head Dept. of CSE(Data Science)</a:t>
            </a:r>
          </a:p>
        </p:txBody>
      </p:sp>
      <p:sp>
        <p:nvSpPr>
          <p:cNvPr id="7" name="Subtitle 11"/>
          <p:cNvSpPr txBox="1"/>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altLang="en-US" sz="2600" b="0" dirty="0">
                <a:effectLst>
                  <a:outerShdw blurRad="38100" dist="38100" dir="2700000" algn="tl">
                    <a:srgbClr val="000000">
                      <a:alpha val="43137"/>
                    </a:srgbClr>
                  </a:outerShdw>
                </a:effectLst>
              </a:rPr>
              <a:t>Purushotham B</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altLang="en-US" sz="1200" b="0" dirty="0"/>
              <a:t>81</a:t>
            </a:r>
          </a:p>
        </p:txBody>
      </p:sp>
      <p:sp>
        <p:nvSpPr>
          <p:cNvPr id="13" name="Subtitle 11"/>
          <p:cNvSpPr txBox="1"/>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err="1">
                <a:effectLst>
                  <a:outerShdw blurRad="38100" dist="38100" dir="2700000" algn="tl">
                    <a:srgbClr val="000000">
                      <a:alpha val="43137"/>
                    </a:srgbClr>
                  </a:outerShdw>
                </a:effectLst>
              </a:rPr>
              <a:t>Tharun</a:t>
            </a:r>
            <a:r>
              <a:rPr lang="en-IN" sz="2600" b="0" dirty="0">
                <a:effectLst>
                  <a:outerShdw blurRad="38100" dist="38100" dir="2700000" algn="tl">
                    <a:srgbClr val="000000">
                      <a:alpha val="43137"/>
                    </a:srgbClr>
                  </a:outerShdw>
                </a:effectLst>
              </a:rPr>
              <a:t> K R</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a:t>
            </a:r>
            <a:r>
              <a:rPr lang="en-IN" sz="1200" b="0" dirty="0"/>
              <a:t>B3</a:t>
            </a:r>
            <a:endParaRPr lang="en-IN" altLang="en-US" sz="1200" b="0" dirty="0"/>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b="0" dirty="0">
                <a:effectLst>
                  <a:outerShdw blurRad="38100" dist="38100" dir="2700000" algn="tl">
                    <a:srgbClr val="000000">
                      <a:alpha val="43137"/>
                    </a:srgbClr>
                  </a:outerShdw>
                </a:effectLst>
              </a:rPr>
              <a:t>Sai Priya C</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214G1A3291</a:t>
            </a:r>
            <a:endParaRPr lang="en-IN" alt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Stress detection in Students </a:t>
            </a: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47FDB-01FF-9181-0C90-4C11643D3E68}"/>
              </a:ext>
            </a:extLst>
          </p:cNvPr>
          <p:cNvSpPr>
            <a:spLocks noGrp="1"/>
          </p:cNvSpPr>
          <p:nvPr>
            <p:ph type="title"/>
          </p:nvPr>
        </p:nvSpPr>
        <p:spPr/>
        <p:txBody>
          <a:bodyPr/>
          <a:lstStyle/>
          <a:p>
            <a:r>
              <a:rPr lang="en-US" dirty="0"/>
              <a:t>Existing System</a:t>
            </a:r>
            <a:br>
              <a:rPr lang="en-US" dirty="0"/>
            </a:br>
            <a:endParaRPr lang="en-IN" dirty="0"/>
          </a:p>
        </p:txBody>
      </p:sp>
      <p:sp>
        <p:nvSpPr>
          <p:cNvPr id="3" name="Content Placeholder 2">
            <a:extLst>
              <a:ext uri="{FF2B5EF4-FFF2-40B4-BE49-F238E27FC236}">
                <a16:creationId xmlns:a16="http://schemas.microsoft.com/office/drawing/2014/main" id="{D6867618-F7AE-40D1-3D0F-0526BF4946D3}"/>
              </a:ext>
            </a:extLst>
          </p:cNvPr>
          <p:cNvSpPr>
            <a:spLocks noGrp="1"/>
          </p:cNvSpPr>
          <p:nvPr>
            <p:ph idx="1"/>
          </p:nvPr>
        </p:nvSpPr>
        <p:spPr/>
        <p:txBody>
          <a:bodyPr>
            <a:normAutofit/>
          </a:bodyPr>
          <a:lstStyle/>
          <a:p>
            <a:r>
              <a:rPr lang="en-US" b="1" dirty="0"/>
              <a:t>PSS-Based Stress Classification</a:t>
            </a:r>
            <a:r>
              <a:rPr lang="en-US" dirty="0"/>
              <a:t>: Some systems use PSS and similar scales, along with demographic and behavioral data, to predict an individual’s stress level. These systems typically employ machine learning algorithms such as </a:t>
            </a:r>
            <a:r>
              <a:rPr lang="en-US" b="1" dirty="0"/>
              <a:t>Naive Bayes</a:t>
            </a:r>
            <a:r>
              <a:rPr lang="en-US" dirty="0"/>
              <a:t>, </a:t>
            </a:r>
            <a:r>
              <a:rPr lang="en-US" b="1" dirty="0"/>
              <a:t>Logistic Regression</a:t>
            </a:r>
            <a:r>
              <a:rPr lang="en-US" dirty="0"/>
              <a:t>, and </a:t>
            </a:r>
            <a:r>
              <a:rPr lang="en-US" b="1" dirty="0"/>
              <a:t>SVM</a:t>
            </a:r>
            <a:r>
              <a:rPr lang="en-US" dirty="0"/>
              <a:t> to process responses and generate predictions.</a:t>
            </a:r>
            <a:endParaRPr lang="en-US" b="1" dirty="0"/>
          </a:p>
          <a:p>
            <a:r>
              <a:rPr lang="en-US" b="1" dirty="0"/>
              <a:t>Manual Techniques</a:t>
            </a:r>
          </a:p>
          <a:p>
            <a:pPr marL="0" indent="0">
              <a:buNone/>
            </a:pPr>
            <a:r>
              <a:rPr lang="en-US" b="1" dirty="0"/>
              <a:t>   Surveys :</a:t>
            </a:r>
            <a:r>
              <a:rPr lang="en-US" dirty="0"/>
              <a:t>Widely used to assess stress levels through self-reported responses.</a:t>
            </a:r>
          </a:p>
          <a:p>
            <a:pPr marL="457200" lvl="1" indent="0">
              <a:buNone/>
            </a:pPr>
            <a:r>
              <a:rPr lang="en-US" dirty="0"/>
              <a:t>Examples: Perceived Stress Scale (PSS)</a:t>
            </a:r>
          </a:p>
          <a:p>
            <a:pPr marL="457200" lvl="1" indent="0">
              <a:buNone/>
            </a:pPr>
            <a:endParaRPr lang="en-US" dirty="0"/>
          </a:p>
          <a:p>
            <a:endParaRPr lang="en-IN" dirty="0"/>
          </a:p>
        </p:txBody>
      </p:sp>
    </p:spTree>
    <p:extLst>
      <p:ext uri="{BB962C8B-B14F-4D97-AF65-F5344CB8AC3E}">
        <p14:creationId xmlns:p14="http://schemas.microsoft.com/office/powerpoint/2010/main" val="1526680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B8E4-76EE-6EC9-E061-5210953F8017}"/>
              </a:ext>
            </a:extLst>
          </p:cNvPr>
          <p:cNvSpPr>
            <a:spLocks noGrp="1"/>
          </p:cNvSpPr>
          <p:nvPr>
            <p:ph type="title"/>
          </p:nvPr>
        </p:nvSpPr>
        <p:spPr/>
        <p:txBody>
          <a:bodyPr/>
          <a:lstStyle/>
          <a:p>
            <a:r>
              <a:rPr lang="en-US" dirty="0"/>
              <a:t>Proposed System</a:t>
            </a:r>
            <a:br>
              <a:rPr lang="en-US" dirty="0"/>
            </a:br>
            <a:endParaRPr lang="en-IN" dirty="0"/>
          </a:p>
        </p:txBody>
      </p:sp>
      <p:sp>
        <p:nvSpPr>
          <p:cNvPr id="4" name="Content Placeholder 3">
            <a:extLst>
              <a:ext uri="{FF2B5EF4-FFF2-40B4-BE49-F238E27FC236}">
                <a16:creationId xmlns:a16="http://schemas.microsoft.com/office/drawing/2014/main" id="{2FB633ED-A39D-8109-BDDC-4D917C43019A}"/>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utilizes </a:t>
            </a:r>
            <a:r>
              <a:rPr lang="en-IN" dirty="0"/>
              <a:t>real-time face recognition.</a:t>
            </a:r>
          </a:p>
          <a:p>
            <a:pPr>
              <a:buFont typeface="Arial" panose="020B0604020202020204" pitchFamily="34" charset="0"/>
              <a:buChar char="•"/>
            </a:pPr>
            <a:r>
              <a:rPr lang="en-US" dirty="0"/>
              <a:t>It detects age, gender, and emotions from facial images. Convolutional Neural Networks (CNNs) are used for emotion and gender detection.</a:t>
            </a:r>
            <a:endParaRPr lang="en-IN" dirty="0"/>
          </a:p>
          <a:p>
            <a:pPr>
              <a:buFont typeface="Arial" panose="020B0604020202020204" pitchFamily="34" charset="0"/>
              <a:buChar char="•"/>
            </a:pPr>
            <a:r>
              <a:rPr lang="en-US" dirty="0" err="1"/>
              <a:t>DeepFace</a:t>
            </a:r>
            <a:r>
              <a:rPr lang="en-US" dirty="0"/>
              <a:t> library is used for accurate age estimation.</a:t>
            </a:r>
            <a:endParaRPr lang="en-IN" dirty="0"/>
          </a:p>
          <a:p>
            <a:pPr>
              <a:buFont typeface="Arial" panose="020B0604020202020204" pitchFamily="34" charset="0"/>
              <a:buChar char="•"/>
            </a:pPr>
            <a:r>
              <a:rPr lang="en-US" dirty="0"/>
              <a:t>The system processes images in real time via the webcam.</a:t>
            </a:r>
            <a:endParaRPr lang="en-IN" dirty="0"/>
          </a:p>
          <a:p>
            <a:pPr>
              <a:buFont typeface="Arial" panose="020B0604020202020204" pitchFamily="34" charset="0"/>
              <a:buChar char="•"/>
            </a:pPr>
            <a:r>
              <a:rPr lang="en-US" dirty="0"/>
              <a:t>It can predict stress levels based on dataset features.</a:t>
            </a:r>
          </a:p>
          <a:p>
            <a:pPr>
              <a:buFont typeface="Arial" panose="020B0604020202020204" pitchFamily="34" charset="0"/>
              <a:buChar char="•"/>
            </a:pPr>
            <a:r>
              <a:rPr lang="en-US" dirty="0"/>
              <a:t>It runs as a Flask web application with a user-friendly interface.</a:t>
            </a:r>
            <a:endParaRPr lang="en-US" dirty="0">
              <a:latin typeface="Times New Roman" panose="02020603050405020304" pitchFamily="18"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126622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0359-BE9A-10EF-05D1-8D6054109EB8}"/>
              </a:ext>
            </a:extLst>
          </p:cNvPr>
          <p:cNvSpPr>
            <a:spLocks noGrp="1"/>
          </p:cNvSpPr>
          <p:nvPr>
            <p:ph type="title"/>
          </p:nvPr>
        </p:nvSpPr>
        <p:spPr/>
        <p:txBody>
          <a:bodyPr/>
          <a:lstStyle/>
          <a:p>
            <a:r>
              <a:rPr lang="en-US" dirty="0"/>
              <a:t>Requirements</a:t>
            </a:r>
            <a:br>
              <a:rPr lang="en-US" dirty="0"/>
            </a:br>
            <a:endParaRPr lang="en-IN" dirty="0"/>
          </a:p>
        </p:txBody>
      </p:sp>
      <p:sp>
        <p:nvSpPr>
          <p:cNvPr id="3" name="Content Placeholder 2">
            <a:extLst>
              <a:ext uri="{FF2B5EF4-FFF2-40B4-BE49-F238E27FC236}">
                <a16:creationId xmlns:a16="http://schemas.microsoft.com/office/drawing/2014/main" id="{F3DFA4A5-74D0-BB3B-DB78-14668F75AEB9}"/>
              </a:ext>
            </a:extLst>
          </p:cNvPr>
          <p:cNvSpPr>
            <a:spLocks noGrp="1"/>
          </p:cNvSpPr>
          <p:nvPr>
            <p:ph idx="1"/>
          </p:nvPr>
        </p:nvSpPr>
        <p:spPr>
          <a:xfrm>
            <a:off x="199506" y="1050626"/>
            <a:ext cx="11762340" cy="5394960"/>
          </a:xfrm>
        </p:spPr>
        <p:txBody>
          <a:bodyPr numCol="2">
            <a:normAutofit/>
          </a:bodyPr>
          <a:lstStyle/>
          <a:p>
            <a:pPr marL="0" indent="0">
              <a:buNone/>
            </a:pPr>
            <a:endParaRPr lang="en-US" sz="1600" b="1" dirty="0"/>
          </a:p>
          <a:p>
            <a:pPr marL="0" indent="0">
              <a:buNone/>
            </a:pPr>
            <a:endParaRPr lang="en-US" sz="1600" b="1" dirty="0"/>
          </a:p>
          <a:p>
            <a:pPr marL="0" indent="0">
              <a:buNone/>
            </a:pPr>
            <a:r>
              <a:rPr lang="en-US" sz="2000" b="1" dirty="0"/>
              <a:t>Hardware:</a:t>
            </a:r>
          </a:p>
          <a:p>
            <a:pPr marL="0" indent="0">
              <a:buNone/>
            </a:pPr>
            <a:endParaRPr lang="en-US" sz="1600" b="1" dirty="0"/>
          </a:p>
          <a:p>
            <a:pPr marL="0" indent="0">
              <a:lnSpc>
                <a:spcPct val="100000"/>
              </a:lnSpc>
              <a:spcBef>
                <a:spcPts val="600"/>
              </a:spcBef>
              <a:spcAft>
                <a:spcPts val="600"/>
              </a:spcAft>
              <a:buNone/>
            </a:pPr>
            <a:r>
              <a:rPr lang="en-US" sz="1600" kern="1800" dirty="0">
                <a:solidFill>
                  <a:srgbClr val="000000"/>
                </a:solidFill>
                <a:ea typeface="SimSun" panose="02010600030101010101" pitchFamily="2" charset="-122"/>
              </a:rPr>
              <a:t>Processor		- I3/Intel Processor</a:t>
            </a:r>
          </a:p>
          <a:p>
            <a:pPr marL="0" indent="0">
              <a:lnSpc>
                <a:spcPct val="100000"/>
              </a:lnSpc>
              <a:spcBef>
                <a:spcPts val="600"/>
              </a:spcBef>
              <a:spcAft>
                <a:spcPts val="600"/>
              </a:spcAft>
              <a:buNone/>
            </a:pPr>
            <a:r>
              <a:rPr lang="en-IN" sz="1600" dirty="0">
                <a:solidFill>
                  <a:srgbClr val="000000"/>
                </a:solidFill>
                <a:ea typeface="Calibri" panose="020F0502020204030204" pitchFamily="34" charset="0"/>
              </a:rPr>
              <a:t>Hard Disk		- 160GB</a:t>
            </a:r>
            <a:endParaRPr lang="en-IN" sz="1600" dirty="0">
              <a:ea typeface="Calibri" panose="020F0502020204030204" pitchFamily="34" charset="0"/>
            </a:endParaRPr>
          </a:p>
          <a:p>
            <a:pPr marL="0" indent="0">
              <a:lnSpc>
                <a:spcPct val="100000"/>
              </a:lnSpc>
              <a:spcBef>
                <a:spcPts val="600"/>
              </a:spcBef>
              <a:spcAft>
                <a:spcPts val="600"/>
              </a:spcAft>
              <a:buNone/>
            </a:pPr>
            <a:r>
              <a:rPr lang="en-IN" sz="1600" dirty="0">
                <a:solidFill>
                  <a:srgbClr val="000000"/>
                </a:solidFill>
                <a:ea typeface="Calibri" panose="020F0502020204030204" pitchFamily="34" charset="0"/>
              </a:rPr>
              <a:t>Key Board		- Standard Windows Keyboard</a:t>
            </a:r>
            <a:endParaRPr lang="en-IN" sz="1600" dirty="0">
              <a:ea typeface="Calibri" panose="020F0502020204030204" pitchFamily="34" charset="0"/>
            </a:endParaRPr>
          </a:p>
          <a:p>
            <a:pPr marL="0" indent="0">
              <a:lnSpc>
                <a:spcPct val="100000"/>
              </a:lnSpc>
              <a:spcBef>
                <a:spcPts val="600"/>
              </a:spcBef>
              <a:spcAft>
                <a:spcPts val="600"/>
              </a:spcAft>
              <a:buNone/>
            </a:pPr>
            <a:r>
              <a:rPr lang="en-IN" sz="1600" dirty="0">
                <a:solidFill>
                  <a:srgbClr val="000000"/>
                </a:solidFill>
                <a:ea typeface="Calibri" panose="020F0502020204030204" pitchFamily="34" charset="0"/>
              </a:rPr>
              <a:t>Mouse		- Two or Three Button Mouse</a:t>
            </a:r>
          </a:p>
          <a:p>
            <a:pPr marL="0" indent="0">
              <a:lnSpc>
                <a:spcPct val="100000"/>
              </a:lnSpc>
              <a:spcBef>
                <a:spcPts val="600"/>
              </a:spcBef>
              <a:spcAft>
                <a:spcPts val="600"/>
              </a:spcAft>
              <a:buNone/>
            </a:pPr>
            <a:r>
              <a:rPr lang="en-IN" sz="1600" dirty="0">
                <a:solidFill>
                  <a:srgbClr val="000000"/>
                </a:solidFill>
                <a:ea typeface="Calibri" panose="020F0502020204030204" pitchFamily="34" charset="0"/>
              </a:rPr>
              <a:t>Monitor		- SVGA</a:t>
            </a:r>
            <a:endParaRPr lang="en-IN" sz="1600" dirty="0">
              <a:ea typeface="Calibri" panose="020F0502020204030204" pitchFamily="34" charset="0"/>
            </a:endParaRPr>
          </a:p>
          <a:p>
            <a:pPr marL="0" indent="0">
              <a:lnSpc>
                <a:spcPct val="100000"/>
              </a:lnSpc>
              <a:spcBef>
                <a:spcPts val="600"/>
              </a:spcBef>
              <a:spcAft>
                <a:spcPts val="600"/>
              </a:spcAft>
              <a:buNone/>
            </a:pPr>
            <a:r>
              <a:rPr lang="en-IN" sz="1600" dirty="0">
                <a:solidFill>
                  <a:srgbClr val="000000"/>
                </a:solidFill>
                <a:ea typeface="Calibri" panose="020F0502020204030204" pitchFamily="34" charset="0"/>
              </a:rPr>
              <a:t>RAM		- 8GB</a:t>
            </a:r>
          </a:p>
          <a:p>
            <a:pPr marL="0" indent="0">
              <a:buNone/>
            </a:pPr>
            <a:endParaRPr lang="en-IN" sz="1600" dirty="0">
              <a:solidFill>
                <a:srgbClr val="000000"/>
              </a:solidFill>
              <a:ea typeface="Calibri" panose="020F0502020204030204" pitchFamily="34" charset="0"/>
            </a:endParaRPr>
          </a:p>
          <a:p>
            <a:pPr marL="0" indent="0">
              <a:buNone/>
            </a:pPr>
            <a:endParaRPr lang="en-IN" sz="1600" dirty="0">
              <a:solidFill>
                <a:srgbClr val="000000"/>
              </a:solidFill>
              <a:ea typeface="Calibri" panose="020F0502020204030204" pitchFamily="34" charset="0"/>
            </a:endParaRPr>
          </a:p>
          <a:p>
            <a:pPr marL="0" indent="0">
              <a:buNone/>
            </a:pPr>
            <a:endParaRPr lang="en-IN" sz="1600" dirty="0">
              <a:solidFill>
                <a:srgbClr val="000000"/>
              </a:solidFill>
              <a:ea typeface="Calibri" panose="020F0502020204030204" pitchFamily="34" charset="0"/>
            </a:endParaRPr>
          </a:p>
          <a:p>
            <a:pPr marL="0" indent="0">
              <a:buNone/>
            </a:pPr>
            <a:endParaRPr lang="en-IN" sz="1600" dirty="0">
              <a:solidFill>
                <a:srgbClr val="000000"/>
              </a:solidFill>
              <a:ea typeface="Calibri" panose="020F0502020204030204" pitchFamily="34" charset="0"/>
            </a:endParaRPr>
          </a:p>
          <a:p>
            <a:pPr marL="0" indent="0">
              <a:buNone/>
            </a:pPr>
            <a:endParaRPr lang="en-IN" sz="1600" b="1" dirty="0"/>
          </a:p>
          <a:p>
            <a:pPr marL="0" indent="0">
              <a:buNone/>
            </a:pPr>
            <a:endParaRPr lang="en-IN" sz="1600" b="1" dirty="0"/>
          </a:p>
          <a:p>
            <a:pPr marL="0" indent="0">
              <a:buNone/>
            </a:pPr>
            <a:r>
              <a:rPr lang="en-IN" sz="2000" b="1" dirty="0"/>
              <a:t>Software:</a:t>
            </a:r>
          </a:p>
          <a:p>
            <a:pPr marL="0" indent="0">
              <a:buNone/>
            </a:pPr>
            <a:endParaRPr lang="en-IN" sz="1600" b="1" dirty="0"/>
          </a:p>
          <a:p>
            <a:pPr marL="0" lvl="0" indent="0" algn="just">
              <a:lnSpc>
                <a:spcPct val="100000"/>
              </a:lnSpc>
              <a:spcBef>
                <a:spcPts val="600"/>
              </a:spcBef>
              <a:spcAft>
                <a:spcPts val="600"/>
              </a:spcAft>
              <a:buNone/>
              <a:tabLst>
                <a:tab pos="457200" algn="l"/>
              </a:tabLst>
            </a:pPr>
            <a:r>
              <a:rPr lang="en-US" sz="1600" dirty="0">
                <a:solidFill>
                  <a:srgbClr val="000000"/>
                </a:solidFill>
                <a:ea typeface="Times New Roman" panose="02020603050405020304" pitchFamily="18" charset="0"/>
              </a:rPr>
              <a:t>Operating System	:  Windows 7/8/10</a:t>
            </a:r>
            <a:endParaRPr lang="en-IN" sz="1600" dirty="0">
              <a:ea typeface="Times New Roman" panose="02020603050405020304" pitchFamily="18" charset="0"/>
            </a:endParaRPr>
          </a:p>
          <a:p>
            <a:pPr marL="0" lvl="0" indent="0" algn="just">
              <a:lnSpc>
                <a:spcPct val="100000"/>
              </a:lnSpc>
              <a:spcBef>
                <a:spcPts val="600"/>
              </a:spcBef>
              <a:spcAft>
                <a:spcPts val="600"/>
              </a:spcAft>
              <a:buNone/>
              <a:tabLst>
                <a:tab pos="457200" algn="l"/>
              </a:tabLst>
            </a:pPr>
            <a:r>
              <a:rPr lang="en-US" sz="1600" dirty="0">
                <a:solidFill>
                  <a:srgbClr val="000000"/>
                </a:solidFill>
                <a:ea typeface="Times New Roman" panose="02020603050405020304" pitchFamily="18" charset="0"/>
              </a:rPr>
              <a:t>Programming Language:  Python</a:t>
            </a:r>
            <a:endParaRPr lang="en-IN" sz="1600" dirty="0">
              <a:ea typeface="Times New Roman" panose="02020603050405020304" pitchFamily="18" charset="0"/>
            </a:endParaRPr>
          </a:p>
          <a:p>
            <a:pPr marL="0" lvl="0" indent="0" algn="just">
              <a:lnSpc>
                <a:spcPct val="100000"/>
              </a:lnSpc>
              <a:spcBef>
                <a:spcPts val="600"/>
              </a:spcBef>
              <a:spcAft>
                <a:spcPts val="600"/>
              </a:spcAft>
              <a:buNone/>
              <a:tabLst>
                <a:tab pos="457200" algn="l"/>
              </a:tabLst>
            </a:pPr>
            <a:r>
              <a:rPr lang="en-US" sz="1600" dirty="0">
                <a:solidFill>
                  <a:srgbClr val="000000"/>
                </a:solidFill>
                <a:ea typeface="Times New Roman" panose="02020603050405020304" pitchFamily="18" charset="0"/>
              </a:rPr>
              <a:t>Libraries		:  </a:t>
            </a:r>
            <a:r>
              <a:rPr lang="en-US" sz="1600" dirty="0" err="1">
                <a:solidFill>
                  <a:srgbClr val="000000"/>
                </a:solidFill>
                <a:ea typeface="Times New Roman" panose="02020603050405020304" pitchFamily="18" charset="0"/>
              </a:rPr>
              <a:t>Pandas,Tensorflow</a:t>
            </a:r>
            <a:r>
              <a:rPr lang="en-US" sz="1600" dirty="0">
                <a:solidFill>
                  <a:srgbClr val="000000"/>
                </a:solidFill>
                <a:ea typeface="Times New Roman" panose="02020603050405020304" pitchFamily="18" charset="0"/>
              </a:rPr>
              <a:t>, </a:t>
            </a:r>
            <a:r>
              <a:rPr lang="en-US" sz="1600" dirty="0" err="1">
                <a:solidFill>
                  <a:srgbClr val="000000"/>
                </a:solidFill>
                <a:ea typeface="Times New Roman" panose="02020603050405020304" pitchFamily="18" charset="0"/>
              </a:rPr>
              <a:t>Keras,Flask</a:t>
            </a:r>
            <a:endParaRPr lang="en-US" sz="1600" dirty="0">
              <a:solidFill>
                <a:srgbClr val="000000"/>
              </a:solidFill>
              <a:ea typeface="Times New Roman" panose="02020603050405020304" pitchFamily="18" charset="0"/>
            </a:endParaRPr>
          </a:p>
          <a:p>
            <a:pPr marL="0" lvl="0" indent="0" algn="just">
              <a:lnSpc>
                <a:spcPct val="100000"/>
              </a:lnSpc>
              <a:spcBef>
                <a:spcPts val="600"/>
              </a:spcBef>
              <a:spcAft>
                <a:spcPts val="600"/>
              </a:spcAft>
              <a:buNone/>
              <a:tabLst>
                <a:tab pos="457200" algn="l"/>
              </a:tabLst>
            </a:pPr>
            <a:r>
              <a:rPr lang="en-US" sz="1600" dirty="0">
                <a:solidFill>
                  <a:srgbClr val="000000"/>
                </a:solidFill>
                <a:ea typeface="Times New Roman" panose="02020603050405020304" pitchFamily="18" charset="0"/>
              </a:rPr>
              <a:t>IDE/Workbench	:  VS Code</a:t>
            </a:r>
            <a:endParaRPr lang="en-IN" sz="1600" dirty="0">
              <a:ea typeface="Times New Roman" panose="02020603050405020304" pitchFamily="18" charset="0"/>
            </a:endParaRPr>
          </a:p>
          <a:p>
            <a:pPr marL="0" lvl="0" indent="0" algn="just">
              <a:lnSpc>
                <a:spcPct val="100000"/>
              </a:lnSpc>
              <a:spcBef>
                <a:spcPts val="600"/>
              </a:spcBef>
              <a:spcAft>
                <a:spcPts val="600"/>
              </a:spcAft>
              <a:buNone/>
              <a:tabLst>
                <a:tab pos="457200" algn="l"/>
              </a:tabLst>
            </a:pPr>
            <a:r>
              <a:rPr lang="en-US" sz="1600" dirty="0">
                <a:solidFill>
                  <a:srgbClr val="000000"/>
                </a:solidFill>
                <a:ea typeface="Times New Roman" panose="02020603050405020304" pitchFamily="18" charset="0"/>
              </a:rPr>
              <a:t>Technology		:  Python 3.8+</a:t>
            </a:r>
            <a:endParaRPr lang="en-IN" sz="1600" dirty="0">
              <a:ea typeface="Times New Roman" panose="02020603050405020304" pitchFamily="18" charset="0"/>
            </a:endParaRPr>
          </a:p>
        </p:txBody>
      </p:sp>
    </p:spTree>
    <p:extLst>
      <p:ext uri="{BB962C8B-B14F-4D97-AF65-F5344CB8AC3E}">
        <p14:creationId xmlns:p14="http://schemas.microsoft.com/office/powerpoint/2010/main" val="72981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075C-3154-E053-47FB-35F0191F51F2}"/>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1ED4231A-33FF-0E06-656D-7E3419CBC619}"/>
              </a:ext>
            </a:extLst>
          </p:cNvPr>
          <p:cNvSpPr>
            <a:spLocks noGrp="1"/>
          </p:cNvSpPr>
          <p:nvPr>
            <p:ph idx="1"/>
          </p:nvPr>
        </p:nvSpPr>
        <p:spPr/>
        <p:txBody>
          <a:bodyPr>
            <a:normAutofit/>
          </a:bodyPr>
          <a:lstStyle/>
          <a:p>
            <a:pPr marL="0" indent="0">
              <a:buNone/>
            </a:pPr>
            <a:r>
              <a:rPr lang="en-IN" sz="2000" b="1" dirty="0"/>
              <a:t>Dataset</a:t>
            </a:r>
            <a:r>
              <a:rPr lang="en-IN" sz="2000" dirty="0"/>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used in this project taken from Kaggle consists of  man and woman images. Each image corresponds to a facial expression in one of seven categories (0=Angry, 1=Disg</a:t>
            </a:r>
            <a:r>
              <a:rPr lang="en-US" sz="2000" dirty="0"/>
              <a:t>u</a:t>
            </a:r>
            <a:r>
              <a:rPr lang="en-US" sz="2000" dirty="0">
                <a:latin typeface="Times New Roman" panose="02020603050405020304" pitchFamily="18" charset="0"/>
                <a:cs typeface="Times New Roman" panose="02020603050405020304" pitchFamily="18" charset="0"/>
              </a:rPr>
              <a:t>st, 2=Fear, 3=Happy, 4=Sad, 5=Surprise, 6=Neutral).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dataset contains 631 records, each representing an individual's physiological data, with the goal of predicting their stress level. The dataset includes features such as snoring range, respiration rate, body temperature, limb movement, blood oxygen levels, eye movement, hours of sleep, and heart rate. These features are continuous measurements that describe different aspects of a person's physical state. The target variable is the stress level, which ranges from 0 to 4, where 0 indicates no stress and 4 represents very high stress.</a:t>
            </a:r>
          </a:p>
          <a:p>
            <a:endParaRPr lang="en-IN" dirty="0"/>
          </a:p>
        </p:txBody>
      </p:sp>
    </p:spTree>
    <p:extLst>
      <p:ext uri="{BB962C8B-B14F-4D97-AF65-F5344CB8AC3E}">
        <p14:creationId xmlns:p14="http://schemas.microsoft.com/office/powerpoint/2010/main" val="72098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1699-9A21-D583-EC6F-ED7782681315}"/>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1C4BCFD6-6AAD-141C-D0BF-7523B869BF59}"/>
              </a:ext>
            </a:extLst>
          </p:cNvPr>
          <p:cNvSpPr>
            <a:spLocks noGrp="1"/>
          </p:cNvSpPr>
          <p:nvPr>
            <p:ph idx="1"/>
          </p:nvPr>
        </p:nvSpPr>
        <p:spPr/>
        <p:txBody>
          <a:bodyPr>
            <a:normAutofit/>
          </a:bodyPr>
          <a:lstStyle/>
          <a:p>
            <a:pPr marL="0" indent="0">
              <a:buNone/>
            </a:pPr>
            <a:endParaRPr lang="en-US" sz="1800" b="1" dirty="0"/>
          </a:p>
          <a:p>
            <a:pPr marL="0" indent="0">
              <a:buNone/>
            </a:pPr>
            <a:r>
              <a:rPr lang="en-US" sz="1800" b="1" dirty="0"/>
              <a:t>Convolutional Neural Network (CNN)</a:t>
            </a:r>
          </a:p>
          <a:p>
            <a:pPr marL="0" indent="0" algn="just">
              <a:lnSpc>
                <a:spcPct val="150000"/>
              </a:lnSpc>
              <a:buNone/>
            </a:pPr>
            <a:r>
              <a:rPr lang="en-US" sz="1800" dirty="0"/>
              <a:t>A Convolutional Neural Network (CNN) is a deep learning model primarily used for image classification and recognition tasks. It consists of several layers, including:</a:t>
            </a:r>
          </a:p>
          <a:p>
            <a:pPr algn="just">
              <a:lnSpc>
                <a:spcPct val="150000"/>
              </a:lnSpc>
            </a:pPr>
            <a:r>
              <a:rPr lang="en-US" sz="1800" b="1" dirty="0"/>
              <a:t>Convolutional layers</a:t>
            </a:r>
            <a:r>
              <a:rPr lang="en-US" sz="1800" dirty="0"/>
              <a:t>: These layers apply filters to the input image, extracting features like edges, textures, and patterns.</a:t>
            </a:r>
          </a:p>
          <a:p>
            <a:pPr algn="just">
              <a:lnSpc>
                <a:spcPct val="150000"/>
              </a:lnSpc>
            </a:pPr>
            <a:r>
              <a:rPr lang="en-US" sz="1800" b="1" dirty="0"/>
              <a:t>Pooling layers</a:t>
            </a:r>
            <a:r>
              <a:rPr lang="en-US" sz="1800" dirty="0"/>
              <a:t>: These layers reduce the dimensionality of the image, preserving important features and reducing computational complexity.</a:t>
            </a:r>
          </a:p>
          <a:p>
            <a:pPr algn="just">
              <a:lnSpc>
                <a:spcPct val="150000"/>
              </a:lnSpc>
            </a:pPr>
            <a:r>
              <a:rPr lang="en-US" sz="1800" b="1" dirty="0"/>
              <a:t>Fully connected layers</a:t>
            </a:r>
            <a:r>
              <a:rPr lang="en-US" sz="1800" dirty="0"/>
              <a:t>: After feature extraction, the CNN uses these layers to classify the image based on the learned features.</a:t>
            </a:r>
          </a:p>
          <a:p>
            <a:r>
              <a:rPr lang="en-IN" sz="1800" b="1" i="1" dirty="0"/>
              <a:t>Output Layer</a:t>
            </a:r>
            <a:r>
              <a:rPr lang="en-IN" sz="1800" dirty="0"/>
              <a:t>: This layer is responsible to produce the final output.</a:t>
            </a:r>
          </a:p>
          <a:p>
            <a:pPr marL="0" indent="0">
              <a:buNone/>
            </a:pPr>
            <a:endParaRPr lang="en-IN" sz="1600" dirty="0"/>
          </a:p>
        </p:txBody>
      </p:sp>
    </p:spTree>
    <p:extLst>
      <p:ext uri="{BB962C8B-B14F-4D97-AF65-F5344CB8AC3E}">
        <p14:creationId xmlns:p14="http://schemas.microsoft.com/office/powerpoint/2010/main" val="428547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B95F-FF6D-C3BD-B230-0280B5050348}"/>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20842F11-CED1-7066-F1BD-8D586F8E4508}"/>
              </a:ext>
            </a:extLst>
          </p:cNvPr>
          <p:cNvSpPr>
            <a:spLocks noGrp="1"/>
          </p:cNvSpPr>
          <p:nvPr>
            <p:ph idx="1"/>
          </p:nvPr>
        </p:nvSpPr>
        <p:spPr/>
        <p:txBody>
          <a:bodyPr>
            <a:normAutofit/>
          </a:bodyPr>
          <a:lstStyle/>
          <a:p>
            <a:pPr>
              <a:lnSpc>
                <a:spcPct val="100000"/>
              </a:lnSpc>
              <a:spcBef>
                <a:spcPts val="0"/>
              </a:spcBef>
            </a:pPr>
            <a:r>
              <a:rPr lang="en-US" sz="2400" b="1" dirty="0">
                <a:latin typeface="Times New Roman" panose="02020603050405020304" pitchFamily="18" charset="0"/>
                <a:cs typeface="Times New Roman" panose="02020603050405020304" pitchFamily="18" charset="0"/>
              </a:rPr>
              <a:t>Training:</a:t>
            </a:r>
            <a:r>
              <a:rPr lang="en-US" sz="2400" dirty="0">
                <a:latin typeface="Times New Roman" panose="02020603050405020304" pitchFamily="18" charset="0"/>
                <a:cs typeface="Times New Roman" panose="02020603050405020304" pitchFamily="18" charset="0"/>
              </a:rPr>
              <a:t> The CNN model is trained using a labeled dataset of facial images. The model learns to associate facial features with corresponding emotions (e.g., happy, sad) and gender (male, female).</a:t>
            </a:r>
          </a:p>
          <a:p>
            <a:pPr>
              <a:lnSpc>
                <a:spcPct val="100000"/>
              </a:lnSpc>
              <a:spcBef>
                <a:spcPts val="0"/>
              </a:spcBef>
            </a:pPr>
            <a:r>
              <a:rPr lang="en-US" sz="2400" b="1" dirty="0" err="1">
                <a:latin typeface="Times New Roman" panose="02020603050405020304" pitchFamily="18" charset="0"/>
                <a:cs typeface="Times New Roman" panose="02020603050405020304" pitchFamily="18" charset="0"/>
              </a:rPr>
              <a:t>DeepFace</a:t>
            </a:r>
            <a:r>
              <a:rPr lang="en-US" sz="2400" b="1" dirty="0">
                <a:latin typeface="Times New Roman" panose="02020603050405020304" pitchFamily="18" charset="0"/>
                <a:cs typeface="Times New Roman" panose="02020603050405020304" pitchFamily="18" charset="0"/>
              </a:rPr>
              <a:t> Library:</a:t>
            </a:r>
            <a:r>
              <a:rPr lang="en-US" sz="2400" dirty="0">
                <a:latin typeface="Times New Roman" panose="02020603050405020304" pitchFamily="18" charset="0"/>
                <a:cs typeface="Times New Roman" panose="02020603050405020304" pitchFamily="18" charset="0"/>
              </a:rPr>
              <a:t> For age detection, the project utilizes the </a:t>
            </a:r>
            <a:r>
              <a:rPr lang="en-US" sz="2400" b="1" dirty="0" err="1">
                <a:latin typeface="Times New Roman" panose="02020603050405020304" pitchFamily="18" charset="0"/>
                <a:cs typeface="Times New Roman" panose="02020603050405020304" pitchFamily="18" charset="0"/>
              </a:rPr>
              <a:t>DeepFace</a:t>
            </a:r>
            <a:r>
              <a:rPr lang="en-US" sz="2400" dirty="0">
                <a:latin typeface="Times New Roman" panose="02020603050405020304" pitchFamily="18" charset="0"/>
                <a:cs typeface="Times New Roman" panose="02020603050405020304" pitchFamily="18" charset="0"/>
              </a:rPr>
              <a:t> library, which provides pre-trained models for age estimation. </a:t>
            </a:r>
            <a:r>
              <a:rPr lang="en-US" sz="2400" dirty="0" err="1">
                <a:latin typeface="Times New Roman" panose="02020603050405020304" pitchFamily="18" charset="0"/>
                <a:cs typeface="Times New Roman" panose="02020603050405020304" pitchFamily="18" charset="0"/>
              </a:rPr>
              <a:t>DeepFace</a:t>
            </a:r>
            <a:r>
              <a:rPr lang="en-US" sz="2400" dirty="0">
                <a:latin typeface="Times New Roman" panose="02020603050405020304" pitchFamily="18" charset="0"/>
                <a:cs typeface="Times New Roman" panose="02020603050405020304" pitchFamily="18" charset="0"/>
              </a:rPr>
              <a:t> employs several state-of-the-art deep learning architectures, including VGG-Face, Google’s </a:t>
            </a:r>
            <a:r>
              <a:rPr lang="en-US" sz="2400" dirty="0" err="1">
                <a:latin typeface="Times New Roman" panose="02020603050405020304" pitchFamily="18" charset="0"/>
                <a:cs typeface="Times New Roman" panose="02020603050405020304" pitchFamily="18" charset="0"/>
              </a:rPr>
              <a:t>FaceNet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OpenFace</a:t>
            </a:r>
            <a:r>
              <a:rPr lang="en-US" sz="2400" dirty="0">
                <a:latin typeface="Times New Roman" panose="02020603050405020304" pitchFamily="18" charset="0"/>
                <a:cs typeface="Times New Roman" panose="02020603050405020304" pitchFamily="18" charset="0"/>
              </a:rPr>
              <a:t>. The pre-trained model leverages transfer learning to predict age based on facial features.</a:t>
            </a:r>
            <a:endParaRPr lang="en-IN" sz="2400" dirty="0">
              <a:latin typeface="Times New Roman" panose="02020603050405020304" pitchFamily="18" charset="0"/>
              <a:cs typeface="Times New Roman" panose="02020603050405020304" pitchFamily="18" charset="0"/>
            </a:endParaRPr>
          </a:p>
          <a:p>
            <a:pPr lvl="0" algn="just">
              <a:lnSpc>
                <a:spcPct val="100000"/>
              </a:lnSpc>
              <a:spcBef>
                <a:spcPts val="0"/>
              </a:spcBef>
            </a:pPr>
            <a:r>
              <a:rPr lang="en-US" sz="2400" b="1" dirty="0">
                <a:latin typeface="Times New Roman" panose="02020603050405020304" pitchFamily="18" charset="0"/>
                <a:cs typeface="Times New Roman" panose="02020603050405020304" pitchFamily="18" charset="0"/>
              </a:rPr>
              <a:t>Model Inference:</a:t>
            </a:r>
            <a:r>
              <a:rPr lang="en-US" sz="2400" dirty="0">
                <a:latin typeface="Times New Roman" panose="02020603050405020304" pitchFamily="18" charset="0"/>
                <a:cs typeface="Times New Roman" panose="02020603050405020304" pitchFamily="18" charset="0"/>
              </a:rPr>
              <a:t> Once the face is detected, the image is passed to </a:t>
            </a:r>
            <a:r>
              <a:rPr lang="en-US" sz="2400" dirty="0" err="1">
                <a:latin typeface="Times New Roman" panose="02020603050405020304" pitchFamily="18" charset="0"/>
                <a:cs typeface="Times New Roman" panose="02020603050405020304" pitchFamily="18" charset="0"/>
              </a:rPr>
              <a:t>DeepFace’s</a:t>
            </a:r>
            <a:r>
              <a:rPr lang="en-US" sz="2400" dirty="0">
                <a:latin typeface="Times New Roman" panose="02020603050405020304" pitchFamily="18" charset="0"/>
                <a:cs typeface="Times New Roman" panose="02020603050405020304" pitchFamily="18" charset="0"/>
              </a:rPr>
              <a:t> age estimation model. </a:t>
            </a:r>
            <a:r>
              <a:rPr lang="en-US" sz="2400" dirty="0" err="1">
                <a:latin typeface="Times New Roman" panose="02020603050405020304" pitchFamily="18" charset="0"/>
                <a:cs typeface="Times New Roman" panose="02020603050405020304" pitchFamily="18" charset="0"/>
              </a:rPr>
              <a:t>DeepFace</a:t>
            </a:r>
            <a:r>
              <a:rPr lang="en-US" sz="2400" dirty="0">
                <a:latin typeface="Times New Roman" panose="02020603050405020304" pitchFamily="18" charset="0"/>
                <a:cs typeface="Times New Roman" panose="02020603050405020304" pitchFamily="18" charset="0"/>
              </a:rPr>
              <a:t> performs facial feature extraction and maps the extracted features to a specific age group (e.g., 0-2, 3-7, 8-15, 16-25, etc.).</a:t>
            </a:r>
            <a:endParaRPr lang="en-IN" sz="2400" dirty="0">
              <a:latin typeface="Times New Roman" panose="02020603050405020304" pitchFamily="18" charset="0"/>
              <a:cs typeface="Times New Roman" panose="02020603050405020304" pitchFamily="18" charset="0"/>
            </a:endParaRPr>
          </a:p>
          <a:p>
            <a:pPr lvl="0" algn="just">
              <a:lnSpc>
                <a:spcPct val="100000"/>
              </a:lnSpc>
              <a:spcBef>
                <a:spcPts val="0"/>
              </a:spcBef>
            </a:pPr>
            <a:r>
              <a:rPr lang="en-US" sz="2400" b="1" dirty="0">
                <a:latin typeface="Times New Roman" panose="02020603050405020304" pitchFamily="18" charset="0"/>
                <a:cs typeface="Times New Roman" panose="02020603050405020304" pitchFamily="18" charset="0"/>
              </a:rPr>
              <a:t>Age Prediction:</a:t>
            </a:r>
            <a:r>
              <a:rPr lang="en-US" sz="2400" dirty="0">
                <a:latin typeface="Times New Roman" panose="02020603050405020304" pitchFamily="18" charset="0"/>
                <a:cs typeface="Times New Roman" panose="02020603050405020304" pitchFamily="18" charset="0"/>
              </a:rPr>
              <a:t> The model outputs a predicted age group for the detected face. Unlike direct age prediction (which outputs a continuous age value), this approach provides an age range, which is often sufficient for applications like demographic profiling</a:t>
            </a:r>
            <a:endParaRPr lang="en-IN" sz="2400" dirty="0"/>
          </a:p>
        </p:txBody>
      </p:sp>
    </p:spTree>
    <p:extLst>
      <p:ext uri="{BB962C8B-B14F-4D97-AF65-F5344CB8AC3E}">
        <p14:creationId xmlns:p14="http://schemas.microsoft.com/office/powerpoint/2010/main" val="2733173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E275-1616-0A7E-3EC0-A4B780B68DE0}"/>
              </a:ext>
            </a:extLst>
          </p:cNvPr>
          <p:cNvSpPr>
            <a:spLocks noGrp="1"/>
          </p:cNvSpPr>
          <p:nvPr>
            <p:ph type="title"/>
          </p:nvPr>
        </p:nvSpPr>
        <p:spPr/>
        <p:txBody>
          <a:bodyPr/>
          <a:lstStyle/>
          <a:p>
            <a:r>
              <a:rPr lang="en-US" dirty="0"/>
              <a:t>UML Diagrams</a:t>
            </a:r>
            <a:br>
              <a:rPr lang="en-US" dirty="0"/>
            </a:br>
            <a:endParaRPr lang="en-IN" dirty="0"/>
          </a:p>
        </p:txBody>
      </p:sp>
      <p:sp>
        <p:nvSpPr>
          <p:cNvPr id="6" name="Content Placeholder 5">
            <a:extLst>
              <a:ext uri="{FF2B5EF4-FFF2-40B4-BE49-F238E27FC236}">
                <a16:creationId xmlns:a16="http://schemas.microsoft.com/office/drawing/2014/main" id="{5B5DDC90-5E25-0E48-3AFF-EE8854BD2321}"/>
              </a:ext>
            </a:extLst>
          </p:cNvPr>
          <p:cNvSpPr>
            <a:spLocks noGrp="1"/>
          </p:cNvSpPr>
          <p:nvPr>
            <p:ph idx="1"/>
          </p:nvPr>
        </p:nvSpPr>
        <p:spPr/>
        <p:txBody>
          <a:bodyPr>
            <a:normAutofit fontScale="85000" lnSpcReduction="20000"/>
          </a:bodyPr>
          <a:lstStyle/>
          <a:p>
            <a:pPr marL="0" indent="0" algn="l">
              <a:buNone/>
            </a:pPr>
            <a:r>
              <a:rPr lang="en-US" dirty="0"/>
              <a:t>This is an </a:t>
            </a:r>
            <a:r>
              <a:rPr lang="en-US" dirty="0">
                <a:latin typeface="Times New Roman" panose="02020603050405020304" pitchFamily="18" charset="0"/>
                <a:cs typeface="Times New Roman" panose="02020603050405020304" pitchFamily="18" charset="0"/>
              </a:rPr>
              <a:t>behavioral diagram that </a:t>
            </a:r>
          </a:p>
          <a:p>
            <a:pPr marL="0" indent="0" algn="l">
              <a:buNone/>
            </a:pPr>
            <a:r>
              <a:rPr lang="en-US" dirty="0">
                <a:latin typeface="Times New Roman" panose="02020603050405020304" pitchFamily="18" charset="0"/>
                <a:cs typeface="Times New Roman" panose="02020603050405020304" pitchFamily="18" charset="0"/>
              </a:rPr>
              <a:t>illustrates the flow of </a:t>
            </a:r>
          </a:p>
          <a:p>
            <a:pPr marL="0" indent="0" algn="l">
              <a:buNone/>
            </a:pPr>
            <a:r>
              <a:rPr lang="en-US" dirty="0">
                <a:latin typeface="Times New Roman" panose="02020603050405020304" pitchFamily="18" charset="0"/>
                <a:cs typeface="Times New Roman" panose="02020603050405020304" pitchFamily="18" charset="0"/>
              </a:rPr>
              <a:t>control or data through a </a:t>
            </a:r>
          </a:p>
          <a:p>
            <a:pPr marL="0" indent="0" algn="l">
              <a:buNone/>
            </a:pPr>
            <a:r>
              <a:rPr lang="en-US" dirty="0">
                <a:latin typeface="Times New Roman" panose="02020603050405020304" pitchFamily="18" charset="0"/>
                <a:cs typeface="Times New Roman" panose="02020603050405020304" pitchFamily="18" charset="0"/>
              </a:rPr>
              <a:t>series of activities or actions </a:t>
            </a:r>
          </a:p>
          <a:p>
            <a:pPr marL="0" indent="0" algn="l">
              <a:buNone/>
            </a:pPr>
            <a:r>
              <a:rPr lang="en-US" dirty="0">
                <a:latin typeface="Times New Roman" panose="02020603050405020304" pitchFamily="18" charset="0"/>
                <a:cs typeface="Times New Roman" panose="02020603050405020304" pitchFamily="18" charset="0"/>
              </a:rPr>
              <a:t>in a system. It represents </a:t>
            </a:r>
          </a:p>
          <a:p>
            <a:pPr marL="0" indent="0" algn="l">
              <a:buNone/>
            </a:pPr>
            <a:r>
              <a:rPr lang="en-US" dirty="0">
                <a:latin typeface="Times New Roman" panose="02020603050405020304" pitchFamily="18" charset="0"/>
                <a:cs typeface="Times New Roman" panose="02020603050405020304" pitchFamily="18" charset="0"/>
              </a:rPr>
              <a:t>the dynamic aspects of a </a:t>
            </a:r>
          </a:p>
          <a:p>
            <a:pPr marL="0" indent="0" algn="l">
              <a:buNone/>
            </a:pPr>
            <a:r>
              <a:rPr lang="en-US" dirty="0">
                <a:latin typeface="Times New Roman" panose="02020603050405020304" pitchFamily="18" charset="0"/>
                <a:cs typeface="Times New Roman" panose="02020603050405020304" pitchFamily="18" charset="0"/>
              </a:rPr>
              <a:t>process, including decision </a:t>
            </a:r>
          </a:p>
          <a:p>
            <a:pPr marL="0" indent="0" algn="l">
              <a:buNone/>
            </a:pPr>
            <a:r>
              <a:rPr lang="en-US" dirty="0">
                <a:latin typeface="Times New Roman" panose="02020603050405020304" pitchFamily="18" charset="0"/>
                <a:cs typeface="Times New Roman" panose="02020603050405020304" pitchFamily="18" charset="0"/>
              </a:rPr>
              <a:t>points, parallel activities, </a:t>
            </a:r>
          </a:p>
          <a:p>
            <a:pPr marL="0" indent="0" algn="l">
              <a:buNone/>
            </a:pPr>
            <a:r>
              <a:rPr lang="en-US" dirty="0">
                <a:latin typeface="Times New Roman" panose="02020603050405020304" pitchFamily="18" charset="0"/>
                <a:cs typeface="Times New Roman" panose="02020603050405020304" pitchFamily="18" charset="0"/>
              </a:rPr>
              <a:t>and the sequence of </a:t>
            </a:r>
          </a:p>
          <a:p>
            <a:pPr marL="0" indent="0" algn="l">
              <a:buNone/>
            </a:pPr>
            <a:r>
              <a:rPr lang="en-US" dirty="0">
                <a:latin typeface="Times New Roman" panose="02020603050405020304" pitchFamily="18" charset="0"/>
                <a:cs typeface="Times New Roman" panose="02020603050405020304" pitchFamily="18" charset="0"/>
              </a:rPr>
              <a:t>operations. Activity </a:t>
            </a:r>
          </a:p>
          <a:p>
            <a:pPr marL="0" indent="0" algn="l">
              <a:buNone/>
            </a:pPr>
            <a:r>
              <a:rPr lang="en-US" dirty="0">
                <a:latin typeface="Times New Roman" panose="02020603050405020304" pitchFamily="18" charset="0"/>
                <a:cs typeface="Times New Roman" panose="02020603050405020304" pitchFamily="18" charset="0"/>
              </a:rPr>
              <a:t>diagrams are useful for </a:t>
            </a:r>
          </a:p>
          <a:p>
            <a:pPr marL="0" indent="0" algn="l">
              <a:buNone/>
            </a:pPr>
            <a:r>
              <a:rPr lang="en-US" dirty="0">
                <a:latin typeface="Times New Roman" panose="02020603050405020304" pitchFamily="18" charset="0"/>
                <a:cs typeface="Times New Roman" panose="02020603050405020304" pitchFamily="18" charset="0"/>
              </a:rPr>
              <a:t>modeling workflows and </a:t>
            </a:r>
          </a:p>
          <a:p>
            <a:pPr marL="0" indent="0" algn="l">
              <a:buNone/>
            </a:pPr>
            <a:r>
              <a:rPr lang="en-US" dirty="0">
                <a:latin typeface="Times New Roman" panose="02020603050405020304" pitchFamily="18" charset="0"/>
                <a:cs typeface="Times New Roman" panose="02020603050405020304" pitchFamily="18" charset="0"/>
              </a:rPr>
              <a:t>business processes.</a:t>
            </a:r>
            <a:endParaRPr lang="en-IN" dirty="0">
              <a:latin typeface="Times New Roman" panose="02020603050405020304" pitchFamily="18" charset="0"/>
              <a:cs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id="{15ACFA06-37F0-33F0-C75D-6E0772722585}"/>
              </a:ext>
            </a:extLst>
          </p:cNvPr>
          <p:cNvPicPr>
            <a:picLocks noChangeAspect="1"/>
          </p:cNvPicPr>
          <p:nvPr/>
        </p:nvPicPr>
        <p:blipFill>
          <a:blip r:embed="rId2"/>
          <a:stretch>
            <a:fillRect/>
          </a:stretch>
        </p:blipFill>
        <p:spPr>
          <a:xfrm>
            <a:off x="5058750" y="1367392"/>
            <a:ext cx="6965578" cy="4614958"/>
          </a:xfrm>
          <a:prstGeom prst="rect">
            <a:avLst/>
          </a:prstGeom>
        </p:spPr>
      </p:pic>
    </p:spTree>
    <p:extLst>
      <p:ext uri="{BB962C8B-B14F-4D97-AF65-F5344CB8AC3E}">
        <p14:creationId xmlns:p14="http://schemas.microsoft.com/office/powerpoint/2010/main" val="165083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28CD-4B65-FD1E-00E4-1EE6A1B45477}"/>
              </a:ext>
            </a:extLst>
          </p:cNvPr>
          <p:cNvSpPr>
            <a:spLocks noGrp="1"/>
          </p:cNvSpPr>
          <p:nvPr>
            <p:ph type="title"/>
          </p:nvPr>
        </p:nvSpPr>
        <p:spPr/>
        <p:txBody>
          <a:bodyPr/>
          <a:lstStyle/>
          <a:p>
            <a:r>
              <a:rPr lang="en-US" dirty="0"/>
              <a:t>Data Flow Diagram</a:t>
            </a:r>
            <a:br>
              <a:rPr lang="en-US" dirty="0"/>
            </a:br>
            <a:endParaRPr lang="en-IN" dirty="0"/>
          </a:p>
        </p:txBody>
      </p:sp>
      <p:pic>
        <p:nvPicPr>
          <p:cNvPr id="5" name="Picture 4">
            <a:extLst>
              <a:ext uri="{FF2B5EF4-FFF2-40B4-BE49-F238E27FC236}">
                <a16:creationId xmlns:a16="http://schemas.microsoft.com/office/drawing/2014/main" id="{D918940F-A474-7BB6-CD66-21116D4F679B}"/>
              </a:ext>
            </a:extLst>
          </p:cNvPr>
          <p:cNvPicPr/>
          <p:nvPr/>
        </p:nvPicPr>
        <p:blipFill>
          <a:blip r:embed="rId2">
            <a:extLst>
              <a:ext uri="{28A0092B-C50C-407E-A947-70E740481C1C}">
                <a14:useLocalDpi xmlns:a14="http://schemas.microsoft.com/office/drawing/2010/main" val="0"/>
              </a:ext>
            </a:extLst>
          </a:blip>
          <a:stretch>
            <a:fillRect/>
          </a:stretch>
        </p:blipFill>
        <p:spPr>
          <a:xfrm>
            <a:off x="8320528" y="1231078"/>
            <a:ext cx="3567953" cy="4794996"/>
          </a:xfrm>
          <a:prstGeom prst="rect">
            <a:avLst/>
          </a:prstGeom>
        </p:spPr>
      </p:pic>
      <p:sp>
        <p:nvSpPr>
          <p:cNvPr id="3" name="Rectangle 1">
            <a:extLst>
              <a:ext uri="{FF2B5EF4-FFF2-40B4-BE49-F238E27FC236}">
                <a16:creationId xmlns:a16="http://schemas.microsoft.com/office/drawing/2014/main" id="{CF733ABA-1650-3D64-4011-C597355DCCD2}"/>
              </a:ext>
            </a:extLst>
          </p:cNvPr>
          <p:cNvSpPr>
            <a:spLocks noGrp="1" noChangeArrowheads="1"/>
          </p:cNvSpPr>
          <p:nvPr>
            <p:ph idx="1"/>
          </p:nvPr>
        </p:nvSpPr>
        <p:spPr bwMode="auto">
          <a:xfrm>
            <a:off x="199505" y="-1298937"/>
            <a:ext cx="7367622" cy="1018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34988" marR="0" lvl="0" indent="-360363"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534988" marR="0" lvl="0" indent="-360363"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534988" marR="0" lvl="0" indent="-360363"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534988" marR="0" lvl="0" indent="-360363"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534988" marR="0" lvl="0" indent="-360363"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534988" marR="0" lvl="0" indent="-360363"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534988" marR="0" lvl="0" indent="-360363"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534988" marR="0" lvl="0" indent="-360363" algn="l" defTabSz="914400" rtl="0" eaLnBrk="0" fontAlgn="base" latinLnBrk="0" hangingPunct="0">
              <a:lnSpc>
                <a:spcPct val="100000"/>
              </a:lnSpc>
              <a:spcBef>
                <a:spcPct val="0"/>
              </a:spcBef>
              <a:spcAft>
                <a:spcPct val="0"/>
              </a:spcAft>
              <a:buClrTx/>
              <a:buSzTx/>
              <a:buFontTx/>
              <a:buChar char="•"/>
              <a:tabLst/>
            </a:pPr>
            <a:endParaRPr lang="en-US" altLang="en-US" sz="2400" dirty="0"/>
          </a:p>
          <a:p>
            <a:pPr marL="534988" marR="0" lvl="0" indent="-360363"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 A Data Flow Diagram (DFD) shows how information moves in a system.</a:t>
            </a:r>
          </a:p>
          <a:p>
            <a:pPr marL="534988" marR="0" lvl="0" indent="-360363"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 It helps visualize system requirements in a clear way.</a:t>
            </a:r>
          </a:p>
          <a:p>
            <a:pPr marL="534988" marR="0" lvl="0" indent="-360363"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A DFD can represent manual, automated, or mixed systems.</a:t>
            </a:r>
          </a:p>
          <a:p>
            <a:pPr marL="534988" marR="0" lvl="0" indent="-360363"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It shows how data enters, exits, changes, and where it is stored.</a:t>
            </a:r>
          </a:p>
          <a:p>
            <a:pPr marL="534988" marR="0" lvl="0" indent="-360363"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The main purpose is to define the system’s scope and boundaries.</a:t>
            </a:r>
          </a:p>
          <a:p>
            <a:pPr marL="534988" marR="0" lvl="0" indent="-360363"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It helps communicate between system analysts and users.</a:t>
            </a:r>
          </a:p>
          <a:p>
            <a:pPr marL="534988" marR="0" lvl="0" indent="-360363"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It is useful for redesigning and improving systems. </a:t>
            </a:r>
          </a:p>
          <a:p>
            <a:pPr marL="534988" marR="0" lvl="0" indent="-360363" algn="l" defTabSz="914400" rtl="0" eaLnBrk="0" fontAlgn="base" latinLnBrk="0" hangingPunct="0">
              <a:lnSpc>
                <a:spcPct val="100000"/>
              </a:lnSpc>
              <a:spcBef>
                <a:spcPct val="0"/>
              </a:spcBef>
              <a:spcAft>
                <a:spcPct val="0"/>
              </a:spcAft>
              <a:buClrTx/>
              <a:buSzTx/>
              <a:buFontTx/>
              <a:buChar char="•"/>
              <a:tabLst/>
            </a:pPr>
            <a:endParaRPr lang="en-US" altLang="en-US" sz="2400" dirty="0"/>
          </a:p>
          <a:p>
            <a:pPr marL="534988" marR="0" lvl="0" indent="-360363"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534988" marR="0" lvl="0" indent="-360363" algn="l" defTabSz="914400" rtl="0" eaLnBrk="0" fontAlgn="base" latinLnBrk="0" hangingPunct="0">
              <a:lnSpc>
                <a:spcPct val="100000"/>
              </a:lnSpc>
              <a:spcBef>
                <a:spcPct val="0"/>
              </a:spcBef>
              <a:spcAft>
                <a:spcPct val="0"/>
              </a:spcAft>
              <a:buClrTx/>
              <a:buSzTx/>
              <a:buFontTx/>
              <a:buChar char="•"/>
              <a:tabLst/>
            </a:pPr>
            <a:endParaRPr lang="en-US" altLang="en-US" sz="2400" dirty="0"/>
          </a:p>
          <a:p>
            <a:pPr marL="534988" marR="0" lvl="0" indent="-360363"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534988" marR="0" lvl="0" indent="-360363" algn="l" defTabSz="914400" rtl="0" eaLnBrk="0" fontAlgn="base" latinLnBrk="0" hangingPunct="0">
              <a:lnSpc>
                <a:spcPct val="100000"/>
              </a:lnSpc>
              <a:spcBef>
                <a:spcPct val="0"/>
              </a:spcBef>
              <a:spcAft>
                <a:spcPct val="0"/>
              </a:spcAft>
              <a:buClrTx/>
              <a:buSzTx/>
              <a:buFontTx/>
              <a:buChar char="•"/>
              <a:tabLst/>
            </a:pPr>
            <a:endParaRPr lang="en-US" altLang="en-US" sz="2000" dirty="0"/>
          </a:p>
          <a:p>
            <a:pPr marL="534988" marR="0" lvl="0" indent="-360363"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534988" marR="0" lvl="0" indent="-360363" algn="l" defTabSz="914400" rtl="0" eaLnBrk="0" fontAlgn="base" latinLnBrk="0" hangingPunct="0">
              <a:lnSpc>
                <a:spcPct val="100000"/>
              </a:lnSpc>
              <a:spcBef>
                <a:spcPct val="0"/>
              </a:spcBef>
              <a:spcAft>
                <a:spcPct val="0"/>
              </a:spcAft>
              <a:buClrTx/>
              <a:buSzTx/>
              <a:buFontTx/>
              <a:buChar char="•"/>
              <a:tabLst/>
            </a:pPr>
            <a:endParaRPr lang="en-US" altLang="en-US" sz="2000" dirty="0"/>
          </a:p>
          <a:p>
            <a:pPr marL="534988" marR="0" lvl="0" indent="-360363"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534988" marR="0" lvl="0" indent="-360363" algn="l" defTabSz="914400" rtl="0" eaLnBrk="0" fontAlgn="base" latinLnBrk="0" hangingPunct="0">
              <a:lnSpc>
                <a:spcPct val="100000"/>
              </a:lnSpc>
              <a:spcBef>
                <a:spcPct val="0"/>
              </a:spcBef>
              <a:spcAft>
                <a:spcPct val="0"/>
              </a:spcAft>
              <a:buClrTx/>
              <a:buSzTx/>
              <a:buFontTx/>
              <a:buChar char="•"/>
              <a:tabLst/>
            </a:pPr>
            <a:endParaRPr lang="en-US" altLang="en-US" sz="2000" dirty="0"/>
          </a:p>
          <a:p>
            <a:pPr marL="534988" marR="0" lvl="0" indent="-360363"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9126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EDEEF-FF8C-E856-65F9-CB23AE7B10B0}"/>
              </a:ext>
            </a:extLst>
          </p:cNvPr>
          <p:cNvSpPr>
            <a:spLocks noGrp="1"/>
          </p:cNvSpPr>
          <p:nvPr>
            <p:ph type="title"/>
          </p:nvPr>
        </p:nvSpPr>
        <p:spPr/>
        <p:txBody>
          <a:bodyPr/>
          <a:lstStyle/>
          <a:p>
            <a:r>
              <a:rPr lang="en-US" dirty="0"/>
              <a:t>Data Processing Techniques </a:t>
            </a:r>
            <a:br>
              <a:rPr lang="en-US" dirty="0"/>
            </a:br>
            <a:endParaRPr lang="en-IN" dirty="0"/>
          </a:p>
        </p:txBody>
      </p:sp>
      <p:pic>
        <p:nvPicPr>
          <p:cNvPr id="19" name="Content Placeholder 18">
            <a:extLst>
              <a:ext uri="{FF2B5EF4-FFF2-40B4-BE49-F238E27FC236}">
                <a16:creationId xmlns:a16="http://schemas.microsoft.com/office/drawing/2014/main" id="{F3D1EA29-B4C2-85A7-0796-74BDFE1AF9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876" y="4464392"/>
            <a:ext cx="7172324" cy="1417899"/>
          </a:xfrm>
        </p:spPr>
      </p:pic>
      <p:sp>
        <p:nvSpPr>
          <p:cNvPr id="23" name="TextBox 22">
            <a:extLst>
              <a:ext uri="{FF2B5EF4-FFF2-40B4-BE49-F238E27FC236}">
                <a16:creationId xmlns:a16="http://schemas.microsoft.com/office/drawing/2014/main" id="{DBB36824-EE20-E698-9EFC-1348D20BAA5E}"/>
              </a:ext>
            </a:extLst>
          </p:cNvPr>
          <p:cNvSpPr txBox="1"/>
          <p:nvPr/>
        </p:nvSpPr>
        <p:spPr>
          <a:xfrm>
            <a:off x="504825" y="1362492"/>
            <a:ext cx="11001375" cy="2862322"/>
          </a:xfrm>
          <a:prstGeom prst="rect">
            <a:avLst/>
          </a:prstGeom>
          <a:noFill/>
        </p:spPr>
        <p:txBody>
          <a:bodyPr wrap="square">
            <a:spAutoFit/>
          </a:bodyPr>
          <a:lstStyle/>
          <a:p>
            <a:r>
              <a:rPr lang="en-IN" sz="1800" b="1" dirty="0"/>
              <a:t>Data Collection</a:t>
            </a:r>
            <a:r>
              <a:rPr lang="en-IN" sz="1800" dirty="0"/>
              <a:t>: </a:t>
            </a:r>
            <a:r>
              <a:rPr lang="en-US" sz="1800" dirty="0"/>
              <a:t>Gather data from various sources like sensors, surveys, or images to represent the problem (e.g., physiological signals, facial expressions, or text responses).</a:t>
            </a:r>
          </a:p>
          <a:p>
            <a:r>
              <a:rPr lang="en-IN" sz="1800" b="1" dirty="0"/>
              <a:t>Data Preprocessing</a:t>
            </a:r>
            <a:r>
              <a:rPr lang="en-IN" sz="1800" dirty="0"/>
              <a:t>: </a:t>
            </a:r>
            <a:r>
              <a:rPr lang="en-US" sz="1800" dirty="0"/>
              <a:t>Clean and prepare the collected data by handling missing values, scaling features, and removing</a:t>
            </a:r>
            <a:r>
              <a:rPr lang="en-IN" sz="1800" dirty="0"/>
              <a:t> irrelevant or noisy information.</a:t>
            </a:r>
          </a:p>
          <a:p>
            <a:r>
              <a:rPr lang="en-IN" sz="1800" b="1" dirty="0"/>
              <a:t>Feature Extraction</a:t>
            </a:r>
            <a:r>
              <a:rPr lang="en-IN" sz="1800" dirty="0"/>
              <a:t>: </a:t>
            </a:r>
            <a:r>
              <a:rPr lang="en-US" sz="1800" dirty="0"/>
              <a:t>Identify and extract key attributes (e.g., heart rate, voice tone, or text sentiment) that are most relevant for stress detection</a:t>
            </a:r>
            <a:endParaRPr lang="en-IN" sz="1800" dirty="0"/>
          </a:p>
          <a:p>
            <a:r>
              <a:rPr lang="en-IN" sz="1800" b="1" dirty="0"/>
              <a:t>Stress Detection Classifier</a:t>
            </a:r>
            <a:r>
              <a:rPr lang="en-IN" sz="1800" dirty="0"/>
              <a:t>: </a:t>
            </a:r>
            <a:r>
              <a:rPr lang="en-US" sz="1800" dirty="0"/>
              <a:t>Use machine learning algorithms (e.g., SVM, Decision Trees, or Neural Networks) to classify whether a person is stressed or not based on the extracted features.</a:t>
            </a:r>
          </a:p>
          <a:p>
            <a:r>
              <a:rPr lang="en-IN" sz="1800" b="1" dirty="0"/>
              <a:t>Performance Evaluation</a:t>
            </a:r>
            <a:r>
              <a:rPr lang="en-IN" sz="1800" dirty="0"/>
              <a:t>:</a:t>
            </a:r>
            <a:r>
              <a:rPr lang="en-US" sz="1800" dirty="0"/>
              <a:t> Assess the classifier's accuracy, precision, recall, and F1 score using metrics like confusion matrix </a:t>
            </a:r>
            <a:endParaRPr lang="en-IN" sz="1800" dirty="0"/>
          </a:p>
        </p:txBody>
      </p:sp>
    </p:spTree>
    <p:extLst>
      <p:ext uri="{BB962C8B-B14F-4D97-AF65-F5344CB8AC3E}">
        <p14:creationId xmlns:p14="http://schemas.microsoft.com/office/powerpoint/2010/main" val="3261640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9B7D-8412-B0D3-980D-5345EB270117}"/>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5BC7E6FA-47EA-82EA-5B16-F6383885DBDB}"/>
              </a:ext>
            </a:extLst>
          </p:cNvPr>
          <p:cNvSpPr>
            <a:spLocks noGrp="1"/>
          </p:cNvSpPr>
          <p:nvPr>
            <p:ph idx="1"/>
          </p:nvPr>
        </p:nvSpPr>
        <p:spPr/>
        <p:txBody>
          <a:bodyPr/>
          <a:lstStyle/>
          <a:p>
            <a:r>
              <a:rPr lang="en-US" dirty="0"/>
              <a:t>For face detection.</a:t>
            </a:r>
            <a:endParaRPr lang="en-IN" dirty="0"/>
          </a:p>
        </p:txBody>
      </p:sp>
      <p:pic>
        <p:nvPicPr>
          <p:cNvPr id="5" name="Picture 4">
            <a:extLst>
              <a:ext uri="{FF2B5EF4-FFF2-40B4-BE49-F238E27FC236}">
                <a16:creationId xmlns:a16="http://schemas.microsoft.com/office/drawing/2014/main" id="{D6D6A3F8-2716-9F75-40BF-4E1AA6E3226C}"/>
              </a:ext>
            </a:extLst>
          </p:cNvPr>
          <p:cNvPicPr>
            <a:picLocks noChangeAspect="1"/>
          </p:cNvPicPr>
          <p:nvPr/>
        </p:nvPicPr>
        <p:blipFill>
          <a:blip r:embed="rId2"/>
          <a:stretch>
            <a:fillRect/>
          </a:stretch>
        </p:blipFill>
        <p:spPr>
          <a:xfrm>
            <a:off x="2470145" y="1523568"/>
            <a:ext cx="7018628" cy="4968671"/>
          </a:xfrm>
          <a:prstGeom prst="rect">
            <a:avLst/>
          </a:prstGeom>
        </p:spPr>
      </p:pic>
    </p:spTree>
    <p:extLst>
      <p:ext uri="{BB962C8B-B14F-4D97-AF65-F5344CB8AC3E}">
        <p14:creationId xmlns:p14="http://schemas.microsoft.com/office/powerpoint/2010/main" val="1651469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p:cNvSpPr>
            <a:spLocks noGrp="1"/>
          </p:cNvSpPr>
          <p:nvPr>
            <p:ph idx="1"/>
          </p:nvPr>
        </p:nvSpPr>
        <p:spPr>
          <a:xfrm>
            <a:off x="-213361" y="1097279"/>
            <a:ext cx="12192001" cy="5322182"/>
          </a:xfrm>
        </p:spPr>
        <p:txBody>
          <a:bodyPr>
            <a:noAutofit/>
          </a:bodyPr>
          <a:lstStyle/>
          <a:p>
            <a:pPr marL="457200" lvl="0" indent="0">
              <a:lnSpc>
                <a:spcPct val="110000"/>
              </a:lnSpc>
              <a:spcBef>
                <a:spcPts val="1000"/>
              </a:spcBef>
              <a:spcAft>
                <a:spcPts val="0"/>
              </a:spcAft>
              <a:buNone/>
            </a:pPr>
            <a:r>
              <a:rPr lang="en-US" altLang="en-US" dirty="0"/>
              <a:t>This study leverages machine learning to detect stress in students using physiological and behavioral data such as heart rate variability, sleep patterns, physical activity, and academic workload. Data is collected through wearable sensors, self-reports, and digital activity logs, then processed by models like Support Vector Machines, Random Forests, and Neural Networks to classify stress levels into low, moderate, or high categories.</a:t>
            </a:r>
            <a:r>
              <a:rPr lang="en-US" dirty="0"/>
              <a:t> The system helps monitor stress in real time using mobile apps or academic portals and offers personalized stress management tips</a:t>
            </a:r>
            <a:r>
              <a:rPr lang="en-US" altLang="en-US" dirty="0"/>
              <a:t>. Preliminary results demonstrate high accuracy, suggesting its potential to enhance student mental health, academic performance, and overall well-being.</a:t>
            </a:r>
          </a:p>
          <a:p>
            <a:pPr marL="457200" lvl="0" indent="0">
              <a:lnSpc>
                <a:spcPct val="110000"/>
              </a:lnSpc>
              <a:spcBef>
                <a:spcPts val="1000"/>
              </a:spcBef>
              <a:spcAft>
                <a:spcPts val="0"/>
              </a:spcAft>
              <a:buNone/>
            </a:pPr>
            <a:r>
              <a:rPr lang="en-US" altLang="en-US" b="1" dirty="0" err="1"/>
              <a:t>Keywords:</a:t>
            </a:r>
            <a:r>
              <a:rPr lang="en-US" altLang="en-US" dirty="0" err="1"/>
              <a:t>Stress</a:t>
            </a:r>
            <a:r>
              <a:rPr lang="en-US" altLang="en-US" dirty="0"/>
              <a:t>, Machine Learning Algorithms, Wearable Sensors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31547-56C7-B05B-F1B2-D60164BAF4C5}"/>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218CAD25-B057-26D3-82B2-7DF092FD1AD5}"/>
              </a:ext>
            </a:extLst>
          </p:cNvPr>
          <p:cNvSpPr>
            <a:spLocks noGrp="1"/>
          </p:cNvSpPr>
          <p:nvPr>
            <p:ph idx="1"/>
          </p:nvPr>
        </p:nvSpPr>
        <p:spPr/>
        <p:txBody>
          <a:bodyPr/>
          <a:lstStyle/>
          <a:p>
            <a:r>
              <a:rPr lang="en-US" dirty="0"/>
              <a:t>Identifying the gender.</a:t>
            </a:r>
            <a:endParaRPr lang="en-IN" dirty="0"/>
          </a:p>
        </p:txBody>
      </p:sp>
      <p:pic>
        <p:nvPicPr>
          <p:cNvPr id="5" name="Picture 4">
            <a:extLst>
              <a:ext uri="{FF2B5EF4-FFF2-40B4-BE49-F238E27FC236}">
                <a16:creationId xmlns:a16="http://schemas.microsoft.com/office/drawing/2014/main" id="{CF83F82B-993E-9CD6-BE65-3F3345D607BA}"/>
              </a:ext>
            </a:extLst>
          </p:cNvPr>
          <p:cNvPicPr>
            <a:picLocks noChangeAspect="1"/>
          </p:cNvPicPr>
          <p:nvPr/>
        </p:nvPicPr>
        <p:blipFill>
          <a:blip r:embed="rId2"/>
          <a:stretch>
            <a:fillRect/>
          </a:stretch>
        </p:blipFill>
        <p:spPr>
          <a:xfrm>
            <a:off x="2223247" y="1757082"/>
            <a:ext cx="7620000" cy="4392706"/>
          </a:xfrm>
          <a:prstGeom prst="rect">
            <a:avLst/>
          </a:prstGeom>
        </p:spPr>
      </p:pic>
    </p:spTree>
    <p:extLst>
      <p:ext uri="{BB962C8B-B14F-4D97-AF65-F5344CB8AC3E}">
        <p14:creationId xmlns:p14="http://schemas.microsoft.com/office/powerpoint/2010/main" val="366603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D6D8-6A6F-5C40-2C57-DCCE9C6B08F3}"/>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6AA3A561-EB6A-9D6D-3147-8F333853A5E3}"/>
              </a:ext>
            </a:extLst>
          </p:cNvPr>
          <p:cNvSpPr>
            <a:spLocks noGrp="1"/>
          </p:cNvSpPr>
          <p:nvPr>
            <p:ph idx="1"/>
          </p:nvPr>
        </p:nvSpPr>
        <p:spPr/>
        <p:txBody>
          <a:bodyPr/>
          <a:lstStyle/>
          <a:p>
            <a:r>
              <a:rPr lang="en-US" dirty="0"/>
              <a:t>For emotion and age detection.</a:t>
            </a:r>
            <a:endParaRPr lang="en-IN" dirty="0"/>
          </a:p>
        </p:txBody>
      </p:sp>
      <p:pic>
        <p:nvPicPr>
          <p:cNvPr id="7" name="Picture 6">
            <a:extLst>
              <a:ext uri="{FF2B5EF4-FFF2-40B4-BE49-F238E27FC236}">
                <a16:creationId xmlns:a16="http://schemas.microsoft.com/office/drawing/2014/main" id="{9ADD8A0F-3FE9-CAF6-D3A8-3EBFBCBE4FAB}"/>
              </a:ext>
            </a:extLst>
          </p:cNvPr>
          <p:cNvPicPr>
            <a:picLocks noChangeAspect="1"/>
          </p:cNvPicPr>
          <p:nvPr/>
        </p:nvPicPr>
        <p:blipFill>
          <a:blip r:embed="rId2"/>
          <a:stretch>
            <a:fillRect/>
          </a:stretch>
        </p:blipFill>
        <p:spPr>
          <a:xfrm>
            <a:off x="2609548" y="1604682"/>
            <a:ext cx="6972904" cy="4842099"/>
          </a:xfrm>
          <a:prstGeom prst="rect">
            <a:avLst/>
          </a:prstGeom>
        </p:spPr>
      </p:pic>
    </p:spTree>
    <p:extLst>
      <p:ext uri="{BB962C8B-B14F-4D97-AF65-F5344CB8AC3E}">
        <p14:creationId xmlns:p14="http://schemas.microsoft.com/office/powerpoint/2010/main" val="1595324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CD60-445B-4A69-A906-94721687F0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A9A8B4-D990-3A8F-E984-B58427661B32}"/>
              </a:ext>
            </a:extLst>
          </p:cNvPr>
          <p:cNvSpPr>
            <a:spLocks noGrp="1"/>
          </p:cNvSpPr>
          <p:nvPr>
            <p:ph idx="1"/>
          </p:nvPr>
        </p:nvSpPr>
        <p:spPr/>
        <p:txBody>
          <a:bodyPr/>
          <a:lstStyle/>
          <a:p>
            <a:r>
              <a:rPr lang="en-US" dirty="0"/>
              <a:t>For emotion and age detection.</a:t>
            </a:r>
            <a:endParaRPr lang="en-IN" dirty="0"/>
          </a:p>
        </p:txBody>
      </p:sp>
      <p:pic>
        <p:nvPicPr>
          <p:cNvPr id="5" name="Picture 4">
            <a:extLst>
              <a:ext uri="{FF2B5EF4-FFF2-40B4-BE49-F238E27FC236}">
                <a16:creationId xmlns:a16="http://schemas.microsoft.com/office/drawing/2014/main" id="{91D039E1-0368-1763-B61B-518375B08D6C}"/>
              </a:ext>
            </a:extLst>
          </p:cNvPr>
          <p:cNvPicPr>
            <a:picLocks noChangeAspect="1"/>
          </p:cNvPicPr>
          <p:nvPr/>
        </p:nvPicPr>
        <p:blipFill>
          <a:blip r:embed="rId2"/>
          <a:stretch>
            <a:fillRect/>
          </a:stretch>
        </p:blipFill>
        <p:spPr>
          <a:xfrm>
            <a:off x="2040423" y="1586753"/>
            <a:ext cx="9007621" cy="4905486"/>
          </a:xfrm>
          <a:prstGeom prst="rect">
            <a:avLst/>
          </a:prstGeom>
        </p:spPr>
      </p:pic>
    </p:spTree>
    <p:extLst>
      <p:ext uri="{BB962C8B-B14F-4D97-AF65-F5344CB8AC3E}">
        <p14:creationId xmlns:p14="http://schemas.microsoft.com/office/powerpoint/2010/main" val="1503322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Content Placeholder 2"/>
          <p:cNvSpPr>
            <a:spLocks noGrp="1"/>
          </p:cNvSpPr>
          <p:nvPr>
            <p:ph idx="1"/>
          </p:nvPr>
        </p:nvSpPr>
        <p:spPr/>
        <p:txBody>
          <a:bodyPr/>
          <a:lstStyle/>
          <a:p>
            <a:pPr marL="577850" indent="-577850">
              <a:buNone/>
            </a:pPr>
            <a:r>
              <a:rPr lang="en-US" dirty="0"/>
              <a:t>[1].</a:t>
            </a:r>
            <a:r>
              <a:rPr lang="en-IN" altLang="en-US" dirty="0"/>
              <a:t>Ravinder Ahuja and Alisha Banga</a:t>
            </a:r>
            <a:r>
              <a:rPr lang="en-US" dirty="0"/>
              <a:t>, “</a:t>
            </a:r>
            <a:r>
              <a:rPr lang="en-IN" altLang="en-US" dirty="0"/>
              <a:t>Mental Stress detection in students</a:t>
            </a:r>
            <a:r>
              <a:rPr lang="en-US" dirty="0"/>
              <a:t>”,</a:t>
            </a:r>
            <a:r>
              <a:rPr lang="en-IN" altLang="en-US" dirty="0"/>
              <a:t>Elsevier Ltd</a:t>
            </a:r>
            <a:r>
              <a:rPr lang="en-US" dirty="0"/>
              <a:t> , vol. 11, pp. </a:t>
            </a:r>
            <a:r>
              <a:rPr lang="en-IN" altLang="en-US" dirty="0"/>
              <a:t>349</a:t>
            </a:r>
            <a:r>
              <a:rPr lang="en-US" dirty="0"/>
              <a:t>-</a:t>
            </a:r>
            <a:r>
              <a:rPr lang="en-IN" altLang="en-US" dirty="0"/>
              <a:t>3</a:t>
            </a:r>
            <a:r>
              <a:rPr lang="en-US" dirty="0"/>
              <a:t>5</a:t>
            </a:r>
            <a:r>
              <a:rPr lang="en-IN" altLang="en-US" dirty="0"/>
              <a:t>3</a:t>
            </a:r>
            <a:r>
              <a:rPr lang="en-US" dirty="0"/>
              <a:t>, Jan. 20</a:t>
            </a:r>
            <a:r>
              <a:rPr lang="en-IN" altLang="en-US" dirty="0"/>
              <a:t>19</a:t>
            </a:r>
            <a:r>
              <a:rPr lang="en-US" dirty="0"/>
              <a:t>.</a:t>
            </a:r>
          </a:p>
          <a:p>
            <a:pPr marL="0" indent="0" algn="l">
              <a:buNone/>
            </a:pPr>
            <a:r>
              <a:rPr lang="en-US" dirty="0"/>
              <a:t>[2].</a:t>
            </a:r>
            <a:r>
              <a:rPr lang="en-IN" b="0" i="0" u="none" strike="noStrike" baseline="0" dirty="0"/>
              <a:t>Arsalan, Aamir, Syed Muhammad Anwar, and Muhammad Majid </a:t>
            </a:r>
            <a:r>
              <a:rPr lang="en-US" b="0" i="0" u="none" strike="noStrike" baseline="0" dirty="0"/>
              <a:t>“Mental                                                                                                      stress detection using data from wearable and non-wearable </a:t>
            </a:r>
            <a:r>
              <a:rPr lang="en-IN" b="0" i="0" u="none" strike="noStrike" baseline="0" dirty="0"/>
              <a:t>sensors: a review.”</a:t>
            </a:r>
          </a:p>
          <a:p>
            <a:pPr marL="0" indent="0" algn="l">
              <a:buNone/>
            </a:pPr>
            <a:r>
              <a:rPr lang="en-IN" dirty="0"/>
              <a:t>[3] S. A. Singh, P. K. Gupta, M. Rajeshwari, and T. </a:t>
            </a:r>
            <a:r>
              <a:rPr lang="en-IN" dirty="0" err="1"/>
              <a:t>Janumala</a:t>
            </a:r>
            <a:r>
              <a:rPr lang="en-IN" dirty="0"/>
              <a:t>, ‘‘Detection of stress using biosensors,’’ Mater. Today, vol. 5, no. 10, pp. 21003–21010, 2018.</a:t>
            </a:r>
          </a:p>
          <a:p>
            <a:pPr marL="0" indent="0" algn="l">
              <a:buNone/>
            </a:pPr>
            <a:r>
              <a:rPr lang="en-IN" dirty="0"/>
              <a:t> [4] J. </a:t>
            </a:r>
            <a:r>
              <a:rPr lang="en-IN" dirty="0" err="1"/>
              <a:t>Ogorevc</a:t>
            </a:r>
            <a:r>
              <a:rPr lang="en-IN" dirty="0"/>
              <a:t>, A. </a:t>
            </a:r>
            <a:r>
              <a:rPr lang="en-IN" dirty="0" err="1"/>
              <a:t>Podlesek</a:t>
            </a:r>
            <a:r>
              <a:rPr lang="en-IN" dirty="0"/>
              <a:t>, G. </a:t>
            </a:r>
            <a:r>
              <a:rPr lang="en-IN" dirty="0" err="1"/>
              <a:t>Geršak</a:t>
            </a:r>
            <a:r>
              <a:rPr lang="en-IN" dirty="0"/>
              <a:t>, and J. </a:t>
            </a:r>
            <a:r>
              <a:rPr lang="en-IN" dirty="0" err="1"/>
              <a:t>Drnovšek</a:t>
            </a:r>
            <a:r>
              <a:rPr lang="en-IN" dirty="0"/>
              <a:t>, ‘‘The effect of mental stress on psychophysiological parameters,’’ in Proc. IEEE Int. </a:t>
            </a:r>
            <a:r>
              <a:rPr lang="en-IN" dirty="0" err="1"/>
              <a:t>Symp</a:t>
            </a:r>
            <a:r>
              <a:rPr lang="en-IN" dirty="0"/>
              <a:t>. Med. Meas. Appl., Bari, Italy, May 2011, pp. 294–299</a:t>
            </a:r>
            <a:endParaRPr lang="en-US" dirty="0"/>
          </a:p>
          <a:p>
            <a:pPr marL="577850" indent="-577850" algn="l">
              <a:buNone/>
            </a:pPr>
            <a:endParaRPr lang="en-US" dirty="0"/>
          </a:p>
          <a:p>
            <a:pPr marL="577850" indent="-577850">
              <a:buNone/>
            </a:pPr>
            <a:endParaRPr lang="en-US" dirty="0"/>
          </a:p>
          <a:p>
            <a:pPr marL="577850" indent="-577850">
              <a:buNone/>
            </a:pP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b="0" strike="noStrike" spc="-1" dirty="0">
                <a:solidFill>
                  <a:srgbClr val="FFFFFF"/>
                </a:solidFill>
                <a:latin typeface="Times New Roman" panose="02020603050405020304"/>
              </a:rPr>
              <a:t>Git Hub Dashboards of each student</a:t>
            </a:r>
            <a:endParaRPr lang="en-IN" dirty="0"/>
          </a:p>
        </p:txBody>
      </p:sp>
      <p:sp>
        <p:nvSpPr>
          <p:cNvPr id="4" name="Content Placeholder 2"/>
          <p:cNvSpPr txBox="1"/>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1" name="Picture 10"/>
          <p:cNvPicPr>
            <a:picLocks noChangeAspect="1"/>
          </p:cNvPicPr>
          <p:nvPr/>
        </p:nvPicPr>
        <p:blipFill rotWithShape="1">
          <a:blip r:embed="rId2"/>
          <a:srcRect l="1625" t="24605" r="78751" b="18256"/>
          <a:stretch>
            <a:fillRect/>
          </a:stretch>
        </p:blipFill>
        <p:spPr>
          <a:xfrm>
            <a:off x="2198915" y="4125685"/>
            <a:ext cx="468086" cy="195943"/>
          </a:xfrm>
          <a:prstGeom prst="rect">
            <a:avLst/>
          </a:prstGeom>
        </p:spPr>
      </p:pic>
      <p:pic>
        <p:nvPicPr>
          <p:cNvPr id="12" name="Picture 11"/>
          <p:cNvPicPr>
            <a:picLocks noChangeAspect="1"/>
          </p:cNvPicPr>
          <p:nvPr/>
        </p:nvPicPr>
        <p:blipFill rotWithShape="1">
          <a:blip r:embed="rId2"/>
          <a:srcRect l="1625" t="24605" r="78751" b="18256"/>
          <a:stretch>
            <a:fillRect/>
          </a:stretch>
        </p:blipFill>
        <p:spPr>
          <a:xfrm>
            <a:off x="2057401" y="2166256"/>
            <a:ext cx="468086" cy="217716"/>
          </a:xfrm>
          <a:prstGeom prst="rect">
            <a:avLst/>
          </a:prstGeom>
        </p:spPr>
      </p:pic>
      <p:pic>
        <p:nvPicPr>
          <p:cNvPr id="13" name="Picture 12"/>
          <p:cNvPicPr>
            <a:picLocks noChangeAspect="1"/>
          </p:cNvPicPr>
          <p:nvPr/>
        </p:nvPicPr>
        <p:blipFill rotWithShape="1">
          <a:blip r:embed="rId2"/>
          <a:srcRect l="1625" t="24605" r="78751" b="18256"/>
          <a:stretch>
            <a:fillRect/>
          </a:stretch>
        </p:blipFill>
        <p:spPr>
          <a:xfrm>
            <a:off x="2302331" y="1654925"/>
            <a:ext cx="468086" cy="195943"/>
          </a:xfrm>
          <a:prstGeom prst="rect">
            <a:avLst/>
          </a:prstGeom>
        </p:spPr>
      </p:pic>
      <p:pic>
        <p:nvPicPr>
          <p:cNvPr id="8" name="Content Placeholder 7">
            <a:extLst>
              <a:ext uri="{FF2B5EF4-FFF2-40B4-BE49-F238E27FC236}">
                <a16:creationId xmlns:a16="http://schemas.microsoft.com/office/drawing/2014/main" id="{7D1D6E7F-2794-F81B-3496-4EDF92261D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025" y="1247386"/>
            <a:ext cx="11779250" cy="5095066"/>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endParaRPr lang="en-US" dirty="0"/>
          </a:p>
        </p:txBody>
      </p:sp>
      <p:sp>
        <p:nvSpPr>
          <p:cNvPr id="2" name="Rectangle 1"/>
          <p:cNvSpPr/>
          <p:nvPr/>
        </p:nvSpPr>
        <p:spPr>
          <a:xfrm>
            <a:off x="2753613" y="2375670"/>
            <a:ext cx="6852285" cy="1671955"/>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numCol="2">
            <a:normAutofit fontScale="85000" lnSpcReduction="20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 of Project</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Existing System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System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Planning</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Requirements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UML Diagrams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Implementation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Data Flow Diagram</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Data Processing Techniques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Sample Code </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5A51-D48E-616A-0EC0-79C7B37981C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2AB6CC8-0475-FAC8-0DFF-928091630B92}"/>
              </a:ext>
            </a:extLst>
          </p:cNvPr>
          <p:cNvSpPr>
            <a:spLocks noGrp="1"/>
          </p:cNvSpPr>
          <p:nvPr>
            <p:ph idx="1"/>
          </p:nvPr>
        </p:nvSpPr>
        <p:spPr>
          <a:xfrm>
            <a:off x="206430" y="1087949"/>
            <a:ext cx="11779135" cy="5394960"/>
          </a:xfrm>
        </p:spPr>
        <p:txBody>
          <a:bodyPr>
            <a:normAutofit/>
          </a:bodyPr>
          <a:lstStyle/>
          <a:p>
            <a:pPr marL="0" indent="0">
              <a:buNone/>
            </a:pPr>
            <a:r>
              <a:rPr lang="en-US" dirty="0"/>
              <a:t>Stress is a critical factor that affects the personal and professional life of students. Detecting the emotional state of students experiencing stress is essential for ensuring their mental health and overall safety. To address this, our system leverages advanced image processing and machine learning techniques to identify stress levels in students accurately. By analyzing specific indicators, the system can provide early detection and intervention to support students in managing their stress effectively. However, these methods need to be tested in real-world situations to ensure they work well, are practical, and are reliable. This report focuses on understanding how these automated methods can detect stress effectively and how to make them more accurate and useful.</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41210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9052D-6D35-A16B-DEC2-7ED800124547}"/>
              </a:ext>
            </a:extLst>
          </p:cNvPr>
          <p:cNvSpPr>
            <a:spLocks noGrp="1"/>
          </p:cNvSpPr>
          <p:nvPr>
            <p:ph type="title"/>
          </p:nvPr>
        </p:nvSpPr>
        <p:spPr/>
        <p:txBody>
          <a:bodyPr/>
          <a:lstStyle/>
          <a:p>
            <a:r>
              <a:rPr lang="en-US" dirty="0"/>
              <a:t>Objectives of Project</a:t>
            </a:r>
            <a:br>
              <a:rPr lang="en-US" dirty="0"/>
            </a:br>
            <a:endParaRPr lang="en-IN" dirty="0"/>
          </a:p>
        </p:txBody>
      </p:sp>
      <p:sp>
        <p:nvSpPr>
          <p:cNvPr id="3" name="Content Placeholder 2">
            <a:extLst>
              <a:ext uri="{FF2B5EF4-FFF2-40B4-BE49-F238E27FC236}">
                <a16:creationId xmlns:a16="http://schemas.microsoft.com/office/drawing/2014/main" id="{A20E92D2-A4EF-694C-8A4D-51FFAD2EC4EF}"/>
              </a:ext>
            </a:extLst>
          </p:cNvPr>
          <p:cNvSpPr>
            <a:spLocks noGrp="1"/>
          </p:cNvSpPr>
          <p:nvPr>
            <p:ph idx="1"/>
          </p:nvPr>
        </p:nvSpPr>
        <p:spPr/>
        <p:txBody>
          <a:bodyPr>
            <a:normAutofit/>
          </a:bodyPr>
          <a:lstStyle/>
          <a:p>
            <a:pPr>
              <a:buFont typeface="Wingdings" panose="05000000000000000000" pitchFamily="2" charset="2"/>
              <a:buChar char="q"/>
            </a:pPr>
            <a:r>
              <a:rPr lang="en-US" sz="1800" dirty="0"/>
              <a:t>Develop a Machine Learning model to predict stress levels based on collected data.</a:t>
            </a:r>
          </a:p>
          <a:p>
            <a:pPr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To build a model for emotion recognition from facial expressions, including emotions such as happiness, sadness, anger, and surprise.</a:t>
            </a:r>
          </a:p>
          <a:p>
            <a:pPr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To design and implement a stress level prediction model based on physiological features such as snoring range, respiration rate, body temperature, limb movement, blood oxygen levels, eye movement, hours of sleep, and heart rate.</a:t>
            </a:r>
          </a:p>
          <a:p>
            <a:pPr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To integrate emotion detection and stress level prediction into a unified system, processing real-time input from a webcam and physiological sensors.</a:t>
            </a:r>
          </a:p>
          <a:p>
            <a:pPr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To develop a user-friendly frontend with a Flask backend that enables seamless interaction and real-time feedback.</a:t>
            </a:r>
          </a:p>
          <a:p>
            <a:pPr algn="just">
              <a:lnSpc>
                <a:spcPct val="150000"/>
              </a:lnSpc>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To test the system’s effectiveness in different environments, assessing its reliability in monitoring and predicting stress levels and emotions.</a:t>
            </a: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04123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BDDC-6EB0-CFA2-96BB-0480B015669F}"/>
              </a:ext>
            </a:extLst>
          </p:cNvPr>
          <p:cNvSpPr>
            <a:spLocks noGrp="1"/>
          </p:cNvSpPr>
          <p:nvPr>
            <p:ph type="title"/>
          </p:nvPr>
        </p:nvSpPr>
        <p:spPr/>
        <p:txBody>
          <a:bodyPr/>
          <a:lstStyle/>
          <a:p>
            <a:r>
              <a:rPr lang="en-US" dirty="0"/>
              <a:t>Literature survey</a:t>
            </a:r>
            <a:br>
              <a:rPr lang="en-US" dirty="0"/>
            </a:br>
            <a:endParaRPr lang="en-IN" dirty="0"/>
          </a:p>
        </p:txBody>
      </p:sp>
      <p:graphicFrame>
        <p:nvGraphicFramePr>
          <p:cNvPr id="7" name="Content Placeholder 6">
            <a:extLst>
              <a:ext uri="{FF2B5EF4-FFF2-40B4-BE49-F238E27FC236}">
                <a16:creationId xmlns:a16="http://schemas.microsoft.com/office/drawing/2014/main" id="{F380ECF2-9C54-057C-7CCE-A2B3DD39FE78}"/>
              </a:ext>
            </a:extLst>
          </p:cNvPr>
          <p:cNvGraphicFramePr>
            <a:graphicFrameLocks noGrp="1"/>
          </p:cNvGraphicFramePr>
          <p:nvPr>
            <p:ph idx="1"/>
            <p:extLst>
              <p:ext uri="{D42A27DB-BD31-4B8C-83A1-F6EECF244321}">
                <p14:modId xmlns:p14="http://schemas.microsoft.com/office/powerpoint/2010/main" val="3136647962"/>
              </p:ext>
            </p:extLst>
          </p:nvPr>
        </p:nvGraphicFramePr>
        <p:xfrm>
          <a:off x="200025" y="1096963"/>
          <a:ext cx="11779250" cy="5546809"/>
        </p:xfrm>
        <a:graphic>
          <a:graphicData uri="http://schemas.openxmlformats.org/drawingml/2006/table">
            <a:tbl>
              <a:tblPr firstRow="1" bandRow="1">
                <a:tableStyleId>{5C22544A-7EE6-4342-B048-85BDC9FD1C3A}</a:tableStyleId>
              </a:tblPr>
              <a:tblGrid>
                <a:gridCol w="938310">
                  <a:extLst>
                    <a:ext uri="{9D8B030D-6E8A-4147-A177-3AD203B41FA5}">
                      <a16:colId xmlns:a16="http://schemas.microsoft.com/office/drawing/2014/main" val="314397269"/>
                    </a:ext>
                  </a:extLst>
                </a:gridCol>
                <a:gridCol w="1959428">
                  <a:extLst>
                    <a:ext uri="{9D8B030D-6E8A-4147-A177-3AD203B41FA5}">
                      <a16:colId xmlns:a16="http://schemas.microsoft.com/office/drawing/2014/main" val="467748424"/>
                    </a:ext>
                  </a:extLst>
                </a:gridCol>
                <a:gridCol w="1772817">
                  <a:extLst>
                    <a:ext uri="{9D8B030D-6E8A-4147-A177-3AD203B41FA5}">
                      <a16:colId xmlns:a16="http://schemas.microsoft.com/office/drawing/2014/main" val="118408393"/>
                    </a:ext>
                  </a:extLst>
                </a:gridCol>
                <a:gridCol w="2323322">
                  <a:extLst>
                    <a:ext uri="{9D8B030D-6E8A-4147-A177-3AD203B41FA5}">
                      <a16:colId xmlns:a16="http://schemas.microsoft.com/office/drawing/2014/main" val="3347059877"/>
                    </a:ext>
                  </a:extLst>
                </a:gridCol>
                <a:gridCol w="4785373">
                  <a:extLst>
                    <a:ext uri="{9D8B030D-6E8A-4147-A177-3AD203B41FA5}">
                      <a16:colId xmlns:a16="http://schemas.microsoft.com/office/drawing/2014/main" val="4138080447"/>
                    </a:ext>
                  </a:extLst>
                </a:gridCol>
              </a:tblGrid>
              <a:tr h="609049">
                <a:tc>
                  <a:txBody>
                    <a:bodyPr/>
                    <a:lstStyle/>
                    <a:p>
                      <a:r>
                        <a:rPr lang="en-IN" dirty="0"/>
                        <a:t>S.NO</a:t>
                      </a:r>
                    </a:p>
                  </a:txBody>
                  <a:tcPr/>
                </a:tc>
                <a:tc>
                  <a:txBody>
                    <a:bodyPr/>
                    <a:lstStyle/>
                    <a:p>
                      <a:r>
                        <a:rPr lang="en-IN" dirty="0"/>
                        <a:t>JOURNAL</a:t>
                      </a:r>
                    </a:p>
                  </a:txBody>
                  <a:tcPr/>
                </a:tc>
                <a:tc>
                  <a:txBody>
                    <a:bodyPr/>
                    <a:lstStyle/>
                    <a:p>
                      <a:r>
                        <a:rPr lang="en-IN" dirty="0"/>
                        <a:t>AUTHORS</a:t>
                      </a:r>
                    </a:p>
                  </a:txBody>
                  <a:tcPr/>
                </a:tc>
                <a:tc>
                  <a:txBody>
                    <a:bodyPr/>
                    <a:lstStyle/>
                    <a:p>
                      <a:r>
                        <a:rPr lang="en-IN" dirty="0"/>
                        <a:t>TITLE</a:t>
                      </a:r>
                    </a:p>
                  </a:txBody>
                  <a:tcPr/>
                </a:tc>
                <a:tc>
                  <a:txBody>
                    <a:bodyPr/>
                    <a:lstStyle/>
                    <a:p>
                      <a:r>
                        <a:rPr lang="en-IN" dirty="0"/>
                        <a:t>OUTCOME</a:t>
                      </a:r>
                    </a:p>
                  </a:txBody>
                  <a:tcPr/>
                </a:tc>
                <a:extLst>
                  <a:ext uri="{0D108BD9-81ED-4DB2-BD59-A6C34878D82A}">
                    <a16:rowId xmlns:a16="http://schemas.microsoft.com/office/drawing/2014/main" val="840579733"/>
                  </a:ext>
                </a:extLst>
              </a:tr>
              <a:tr h="1328421">
                <a:tc>
                  <a:txBody>
                    <a:bodyPr/>
                    <a:lstStyle/>
                    <a:p>
                      <a:r>
                        <a:rPr lang="en-IN" dirty="0"/>
                        <a:t>1</a:t>
                      </a:r>
                    </a:p>
                  </a:txBody>
                  <a:tcPr/>
                </a:tc>
                <a:tc>
                  <a:txBody>
                    <a:bodyPr/>
                    <a:lstStyle/>
                    <a:p>
                      <a:r>
                        <a:rPr lang="en-IN" dirty="0"/>
                        <a:t>9</a:t>
                      </a:r>
                      <a:r>
                        <a:rPr lang="en-IN" baseline="30000" dirty="0"/>
                        <a:t>th</a:t>
                      </a:r>
                      <a:r>
                        <a:rPr lang="en-IN" dirty="0"/>
                        <a:t> International Conference for Convergence in Technology,(I2CT)</a:t>
                      </a:r>
                    </a:p>
                    <a:p>
                      <a:r>
                        <a:rPr lang="en-IN" dirty="0"/>
                        <a:t>2024</a:t>
                      </a:r>
                    </a:p>
                  </a:txBody>
                  <a:tcPr/>
                </a:tc>
                <a:tc>
                  <a:txBody>
                    <a:bodyPr/>
                    <a:lstStyle/>
                    <a:p>
                      <a:r>
                        <a:rPr lang="en-IN" dirty="0"/>
                        <a:t>Ashutosh Singh, </a:t>
                      </a:r>
                      <a:r>
                        <a:rPr lang="en-IN" dirty="0" err="1"/>
                        <a:t>Khushdeep</a:t>
                      </a:r>
                      <a:r>
                        <a:rPr lang="en-IN" dirty="0"/>
                        <a:t> Singh,</a:t>
                      </a:r>
                    </a:p>
                    <a:p>
                      <a:r>
                        <a:rPr lang="en-IN" dirty="0"/>
                        <a:t>Amit Kumar</a:t>
                      </a:r>
                    </a:p>
                  </a:txBody>
                  <a:tcPr/>
                </a:tc>
                <a:tc>
                  <a:txBody>
                    <a:bodyPr/>
                    <a:lstStyle/>
                    <a:p>
                      <a:r>
                        <a:rPr lang="en-IN" dirty="0"/>
                        <a:t>Machine Learning Algorithms for detecting Mental Stress in College Students</a:t>
                      </a:r>
                    </a:p>
                  </a:txBody>
                  <a:tcPr/>
                </a:tc>
                <a:tc>
                  <a:txBody>
                    <a:bodyPr/>
                    <a:lstStyle/>
                    <a:p>
                      <a:r>
                        <a:rPr lang="en-IN" dirty="0"/>
                        <a:t>The study highlights the highest accuracy in stress classification reaching 95% using </a:t>
                      </a:r>
                      <a:r>
                        <a:rPr lang="en-IN" dirty="0" err="1"/>
                        <a:t>machime</a:t>
                      </a:r>
                      <a:r>
                        <a:rPr lang="en-IN" dirty="0"/>
                        <a:t> learning models</a:t>
                      </a:r>
                    </a:p>
                  </a:txBody>
                  <a:tcPr/>
                </a:tc>
                <a:extLst>
                  <a:ext uri="{0D108BD9-81ED-4DB2-BD59-A6C34878D82A}">
                    <a16:rowId xmlns:a16="http://schemas.microsoft.com/office/drawing/2014/main" val="331572132"/>
                  </a:ext>
                </a:extLst>
              </a:tr>
              <a:tr h="1328421">
                <a:tc>
                  <a:txBody>
                    <a:bodyPr/>
                    <a:lstStyle/>
                    <a:p>
                      <a:r>
                        <a:rPr lang="en-IN" dirty="0"/>
                        <a:t>2</a:t>
                      </a:r>
                    </a:p>
                  </a:txBody>
                  <a:tcPr/>
                </a:tc>
                <a:tc>
                  <a:txBody>
                    <a:bodyPr/>
                    <a:lstStyle/>
                    <a:p>
                      <a:r>
                        <a:rPr lang="en-IN" dirty="0"/>
                        <a:t>Published by</a:t>
                      </a:r>
                    </a:p>
                    <a:p>
                      <a:r>
                        <a:rPr lang="en-IN" dirty="0"/>
                        <a:t>Elsevier Ltd</a:t>
                      </a:r>
                    </a:p>
                  </a:txBody>
                  <a:tcPr/>
                </a:tc>
                <a:tc>
                  <a:txBody>
                    <a:bodyPr/>
                    <a:lstStyle/>
                    <a:p>
                      <a:r>
                        <a:rPr lang="en-IN" dirty="0"/>
                        <a:t>Ravinder Ahuja,</a:t>
                      </a:r>
                    </a:p>
                    <a:p>
                      <a:r>
                        <a:rPr lang="en-IN" dirty="0"/>
                        <a:t>Alisha Banga</a:t>
                      </a:r>
                    </a:p>
                  </a:txBody>
                  <a:tcPr/>
                </a:tc>
                <a:tc>
                  <a:txBody>
                    <a:bodyPr/>
                    <a:lstStyle/>
                    <a:p>
                      <a:r>
                        <a:rPr lang="en-IN" dirty="0"/>
                        <a:t>Mental Stress detection in University Students using Machine Learning Algorithms</a:t>
                      </a:r>
                    </a:p>
                  </a:txBody>
                  <a:tcPr/>
                </a:tc>
                <a:tc>
                  <a:txBody>
                    <a:bodyPr/>
                    <a:lstStyle/>
                    <a:p>
                      <a:r>
                        <a:rPr lang="en-US" dirty="0"/>
                        <a:t>The paper concludes that the SVM algorithm outperforms other classification methods in assessing stress levels using the Perceived Stress Scale (PSS), with potential to improve mental health through more accurate methods.</a:t>
                      </a:r>
                      <a:endParaRPr lang="en-IN" dirty="0"/>
                    </a:p>
                  </a:txBody>
                  <a:tcPr/>
                </a:tc>
                <a:extLst>
                  <a:ext uri="{0D108BD9-81ED-4DB2-BD59-A6C34878D82A}">
                    <a16:rowId xmlns:a16="http://schemas.microsoft.com/office/drawing/2014/main" val="4206145231"/>
                  </a:ext>
                </a:extLst>
              </a:tr>
              <a:tr h="1758029">
                <a:tc>
                  <a:txBody>
                    <a:bodyPr/>
                    <a:lstStyle/>
                    <a:p>
                      <a:r>
                        <a:rPr lang="en-IN" dirty="0"/>
                        <a:t>3</a:t>
                      </a:r>
                    </a:p>
                  </a:txBody>
                  <a:tcPr/>
                </a:tc>
                <a:tc>
                  <a:txBody>
                    <a:bodyPr/>
                    <a:lstStyle/>
                    <a:p>
                      <a:r>
                        <a:rPr lang="en-US" sz="1800" b="0" i="0" u="none" strike="noStrike" kern="1200" baseline="0" dirty="0">
                          <a:solidFill>
                            <a:schemeClr val="dk1"/>
                          </a:solidFill>
                          <a:latin typeface="+mn-lt"/>
                          <a:ea typeface="+mn-ea"/>
                          <a:cs typeface="+mn-cs"/>
                        </a:rPr>
                        <a:t>International Journal of Research Publication and Reviews</a:t>
                      </a:r>
                      <a:endParaRPr lang="en-IN" dirty="0"/>
                    </a:p>
                  </a:txBody>
                  <a:tcPr/>
                </a:tc>
                <a:tc>
                  <a:txBody>
                    <a:bodyPr/>
                    <a:lstStyle/>
                    <a:p>
                      <a:r>
                        <a:rPr lang="pt-BR" sz="1800" b="0" i="0" u="none" strike="noStrike" kern="1200" baseline="0" dirty="0">
                          <a:solidFill>
                            <a:schemeClr val="dk1"/>
                          </a:solidFill>
                          <a:latin typeface="+mn-lt"/>
                          <a:ea typeface="+mn-ea"/>
                          <a:cs typeface="+mn-cs"/>
                        </a:rPr>
                        <a:t>Ms. Ancy Paul, </a:t>
                      </a:r>
                    </a:p>
                    <a:p>
                      <a:r>
                        <a:rPr lang="pt-BR" sz="1800" b="0" i="0" u="none" strike="noStrike" kern="1200" baseline="0" dirty="0">
                          <a:solidFill>
                            <a:schemeClr val="dk1"/>
                          </a:solidFill>
                          <a:latin typeface="+mn-lt"/>
                          <a:ea typeface="+mn-ea"/>
                          <a:cs typeface="+mn-cs"/>
                        </a:rPr>
                        <a:t>Ms. Resija</a:t>
                      </a:r>
                    </a:p>
                  </a:txBody>
                  <a:tcPr/>
                </a:tc>
                <a:tc>
                  <a:txBody>
                    <a:bodyPr/>
                    <a:lstStyle/>
                    <a:p>
                      <a:r>
                        <a:rPr lang="en-US" sz="1800" b="0" i="0" u="none" strike="noStrike" kern="1200" baseline="0" dirty="0">
                          <a:solidFill>
                            <a:schemeClr val="dk1"/>
                          </a:solidFill>
                          <a:latin typeface="+mn-lt"/>
                          <a:ea typeface="+mn-ea"/>
                          <a:cs typeface="+mn-cs"/>
                        </a:rPr>
                        <a:t>Stress Detection in College Students Using Machine Learning Algorithm</a:t>
                      </a:r>
                      <a:endParaRPr lang="en-IN" b="0" dirty="0"/>
                    </a:p>
                  </a:txBody>
                  <a:tcPr/>
                </a:tc>
                <a:tc>
                  <a:txBody>
                    <a:bodyPr/>
                    <a:lstStyle/>
                    <a:p>
                      <a:r>
                        <a:rPr lang="en-US" dirty="0"/>
                        <a:t>The paper presents a machine learning model that classifies college students' mental stress levels with 99% accuracy using Random Forest, and suggests applying the model to other groups while exploring real-time stress detection via images, videos, wearable sensors, and social media posts.</a:t>
                      </a:r>
                      <a:endParaRPr lang="en-IN" dirty="0"/>
                    </a:p>
                  </a:txBody>
                  <a:tcPr/>
                </a:tc>
                <a:extLst>
                  <a:ext uri="{0D108BD9-81ED-4DB2-BD59-A6C34878D82A}">
                    <a16:rowId xmlns:a16="http://schemas.microsoft.com/office/drawing/2014/main" val="240635606"/>
                  </a:ext>
                </a:extLst>
              </a:tr>
            </a:tbl>
          </a:graphicData>
        </a:graphic>
      </p:graphicFrame>
    </p:spTree>
    <p:extLst>
      <p:ext uri="{BB962C8B-B14F-4D97-AF65-F5344CB8AC3E}">
        <p14:creationId xmlns:p14="http://schemas.microsoft.com/office/powerpoint/2010/main" val="63845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FEA99-0ADD-F652-908F-BFA3A121D16B}"/>
              </a:ext>
            </a:extLst>
          </p:cNvPr>
          <p:cNvSpPr>
            <a:spLocks noGrp="1"/>
          </p:cNvSpPr>
          <p:nvPr>
            <p:ph type="title"/>
          </p:nvPr>
        </p:nvSpPr>
        <p:spPr/>
        <p:txBody>
          <a:bodyPr/>
          <a:lstStyle/>
          <a:p>
            <a:r>
              <a:rPr lang="en-IN" dirty="0"/>
              <a:t>Cont..</a:t>
            </a:r>
          </a:p>
        </p:txBody>
      </p:sp>
      <p:graphicFrame>
        <p:nvGraphicFramePr>
          <p:cNvPr id="4" name="Content Placeholder 3">
            <a:extLst>
              <a:ext uri="{FF2B5EF4-FFF2-40B4-BE49-F238E27FC236}">
                <a16:creationId xmlns:a16="http://schemas.microsoft.com/office/drawing/2014/main" id="{BF2BE398-FFE0-E0B1-4839-2D0D187F1992}"/>
              </a:ext>
            </a:extLst>
          </p:cNvPr>
          <p:cNvGraphicFramePr>
            <a:graphicFrameLocks noGrp="1"/>
          </p:cNvGraphicFramePr>
          <p:nvPr>
            <p:ph idx="1"/>
            <p:extLst>
              <p:ext uri="{D42A27DB-BD31-4B8C-83A1-F6EECF244321}">
                <p14:modId xmlns:p14="http://schemas.microsoft.com/office/powerpoint/2010/main" val="1664227150"/>
              </p:ext>
            </p:extLst>
          </p:nvPr>
        </p:nvGraphicFramePr>
        <p:xfrm>
          <a:off x="200025" y="1096963"/>
          <a:ext cx="11779250" cy="5436618"/>
        </p:xfrm>
        <a:graphic>
          <a:graphicData uri="http://schemas.openxmlformats.org/drawingml/2006/table">
            <a:tbl>
              <a:tblPr firstRow="1" bandRow="1">
                <a:tableStyleId>{5C22544A-7EE6-4342-B048-85BDC9FD1C3A}</a:tableStyleId>
              </a:tblPr>
              <a:tblGrid>
                <a:gridCol w="1143583">
                  <a:extLst>
                    <a:ext uri="{9D8B030D-6E8A-4147-A177-3AD203B41FA5}">
                      <a16:colId xmlns:a16="http://schemas.microsoft.com/office/drawing/2014/main" val="4016592514"/>
                    </a:ext>
                  </a:extLst>
                </a:gridCol>
                <a:gridCol w="1912776">
                  <a:extLst>
                    <a:ext uri="{9D8B030D-6E8A-4147-A177-3AD203B41FA5}">
                      <a16:colId xmlns:a16="http://schemas.microsoft.com/office/drawing/2014/main" val="2593764808"/>
                    </a:ext>
                  </a:extLst>
                </a:gridCol>
                <a:gridCol w="2295330">
                  <a:extLst>
                    <a:ext uri="{9D8B030D-6E8A-4147-A177-3AD203B41FA5}">
                      <a16:colId xmlns:a16="http://schemas.microsoft.com/office/drawing/2014/main" val="2275807822"/>
                    </a:ext>
                  </a:extLst>
                </a:gridCol>
                <a:gridCol w="2071396">
                  <a:extLst>
                    <a:ext uri="{9D8B030D-6E8A-4147-A177-3AD203B41FA5}">
                      <a16:colId xmlns:a16="http://schemas.microsoft.com/office/drawing/2014/main" val="2682287002"/>
                    </a:ext>
                  </a:extLst>
                </a:gridCol>
                <a:gridCol w="4356165">
                  <a:extLst>
                    <a:ext uri="{9D8B030D-6E8A-4147-A177-3AD203B41FA5}">
                      <a16:colId xmlns:a16="http://schemas.microsoft.com/office/drawing/2014/main" val="1168670047"/>
                    </a:ext>
                  </a:extLst>
                </a:gridCol>
              </a:tblGrid>
              <a:tr h="750647">
                <a:tc>
                  <a:txBody>
                    <a:bodyPr/>
                    <a:lstStyle/>
                    <a:p>
                      <a:r>
                        <a:rPr lang="en-IN" dirty="0"/>
                        <a:t>S.NO</a:t>
                      </a:r>
                    </a:p>
                  </a:txBody>
                  <a:tcPr/>
                </a:tc>
                <a:tc>
                  <a:txBody>
                    <a:bodyPr/>
                    <a:lstStyle/>
                    <a:p>
                      <a:r>
                        <a:rPr lang="en-IN" dirty="0"/>
                        <a:t>JOURNAL</a:t>
                      </a:r>
                    </a:p>
                  </a:txBody>
                  <a:tcPr/>
                </a:tc>
                <a:tc>
                  <a:txBody>
                    <a:bodyPr/>
                    <a:lstStyle/>
                    <a:p>
                      <a:r>
                        <a:rPr lang="en-IN" dirty="0"/>
                        <a:t>AUTHOR</a:t>
                      </a:r>
                    </a:p>
                  </a:txBody>
                  <a:tcPr/>
                </a:tc>
                <a:tc>
                  <a:txBody>
                    <a:bodyPr/>
                    <a:lstStyle/>
                    <a:p>
                      <a:r>
                        <a:rPr lang="en-IN" dirty="0"/>
                        <a:t>TITLE</a:t>
                      </a:r>
                    </a:p>
                  </a:txBody>
                  <a:tcPr/>
                </a:tc>
                <a:tc>
                  <a:txBody>
                    <a:bodyPr/>
                    <a:lstStyle/>
                    <a:p>
                      <a:r>
                        <a:rPr lang="en-IN" dirty="0"/>
                        <a:t>OUTCOME</a:t>
                      </a:r>
                    </a:p>
                  </a:txBody>
                  <a:tcPr/>
                </a:tc>
                <a:extLst>
                  <a:ext uri="{0D108BD9-81ED-4DB2-BD59-A6C34878D82A}">
                    <a16:rowId xmlns:a16="http://schemas.microsoft.com/office/drawing/2014/main" val="216850244"/>
                  </a:ext>
                </a:extLst>
              </a:tr>
              <a:tr h="2399971">
                <a:tc>
                  <a:txBody>
                    <a:bodyPr/>
                    <a:lstStyle/>
                    <a:p>
                      <a:r>
                        <a:rPr lang="en-IN" dirty="0"/>
                        <a:t>4</a:t>
                      </a:r>
                    </a:p>
                  </a:txBody>
                  <a:tcPr/>
                </a:tc>
                <a:tc>
                  <a:txBody>
                    <a:bodyPr/>
                    <a:lstStyle/>
                    <a:p>
                      <a:r>
                        <a:rPr lang="en-IN" dirty="0"/>
                        <a:t>IEEE Access,</a:t>
                      </a:r>
                    </a:p>
                    <a:p>
                      <a:r>
                        <a:rPr lang="en-IN" sz="1800" b="0" i="0" u="none" strike="noStrike" kern="1200" baseline="0" dirty="0">
                          <a:solidFill>
                            <a:schemeClr val="dk1"/>
                          </a:solidFill>
                          <a:latin typeface="+mn-lt"/>
                          <a:ea typeface="+mn-ea"/>
                          <a:cs typeface="+mn-cs"/>
                        </a:rPr>
                        <a:t>May 24, 2021.</a:t>
                      </a:r>
                      <a:endParaRPr lang="en-IN" dirty="0"/>
                    </a:p>
                  </a:txBody>
                  <a:tcPr/>
                </a:tc>
                <a:tc>
                  <a:txBody>
                    <a:bodyPr/>
                    <a:lstStyle/>
                    <a:p>
                      <a:r>
                        <a:rPr lang="en-IN" sz="1800" b="0" i="0" u="none" strike="noStrike" kern="1200" baseline="0" dirty="0">
                          <a:solidFill>
                            <a:schemeClr val="dk1"/>
                          </a:solidFill>
                          <a:latin typeface="+mn-lt"/>
                          <a:ea typeface="+mn-ea"/>
                          <a:cs typeface="+mn-cs"/>
                        </a:rPr>
                        <a:t>SHRUTI GEDAM SANCHITA PAUL</a:t>
                      </a:r>
                      <a:endParaRPr lang="en-IN" dirty="0"/>
                    </a:p>
                  </a:txBody>
                  <a:tcPr/>
                </a:tc>
                <a:tc>
                  <a:txBody>
                    <a:bodyPr/>
                    <a:lstStyle/>
                    <a:p>
                      <a:r>
                        <a:rPr lang="en-US" sz="1800" b="0" i="0" u="none" strike="noStrike" kern="1200" baseline="0" dirty="0">
                          <a:solidFill>
                            <a:schemeClr val="dk1"/>
                          </a:solidFill>
                          <a:latin typeface="+mn-lt"/>
                          <a:ea typeface="+mn-ea"/>
                          <a:cs typeface="+mn-cs"/>
                        </a:rPr>
                        <a:t>A Review on Mental Stress Detection Using</a:t>
                      </a:r>
                    </a:p>
                    <a:p>
                      <a:r>
                        <a:rPr lang="en-IN" sz="1800" b="0" i="0" u="none" strike="noStrike" kern="1200" baseline="0" dirty="0">
                          <a:solidFill>
                            <a:schemeClr val="dk1"/>
                          </a:solidFill>
                          <a:latin typeface="+mn-lt"/>
                          <a:ea typeface="+mn-ea"/>
                          <a:cs typeface="+mn-cs"/>
                        </a:rPr>
                        <a:t>Wearable Sensors and Machine</a:t>
                      </a:r>
                    </a:p>
                    <a:p>
                      <a:r>
                        <a:rPr lang="en-IN" sz="1800" b="0" i="0" u="none" strike="noStrike" kern="1200" baseline="0" dirty="0">
                          <a:solidFill>
                            <a:schemeClr val="dk1"/>
                          </a:solidFill>
                          <a:latin typeface="+mn-lt"/>
                          <a:ea typeface="+mn-ea"/>
                          <a:cs typeface="+mn-cs"/>
                        </a:rPr>
                        <a:t>Learning Techniques</a:t>
                      </a:r>
                      <a:endParaRPr lang="en-IN" dirty="0"/>
                    </a:p>
                  </a:txBody>
                  <a:tcPr/>
                </a:tc>
                <a:tc>
                  <a:txBody>
                    <a:bodyPr/>
                    <a:lstStyle/>
                    <a:p>
                      <a:r>
                        <a:rPr lang="en-US" dirty="0"/>
                        <a:t>The paper shows that wearable sensors like HR and GSR are effective for stress detection using machine learning techniques like SVM and Random Forest. Future research should improve their accuracy, affordability, and practicality for real-time use.</a:t>
                      </a:r>
                    </a:p>
                    <a:p>
                      <a:endParaRPr lang="en-IN" dirty="0"/>
                    </a:p>
                  </a:txBody>
                  <a:tcPr/>
                </a:tc>
                <a:extLst>
                  <a:ext uri="{0D108BD9-81ED-4DB2-BD59-A6C34878D82A}">
                    <a16:rowId xmlns:a16="http://schemas.microsoft.com/office/drawing/2014/main" val="3185410845"/>
                  </a:ext>
                </a:extLst>
              </a:tr>
              <a:tr h="1919954">
                <a:tc>
                  <a:txBody>
                    <a:bodyPr/>
                    <a:lstStyle/>
                    <a:p>
                      <a:r>
                        <a:rPr lang="en-IN" dirty="0"/>
                        <a:t>5</a:t>
                      </a:r>
                    </a:p>
                  </a:txBody>
                  <a:tcPr/>
                </a:tc>
                <a:tc>
                  <a:txBody>
                    <a:bodyPr/>
                    <a:lstStyle/>
                    <a:p>
                      <a:pPr algn="l"/>
                      <a:r>
                        <a:rPr lang="en-US" sz="1800" b="0" i="0" u="none" strike="noStrike" kern="1200" baseline="0" dirty="0">
                          <a:solidFill>
                            <a:schemeClr val="dk1"/>
                          </a:solidFill>
                          <a:latin typeface="+mn-lt"/>
                          <a:ea typeface="+mn-ea"/>
                          <a:cs typeface="+mn-cs"/>
                        </a:rPr>
                        <a:t>International Research Journal of Engineering and Technology (IRJET) </a:t>
                      </a:r>
                      <a:endParaRPr lang="en-IN" b="0" dirty="0"/>
                    </a:p>
                  </a:txBody>
                  <a:tcPr/>
                </a:tc>
                <a:tc>
                  <a:txBody>
                    <a:bodyPr/>
                    <a:lstStyle/>
                    <a:p>
                      <a:r>
                        <a:rPr lang="en-IN" sz="1800" b="0" i="0" u="none" strike="noStrike" kern="1200" baseline="0" dirty="0">
                          <a:solidFill>
                            <a:schemeClr val="dk1"/>
                          </a:solidFill>
                          <a:latin typeface="+mn-lt"/>
                          <a:ea typeface="+mn-ea"/>
                          <a:cs typeface="+mn-cs"/>
                        </a:rPr>
                        <a:t>Rohini </a:t>
                      </a:r>
                      <a:r>
                        <a:rPr lang="en-IN" sz="1800" b="0" i="0" u="none" strike="noStrike" kern="1200" baseline="0" dirty="0" err="1">
                          <a:solidFill>
                            <a:schemeClr val="dk1"/>
                          </a:solidFill>
                          <a:latin typeface="+mn-lt"/>
                          <a:ea typeface="+mn-ea"/>
                          <a:cs typeface="+mn-cs"/>
                        </a:rPr>
                        <a:t>Hanchate</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Harshal</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Narute</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Siddharam</a:t>
                      </a:r>
                      <a:r>
                        <a:rPr lang="en-IN" sz="1800" b="0" i="0" u="none" strike="noStrike" kern="1200" baseline="0" dirty="0">
                          <a:solidFill>
                            <a:schemeClr val="dk1"/>
                          </a:solidFill>
                          <a:latin typeface="+mn-lt"/>
                          <a:ea typeface="+mn-ea"/>
                          <a:cs typeface="+mn-cs"/>
                        </a:rPr>
                        <a:t> </a:t>
                      </a:r>
                      <a:r>
                        <a:rPr lang="en-IN" sz="1800" b="0" i="0" u="none" strike="noStrike" kern="1200" baseline="0" dirty="0" err="1">
                          <a:solidFill>
                            <a:schemeClr val="dk1"/>
                          </a:solidFill>
                          <a:latin typeface="+mn-lt"/>
                          <a:ea typeface="+mn-ea"/>
                          <a:cs typeface="+mn-cs"/>
                        </a:rPr>
                        <a:t>Shavage</a:t>
                      </a:r>
                      <a:r>
                        <a:rPr lang="en-IN" sz="1800" b="0" i="0" u="none" strike="noStrike" kern="1200" baseline="0" dirty="0">
                          <a:solidFill>
                            <a:schemeClr val="dk1"/>
                          </a:solidFill>
                          <a:latin typeface="+mn-lt"/>
                          <a:ea typeface="+mn-ea"/>
                          <a:cs typeface="+mn-cs"/>
                        </a:rPr>
                        <a:t>, Karan Tiwari. </a:t>
                      </a:r>
                      <a:endParaRPr lang="en-IN" b="0" dirty="0"/>
                    </a:p>
                  </a:txBody>
                  <a:tcPr/>
                </a:tc>
                <a:tc>
                  <a:txBody>
                    <a:bodyPr/>
                    <a:lstStyle/>
                    <a:p>
                      <a:pPr algn="l"/>
                      <a:r>
                        <a:rPr lang="en-US" sz="1800" b="0" i="0" u="none" strike="noStrike" kern="1200" baseline="0" dirty="0">
                          <a:solidFill>
                            <a:schemeClr val="dk1"/>
                          </a:solidFill>
                          <a:latin typeface="+mn-lt"/>
                          <a:ea typeface="+mn-ea"/>
                          <a:cs typeface="+mn-cs"/>
                        </a:rPr>
                        <a:t>STRESS DETECTION USING MACHINE LEARNING </a:t>
                      </a:r>
                      <a:endParaRPr lang="en-IN" b="0" dirty="0"/>
                    </a:p>
                  </a:txBody>
                  <a:tcPr/>
                </a:tc>
                <a:tc>
                  <a:txBody>
                    <a:bodyPr/>
                    <a:lstStyle/>
                    <a:p>
                      <a:r>
                        <a:rPr lang="en-US" dirty="0"/>
                        <a:t>The paper presents a system designed to assess and quantify stress levels in individuals, providing results in percentage format to raise awareness about mental health. It aims to help individuals manage and reduce stress during long work sessions by offering real-time updates and alerts, promoting proactive well-being practices</a:t>
                      </a:r>
                      <a:endParaRPr lang="en-IN" dirty="0"/>
                    </a:p>
                  </a:txBody>
                  <a:tcPr/>
                </a:tc>
                <a:extLst>
                  <a:ext uri="{0D108BD9-81ED-4DB2-BD59-A6C34878D82A}">
                    <a16:rowId xmlns:a16="http://schemas.microsoft.com/office/drawing/2014/main" val="2036512748"/>
                  </a:ext>
                </a:extLst>
              </a:tr>
            </a:tbl>
          </a:graphicData>
        </a:graphic>
      </p:graphicFrame>
    </p:spTree>
    <p:extLst>
      <p:ext uri="{BB962C8B-B14F-4D97-AF65-F5344CB8AC3E}">
        <p14:creationId xmlns:p14="http://schemas.microsoft.com/office/powerpoint/2010/main" val="56659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67FC7-958E-A209-AB6A-1ED825AA89E6}"/>
              </a:ext>
            </a:extLst>
          </p:cNvPr>
          <p:cNvSpPr>
            <a:spLocks noGrp="1"/>
          </p:cNvSpPr>
          <p:nvPr>
            <p:ph type="title"/>
          </p:nvPr>
        </p:nvSpPr>
        <p:spPr/>
        <p:txBody>
          <a:bodyPr/>
          <a:lstStyle/>
          <a:p>
            <a:r>
              <a:rPr lang="en-US" dirty="0"/>
              <a:t>Proposed Work</a:t>
            </a:r>
            <a:br>
              <a:rPr lang="en-US" dirty="0"/>
            </a:br>
            <a:endParaRPr lang="en-IN" dirty="0"/>
          </a:p>
        </p:txBody>
      </p:sp>
      <p:sp>
        <p:nvSpPr>
          <p:cNvPr id="7" name="Content Placeholder 6">
            <a:extLst>
              <a:ext uri="{FF2B5EF4-FFF2-40B4-BE49-F238E27FC236}">
                <a16:creationId xmlns:a16="http://schemas.microsoft.com/office/drawing/2014/main" id="{0922B300-6202-A97C-9494-4F913EAFAD49}"/>
              </a:ext>
            </a:extLst>
          </p:cNvPr>
          <p:cNvSpPr>
            <a:spLocks noGrp="1"/>
          </p:cNvSpPr>
          <p:nvPr>
            <p:ph idx="1"/>
          </p:nvPr>
        </p:nvSpPr>
        <p:spPr/>
        <p:txBody>
          <a:bodyPr/>
          <a:lstStyle/>
          <a:p>
            <a:pPr marL="457200" indent="-457200">
              <a:lnSpc>
                <a:spcPct val="110000"/>
              </a:lnSpc>
              <a:spcBef>
                <a:spcPts val="1000"/>
              </a:spcBef>
              <a:spcAft>
                <a:spcPts val="0"/>
              </a:spcAft>
              <a:buFont typeface="Wingdings" panose="05000000000000000000" pitchFamily="2" charset="2"/>
              <a:buChar char="Ø"/>
            </a:pPr>
            <a:r>
              <a:rPr lang="en-IN" altLang="en-US" sz="2800" dirty="0"/>
              <a:t>In this Project we will use Machine Learning to identify stress level in the students and to predict the stress earlier so that we can able to stop the major damage to their life before happening.</a:t>
            </a:r>
            <a:endParaRPr lang="en-US" sz="2800" dirty="0"/>
          </a:p>
          <a:p>
            <a:pPr marL="457200" indent="-457200">
              <a:lnSpc>
                <a:spcPct val="110000"/>
              </a:lnSpc>
              <a:spcBef>
                <a:spcPts val="1000"/>
              </a:spcBef>
              <a:spcAft>
                <a:spcPts val="0"/>
              </a:spcAft>
              <a:buFont typeface="Wingdings" panose="05000000000000000000" pitchFamily="2" charset="2"/>
              <a:buChar char="Ø"/>
            </a:pPr>
            <a:r>
              <a:rPr lang="en-IN" altLang="en-US" sz="2800" dirty="0"/>
              <a:t>In the test, we will evaluate students amongst different situations. the level of stress was approved by the undertaking execution.</a:t>
            </a:r>
            <a:endParaRPr lang="en-US" sz="2800" dirty="0"/>
          </a:p>
          <a:p>
            <a:pPr marL="457200" indent="-457200">
              <a:lnSpc>
                <a:spcPct val="110000"/>
              </a:lnSpc>
              <a:spcBef>
                <a:spcPts val="1000"/>
              </a:spcBef>
              <a:spcAft>
                <a:spcPts val="0"/>
              </a:spcAft>
              <a:buFont typeface="Wingdings" panose="05000000000000000000" pitchFamily="2" charset="2"/>
              <a:buChar char="Ø"/>
            </a:pPr>
            <a:r>
              <a:rPr lang="en-IN" altLang="en-US" sz="2800" dirty="0"/>
              <a:t>The proposed model includes PSS dataset collection , pre processing , feature extraction and applying machine learning algorithms.</a:t>
            </a:r>
          </a:p>
          <a:p>
            <a:pPr marL="457200" indent="-457200">
              <a:lnSpc>
                <a:spcPct val="110000"/>
              </a:lnSpc>
              <a:spcBef>
                <a:spcPts val="1000"/>
              </a:spcBef>
              <a:spcAft>
                <a:spcPts val="0"/>
              </a:spcAft>
              <a:buFont typeface="Wingdings" panose="05000000000000000000" pitchFamily="2" charset="2"/>
              <a:buChar char="Ø"/>
            </a:pPr>
            <a:r>
              <a:rPr lang="en-IN" altLang="en-US" sz="2800" dirty="0"/>
              <a:t>Raw Data -&gt; Pre-Processing of data -&gt; Applying different classification algorithms -&gt; Output.</a:t>
            </a:r>
            <a:endParaRPr lang="en-US" sz="2800" dirty="0"/>
          </a:p>
          <a:p>
            <a:endParaRPr lang="en-IN" dirty="0"/>
          </a:p>
        </p:txBody>
      </p:sp>
    </p:spTree>
    <p:extLst>
      <p:ext uri="{BB962C8B-B14F-4D97-AF65-F5344CB8AC3E}">
        <p14:creationId xmlns:p14="http://schemas.microsoft.com/office/powerpoint/2010/main" val="303287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12F54-8E20-6B66-A117-84E067DF29E6}"/>
              </a:ext>
            </a:extLst>
          </p:cNvPr>
          <p:cNvSpPr>
            <a:spLocks noGrp="1"/>
          </p:cNvSpPr>
          <p:nvPr>
            <p:ph type="title"/>
          </p:nvPr>
        </p:nvSpPr>
        <p:spPr/>
        <p:txBody>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C96799B3-046A-16E6-FACC-911A337BA0FF}"/>
              </a:ext>
            </a:extLst>
          </p:cNvPr>
          <p:cNvSpPr>
            <a:spLocks noGrp="1"/>
          </p:cNvSpPr>
          <p:nvPr>
            <p:ph idx="1"/>
          </p:nvPr>
        </p:nvSpPr>
        <p:spPr/>
        <p:txBody>
          <a:bodyPr>
            <a:normAutofit lnSpcReduction="10000"/>
          </a:bodyPr>
          <a:lstStyle/>
          <a:p>
            <a:pPr marL="457200" indent="-457200">
              <a:lnSpc>
                <a:spcPct val="100000"/>
              </a:lnSpc>
              <a:spcBef>
                <a:spcPts val="1000"/>
              </a:spcBef>
              <a:spcAft>
                <a:spcPts val="0"/>
              </a:spcAft>
              <a:buFont typeface="Wingdings" panose="05000000000000000000" pitchFamily="2" charset="2"/>
              <a:buChar char="Ø"/>
            </a:pPr>
            <a:r>
              <a:rPr lang="en-US" sz="2800" dirty="0"/>
              <a:t>Stress is often associated with negative experiences or events. However, research shows that stress is a natural part of life</a:t>
            </a:r>
            <a:r>
              <a:rPr lang="en-US" altLang="en-US" sz="2800" dirty="0"/>
              <a:t>.</a:t>
            </a:r>
          </a:p>
          <a:p>
            <a:pPr marL="457200" indent="-457200">
              <a:lnSpc>
                <a:spcPct val="100000"/>
              </a:lnSpc>
              <a:spcBef>
                <a:spcPts val="1000"/>
              </a:spcBef>
              <a:spcAft>
                <a:spcPts val="0"/>
              </a:spcAft>
              <a:buFont typeface="Wingdings" panose="05000000000000000000" pitchFamily="2" charset="2"/>
              <a:buChar char="Ø"/>
            </a:pPr>
            <a:r>
              <a:rPr lang="en-US" sz="2800" dirty="0"/>
              <a:t>Some common causes of stress </a:t>
            </a:r>
            <a:r>
              <a:rPr lang="en-IN" sz="2800" dirty="0"/>
              <a:t>Work-Related Stress</a:t>
            </a:r>
            <a:r>
              <a:rPr lang="en-US" sz="2800" dirty="0"/>
              <a:t>,</a:t>
            </a:r>
            <a:r>
              <a:rPr lang="en-IN" sz="2800" dirty="0"/>
              <a:t> Academic Stress</a:t>
            </a:r>
            <a:r>
              <a:rPr lang="en-US" sz="2800" dirty="0"/>
              <a:t>,</a:t>
            </a:r>
            <a:r>
              <a:rPr lang="en-IN" sz="2800" dirty="0"/>
              <a:t> Financial Stress</a:t>
            </a:r>
            <a:r>
              <a:rPr lang="en-US" sz="2800" dirty="0"/>
              <a:t>,</a:t>
            </a:r>
            <a:r>
              <a:rPr lang="en-IN" sz="2800" dirty="0"/>
              <a:t> Personal Relationships, Health-Related Issues.</a:t>
            </a:r>
            <a:endParaRPr lang="en-US" altLang="en-US" sz="2800" dirty="0"/>
          </a:p>
          <a:p>
            <a:pPr marL="457200" indent="-457200">
              <a:lnSpc>
                <a:spcPct val="100000"/>
              </a:lnSpc>
              <a:spcBef>
                <a:spcPts val="1000"/>
              </a:spcBef>
              <a:spcAft>
                <a:spcPts val="0"/>
              </a:spcAft>
              <a:buFont typeface="Wingdings" panose="05000000000000000000" pitchFamily="2" charset="2"/>
              <a:buChar char="Ø"/>
            </a:pPr>
            <a:r>
              <a:rPr lang="en-US" altLang="en-US" sz="2800" dirty="0"/>
              <a:t>Every hour, a student commits suicide in the different part of the country. Our country has reported large suicide cases of the youngsters aging between the age group of fifteen to twenty nine, as per Lancet report(2012).</a:t>
            </a:r>
          </a:p>
          <a:p>
            <a:pPr marL="457200" indent="-457200">
              <a:lnSpc>
                <a:spcPct val="100000"/>
              </a:lnSpc>
              <a:spcBef>
                <a:spcPts val="1000"/>
              </a:spcBef>
              <a:spcAft>
                <a:spcPts val="0"/>
              </a:spcAft>
              <a:buFont typeface="Wingdings" panose="05000000000000000000" pitchFamily="2" charset="2"/>
              <a:buChar char="Ø"/>
            </a:pPr>
            <a:r>
              <a:rPr lang="en-US" altLang="en-US" sz="2800" dirty="0"/>
              <a:t>Number of suicide in our nation are increasing Consistently around 92 individuals commit suicide around the world, which makes it 800,000 for every year. Out of this 135000 (17%) are an inhabitant of India.</a:t>
            </a:r>
          </a:p>
          <a:p>
            <a:pPr marL="457200" indent="-457200">
              <a:lnSpc>
                <a:spcPct val="100000"/>
              </a:lnSpc>
              <a:buFont typeface="Wingdings" panose="05000000000000000000" pitchFamily="2" charset="2"/>
              <a:buChar char="Ø"/>
            </a:pPr>
            <a:r>
              <a:rPr lang="en-US" sz="2800" dirty="0"/>
              <a:t>We will study how these factors affect people's minds using brainwave signals collected from the PSS dataset</a:t>
            </a:r>
            <a:r>
              <a:rPr lang="en-US" altLang="en-US" sz="2800" dirty="0"/>
              <a:t>.</a:t>
            </a:r>
          </a:p>
          <a:p>
            <a:endParaRPr lang="en-IN" dirty="0"/>
          </a:p>
        </p:txBody>
      </p:sp>
    </p:spTree>
    <p:extLst>
      <p:ext uri="{BB962C8B-B14F-4D97-AF65-F5344CB8AC3E}">
        <p14:creationId xmlns:p14="http://schemas.microsoft.com/office/powerpoint/2010/main" val="265285889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2338</Words>
  <Application>Microsoft Office PowerPoint</Application>
  <PresentationFormat>Widescreen</PresentationFormat>
  <Paragraphs>219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SimSun</vt:lpstr>
      <vt:lpstr>Arial</vt:lpstr>
      <vt:lpstr>Calibri</vt:lpstr>
      <vt:lpstr>Courier New</vt:lpstr>
      <vt:lpstr>Times New Roman</vt:lpstr>
      <vt:lpstr>Wingdings</vt:lpstr>
      <vt:lpstr>Custom Design</vt:lpstr>
      <vt:lpstr>PowerPoint Presentation</vt:lpstr>
      <vt:lpstr>Abstract</vt:lpstr>
      <vt:lpstr>Contents</vt:lpstr>
      <vt:lpstr>Problem Statement</vt:lpstr>
      <vt:lpstr>Objectives of Project </vt:lpstr>
      <vt:lpstr>Literature survey </vt:lpstr>
      <vt:lpstr>Cont..</vt:lpstr>
      <vt:lpstr>Proposed Work </vt:lpstr>
      <vt:lpstr>Introduction </vt:lpstr>
      <vt:lpstr>Existing System </vt:lpstr>
      <vt:lpstr>Proposed System </vt:lpstr>
      <vt:lpstr>Requirements </vt:lpstr>
      <vt:lpstr>Implementation</vt:lpstr>
      <vt:lpstr>Cont..</vt:lpstr>
      <vt:lpstr>Cont..</vt:lpstr>
      <vt:lpstr>UML Diagrams </vt:lpstr>
      <vt:lpstr>Data Flow Diagram </vt:lpstr>
      <vt:lpstr>Data Processing Techniques  </vt:lpstr>
      <vt:lpstr>Sample Code</vt:lpstr>
      <vt:lpstr>Sample Code</vt:lpstr>
      <vt:lpstr>Sample Code</vt:lpstr>
      <vt:lpstr>PowerPoint Presentation</vt:lpstr>
      <vt:lpstr>Reference</vt:lpstr>
      <vt:lpstr>Git Hub Dashboards of each student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Sai Priya Chappidi</cp:lastModifiedBy>
  <cp:revision>144</cp:revision>
  <dcterms:created xsi:type="dcterms:W3CDTF">2019-06-11T05:35:00Z</dcterms:created>
  <dcterms:modified xsi:type="dcterms:W3CDTF">2025-02-13T14:02:36Z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1FA63A0AB4734BE7B6886FCFCC34AA5D_13</vt:lpwstr>
  </property>
  <property fmtid="{D5CDD505-2E9C-101B-9397-08002B2CF9AE}" pid="3" name="KSOProductBuildVer">
    <vt:lpwstr>1033-12.2.0.19307</vt:lpwstr>
  </property>
</Properties>
</file>