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handoutMasterIdLst>
    <p:handoutMasterId r:id="rId23"/>
  </p:handoutMasterIdLst>
  <p:sldIdLst>
    <p:sldId id="256" r:id="rId2"/>
    <p:sldId id="273" r:id="rId3"/>
    <p:sldId id="257" r:id="rId4"/>
    <p:sldId id="280" r:id="rId5"/>
    <p:sldId id="281" r:id="rId6"/>
    <p:sldId id="282" r:id="rId7"/>
    <p:sldId id="283" r:id="rId8"/>
    <p:sldId id="286" r:id="rId9"/>
    <p:sldId id="287" r:id="rId10"/>
    <p:sldId id="288" r:id="rId11"/>
    <p:sldId id="289" r:id="rId12"/>
    <p:sldId id="290" r:id="rId13"/>
    <p:sldId id="291" r:id="rId14"/>
    <p:sldId id="292" r:id="rId15"/>
    <p:sldId id="293" r:id="rId16"/>
    <p:sldId id="284" r:id="rId17"/>
    <p:sldId id="285" r:id="rId18"/>
    <p:sldId id="279" r:id="rId19"/>
    <p:sldId id="278"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04-08-2024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Data Engineering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214G1A3291</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 Sai Priya</a:t>
            </a:r>
          </a:p>
          <a:p>
            <a:pPr>
              <a:spcBef>
                <a:spcPts val="300"/>
              </a:spcBef>
            </a:pPr>
            <a:r>
              <a:rPr lang="en-US" sz="1200" b="0" dirty="0"/>
              <a:t>Roll No. 214G1A3291</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Engineering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CFF3-87FD-E3DD-C5CA-97853A99A1B4}"/>
              </a:ext>
            </a:extLst>
          </p:cNvPr>
          <p:cNvSpPr>
            <a:spLocks noGrp="1"/>
          </p:cNvSpPr>
          <p:nvPr>
            <p:ph type="title"/>
          </p:nvPr>
        </p:nvSpPr>
        <p:spPr/>
        <p:txBody>
          <a:bodyPr/>
          <a:lstStyle/>
          <a:p>
            <a:r>
              <a:rPr lang="en-IN" dirty="0"/>
              <a:t>Layers of pipeline infrastructure</a:t>
            </a:r>
          </a:p>
        </p:txBody>
      </p:sp>
      <p:pic>
        <p:nvPicPr>
          <p:cNvPr id="5" name="Content Placeholder 4">
            <a:extLst>
              <a:ext uri="{FF2B5EF4-FFF2-40B4-BE49-F238E27FC236}">
                <a16:creationId xmlns:a16="http://schemas.microsoft.com/office/drawing/2014/main" id="{83F9EAD2-008D-B886-EF2B-2BFDAE549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 y="1417426"/>
            <a:ext cx="11779250" cy="4754986"/>
          </a:xfrm>
        </p:spPr>
      </p:pic>
    </p:spTree>
    <p:extLst>
      <p:ext uri="{BB962C8B-B14F-4D97-AF65-F5344CB8AC3E}">
        <p14:creationId xmlns:p14="http://schemas.microsoft.com/office/powerpoint/2010/main" val="231092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C738-86CC-8631-0D39-33B53DEDD971}"/>
              </a:ext>
            </a:extLst>
          </p:cNvPr>
          <p:cNvSpPr>
            <a:spLocks noGrp="1"/>
          </p:cNvSpPr>
          <p:nvPr>
            <p:ph type="title"/>
          </p:nvPr>
        </p:nvSpPr>
        <p:spPr/>
        <p:txBody>
          <a:bodyPr/>
          <a:lstStyle/>
          <a:p>
            <a:r>
              <a:rPr lang="en-IN" dirty="0"/>
              <a:t>Iterative processing through the pipeline</a:t>
            </a:r>
          </a:p>
        </p:txBody>
      </p:sp>
      <p:pic>
        <p:nvPicPr>
          <p:cNvPr id="5" name="Content Placeholder 4">
            <a:extLst>
              <a:ext uri="{FF2B5EF4-FFF2-40B4-BE49-F238E27FC236}">
                <a16:creationId xmlns:a16="http://schemas.microsoft.com/office/drawing/2014/main" id="{57CB720B-45F6-8C7B-16FC-3B6188FDD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184" y="1096963"/>
            <a:ext cx="10198932" cy="5395912"/>
          </a:xfrm>
        </p:spPr>
      </p:pic>
    </p:spTree>
    <p:extLst>
      <p:ext uri="{BB962C8B-B14F-4D97-AF65-F5344CB8AC3E}">
        <p14:creationId xmlns:p14="http://schemas.microsoft.com/office/powerpoint/2010/main" val="101700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5672-41C0-E4C7-8237-EC7A5A580E93}"/>
              </a:ext>
            </a:extLst>
          </p:cNvPr>
          <p:cNvSpPr>
            <a:spLocks noGrp="1"/>
          </p:cNvSpPr>
          <p:nvPr>
            <p:ph type="title"/>
          </p:nvPr>
        </p:nvSpPr>
        <p:spPr/>
        <p:txBody>
          <a:bodyPr/>
          <a:lstStyle/>
          <a:p>
            <a:r>
              <a:rPr lang="en-IN" dirty="0"/>
              <a:t>Ingesting and Preparing Data</a:t>
            </a:r>
            <a:br>
              <a:rPr lang="en-IN" dirty="0"/>
            </a:br>
            <a:endParaRPr lang="en-IN" dirty="0"/>
          </a:p>
        </p:txBody>
      </p:sp>
      <p:sp>
        <p:nvSpPr>
          <p:cNvPr id="3" name="Content Placeholder 2">
            <a:extLst>
              <a:ext uri="{FF2B5EF4-FFF2-40B4-BE49-F238E27FC236}">
                <a16:creationId xmlns:a16="http://schemas.microsoft.com/office/drawing/2014/main" id="{43AC7DF2-415C-2842-AA9B-4FC08DB7BEA9}"/>
              </a:ext>
            </a:extLst>
          </p:cNvPr>
          <p:cNvSpPr>
            <a:spLocks noGrp="1"/>
          </p:cNvSpPr>
          <p:nvPr>
            <p:ph idx="1"/>
          </p:nvPr>
        </p:nvSpPr>
        <p:spPr/>
        <p:txBody>
          <a:bodyPr/>
          <a:lstStyle/>
          <a:p>
            <a:r>
              <a:rPr lang="en-IN" dirty="0"/>
              <a:t>Contents</a:t>
            </a:r>
          </a:p>
          <a:p>
            <a:pPr marL="0" indent="0">
              <a:buNone/>
            </a:pPr>
            <a:r>
              <a:rPr lang="en-IN" dirty="0"/>
              <a:t> Data wrangling</a:t>
            </a:r>
          </a:p>
          <a:p>
            <a:pPr marL="0" indent="0">
              <a:buNone/>
            </a:pPr>
            <a:r>
              <a:rPr lang="en-IN" dirty="0"/>
              <a:t> Data wrangling Steps:</a:t>
            </a:r>
          </a:p>
          <a:p>
            <a:pPr>
              <a:buFont typeface="Arial" panose="020B0604020202020204" pitchFamily="34" charset="0"/>
              <a:buChar char="•"/>
            </a:pPr>
            <a:r>
              <a:rPr lang="en-US" dirty="0"/>
              <a:t>Discovery</a:t>
            </a:r>
          </a:p>
          <a:p>
            <a:pPr marL="0" indent="0">
              <a:buNone/>
            </a:pPr>
            <a:r>
              <a:rPr lang="en-US" dirty="0"/>
              <a:t>• Structuring</a:t>
            </a:r>
          </a:p>
          <a:p>
            <a:pPr marL="0" indent="0">
              <a:buNone/>
            </a:pPr>
            <a:r>
              <a:rPr lang="en-US" dirty="0"/>
              <a:t>• Cleaning</a:t>
            </a:r>
          </a:p>
          <a:p>
            <a:pPr marL="0" indent="0">
              <a:buNone/>
            </a:pPr>
            <a:r>
              <a:rPr lang="en-US" dirty="0"/>
              <a:t>• Enriching</a:t>
            </a:r>
          </a:p>
          <a:p>
            <a:pPr marL="0" indent="0">
              <a:buNone/>
            </a:pPr>
            <a:r>
              <a:rPr lang="en-US" dirty="0"/>
              <a:t>• Validating</a:t>
            </a:r>
          </a:p>
          <a:p>
            <a:pPr marL="0" indent="0">
              <a:buNone/>
            </a:pPr>
            <a:r>
              <a:rPr lang="en-US" dirty="0"/>
              <a:t>• Publishing</a:t>
            </a:r>
            <a:endParaRPr lang="en-IN" dirty="0"/>
          </a:p>
        </p:txBody>
      </p:sp>
    </p:spTree>
    <p:extLst>
      <p:ext uri="{BB962C8B-B14F-4D97-AF65-F5344CB8AC3E}">
        <p14:creationId xmlns:p14="http://schemas.microsoft.com/office/powerpoint/2010/main" val="329872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0AB4-F523-E3FB-62AF-C432765B526C}"/>
              </a:ext>
            </a:extLst>
          </p:cNvPr>
          <p:cNvSpPr>
            <a:spLocks noGrp="1"/>
          </p:cNvSpPr>
          <p:nvPr>
            <p:ph type="title"/>
          </p:nvPr>
        </p:nvSpPr>
        <p:spPr/>
        <p:txBody>
          <a:bodyPr/>
          <a:lstStyle/>
          <a:p>
            <a:r>
              <a:rPr lang="en-IN" dirty="0"/>
              <a:t>Data Wrangling</a:t>
            </a:r>
          </a:p>
        </p:txBody>
      </p:sp>
      <p:sp>
        <p:nvSpPr>
          <p:cNvPr id="3" name="Content Placeholder 2">
            <a:extLst>
              <a:ext uri="{FF2B5EF4-FFF2-40B4-BE49-F238E27FC236}">
                <a16:creationId xmlns:a16="http://schemas.microsoft.com/office/drawing/2014/main" id="{3F83B388-8C50-A2AD-DE22-87B784F8E554}"/>
              </a:ext>
            </a:extLst>
          </p:cNvPr>
          <p:cNvSpPr>
            <a:spLocks noGrp="1"/>
          </p:cNvSpPr>
          <p:nvPr>
            <p:ph idx="1"/>
          </p:nvPr>
        </p:nvSpPr>
        <p:spPr/>
        <p:txBody>
          <a:bodyPr/>
          <a:lstStyle/>
          <a:p>
            <a:r>
              <a:rPr lang="en-US" dirty="0"/>
              <a:t>Transforming large amounts of unstructured or structured raw data from multiple sources with different schemas into a meaningful set of data that has value for downstream processes or users</a:t>
            </a:r>
            <a:endParaRPr lang="en-IN" dirty="0"/>
          </a:p>
        </p:txBody>
      </p:sp>
    </p:spTree>
    <p:extLst>
      <p:ext uri="{BB962C8B-B14F-4D97-AF65-F5344CB8AC3E}">
        <p14:creationId xmlns:p14="http://schemas.microsoft.com/office/powerpoint/2010/main" val="2515878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9E60-1929-E4F5-B803-6DB051A5754F}"/>
              </a:ext>
            </a:extLst>
          </p:cNvPr>
          <p:cNvSpPr>
            <a:spLocks noGrp="1"/>
          </p:cNvSpPr>
          <p:nvPr>
            <p:ph type="title"/>
          </p:nvPr>
        </p:nvSpPr>
        <p:spPr/>
        <p:txBody>
          <a:bodyPr/>
          <a:lstStyle/>
          <a:p>
            <a:r>
              <a:rPr lang="en-IN" dirty="0"/>
              <a:t>Data Wrangling Steps</a:t>
            </a:r>
          </a:p>
        </p:txBody>
      </p:sp>
      <p:sp>
        <p:nvSpPr>
          <p:cNvPr id="3" name="Content Placeholder 2">
            <a:extLst>
              <a:ext uri="{FF2B5EF4-FFF2-40B4-BE49-F238E27FC236}">
                <a16:creationId xmlns:a16="http://schemas.microsoft.com/office/drawing/2014/main" id="{45D7DBFD-1A13-BA1E-68F0-BDDDCFA07579}"/>
              </a:ext>
            </a:extLst>
          </p:cNvPr>
          <p:cNvSpPr>
            <a:spLocks noGrp="1"/>
          </p:cNvSpPr>
          <p:nvPr>
            <p:ph idx="1"/>
          </p:nvPr>
        </p:nvSpPr>
        <p:spPr/>
        <p:txBody>
          <a:bodyPr/>
          <a:lstStyle/>
          <a:p>
            <a:r>
              <a:rPr lang="en-US" sz="2400" b="1" dirty="0"/>
              <a:t>Discovery:</a:t>
            </a:r>
            <a:r>
              <a:rPr lang="en-US" sz="2400" dirty="0"/>
              <a:t> Understand the data by checking its initial content, looking at data definitions, and examining its basic features and issues.</a:t>
            </a:r>
          </a:p>
          <a:p>
            <a:r>
              <a:rPr lang="en-US" sz="2400" b="1" dirty="0"/>
              <a:t>Structuring:</a:t>
            </a:r>
            <a:r>
              <a:rPr lang="en-US" sz="2400" dirty="0"/>
              <a:t> Organize data into a clear format, fix any redundant information, adjust data types, and set up indexing for quick access.</a:t>
            </a:r>
          </a:p>
          <a:p>
            <a:r>
              <a:rPr lang="en-US" sz="2400" b="1" dirty="0"/>
              <a:t>Cleaning:</a:t>
            </a:r>
            <a:r>
              <a:rPr lang="en-US" sz="2400" dirty="0"/>
              <a:t> Fix errors, remove duplicates, fill in missing information, and make sure the data is consistent and accurate.</a:t>
            </a:r>
          </a:p>
          <a:p>
            <a:r>
              <a:rPr lang="en-US" sz="2400" b="1" dirty="0"/>
              <a:t>Enriching:</a:t>
            </a:r>
            <a:r>
              <a:rPr lang="en-US" sz="2400" dirty="0"/>
              <a:t> Improve data by combining it from different sources, creating new features, adding descriptions, and including location details.</a:t>
            </a:r>
          </a:p>
          <a:p>
            <a:r>
              <a:rPr lang="en-US" sz="2400" b="1" dirty="0"/>
              <a:t>Validating:</a:t>
            </a:r>
            <a:r>
              <a:rPr lang="en-US" sz="2400" dirty="0"/>
              <a:t> Ensure data is correct by checking accuracy, applying rules, spotting unusual values, and measuring overall data quality.</a:t>
            </a:r>
          </a:p>
          <a:p>
            <a:r>
              <a:rPr lang="en-US" sz="2400" b="1" dirty="0"/>
              <a:t>Publishing:</a:t>
            </a:r>
            <a:r>
              <a:rPr lang="en-US" sz="2400" dirty="0"/>
              <a:t> Prepare data by documenting details, saving it in useful formats, sharing it with others, and setting up security measures</a:t>
            </a:r>
            <a:r>
              <a:rPr lang="en-US" dirty="0"/>
              <a:t>.</a:t>
            </a:r>
          </a:p>
          <a:p>
            <a:endParaRPr lang="en-IN" dirty="0"/>
          </a:p>
        </p:txBody>
      </p:sp>
    </p:spTree>
    <p:extLst>
      <p:ext uri="{BB962C8B-B14F-4D97-AF65-F5344CB8AC3E}">
        <p14:creationId xmlns:p14="http://schemas.microsoft.com/office/powerpoint/2010/main" val="3775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1ED9-5234-1E92-FA55-98C5AE81A5B7}"/>
              </a:ext>
            </a:extLst>
          </p:cNvPr>
          <p:cNvSpPr>
            <a:spLocks noGrp="1"/>
          </p:cNvSpPr>
          <p:nvPr>
            <p:ph type="title"/>
          </p:nvPr>
        </p:nvSpPr>
        <p:spPr/>
        <p:txBody>
          <a:bodyPr/>
          <a:lstStyle/>
          <a:p>
            <a:r>
              <a:rPr lang="en-IN" dirty="0"/>
              <a:t>Data Wrangling Steps</a:t>
            </a:r>
          </a:p>
        </p:txBody>
      </p:sp>
      <p:pic>
        <p:nvPicPr>
          <p:cNvPr id="5" name="Content Placeholder 4">
            <a:extLst>
              <a:ext uri="{FF2B5EF4-FFF2-40B4-BE49-F238E27FC236}">
                <a16:creationId xmlns:a16="http://schemas.microsoft.com/office/drawing/2014/main" id="{17315035-2EED-10E9-CFD6-F7A1ABD3A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347" y="1096963"/>
            <a:ext cx="10278606" cy="5395912"/>
          </a:xfrm>
        </p:spPr>
      </p:pic>
    </p:spTree>
    <p:extLst>
      <p:ext uri="{BB962C8B-B14F-4D97-AF65-F5344CB8AC3E}">
        <p14:creationId xmlns:p14="http://schemas.microsoft.com/office/powerpoint/2010/main" val="295833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4116F-4C63-3EAA-9AB7-69CF9F204E33}"/>
              </a:ext>
            </a:extLst>
          </p:cNvPr>
          <p:cNvSpPr>
            <a:spLocks noGrp="1"/>
          </p:cNvSpPr>
          <p:nvPr>
            <p:ph idx="1"/>
          </p:nvPr>
        </p:nvSpPr>
        <p:spPr/>
        <p:txBody>
          <a:bodyPr/>
          <a:lstStyle/>
          <a:p>
            <a:r>
              <a:rPr lang="en-US" b="1" dirty="0"/>
              <a:t>Financial Fraud Detection:</a:t>
            </a:r>
            <a:r>
              <a:rPr lang="en-US" dirty="0"/>
              <a:t> Analyzing transaction data in real-time to detect and prevent fraudulent activities, such as unauthorized credit card transactions or suspicious account behavior.</a:t>
            </a:r>
          </a:p>
          <a:p>
            <a:r>
              <a:rPr lang="en-US" b="1" dirty="0"/>
              <a:t>IoT Device Monitoring:</a:t>
            </a:r>
            <a:r>
              <a:rPr lang="en-US" dirty="0"/>
              <a:t> Collecting and processing data from connected devices (e.g., smart thermostats, wearables) in real-time to provide immediate feedback and alerts.</a:t>
            </a:r>
          </a:p>
          <a:p>
            <a:r>
              <a:rPr lang="en-US" b="1" dirty="0"/>
              <a:t>Real-Time Customer Support:</a:t>
            </a:r>
            <a:r>
              <a:rPr lang="en-US" dirty="0"/>
              <a:t> Using chatbots and live data to provide instant responses and solutions to customer inquiries and issues.</a:t>
            </a:r>
          </a:p>
          <a:p>
            <a:r>
              <a:rPr lang="en-US" b="1" dirty="0"/>
              <a:t>Smart City Traffic Management:</a:t>
            </a:r>
            <a:r>
              <a:rPr lang="en-US" dirty="0"/>
              <a:t> Monitoring traffic patterns and adjusting traffic signals in real-time to reduce congestion and improve traffic flow.</a:t>
            </a:r>
            <a:endParaRPr lang="en-IN" dirty="0"/>
          </a:p>
        </p:txBody>
      </p:sp>
      <p:sp>
        <p:nvSpPr>
          <p:cNvPr id="5" name="Title 4">
            <a:extLst>
              <a:ext uri="{FF2B5EF4-FFF2-40B4-BE49-F238E27FC236}">
                <a16:creationId xmlns:a16="http://schemas.microsoft.com/office/drawing/2014/main" id="{6D883C64-3C96-0EBA-0140-64B872276E62}"/>
              </a:ext>
            </a:extLst>
          </p:cNvPr>
          <p:cNvSpPr>
            <a:spLocks noGrp="1"/>
          </p:cNvSpPr>
          <p:nvPr>
            <p:ph type="title"/>
          </p:nvPr>
        </p:nvSpPr>
        <p:spPr/>
        <p:txBody>
          <a:bodyPr/>
          <a:lstStyle/>
          <a:p>
            <a:r>
              <a:rPr lang="en-US" dirty="0"/>
              <a:t>Real Time applications</a:t>
            </a:r>
            <a:br>
              <a:rPr lang="en-US" dirty="0"/>
            </a:br>
            <a:endParaRPr lang="en-IN" dirty="0"/>
          </a:p>
        </p:txBody>
      </p:sp>
    </p:spTree>
    <p:extLst>
      <p:ext uri="{BB962C8B-B14F-4D97-AF65-F5344CB8AC3E}">
        <p14:creationId xmlns:p14="http://schemas.microsoft.com/office/powerpoint/2010/main" val="245509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A9BB-6005-4A6A-C4D7-E3EDE025028C}"/>
              </a:ext>
            </a:extLst>
          </p:cNvPr>
          <p:cNvSpPr>
            <a:spLocks noGrp="1"/>
          </p:cNvSpPr>
          <p:nvPr>
            <p:ph type="title"/>
          </p:nvPr>
        </p:nvSpPr>
        <p:spPr/>
        <p:txBody>
          <a:bodyPr/>
          <a:lstStyle/>
          <a:p>
            <a:r>
              <a:rPr lang="en-US" dirty="0"/>
              <a:t>Learning outcomes</a:t>
            </a:r>
            <a:br>
              <a:rPr lang="en-US" dirty="0"/>
            </a:br>
            <a:endParaRPr lang="en-IN" dirty="0"/>
          </a:p>
        </p:txBody>
      </p:sp>
      <p:sp>
        <p:nvSpPr>
          <p:cNvPr id="3" name="Content Placeholder 2">
            <a:extLst>
              <a:ext uri="{FF2B5EF4-FFF2-40B4-BE49-F238E27FC236}">
                <a16:creationId xmlns:a16="http://schemas.microsoft.com/office/drawing/2014/main" id="{11B4A356-0121-6DC2-ECDF-9A87408737BD}"/>
              </a:ext>
            </a:extLst>
          </p:cNvPr>
          <p:cNvSpPr>
            <a:spLocks noGrp="1"/>
          </p:cNvSpPr>
          <p:nvPr>
            <p:ph idx="1"/>
          </p:nvPr>
        </p:nvSpPr>
        <p:spPr/>
        <p:txBody>
          <a:bodyPr/>
          <a:lstStyle/>
          <a:p>
            <a:r>
              <a:rPr lang="en-US" dirty="0"/>
              <a:t>Data Pipeline Design and Implementation.</a:t>
            </a:r>
          </a:p>
          <a:p>
            <a:r>
              <a:rPr lang="en-IN" dirty="0"/>
              <a:t>Data Storage and Management.</a:t>
            </a:r>
          </a:p>
          <a:p>
            <a:r>
              <a:rPr lang="en-IN" dirty="0"/>
              <a:t>Data Processing and Transformation.</a:t>
            </a:r>
          </a:p>
          <a:p>
            <a:r>
              <a:rPr lang="en-IN" dirty="0"/>
              <a:t>Real-Time Data Handling.</a:t>
            </a:r>
          </a:p>
        </p:txBody>
      </p:sp>
    </p:spTree>
    <p:extLst>
      <p:ext uri="{BB962C8B-B14F-4D97-AF65-F5344CB8AC3E}">
        <p14:creationId xmlns:p14="http://schemas.microsoft.com/office/powerpoint/2010/main" val="506930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a:xfrm>
            <a:off x="-2" y="223428"/>
            <a:ext cx="12192000" cy="714892"/>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dirty="0"/>
              <a:t>The practical experience in designing and managing data pipelines. </a:t>
            </a:r>
          </a:p>
          <a:p>
            <a:pPr marL="457200" indent="-457200"/>
            <a:r>
              <a:rPr lang="en-US" dirty="0"/>
              <a:t>Participants will gain hands-on skills in collecting, storing, processing, and visualizing data to support analytics and machine learning projects. </a:t>
            </a:r>
          </a:p>
          <a:p>
            <a:pPr marL="457200" indent="-457200"/>
            <a:r>
              <a:rPr lang="en-US" b="0" i="0" dirty="0">
                <a:effectLst/>
                <a:highlight>
                  <a:srgbClr val="FFFFFF"/>
                </a:highlight>
              </a:rPr>
              <a:t>Illustrate a data pipeline by using AWS services to meet a generalized use case.</a:t>
            </a:r>
          </a:p>
          <a:p>
            <a:pPr algn="l"/>
            <a:r>
              <a:rPr lang="en-US" b="0" i="0" dirty="0">
                <a:effectLst/>
                <a:highlight>
                  <a:srgbClr val="FFFFFF"/>
                </a:highlight>
              </a:rPr>
              <a:t>Implement the steps to process both structured, </a:t>
            </a:r>
            <a:r>
              <a:rPr lang="en-US" b="0" i="0" dirty="0" err="1">
                <a:effectLst/>
                <a:highlight>
                  <a:srgbClr val="FFFFFF"/>
                </a:highlight>
              </a:rPr>
              <a:t>semistructured</a:t>
            </a:r>
            <a:r>
              <a:rPr lang="en-US" b="0" i="0" dirty="0">
                <a:effectLst/>
                <a:highlight>
                  <a:srgbClr val="FFFFFF"/>
                </a:highlight>
              </a:rPr>
              <a:t>, and unstructured data formats in a data pipeline that is built with AWS.</a:t>
            </a:r>
          </a:p>
          <a:p>
            <a:pPr algn="l"/>
            <a:r>
              <a:rPr lang="en-US" b="0" i="0" dirty="0">
                <a:effectLst/>
                <a:highlight>
                  <a:srgbClr val="FFFFFF"/>
                </a:highlight>
              </a:rPr>
              <a:t>Differentiate the characteristics of an ML pipeline and its specific processing steps.</a:t>
            </a:r>
          </a:p>
          <a:p>
            <a:pPr algn="l"/>
            <a:r>
              <a:rPr lang="en-US" b="0" i="0" dirty="0">
                <a:effectLst/>
                <a:highlight>
                  <a:srgbClr val="FFFFFF"/>
                </a:highlight>
              </a:rPr>
              <a:t>Analyze data by using AWS tools that are appropriate to a given use case.</a:t>
            </a:r>
          </a:p>
          <a:p>
            <a:pPr algn="l"/>
            <a:endParaRPr lang="en-US" sz="2000" b="0" i="0" dirty="0">
              <a:effectLst/>
              <a:highlight>
                <a:srgbClr val="FFFFFF"/>
              </a:highlight>
              <a:latin typeface="Arial" panose="020B0604020202020204" pitchFamily="34" charset="0"/>
            </a:endParaRPr>
          </a:p>
          <a:p>
            <a:pPr marL="457200" indent="-457200"/>
            <a:endParaRPr lang="en-US" sz="3200" b="1" dirty="0"/>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0E9C-7B85-0EB1-52F8-6BBE57D99FA2}"/>
              </a:ext>
            </a:extLst>
          </p:cNvPr>
          <p:cNvSpPr>
            <a:spLocks noGrp="1"/>
          </p:cNvSpPr>
          <p:nvPr>
            <p:ph type="title"/>
          </p:nvPr>
        </p:nvSpPr>
        <p:spPr/>
        <p:txBody>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F820C93D-BAD2-AFB4-C952-9664BA26BF39}"/>
              </a:ext>
            </a:extLst>
          </p:cNvPr>
          <p:cNvSpPr>
            <a:spLocks noGrp="1"/>
          </p:cNvSpPr>
          <p:nvPr>
            <p:ph idx="1"/>
          </p:nvPr>
        </p:nvSpPr>
        <p:spPr/>
        <p:txBody>
          <a:bodyPr/>
          <a:lstStyle/>
          <a:p>
            <a:r>
              <a:rPr lang="en-US" b="0" i="1" dirty="0">
                <a:solidFill>
                  <a:srgbClr val="232F3E"/>
                </a:solidFill>
                <a:effectLst/>
                <a:highlight>
                  <a:srgbClr val="FFFFFF"/>
                </a:highlight>
                <a:latin typeface="Lato Extended"/>
              </a:rPr>
              <a:t>AWS Academy Data Engineering </a:t>
            </a:r>
            <a:r>
              <a:rPr lang="en-US" b="0" i="0" dirty="0">
                <a:solidFill>
                  <a:srgbClr val="232F3E"/>
                </a:solidFill>
                <a:effectLst/>
                <a:highlight>
                  <a:srgbClr val="FFFFFF"/>
                </a:highlight>
                <a:latin typeface="Lato Extended"/>
              </a:rPr>
              <a:t>is designed to help students learn about and get hands-on practice with the tasks, tools, and strategies that are used to collect, store, prepare, analyze, and visualize data for use in analytics and machine learning (ML) applications. Throughout the course, students will explore use cases from real-world applications, which will enable them to make informed decisions while building data pipelines for their particular applications.</a:t>
            </a:r>
            <a:endParaRPr lang="en-IN" dirty="0"/>
          </a:p>
        </p:txBody>
      </p:sp>
    </p:spTree>
    <p:extLst>
      <p:ext uri="{BB962C8B-B14F-4D97-AF65-F5344CB8AC3E}">
        <p14:creationId xmlns:p14="http://schemas.microsoft.com/office/powerpoint/2010/main" val="182820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EC15-D83B-CE0A-92A2-A5C85C5E813F}"/>
              </a:ext>
            </a:extLst>
          </p:cNvPr>
          <p:cNvSpPr>
            <a:spLocks noGrp="1"/>
          </p:cNvSpPr>
          <p:nvPr>
            <p:ph type="title"/>
          </p:nvPr>
        </p:nvSpPr>
        <p:spPr/>
        <p:txBody>
          <a:bodyPr/>
          <a:lstStyle/>
          <a:p>
            <a:r>
              <a:rPr lang="en-US" dirty="0"/>
              <a:t>Technology</a:t>
            </a:r>
            <a:br>
              <a:rPr lang="en-US" dirty="0"/>
            </a:br>
            <a:endParaRPr lang="en-IN" dirty="0"/>
          </a:p>
        </p:txBody>
      </p:sp>
      <p:sp>
        <p:nvSpPr>
          <p:cNvPr id="3" name="Content Placeholder 2">
            <a:extLst>
              <a:ext uri="{FF2B5EF4-FFF2-40B4-BE49-F238E27FC236}">
                <a16:creationId xmlns:a16="http://schemas.microsoft.com/office/drawing/2014/main" id="{9FC220F7-4319-968B-D004-0839CD6B4549}"/>
              </a:ext>
            </a:extLst>
          </p:cNvPr>
          <p:cNvSpPr>
            <a:spLocks noGrp="1"/>
          </p:cNvSpPr>
          <p:nvPr>
            <p:ph idx="1"/>
          </p:nvPr>
        </p:nvSpPr>
        <p:spPr/>
        <p:txBody>
          <a:bodyPr/>
          <a:lstStyle/>
          <a:p>
            <a:r>
              <a:rPr lang="en-US" b="1" dirty="0"/>
              <a:t>Data Storage and Databases:</a:t>
            </a:r>
            <a:endParaRPr lang="en-US" dirty="0"/>
          </a:p>
          <a:p>
            <a:pPr marL="0" indent="0">
              <a:buNone/>
            </a:pPr>
            <a:r>
              <a:rPr lang="en-US" sz="2400" b="1" i="1" dirty="0"/>
              <a:t>	Amazon S3</a:t>
            </a:r>
            <a:r>
              <a:rPr lang="en-US" sz="2400" dirty="0"/>
              <a:t>: Cloud storage service for scalable data storage.</a:t>
            </a:r>
          </a:p>
          <a:p>
            <a:pPr marL="0" indent="0">
              <a:buNone/>
            </a:pPr>
            <a:r>
              <a:rPr lang="en-US" sz="2400" b="1" i="1" dirty="0"/>
              <a:t>	Amazon RDS</a:t>
            </a:r>
            <a:r>
              <a:rPr lang="en-US" sz="2400" dirty="0"/>
              <a:t>: Managed relational database service.</a:t>
            </a:r>
          </a:p>
          <a:p>
            <a:r>
              <a:rPr lang="en-US" b="1" dirty="0"/>
              <a:t>Programming and Scripting Languages:</a:t>
            </a:r>
            <a:endParaRPr lang="en-US" dirty="0"/>
          </a:p>
          <a:p>
            <a:pPr marL="0" indent="0">
              <a:buNone/>
            </a:pPr>
            <a:r>
              <a:rPr lang="en-US" sz="2400" b="1" i="1" dirty="0"/>
              <a:t>	Python</a:t>
            </a:r>
            <a:r>
              <a:rPr lang="en-US" sz="2400" dirty="0"/>
              <a:t>: Widely used for scripting, automation, and data manipulation.</a:t>
            </a:r>
          </a:p>
          <a:p>
            <a:pPr marL="0" indent="0">
              <a:buNone/>
            </a:pPr>
            <a:r>
              <a:rPr lang="en-US" sz="2400" b="1" i="1" dirty="0"/>
              <a:t>	SQL</a:t>
            </a:r>
            <a:r>
              <a:rPr lang="en-US" sz="2400" dirty="0"/>
              <a:t>: Essential for querying and managing relational databases.</a:t>
            </a:r>
          </a:p>
          <a:p>
            <a:r>
              <a:rPr lang="en-US" b="1" dirty="0"/>
              <a:t>Big Data Tools:</a:t>
            </a:r>
            <a:endParaRPr lang="en-US" dirty="0"/>
          </a:p>
          <a:p>
            <a:pPr marL="0" indent="0">
              <a:buNone/>
            </a:pPr>
            <a:r>
              <a:rPr lang="en-US" sz="2400" b="1" i="1" dirty="0"/>
              <a:t>	Hadoop</a:t>
            </a:r>
            <a:r>
              <a:rPr lang="en-US" sz="2400" dirty="0"/>
              <a:t>: Framework for distributed storage and processing of large data sets.</a:t>
            </a:r>
          </a:p>
          <a:p>
            <a:pPr marL="0" indent="0">
              <a:buNone/>
            </a:pPr>
            <a:r>
              <a:rPr lang="en-US" sz="2400" b="1" i="1" dirty="0"/>
              <a:t>	EMR (Elastic MapReduce)</a:t>
            </a:r>
            <a:r>
              <a:rPr lang="en-US" sz="2400" i="1" dirty="0"/>
              <a:t>: </a:t>
            </a:r>
            <a:r>
              <a:rPr lang="en-US" sz="2400" dirty="0"/>
              <a:t>Managed Hadoop framework for big data processing</a:t>
            </a:r>
            <a:r>
              <a:rPr lang="en-US" dirty="0"/>
              <a:t>.</a:t>
            </a:r>
          </a:p>
          <a:p>
            <a:endParaRPr lang="en-IN" dirty="0"/>
          </a:p>
        </p:txBody>
      </p:sp>
    </p:spTree>
    <p:extLst>
      <p:ext uri="{BB962C8B-B14F-4D97-AF65-F5344CB8AC3E}">
        <p14:creationId xmlns:p14="http://schemas.microsoft.com/office/powerpoint/2010/main" val="164835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251E-5266-2B3F-2753-2991AC8D6599}"/>
              </a:ext>
            </a:extLst>
          </p:cNvPr>
          <p:cNvSpPr>
            <a:spLocks noGrp="1"/>
          </p:cNvSpPr>
          <p:nvPr>
            <p:ph type="title"/>
          </p:nvPr>
        </p:nvSpPr>
        <p:spPr/>
        <p:txBody>
          <a:bodyPr/>
          <a:lstStyle/>
          <a:p>
            <a:r>
              <a:rPr lang="en-US" dirty="0"/>
              <a:t>Applications</a:t>
            </a:r>
            <a:br>
              <a:rPr lang="en-US" dirty="0"/>
            </a:br>
            <a:endParaRPr lang="en-IN" dirty="0"/>
          </a:p>
        </p:txBody>
      </p:sp>
      <p:sp>
        <p:nvSpPr>
          <p:cNvPr id="3" name="Content Placeholder 2">
            <a:extLst>
              <a:ext uri="{FF2B5EF4-FFF2-40B4-BE49-F238E27FC236}">
                <a16:creationId xmlns:a16="http://schemas.microsoft.com/office/drawing/2014/main" id="{6E577402-AACB-5A0D-4801-742BF01A05E3}"/>
              </a:ext>
            </a:extLst>
          </p:cNvPr>
          <p:cNvSpPr>
            <a:spLocks noGrp="1"/>
          </p:cNvSpPr>
          <p:nvPr>
            <p:ph idx="1"/>
          </p:nvPr>
        </p:nvSpPr>
        <p:spPr/>
        <p:txBody>
          <a:bodyPr/>
          <a:lstStyle/>
          <a:p>
            <a:r>
              <a:rPr lang="en-US" sz="2000" b="1" dirty="0"/>
              <a:t>E-commerce:</a:t>
            </a:r>
            <a:endParaRPr lang="en-US" sz="2000" dirty="0"/>
          </a:p>
          <a:p>
            <a:pPr marL="0" indent="0">
              <a:buNone/>
            </a:pPr>
            <a:r>
              <a:rPr lang="en-US" sz="2000" dirty="0"/>
              <a:t>   Customer Insights</a:t>
            </a:r>
            <a:r>
              <a:rPr lang="en-US" sz="2000" b="1" dirty="0"/>
              <a:t>:</a:t>
            </a:r>
            <a:r>
              <a:rPr lang="en-US" sz="2000" dirty="0"/>
              <a:t> Building data pipelines to gather and analyze customer behavior data to improve user experience and personalize recommendations.</a:t>
            </a:r>
          </a:p>
          <a:p>
            <a:r>
              <a:rPr lang="en-US" sz="2000" b="1" dirty="0"/>
              <a:t>Healthcare:</a:t>
            </a:r>
            <a:endParaRPr lang="en-US" sz="2000" dirty="0"/>
          </a:p>
          <a:p>
            <a:pPr marL="0" indent="0">
              <a:buNone/>
            </a:pPr>
            <a:r>
              <a:rPr lang="en-US" sz="2000" dirty="0"/>
              <a:t>   Predictive Analytics</a:t>
            </a:r>
            <a:r>
              <a:rPr lang="en-US" sz="2000" b="1" dirty="0"/>
              <a:t>:</a:t>
            </a:r>
            <a:r>
              <a:rPr lang="en-US" sz="2000" dirty="0"/>
              <a:t> Using historical health data to predict patient outcomes and support preventative care initiatives.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dirty="0"/>
          </a:p>
          <a:p>
            <a:endParaRPr lang="en-IN" dirty="0"/>
          </a:p>
        </p:txBody>
      </p:sp>
    </p:spTree>
    <p:extLst>
      <p:ext uri="{BB962C8B-B14F-4D97-AF65-F5344CB8AC3E}">
        <p14:creationId xmlns:p14="http://schemas.microsoft.com/office/powerpoint/2010/main" val="197411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65D9-FCA3-8B37-D544-22441D742FB7}"/>
              </a:ext>
            </a:extLst>
          </p:cNvPr>
          <p:cNvSpPr>
            <a:spLocks noGrp="1"/>
          </p:cNvSpPr>
          <p:nvPr>
            <p:ph type="title"/>
          </p:nvPr>
        </p:nvSpPr>
        <p:spPr/>
        <p:txBody>
          <a:bodyPr/>
          <a:lstStyle/>
          <a:p>
            <a:r>
              <a:rPr lang="en-US"/>
              <a:t>Modules</a:t>
            </a:r>
            <a:endParaRPr lang="en-IN" dirty="0"/>
          </a:p>
        </p:txBody>
      </p:sp>
      <p:sp>
        <p:nvSpPr>
          <p:cNvPr id="3" name="Content Placeholder 2">
            <a:extLst>
              <a:ext uri="{FF2B5EF4-FFF2-40B4-BE49-F238E27FC236}">
                <a16:creationId xmlns:a16="http://schemas.microsoft.com/office/drawing/2014/main" id="{2694D7BB-7A47-AEBB-71A7-49E80ED5B796}"/>
              </a:ext>
            </a:extLst>
          </p:cNvPr>
          <p:cNvSpPr>
            <a:spLocks noGrp="1"/>
          </p:cNvSpPr>
          <p:nvPr>
            <p:ph idx="1"/>
          </p:nvPr>
        </p:nvSpPr>
        <p:spPr/>
        <p:txBody>
          <a:bodyPr/>
          <a:lstStyle/>
          <a:p>
            <a:r>
              <a:rPr lang="en-IN" dirty="0"/>
              <a:t>Data driven Organization</a:t>
            </a:r>
          </a:p>
          <a:p>
            <a:r>
              <a:rPr lang="en-IN" dirty="0"/>
              <a:t>Ingesting and Preparing Data</a:t>
            </a:r>
          </a:p>
          <a:p>
            <a:endParaRPr lang="en-IN" dirty="0"/>
          </a:p>
        </p:txBody>
      </p:sp>
    </p:spTree>
    <p:extLst>
      <p:ext uri="{BB962C8B-B14F-4D97-AF65-F5344CB8AC3E}">
        <p14:creationId xmlns:p14="http://schemas.microsoft.com/office/powerpoint/2010/main" val="235356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293A-3B50-0DFA-BA25-8CCA5DAAEC71}"/>
              </a:ext>
            </a:extLst>
          </p:cNvPr>
          <p:cNvSpPr>
            <a:spLocks noGrp="1"/>
          </p:cNvSpPr>
          <p:nvPr>
            <p:ph type="title"/>
          </p:nvPr>
        </p:nvSpPr>
        <p:spPr/>
        <p:txBody>
          <a:bodyPr/>
          <a:lstStyle/>
          <a:p>
            <a:r>
              <a:rPr lang="en-IN" dirty="0"/>
              <a:t>Data driven Organization</a:t>
            </a:r>
          </a:p>
        </p:txBody>
      </p:sp>
      <p:sp>
        <p:nvSpPr>
          <p:cNvPr id="3" name="Content Placeholder 2">
            <a:extLst>
              <a:ext uri="{FF2B5EF4-FFF2-40B4-BE49-F238E27FC236}">
                <a16:creationId xmlns:a16="http://schemas.microsoft.com/office/drawing/2014/main" id="{A9BED91E-74C5-2FD2-BA1F-6D60162B90B6}"/>
              </a:ext>
            </a:extLst>
          </p:cNvPr>
          <p:cNvSpPr>
            <a:spLocks noGrp="1"/>
          </p:cNvSpPr>
          <p:nvPr>
            <p:ph idx="1"/>
          </p:nvPr>
        </p:nvSpPr>
        <p:spPr/>
        <p:txBody>
          <a:bodyPr/>
          <a:lstStyle/>
          <a:p>
            <a:r>
              <a:rPr lang="en-IN" dirty="0"/>
              <a:t>Contents</a:t>
            </a:r>
          </a:p>
          <a:p>
            <a:pPr marL="0" indent="0" algn="l">
              <a:buNone/>
            </a:pPr>
            <a:r>
              <a:rPr lang="en-IN" dirty="0"/>
              <a:t>	Data Pipeline</a:t>
            </a:r>
          </a:p>
          <a:p>
            <a:pPr marL="0" indent="0" algn="l">
              <a:buNone/>
            </a:pPr>
            <a:r>
              <a:rPr lang="en-IN" dirty="0"/>
              <a:t>	Layers of pipeline infrastructure</a:t>
            </a:r>
          </a:p>
          <a:p>
            <a:pPr marL="0" indent="0" algn="l">
              <a:buNone/>
            </a:pPr>
            <a:r>
              <a:rPr lang="en-IN" dirty="0"/>
              <a:t>	Iterative processing through the pipeline</a:t>
            </a:r>
          </a:p>
        </p:txBody>
      </p:sp>
    </p:spTree>
    <p:extLst>
      <p:ext uri="{BB962C8B-B14F-4D97-AF65-F5344CB8AC3E}">
        <p14:creationId xmlns:p14="http://schemas.microsoft.com/office/powerpoint/2010/main" val="55114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9D16-3F84-52B7-7469-B9CD9DB721BD}"/>
              </a:ext>
            </a:extLst>
          </p:cNvPr>
          <p:cNvSpPr>
            <a:spLocks noGrp="1"/>
          </p:cNvSpPr>
          <p:nvPr>
            <p:ph type="title"/>
          </p:nvPr>
        </p:nvSpPr>
        <p:spPr/>
        <p:txBody>
          <a:bodyPr/>
          <a:lstStyle/>
          <a:p>
            <a:r>
              <a:rPr lang="en-IN" dirty="0"/>
              <a:t>Data Pipeline</a:t>
            </a:r>
          </a:p>
        </p:txBody>
      </p:sp>
      <p:pic>
        <p:nvPicPr>
          <p:cNvPr id="5" name="Content Placeholder 4">
            <a:extLst>
              <a:ext uri="{FF2B5EF4-FFF2-40B4-BE49-F238E27FC236}">
                <a16:creationId xmlns:a16="http://schemas.microsoft.com/office/drawing/2014/main" id="{88694D28-2662-5D97-79C4-06DAE1BE2F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110" y="1912776"/>
            <a:ext cx="10217022" cy="4227252"/>
          </a:xfrm>
        </p:spPr>
      </p:pic>
    </p:spTree>
    <p:extLst>
      <p:ext uri="{BB962C8B-B14F-4D97-AF65-F5344CB8AC3E}">
        <p14:creationId xmlns:p14="http://schemas.microsoft.com/office/powerpoint/2010/main" val="94828737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883</TotalTime>
  <Words>805</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Lato Extended</vt:lpstr>
      <vt:lpstr>Times New Roman</vt:lpstr>
      <vt:lpstr>Wingdings</vt:lpstr>
      <vt:lpstr>Custom Design</vt:lpstr>
      <vt:lpstr>PowerPoint Presentation</vt:lpstr>
      <vt:lpstr>Contents</vt:lpstr>
      <vt:lpstr>Course Objective</vt:lpstr>
      <vt:lpstr>Introduction </vt:lpstr>
      <vt:lpstr>Technology </vt:lpstr>
      <vt:lpstr>Applications </vt:lpstr>
      <vt:lpstr>Modules</vt:lpstr>
      <vt:lpstr>Data driven Organization</vt:lpstr>
      <vt:lpstr>Data Pipeline</vt:lpstr>
      <vt:lpstr>Layers of pipeline infrastructure</vt:lpstr>
      <vt:lpstr>Iterative processing through the pipeline</vt:lpstr>
      <vt:lpstr>Ingesting and Preparing Data </vt:lpstr>
      <vt:lpstr>Data Wrangling</vt:lpstr>
      <vt:lpstr>Data Wrangling Steps</vt:lpstr>
      <vt:lpstr>Data Wrangling Steps</vt:lpstr>
      <vt:lpstr>Real Time applications </vt:lpstr>
      <vt:lpstr>Learning outcomes </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Sai Priya Chappidi</cp:lastModifiedBy>
  <cp:revision>119</cp:revision>
  <dcterms:created xsi:type="dcterms:W3CDTF">2019-06-11T05:35:51Z</dcterms:created>
  <dcterms:modified xsi:type="dcterms:W3CDTF">2024-08-04T12:09:07Z</dcterms:modified>
</cp:coreProperties>
</file>