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3" r:id="rId4"/>
    <p:sldId id="264" r:id="rId5"/>
    <p:sldId id="272" r:id="rId6"/>
    <p:sldId id="259" r:id="rId7"/>
    <p:sldId id="268" r:id="rId8"/>
    <p:sldId id="269" r:id="rId9"/>
    <p:sldId id="270" r:id="rId10"/>
    <p:sldId id="265" r:id="rId11"/>
    <p:sldId id="266" r:id="rId12"/>
    <p:sldId id="267" r:id="rId13"/>
    <p:sldId id="274" r:id="rId14"/>
    <p:sldId id="261" r:id="rId15"/>
    <p:sldId id="273" r:id="rId16"/>
  </p:sldIdLst>
  <p:sldSz cx="18288000" cy="10287000"/>
  <p:notesSz cx="6858000" cy="9144000"/>
  <p:embeddedFontLst>
    <p:embeddedFont>
      <p:font typeface="DM Sans"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c7+3Q4BraFV1UsZBpLqQH6C80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50" d="100"/>
          <a:sy n="50" d="100"/>
        </p:scale>
        <p:origin x="1277"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89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06005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1792288" y="612775"/>
            <a:ext cx="5486400" cy="4114800"/>
          </a:xfrm>
          <a:prstGeom prst="rect">
            <a:avLst/>
          </a:prstGeom>
          <a:noFill/>
          <a:ln>
            <a:noFill/>
          </a:ln>
        </p:spPr>
      </p:sp>
      <p:sp>
        <p:nvSpPr>
          <p:cNvPr id="64" name="Google Shape;64;p1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00" name="Google Shape;100;p2"/>
          <p:cNvSpPr txBox="1"/>
          <p:nvPr/>
        </p:nvSpPr>
        <p:spPr>
          <a:xfrm>
            <a:off x="2266469" y="3592469"/>
            <a:ext cx="7848753" cy="746358"/>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5000" b="1" i="0" u="none" strike="noStrike" cap="none" dirty="0">
                <a:solidFill>
                  <a:srgbClr val="000000"/>
                </a:solidFill>
                <a:latin typeface="Times New Roman" panose="02020603050405020304" pitchFamily="18" charset="0"/>
                <a:ea typeface="DM Sans"/>
                <a:cs typeface="Times New Roman" panose="02020603050405020304" pitchFamily="18" charset="0"/>
                <a:sym typeface="DM Sans"/>
              </a:rPr>
              <a:t>Team Name :    Team_10</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9CC781-2229-6EE3-D31E-09F7EC37B381}"/>
              </a:ext>
            </a:extLst>
          </p:cNvPr>
          <p:cNvSpPr txBox="1"/>
          <p:nvPr/>
        </p:nvSpPr>
        <p:spPr>
          <a:xfrm>
            <a:off x="2879123" y="5215900"/>
            <a:ext cx="8402595" cy="2015936"/>
          </a:xfrm>
          <a:prstGeom prst="rect">
            <a:avLst/>
          </a:prstGeom>
          <a:noFill/>
        </p:spPr>
        <p:txBody>
          <a:bodyPr wrap="square" rtlCol="0">
            <a:spAutoFit/>
          </a:bodyPr>
          <a:lstStyle/>
          <a:p>
            <a:pPr algn="just"/>
            <a:r>
              <a:rPr lang="en-IN" sz="2500" dirty="0">
                <a:latin typeface="Times New Roman" panose="02020603050405020304" pitchFamily="18" charset="0"/>
                <a:cs typeface="Times New Roman" panose="02020603050405020304" pitchFamily="18" charset="0"/>
              </a:rPr>
              <a:t>K Sai Priya           23075A3203</a:t>
            </a:r>
          </a:p>
          <a:p>
            <a:pPr algn="just"/>
            <a:r>
              <a:rPr lang="en-IN" sz="2500" dirty="0">
                <a:latin typeface="Times New Roman" panose="02020603050405020304" pitchFamily="18" charset="0"/>
                <a:cs typeface="Times New Roman" panose="02020603050405020304" pitchFamily="18" charset="0"/>
              </a:rPr>
              <a:t>K Shivani             23075A3204</a:t>
            </a:r>
          </a:p>
          <a:p>
            <a:pPr algn="just"/>
            <a:r>
              <a:rPr lang="en-IN" sz="2500" dirty="0">
                <a:latin typeface="Times New Roman" panose="02020603050405020304" pitchFamily="18" charset="0"/>
                <a:cs typeface="Times New Roman" panose="02020603050405020304" pitchFamily="18" charset="0"/>
              </a:rPr>
              <a:t>M Deepthi Sri       23075A3205</a:t>
            </a:r>
          </a:p>
          <a:p>
            <a:pPr algn="just"/>
            <a:r>
              <a:rPr lang="en-IN" sz="2500" dirty="0">
                <a:latin typeface="Times New Roman" panose="02020603050405020304" pitchFamily="18" charset="0"/>
                <a:cs typeface="Times New Roman" panose="02020603050405020304" pitchFamily="18" charset="0"/>
              </a:rPr>
              <a:t>L Abhilesh           22071A1225</a:t>
            </a:r>
          </a:p>
          <a:p>
            <a:pPr algn="just"/>
            <a:r>
              <a:rPr lang="en-IN" sz="2500" dirty="0">
                <a:latin typeface="Times New Roman" panose="02020603050405020304" pitchFamily="18" charset="0"/>
                <a:cs typeface="Times New Roman" panose="02020603050405020304" pitchFamily="18" charset="0"/>
              </a:rPr>
              <a:t>Karthik                 22071A1233</a:t>
            </a:r>
          </a:p>
        </p:txBody>
      </p:sp>
      <p:sp>
        <p:nvSpPr>
          <p:cNvPr id="3" name="TextBox 2">
            <a:extLst>
              <a:ext uri="{FF2B5EF4-FFF2-40B4-BE49-F238E27FC236}">
                <a16:creationId xmlns:a16="http://schemas.microsoft.com/office/drawing/2014/main" id="{2FC44E22-A230-D9FC-BD7E-71ABD24CB758}"/>
              </a:ext>
            </a:extLst>
          </p:cNvPr>
          <p:cNvSpPr txBox="1"/>
          <p:nvPr/>
        </p:nvSpPr>
        <p:spPr>
          <a:xfrm>
            <a:off x="2035158" y="1676605"/>
            <a:ext cx="13011665" cy="1477328"/>
          </a:xfrm>
          <a:prstGeom prst="rect">
            <a:avLst/>
          </a:prstGeom>
          <a:noFill/>
        </p:spPr>
        <p:txBody>
          <a:bodyPr wrap="square" rtlCol="0">
            <a:spAutoFit/>
          </a:bodyPr>
          <a:lstStyle/>
          <a:p>
            <a:r>
              <a:rPr lang="en-IN" sz="9000" dirty="0">
                <a:latin typeface="Times New Roman" panose="02020603050405020304" pitchFamily="18" charset="0"/>
                <a:cs typeface="Times New Roman" panose="02020603050405020304" pitchFamily="18" charset="0"/>
              </a:rPr>
              <a:t>Webathon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EADA-E7F6-47B2-F18C-5C6570EB6071}"/>
              </a:ext>
            </a:extLst>
          </p:cNvPr>
          <p:cNvSpPr>
            <a:spLocks noGrp="1"/>
          </p:cNvSpPr>
          <p:nvPr>
            <p:ph type="title"/>
          </p:nvPr>
        </p:nvSpPr>
        <p:spPr>
          <a:xfrm>
            <a:off x="716280" y="951548"/>
            <a:ext cx="7498080" cy="1143000"/>
          </a:xfrm>
        </p:spPr>
        <p:txBody>
          <a:bodyPr>
            <a:normAutofit/>
          </a:bodyPr>
          <a:lstStyle/>
          <a:p>
            <a:r>
              <a:rPr lang="en-US" sz="5400" b="1" u="sng" dirty="0">
                <a:latin typeface="Times New Roman" panose="02020603050405020304" pitchFamily="18" charset="0"/>
                <a:cs typeface="Times New Roman" panose="02020603050405020304" pitchFamily="18" charset="0"/>
              </a:rPr>
              <a:t>Staff Page:</a:t>
            </a:r>
            <a:endParaRPr lang="en-IN" sz="5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054817-9F71-4D11-1D51-47E7F5E23624}"/>
              </a:ext>
            </a:extLst>
          </p:cNvPr>
          <p:cNvPicPr>
            <a:picLocks noChangeAspect="1"/>
          </p:cNvPicPr>
          <p:nvPr/>
        </p:nvPicPr>
        <p:blipFill rotWithShape="1">
          <a:blip r:embed="rId3"/>
          <a:srcRect t="1098"/>
          <a:stretch/>
        </p:blipFill>
        <p:spPr>
          <a:xfrm>
            <a:off x="2545080" y="2362200"/>
            <a:ext cx="13197840" cy="6434685"/>
          </a:xfrm>
          <a:prstGeom prst="rect">
            <a:avLst/>
          </a:prstGeom>
        </p:spPr>
      </p:pic>
    </p:spTree>
    <p:extLst>
      <p:ext uri="{BB962C8B-B14F-4D97-AF65-F5344CB8AC3E}">
        <p14:creationId xmlns:p14="http://schemas.microsoft.com/office/powerpoint/2010/main" val="196451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05407-96E0-0857-6B87-4D1C1B15DD3E}"/>
              </a:ext>
            </a:extLst>
          </p:cNvPr>
          <p:cNvSpPr>
            <a:spLocks noGrp="1"/>
          </p:cNvSpPr>
          <p:nvPr>
            <p:ph type="title"/>
          </p:nvPr>
        </p:nvSpPr>
        <p:spPr>
          <a:xfrm>
            <a:off x="335280" y="853440"/>
            <a:ext cx="8229600" cy="1143000"/>
          </a:xfrm>
        </p:spPr>
        <p:txBody>
          <a:bodyPr>
            <a:normAutofit/>
          </a:bodyPr>
          <a:lstStyle/>
          <a:p>
            <a:r>
              <a:rPr lang="en-US" sz="5400" b="1" u="sng" dirty="0">
                <a:latin typeface="Times New Roman" panose="02020603050405020304" pitchFamily="18" charset="0"/>
                <a:cs typeface="Times New Roman" panose="02020603050405020304" pitchFamily="18" charset="0"/>
              </a:rPr>
              <a:t>About Us:</a:t>
            </a:r>
            <a:endParaRPr lang="en-IN" sz="54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3A772B-BC8C-A4A9-4402-410C75D2648A}"/>
              </a:ext>
            </a:extLst>
          </p:cNvPr>
          <p:cNvPicPr>
            <a:picLocks noChangeAspect="1"/>
          </p:cNvPicPr>
          <p:nvPr/>
        </p:nvPicPr>
        <p:blipFill rotWithShape="1">
          <a:blip r:embed="rId2"/>
          <a:srcRect t="1043"/>
          <a:stretch/>
        </p:blipFill>
        <p:spPr>
          <a:xfrm>
            <a:off x="2330174" y="1996440"/>
            <a:ext cx="13901972" cy="6781800"/>
          </a:xfrm>
          <a:prstGeom prst="rect">
            <a:avLst/>
          </a:prstGeom>
        </p:spPr>
      </p:pic>
    </p:spTree>
    <p:extLst>
      <p:ext uri="{BB962C8B-B14F-4D97-AF65-F5344CB8AC3E}">
        <p14:creationId xmlns:p14="http://schemas.microsoft.com/office/powerpoint/2010/main" val="401457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02D253-B4D0-BB29-7942-857FDA27090A}"/>
              </a:ext>
            </a:extLst>
          </p:cNvPr>
          <p:cNvSpPr txBox="1"/>
          <p:nvPr/>
        </p:nvSpPr>
        <p:spPr>
          <a:xfrm>
            <a:off x="2194278" y="1706880"/>
            <a:ext cx="7802880" cy="923330"/>
          </a:xfrm>
          <a:prstGeom prst="rect">
            <a:avLst/>
          </a:prstGeom>
          <a:noFill/>
        </p:spPr>
        <p:txBody>
          <a:bodyPr wrap="square" rtlCol="0">
            <a:spAutoFit/>
          </a:bodyPr>
          <a:lstStyle/>
          <a:p>
            <a:r>
              <a:rPr lang="en-US" sz="5400" b="1" u="sng" dirty="0">
                <a:latin typeface="Times New Roman" panose="02020603050405020304" pitchFamily="18" charset="0"/>
                <a:cs typeface="Times New Roman" panose="02020603050405020304" pitchFamily="18" charset="0"/>
              </a:rPr>
              <a:t>Books:</a:t>
            </a:r>
            <a:endParaRPr lang="en-IN" sz="5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534C18F-9D27-C190-8284-6EF636A83269}"/>
              </a:ext>
            </a:extLst>
          </p:cNvPr>
          <p:cNvPicPr>
            <a:picLocks noChangeAspect="1"/>
          </p:cNvPicPr>
          <p:nvPr/>
        </p:nvPicPr>
        <p:blipFill>
          <a:blip r:embed="rId2"/>
          <a:stretch>
            <a:fillRect/>
          </a:stretch>
        </p:blipFill>
        <p:spPr>
          <a:xfrm>
            <a:off x="1818604" y="3147060"/>
            <a:ext cx="14650792" cy="5692140"/>
          </a:xfrm>
          <a:prstGeom prst="rect">
            <a:avLst/>
          </a:prstGeom>
        </p:spPr>
      </p:pic>
    </p:spTree>
    <p:extLst>
      <p:ext uri="{BB962C8B-B14F-4D97-AF65-F5344CB8AC3E}">
        <p14:creationId xmlns:p14="http://schemas.microsoft.com/office/powerpoint/2010/main" val="197969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4B59A-D3C9-B524-36A5-7134B81281E4}"/>
              </a:ext>
            </a:extLst>
          </p:cNvPr>
          <p:cNvPicPr>
            <a:picLocks noChangeAspect="1"/>
          </p:cNvPicPr>
          <p:nvPr/>
        </p:nvPicPr>
        <p:blipFill rotWithShape="1">
          <a:blip r:embed="rId2"/>
          <a:srcRect l="6092" t="15224" r="7497" b="6976"/>
          <a:stretch/>
        </p:blipFill>
        <p:spPr>
          <a:xfrm>
            <a:off x="4709159" y="2377439"/>
            <a:ext cx="8425405" cy="4846321"/>
          </a:xfrm>
          <a:prstGeom prst="rect">
            <a:avLst/>
          </a:prstGeom>
        </p:spPr>
      </p:pic>
    </p:spTree>
    <p:extLst>
      <p:ext uri="{BB962C8B-B14F-4D97-AF65-F5344CB8AC3E}">
        <p14:creationId xmlns:p14="http://schemas.microsoft.com/office/powerpoint/2010/main" val="289128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p:nvPr/>
        </p:nvSpPr>
        <p:spPr>
          <a:xfrm>
            <a:off x="0" y="-10668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25" name="Google Shape;125;p6"/>
          <p:cNvSpPr txBox="1"/>
          <p:nvPr/>
        </p:nvSpPr>
        <p:spPr>
          <a:xfrm>
            <a:off x="1028700" y="1991627"/>
            <a:ext cx="16671472" cy="609038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6000" b="1" i="0" u="none" strike="noStrike" cap="none" dirty="0">
                <a:solidFill>
                  <a:srgbClr val="000000"/>
                </a:solidFill>
                <a:latin typeface="Times New Roman" panose="02020603050405020304" pitchFamily="18" charset="0"/>
                <a:ea typeface="DM Sans"/>
                <a:cs typeface="Times New Roman" panose="02020603050405020304" pitchFamily="18" charset="0"/>
                <a:sym typeface="DM Sans"/>
              </a:rPr>
              <a:t>Tech Stack</a:t>
            </a:r>
          </a:p>
          <a:p>
            <a:pPr marL="457200" marR="0" lvl="0" indent="-457200" algn="l" rtl="0">
              <a:lnSpc>
                <a:spcPct val="97000"/>
              </a:lnSpc>
              <a:spcBef>
                <a:spcPts val="0"/>
              </a:spcBef>
              <a:spcAft>
                <a:spcPts val="0"/>
              </a:spcAft>
              <a:buAutoNum type="arabicPeriod"/>
            </a:pPr>
            <a:r>
              <a:rPr lang="en-US" sz="3600" dirty="0">
                <a:latin typeface="Times New Roman" panose="02020603050405020304" pitchFamily="18" charset="0"/>
                <a:cs typeface="Times New Roman" panose="02020603050405020304" pitchFamily="18" charset="0"/>
                <a:sym typeface="DM Sans"/>
              </a:rPr>
              <a:t>Frontend :-  HTML and CSS and Java-script</a:t>
            </a:r>
          </a:p>
          <a:p>
            <a:pPr marR="0" lvl="0" algn="l" rtl="0">
              <a:lnSpc>
                <a:spcPct val="97000"/>
              </a:lnSpc>
              <a:spcBef>
                <a:spcPts val="0"/>
              </a:spcBef>
              <a:spcAft>
                <a:spcPts val="0"/>
              </a:spcAft>
            </a:pPr>
            <a:r>
              <a:rPr lang="en-US" sz="3600" dirty="0">
                <a:latin typeface="Times New Roman" panose="02020603050405020304" pitchFamily="18" charset="0"/>
                <a:cs typeface="Times New Roman" panose="02020603050405020304" pitchFamily="18" charset="0"/>
                <a:sym typeface="DM Sans"/>
              </a:rPr>
              <a:t>		</a:t>
            </a:r>
          </a:p>
          <a:p>
            <a:pPr marR="0" lvl="0" algn="l" rtl="0">
              <a:lnSpc>
                <a:spcPct val="97000"/>
              </a:lnSpc>
              <a:spcBef>
                <a:spcPts val="0"/>
              </a:spcBef>
              <a:spcAft>
                <a:spcPts val="0"/>
              </a:spcAft>
            </a:pPr>
            <a:r>
              <a:rPr lang="en-US" sz="3600" dirty="0">
                <a:latin typeface="Times New Roman" panose="02020603050405020304" pitchFamily="18" charset="0"/>
                <a:cs typeface="Times New Roman" panose="02020603050405020304" pitchFamily="18" charset="0"/>
                <a:sym typeface="DM Sans"/>
              </a:rPr>
              <a:t>2. Backend :- </a:t>
            </a:r>
          </a:p>
          <a:p>
            <a:pPr marR="0" lvl="0" algn="l" rtl="0">
              <a:lnSpc>
                <a:spcPct val="97000"/>
              </a:lnSpc>
              <a:spcBef>
                <a:spcPts val="0"/>
              </a:spcBef>
              <a:spcAft>
                <a:spcPts val="0"/>
              </a:spcAft>
            </a:pPr>
            <a:r>
              <a:rPr lang="en-US" sz="3600" dirty="0">
                <a:latin typeface="Times New Roman" panose="02020603050405020304" pitchFamily="18" charset="0"/>
                <a:cs typeface="Times New Roman" panose="02020603050405020304" pitchFamily="18" charset="0"/>
                <a:sym typeface="DM Sans"/>
              </a:rPr>
              <a:t>	a) Python.</a:t>
            </a:r>
            <a:r>
              <a:rPr lang="en-IN" sz="3600" b="0" i="0" dirty="0">
                <a:solidFill>
                  <a:schemeClr val="tx1"/>
                </a:solidFill>
                <a:effectLst/>
                <a:latin typeface="Times New Roman" panose="02020603050405020304" pitchFamily="18" charset="0"/>
                <a:cs typeface="Times New Roman" panose="02020603050405020304" pitchFamily="18" charset="0"/>
              </a:rPr>
              <a:t>.</a:t>
            </a:r>
          </a:p>
          <a:p>
            <a:pPr marR="0" lvl="0" algn="l" rtl="0">
              <a:lnSpc>
                <a:spcPct val="97000"/>
              </a:lnSpc>
              <a:spcBef>
                <a:spcPts val="0"/>
              </a:spcBef>
              <a:spcAft>
                <a:spcPts val="0"/>
              </a:spcAft>
            </a:pPr>
            <a:r>
              <a:rPr lang="en-IN" sz="3600" dirty="0">
                <a:solidFill>
                  <a:schemeClr val="tx1"/>
                </a:solidFill>
                <a:latin typeface="Times New Roman" panose="02020603050405020304" pitchFamily="18" charset="0"/>
                <a:cs typeface="Times New Roman" panose="02020603050405020304" pitchFamily="18" charset="0"/>
                <a:sym typeface="DM Sans"/>
              </a:rPr>
              <a:t>	b) </a:t>
            </a:r>
            <a:r>
              <a:rPr lang="en-US" sz="3600" b="0" i="0" dirty="0">
                <a:solidFill>
                  <a:schemeClr val="tx1"/>
                </a:solidFill>
                <a:effectLst/>
                <a:latin typeface="Times New Roman" panose="02020603050405020304" pitchFamily="18" charset="0"/>
                <a:cs typeface="Times New Roman" panose="02020603050405020304" pitchFamily="18" charset="0"/>
              </a:rPr>
              <a:t>Express.js (Node.js) for building the backend API.</a:t>
            </a:r>
          </a:p>
          <a:p>
            <a:pPr marR="0" lvl="0" algn="l" rtl="0">
              <a:lnSpc>
                <a:spcPct val="97000"/>
              </a:lnSpc>
              <a:spcBef>
                <a:spcPts val="0"/>
              </a:spcBef>
              <a:spcAft>
                <a:spcPts val="0"/>
              </a:spcAft>
            </a:pPr>
            <a:r>
              <a:rPr lang="en-US" sz="3600" dirty="0">
                <a:solidFill>
                  <a:schemeClr val="tx1"/>
                </a:solidFill>
                <a:latin typeface="Times New Roman" panose="02020603050405020304" pitchFamily="18" charset="0"/>
                <a:cs typeface="Times New Roman" panose="02020603050405020304" pitchFamily="18" charset="0"/>
                <a:sym typeface="DM Sans"/>
              </a:rPr>
              <a:t>	c) </a:t>
            </a:r>
            <a:r>
              <a:rPr lang="en-US" sz="3600" b="0" i="0" dirty="0">
                <a:solidFill>
                  <a:schemeClr val="tx1"/>
                </a:solidFill>
                <a:effectLst/>
                <a:latin typeface="Times New Roman" panose="02020603050405020304" pitchFamily="18" charset="0"/>
                <a:cs typeface="Times New Roman" panose="02020603050405020304" pitchFamily="18" charset="0"/>
              </a:rPr>
              <a:t>OAuth or JWT for secure user authentication and authorization.</a:t>
            </a:r>
          </a:p>
          <a:p>
            <a:pPr marR="0" lvl="0" algn="l" rtl="0">
              <a:lnSpc>
                <a:spcPct val="97000"/>
              </a:lnSpc>
              <a:spcBef>
                <a:spcPts val="0"/>
              </a:spcBef>
              <a:spcAft>
                <a:spcPts val="0"/>
              </a:spcAft>
            </a:pPr>
            <a:endParaRPr lang="en-US" sz="3600" dirty="0">
              <a:solidFill>
                <a:schemeClr val="tx1"/>
              </a:solidFill>
              <a:latin typeface="Times New Roman" panose="02020603050405020304" pitchFamily="18" charset="0"/>
              <a:cs typeface="Times New Roman" panose="02020603050405020304" pitchFamily="18" charset="0"/>
              <a:sym typeface="DM Sans"/>
            </a:endParaRPr>
          </a:p>
          <a:p>
            <a:pPr marR="0" lvl="0" algn="l" rtl="0">
              <a:lnSpc>
                <a:spcPct val="97000"/>
              </a:lnSpc>
              <a:spcBef>
                <a:spcPts val="0"/>
              </a:spcBef>
              <a:spcAft>
                <a:spcPts val="0"/>
              </a:spcAft>
            </a:pPr>
            <a:r>
              <a:rPr lang="en-US" sz="3600" dirty="0">
                <a:solidFill>
                  <a:schemeClr val="tx1"/>
                </a:solidFill>
                <a:latin typeface="Times New Roman" panose="02020603050405020304" pitchFamily="18" charset="0"/>
                <a:cs typeface="Times New Roman" panose="02020603050405020304" pitchFamily="18" charset="0"/>
                <a:sym typeface="DM Sans"/>
              </a:rPr>
              <a:t>3. Database :-</a:t>
            </a:r>
          </a:p>
          <a:p>
            <a:pPr marR="0" lvl="0" algn="l" rtl="0">
              <a:lnSpc>
                <a:spcPct val="97000"/>
              </a:lnSpc>
              <a:spcBef>
                <a:spcPts val="0"/>
              </a:spcBef>
              <a:spcAft>
                <a:spcPts val="0"/>
              </a:spcAft>
            </a:pPr>
            <a:r>
              <a:rPr lang="en-US" sz="3600" dirty="0">
                <a:solidFill>
                  <a:schemeClr val="tx1"/>
                </a:solidFill>
                <a:latin typeface="Times New Roman" panose="02020603050405020304" pitchFamily="18" charset="0"/>
                <a:cs typeface="Times New Roman" panose="02020603050405020304" pitchFamily="18" charset="0"/>
                <a:sym typeface="DM Sans"/>
              </a:rPr>
              <a:t>	a) </a:t>
            </a:r>
            <a:r>
              <a:rPr lang="en-US" sz="3600" b="0" i="0" dirty="0">
                <a:solidFill>
                  <a:schemeClr val="tx1"/>
                </a:solidFill>
                <a:effectLst/>
                <a:latin typeface="Times New Roman" panose="02020603050405020304" pitchFamily="18" charset="0"/>
                <a:cs typeface="Times New Roman" panose="02020603050405020304" pitchFamily="18" charset="0"/>
              </a:rPr>
              <a:t>MongoDB or MySQL for relational databases due to the structured nature of data</a:t>
            </a:r>
            <a:r>
              <a:rPr lang="en-US" sz="3600" b="0" i="0" dirty="0">
                <a:solidFill>
                  <a:schemeClr val="tx1"/>
                </a:solidFill>
                <a:effectLst/>
                <a:latin typeface="Times New Roman" panose="02020603050405020304" pitchFamily="18" charset="0"/>
                <a:cs typeface="Times New Roman" panose="02020603050405020304" pitchFamily="18" charset="0"/>
                <a:sym typeface="DM Sans"/>
              </a:rPr>
              <a:t>.</a:t>
            </a:r>
          </a:p>
          <a:p>
            <a:pPr marR="0" lvl="0" algn="l" rtl="0">
              <a:lnSpc>
                <a:spcPct val="97000"/>
              </a:lnSpc>
              <a:spcBef>
                <a:spcPts val="0"/>
              </a:spcBef>
              <a:spcAft>
                <a:spcPts val="0"/>
              </a:spcAft>
            </a:pPr>
            <a:endParaRPr lang="en-US" sz="2400" dirty="0">
              <a:solidFill>
                <a:schemeClr val="tx1"/>
              </a:solidFill>
              <a:latin typeface="Arial" panose="020B0604020202020204" pitchFamily="34" charset="0"/>
              <a:cs typeface="Arial" panose="020B0604020202020204" pitchFamily="34" charset="0"/>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327938-BF1B-9F8C-B087-DB33026D6CB9}"/>
              </a:ext>
            </a:extLst>
          </p:cNvPr>
          <p:cNvSpPr>
            <a:spLocks noGrp="1"/>
          </p:cNvSpPr>
          <p:nvPr>
            <p:ph type="body" idx="1"/>
          </p:nvPr>
        </p:nvSpPr>
        <p:spPr>
          <a:xfrm>
            <a:off x="5638800" y="3810000"/>
            <a:ext cx="8229600" cy="4525963"/>
          </a:xfrm>
        </p:spPr>
        <p:txBody>
          <a:bodyPr>
            <a:normAutofit/>
          </a:bodyPr>
          <a:lstStyle/>
          <a:p>
            <a:pPr marL="114300" indent="0">
              <a:buNone/>
            </a:pP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479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0" y="3048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txBody>
          <a:bodyPr/>
          <a:lstStyle/>
          <a:p>
            <a:endParaRPr lang="en-IN" dirty="0"/>
          </a:p>
        </p:txBody>
      </p:sp>
      <p:sp>
        <p:nvSpPr>
          <p:cNvPr id="107" name="Google Shape;107;p3"/>
          <p:cNvSpPr txBox="1"/>
          <p:nvPr/>
        </p:nvSpPr>
        <p:spPr>
          <a:xfrm>
            <a:off x="1821307" y="1431345"/>
            <a:ext cx="11049570" cy="134344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9000" b="1" i="0" u="none" strike="noStrike" cap="none" dirty="0">
                <a:solidFill>
                  <a:srgbClr val="000000"/>
                </a:solidFill>
                <a:latin typeface="Times New Roman" panose="02020603050405020304" pitchFamily="18" charset="0"/>
                <a:ea typeface="DM Sans"/>
                <a:cs typeface="Times New Roman" panose="02020603050405020304" pitchFamily="18" charset="0"/>
                <a:sym typeface="DM Sans"/>
              </a:rPr>
              <a:t>Problem Statement</a:t>
            </a:r>
          </a:p>
        </p:txBody>
      </p:sp>
      <p:sp>
        <p:nvSpPr>
          <p:cNvPr id="2" name="TextBox 1">
            <a:extLst>
              <a:ext uri="{FF2B5EF4-FFF2-40B4-BE49-F238E27FC236}">
                <a16:creationId xmlns:a16="http://schemas.microsoft.com/office/drawing/2014/main" id="{7E813CE5-3893-EC49-78DC-4AFA05D1EEF9}"/>
              </a:ext>
            </a:extLst>
          </p:cNvPr>
          <p:cNvSpPr txBox="1"/>
          <p:nvPr/>
        </p:nvSpPr>
        <p:spPr>
          <a:xfrm>
            <a:off x="1940011" y="3781168"/>
            <a:ext cx="10812162"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website is a sophisticated web-based library management system crafted to streamline operations, enhance resource accessibility, and elevate the user experience for patrons and staff alike. By leveraging innovative technology, It should revolutionize traditional library management, making library services more efficient and user-centric. </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txBody>
          <a:bodyPr/>
          <a:lstStyle/>
          <a:p>
            <a:endParaRPr lang="en-IN" dirty="0"/>
          </a:p>
        </p:txBody>
      </p:sp>
      <p:sp>
        <p:nvSpPr>
          <p:cNvPr id="107" name="Google Shape;107;p3"/>
          <p:cNvSpPr txBox="1"/>
          <p:nvPr/>
        </p:nvSpPr>
        <p:spPr>
          <a:xfrm>
            <a:off x="1760220" y="379462"/>
            <a:ext cx="11049570" cy="1343445"/>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9000" b="1" i="0" u="none" strike="noStrike" cap="none" dirty="0">
                <a:solidFill>
                  <a:srgbClr val="000000"/>
                </a:solidFill>
                <a:latin typeface="Times New Roman" panose="02020603050405020304" pitchFamily="18" charset="0"/>
                <a:ea typeface="DM Sans"/>
                <a:cs typeface="Times New Roman" panose="02020603050405020304" pitchFamily="18" charset="0"/>
                <a:sym typeface="DM Sans"/>
              </a:rPr>
              <a:t>Features:</a:t>
            </a:r>
          </a:p>
        </p:txBody>
      </p:sp>
      <p:sp>
        <p:nvSpPr>
          <p:cNvPr id="2" name="TextBox 1">
            <a:extLst>
              <a:ext uri="{FF2B5EF4-FFF2-40B4-BE49-F238E27FC236}">
                <a16:creationId xmlns:a16="http://schemas.microsoft.com/office/drawing/2014/main" id="{7E813CE5-3893-EC49-78DC-4AFA05D1EEF9}"/>
              </a:ext>
            </a:extLst>
          </p:cNvPr>
          <p:cNvSpPr txBox="1"/>
          <p:nvPr/>
        </p:nvSpPr>
        <p:spPr>
          <a:xfrm>
            <a:off x="2372497" y="1722907"/>
            <a:ext cx="10812162" cy="7971413"/>
          </a:xfrm>
          <a:prstGeom prst="rect">
            <a:avLst/>
          </a:prstGeom>
          <a:noFill/>
        </p:spPr>
        <p:txBody>
          <a:bodyPr wrap="square" rtlCol="0">
            <a:spAutoFit/>
          </a:bodyPr>
          <a:lstStyle/>
          <a:p>
            <a:pPr marL="342900" indent="-3429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Dynamic Catalog System</a:t>
            </a:r>
            <a:r>
              <a:rPr lang="en-US" sz="3200" dirty="0">
                <a:latin typeface="Times New Roman" panose="02020603050405020304" pitchFamily="18" charset="0"/>
                <a:cs typeface="Times New Roman" panose="02020603050405020304" pitchFamily="18" charset="0"/>
              </a:rPr>
              <a:t>: Implement an intuitive and searchable catalog system enabling users to easily discover library resources such as books, journals, articles, and multimedia materials through various search parameters including title, author, keyword, or subject. </a:t>
            </a:r>
          </a:p>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User Account Management</a:t>
            </a:r>
            <a:r>
              <a:rPr lang="en-US" sz="3200" dirty="0">
                <a:latin typeface="Times New Roman" panose="02020603050405020304" pitchFamily="18" charset="0"/>
                <a:cs typeface="Times New Roman" panose="02020603050405020304" pitchFamily="18" charset="0"/>
              </a:rPr>
              <a:t>: Enable patrons to create and manage their accounts for tasks such as borrowing renewals, resource reservations, and viewing account status. Integrate self-service functionalities for seamless user interactions and increased convenience. </a:t>
            </a:r>
          </a:p>
          <a:p>
            <a:pPr marL="342900" indent="-3429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Staff Dashboard and Analytics</a:t>
            </a:r>
            <a:r>
              <a:rPr lang="en-US" sz="3200" dirty="0">
                <a:latin typeface="Times New Roman" panose="02020603050405020304" pitchFamily="18" charset="0"/>
                <a:cs typeface="Times New Roman" panose="02020603050405020304" pitchFamily="18" charset="0"/>
              </a:rPr>
              <a:t>: Provide a centralized staff dashboard with comprehensive management tools to oversee library operations efficiently. Staff can manage resources, track circulation activities, generate detailed reports on resource usage, and monitor overdue items for proactive management</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2401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FAF2D-083F-3A7A-6F7C-5AAD5DCEED7C}"/>
              </a:ext>
            </a:extLst>
          </p:cNvPr>
          <p:cNvSpPr>
            <a:spLocks noGrp="1"/>
          </p:cNvSpPr>
          <p:nvPr>
            <p:ph type="body" idx="1"/>
          </p:nvPr>
        </p:nvSpPr>
        <p:spPr>
          <a:xfrm>
            <a:off x="1143000" y="1661160"/>
            <a:ext cx="14798040" cy="7376160"/>
          </a:xfrm>
        </p:spPr>
        <p:txBody>
          <a:bodyPr>
            <a:normAutofit/>
          </a:bodyPr>
          <a:lstStyle/>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Automated Notifications</a:t>
            </a:r>
            <a:r>
              <a:rPr lang="en-US" sz="3600" dirty="0">
                <a:latin typeface="Times New Roman" panose="02020603050405020304" pitchFamily="18" charset="0"/>
                <a:cs typeface="Times New Roman" panose="02020603050405020304" pitchFamily="18" charset="0"/>
              </a:rPr>
              <a:t>: Implement automated notification systems to alert patrons about upcoming due dates, overdue items, and reserved resources ready for pickup. This feature enhances user engagement and helps ensure the timely return of borrowed materials. </a:t>
            </a:r>
          </a:p>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Integration with Library Systems</a:t>
            </a:r>
            <a:r>
              <a:rPr lang="en-US" sz="3600" dirty="0">
                <a:latin typeface="Times New Roman" panose="02020603050405020304" pitchFamily="18" charset="0"/>
                <a:cs typeface="Times New Roman" panose="02020603050405020304" pitchFamily="18" charset="0"/>
              </a:rPr>
              <a:t>: Seamlessly integrate with existing library systems and databases to facilitate efficient data exchange and interoperability. This ensures smooth transition and compatibility with established library workflows, maximizing system usability and effectiveness.  </a:t>
            </a:r>
          </a:p>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Gmail  verification using OTP.</a:t>
            </a:r>
          </a:p>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Showing overdue and on time on a pie chart.</a:t>
            </a:r>
          </a:p>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Online books and offline books.</a:t>
            </a:r>
            <a:endParaRPr lang="en-IN" sz="3600" b="1"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81490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9425AD-C196-4660-0DFD-99B36C610176}"/>
              </a:ext>
            </a:extLst>
          </p:cNvPr>
          <p:cNvPicPr>
            <a:picLocks noChangeAspect="1"/>
          </p:cNvPicPr>
          <p:nvPr/>
        </p:nvPicPr>
        <p:blipFill rotWithShape="1">
          <a:blip r:embed="rId2"/>
          <a:srcRect t="15908" r="64500" b="13431"/>
          <a:stretch/>
        </p:blipFill>
        <p:spPr>
          <a:xfrm>
            <a:off x="4907280" y="2489794"/>
            <a:ext cx="6477000" cy="7161190"/>
          </a:xfrm>
          <a:prstGeom prst="rect">
            <a:avLst/>
          </a:prstGeom>
        </p:spPr>
      </p:pic>
      <p:sp>
        <p:nvSpPr>
          <p:cNvPr id="5" name="TextBox 4">
            <a:extLst>
              <a:ext uri="{FF2B5EF4-FFF2-40B4-BE49-F238E27FC236}">
                <a16:creationId xmlns:a16="http://schemas.microsoft.com/office/drawing/2014/main" id="{47CD482E-9EFA-36A5-2FD7-2BAA552EC5C3}"/>
              </a:ext>
            </a:extLst>
          </p:cNvPr>
          <p:cNvSpPr txBox="1"/>
          <p:nvPr/>
        </p:nvSpPr>
        <p:spPr>
          <a:xfrm>
            <a:off x="4907280" y="1639073"/>
            <a:ext cx="352044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OTP Verification:</a:t>
            </a:r>
            <a:endParaRPr lang="en-IN" sz="28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32A07C-825D-91A7-FA17-556EECCE53DF}"/>
              </a:ext>
            </a:extLst>
          </p:cNvPr>
          <p:cNvSpPr txBox="1"/>
          <p:nvPr/>
        </p:nvSpPr>
        <p:spPr>
          <a:xfrm>
            <a:off x="1661160" y="234033"/>
            <a:ext cx="12115800" cy="1077539"/>
          </a:xfrm>
          <a:prstGeom prst="rect">
            <a:avLst/>
          </a:prstGeom>
          <a:noFill/>
        </p:spPr>
        <p:txBody>
          <a:bodyPr wrap="square">
            <a:spAutoFit/>
          </a:bodyPr>
          <a:lstStyle/>
          <a:p>
            <a:pPr marL="0" marR="0" lvl="0" indent="0" algn="l" rtl="0">
              <a:lnSpc>
                <a:spcPct val="97000"/>
              </a:lnSpc>
              <a:spcBef>
                <a:spcPts val="0"/>
              </a:spcBef>
              <a:spcAft>
                <a:spcPts val="0"/>
              </a:spcAft>
              <a:buNone/>
            </a:pPr>
            <a:r>
              <a:rPr lang="en-US" sz="6600" b="1" i="0" u="sng" strike="noStrike" cap="none" dirty="0">
                <a:solidFill>
                  <a:srgbClr val="000000"/>
                </a:solidFill>
                <a:latin typeface="Times New Roman" panose="02020603050405020304" pitchFamily="18" charset="0"/>
                <a:ea typeface="DM Sans"/>
                <a:cs typeface="Times New Roman" panose="02020603050405020304" pitchFamily="18" charset="0"/>
                <a:sym typeface="DM Sans"/>
              </a:rPr>
              <a:t>Screenshots:</a:t>
            </a:r>
            <a:endParaRPr lang="en-US" sz="6600" b="1" u="sng" dirty="0">
              <a:latin typeface="Times New Roman" panose="02020603050405020304" pitchFamily="18" charset="0"/>
              <a:cs typeface="Times New Roman" panose="02020603050405020304" pitchFamily="18" charset="0"/>
              <a:sym typeface="DM Sans"/>
            </a:endParaRPr>
          </a:p>
        </p:txBody>
      </p:sp>
    </p:spTree>
    <p:extLst>
      <p:ext uri="{BB962C8B-B14F-4D97-AF65-F5344CB8AC3E}">
        <p14:creationId xmlns:p14="http://schemas.microsoft.com/office/powerpoint/2010/main" val="327026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5627" b="-5627"/>
            </a:stretch>
          </a:blipFill>
          <a:ln>
            <a:noFill/>
          </a:ln>
        </p:spPr>
      </p:sp>
      <p:sp>
        <p:nvSpPr>
          <p:cNvPr id="113" name="Google Shape;113;p4"/>
          <p:cNvSpPr txBox="1"/>
          <p:nvPr/>
        </p:nvSpPr>
        <p:spPr>
          <a:xfrm>
            <a:off x="1028700" y="381000"/>
            <a:ext cx="16495025" cy="8329331"/>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US" sz="4000" b="1" dirty="0">
                <a:latin typeface="Times New Roman" panose="02020603050405020304" pitchFamily="18" charset="0"/>
                <a:cs typeface="Times New Roman" panose="02020603050405020304" pitchFamily="18" charset="0"/>
                <a:sym typeface="DM Sans"/>
              </a:rPr>
              <a:t>Home page:</a:t>
            </a:r>
          </a:p>
          <a:p>
            <a:pPr marL="0" marR="0" lvl="0" indent="0" algn="l" rtl="0">
              <a:lnSpc>
                <a:spcPct val="97000"/>
              </a:lnSpc>
              <a:spcBef>
                <a:spcPts val="0"/>
              </a:spcBef>
              <a:spcAft>
                <a:spcPts val="0"/>
              </a:spcAft>
              <a:buNone/>
            </a:pPr>
            <a:endParaRPr lang="en-US" sz="4000" b="1" dirty="0">
              <a:latin typeface="Times New Roman" panose="02020603050405020304" pitchFamily="18" charset="0"/>
              <a:cs typeface="Times New Roman" panose="02020603050405020304" pitchFamily="18" charset="0"/>
              <a:sym typeface="DM Sans"/>
            </a:endParaRPr>
          </a:p>
          <a:p>
            <a:pPr marL="0" marR="0" lvl="0" indent="0" algn="l" rtl="0">
              <a:lnSpc>
                <a:spcPct val="97000"/>
              </a:lnSpc>
              <a:spcBef>
                <a:spcPts val="0"/>
              </a:spcBef>
              <a:spcAft>
                <a:spcPts val="0"/>
              </a:spcAft>
              <a:buNone/>
            </a:pPr>
            <a:endParaRPr lang="en-US" sz="4000" b="1" dirty="0">
              <a:latin typeface="Times New Roman" panose="02020603050405020304" pitchFamily="18" charset="0"/>
              <a:cs typeface="Times New Roman" panose="02020603050405020304" pitchFamily="18" charset="0"/>
              <a:sym typeface="DM Sans"/>
            </a:endParaRPr>
          </a:p>
          <a:p>
            <a:pPr marL="0" marR="0" lvl="0" indent="0" algn="l" rtl="0">
              <a:lnSpc>
                <a:spcPct val="97000"/>
              </a:lnSpc>
              <a:spcBef>
                <a:spcPts val="0"/>
              </a:spcBef>
              <a:spcAft>
                <a:spcPts val="0"/>
              </a:spcAft>
              <a:buNone/>
            </a:pPr>
            <a:endParaRPr lang="en-US" sz="4000" b="1" dirty="0">
              <a:latin typeface="Times New Roman" panose="02020603050405020304" pitchFamily="18" charset="0"/>
              <a:cs typeface="Times New Roman" panose="02020603050405020304" pitchFamily="18" charset="0"/>
              <a:sym typeface="DM Sans"/>
            </a:endParaRPr>
          </a:p>
          <a:p>
            <a:pPr marL="0" marR="0" lvl="0" indent="0" algn="l" rtl="0">
              <a:lnSpc>
                <a:spcPct val="97000"/>
              </a:lnSpc>
              <a:spcBef>
                <a:spcPts val="0"/>
              </a:spcBef>
              <a:spcAft>
                <a:spcPts val="0"/>
              </a:spcAft>
              <a:buNone/>
            </a:pPr>
            <a:endParaRPr lang="en-US" sz="4000" b="1" dirty="0">
              <a:latin typeface="Times New Roman" panose="02020603050405020304" pitchFamily="18" charset="0"/>
              <a:cs typeface="Times New Roman" panose="02020603050405020304" pitchFamily="18" charset="0"/>
              <a:sym typeface="DM Sans"/>
            </a:endParaRPr>
          </a:p>
          <a:p>
            <a:pPr marL="0" marR="0" lvl="0" indent="0" algn="l" rtl="0">
              <a:lnSpc>
                <a:spcPct val="97000"/>
              </a:lnSpc>
              <a:spcBef>
                <a:spcPts val="0"/>
              </a:spcBef>
              <a:spcAft>
                <a:spcPts val="0"/>
              </a:spcAft>
              <a:buNone/>
            </a:pPr>
            <a:endParaRPr lang="en-US" sz="4000" b="1" dirty="0">
              <a:latin typeface="Times New Roman" panose="02020603050405020304" pitchFamily="18" charset="0"/>
              <a:cs typeface="Times New Roman" panose="02020603050405020304" pitchFamily="18" charset="0"/>
              <a:sym typeface="DM Sans"/>
            </a:endParaRPr>
          </a:p>
          <a:p>
            <a:pPr marL="0" marR="0" lvl="0" indent="0" algn="l" rtl="0">
              <a:lnSpc>
                <a:spcPct val="97000"/>
              </a:lnSpc>
              <a:spcBef>
                <a:spcPts val="0"/>
              </a:spcBef>
              <a:spcAft>
                <a:spcPts val="0"/>
              </a:spcAft>
              <a:buNone/>
            </a:pPr>
            <a:endParaRPr lang="en-US" sz="9000" b="1" dirty="0">
              <a:latin typeface="DM Sans"/>
              <a:sym typeface="DM Sans"/>
            </a:endParaRPr>
          </a:p>
          <a:p>
            <a:pPr marL="0" marR="0" lvl="0" indent="0" algn="l" rtl="0">
              <a:lnSpc>
                <a:spcPct val="97000"/>
              </a:lnSpc>
              <a:spcBef>
                <a:spcPts val="0"/>
              </a:spcBef>
              <a:spcAft>
                <a:spcPts val="0"/>
              </a:spcAft>
              <a:buNone/>
            </a:pPr>
            <a:endParaRPr lang="en-US" sz="9000" b="1" dirty="0">
              <a:latin typeface="DM Sans"/>
              <a:sym typeface="DM Sans"/>
            </a:endParaRPr>
          </a:p>
          <a:p>
            <a:pPr marL="0" marR="0" lvl="0" indent="0" algn="l" rtl="0">
              <a:lnSpc>
                <a:spcPct val="97000"/>
              </a:lnSpc>
              <a:spcBef>
                <a:spcPts val="0"/>
              </a:spcBef>
              <a:spcAft>
                <a:spcPts val="0"/>
              </a:spcAft>
              <a:buNone/>
            </a:pPr>
            <a:endParaRPr lang="en-US" sz="9000" b="1" dirty="0">
              <a:latin typeface="DM Sans"/>
              <a:sym typeface="DM Sans"/>
            </a:endParaRPr>
          </a:p>
          <a:p>
            <a:pPr marL="0" marR="0" lvl="0" indent="0" algn="l" rtl="0">
              <a:lnSpc>
                <a:spcPct val="97000"/>
              </a:lnSpc>
              <a:spcBef>
                <a:spcPts val="0"/>
              </a:spcBef>
              <a:spcAft>
                <a:spcPts val="0"/>
              </a:spcAft>
              <a:buNone/>
            </a:pPr>
            <a:endParaRPr lang="en-US" sz="2400" dirty="0">
              <a:latin typeface="DM Sans"/>
              <a:sym typeface="DM Sans"/>
            </a:endParaRPr>
          </a:p>
          <a:p>
            <a:pPr marR="0" lvl="0" algn="l" rtl="0">
              <a:lnSpc>
                <a:spcPct val="97000"/>
              </a:lnSpc>
              <a:spcBef>
                <a:spcPts val="0"/>
              </a:spcBef>
              <a:spcAft>
                <a:spcPts val="0"/>
              </a:spcAft>
            </a:pPr>
            <a:endParaRPr lang="en-US" sz="2400" dirty="0">
              <a:latin typeface="DM Sans"/>
              <a:sym typeface="DM Sans"/>
            </a:endParaRPr>
          </a:p>
        </p:txBody>
      </p:sp>
      <p:pic>
        <p:nvPicPr>
          <p:cNvPr id="4" name="Picture 3">
            <a:extLst>
              <a:ext uri="{FF2B5EF4-FFF2-40B4-BE49-F238E27FC236}">
                <a16:creationId xmlns:a16="http://schemas.microsoft.com/office/drawing/2014/main" id="{D5232C73-CFB1-23E2-C2AE-D33031E27C3D}"/>
              </a:ext>
            </a:extLst>
          </p:cNvPr>
          <p:cNvPicPr>
            <a:picLocks noChangeAspect="1"/>
          </p:cNvPicPr>
          <p:nvPr/>
        </p:nvPicPr>
        <p:blipFill>
          <a:blip r:embed="rId4"/>
          <a:stretch>
            <a:fillRect/>
          </a:stretch>
        </p:blipFill>
        <p:spPr>
          <a:xfrm>
            <a:off x="2118360" y="1921192"/>
            <a:ext cx="13228320" cy="73892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D5DDEA-9558-4AB3-7EC4-72E7E528D681}"/>
              </a:ext>
            </a:extLst>
          </p:cNvPr>
          <p:cNvPicPr>
            <a:picLocks noChangeAspect="1"/>
          </p:cNvPicPr>
          <p:nvPr/>
        </p:nvPicPr>
        <p:blipFill>
          <a:blip r:embed="rId2"/>
          <a:stretch>
            <a:fillRect/>
          </a:stretch>
        </p:blipFill>
        <p:spPr>
          <a:xfrm>
            <a:off x="3048000" y="1738312"/>
            <a:ext cx="12801600" cy="7150894"/>
          </a:xfrm>
          <a:prstGeom prst="rect">
            <a:avLst/>
          </a:prstGeom>
        </p:spPr>
      </p:pic>
    </p:spTree>
    <p:extLst>
      <p:ext uri="{BB962C8B-B14F-4D97-AF65-F5344CB8AC3E}">
        <p14:creationId xmlns:p14="http://schemas.microsoft.com/office/powerpoint/2010/main" val="238616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CC51F5-7FD5-CADE-E5EB-903396A0E069}"/>
              </a:ext>
            </a:extLst>
          </p:cNvPr>
          <p:cNvPicPr>
            <a:picLocks noChangeAspect="1"/>
          </p:cNvPicPr>
          <p:nvPr/>
        </p:nvPicPr>
        <p:blipFill>
          <a:blip r:embed="rId2"/>
          <a:stretch>
            <a:fillRect/>
          </a:stretch>
        </p:blipFill>
        <p:spPr>
          <a:xfrm>
            <a:off x="2674620" y="213360"/>
            <a:ext cx="12481560" cy="6942868"/>
          </a:xfrm>
          <a:prstGeom prst="rect">
            <a:avLst/>
          </a:prstGeom>
        </p:spPr>
      </p:pic>
      <p:pic>
        <p:nvPicPr>
          <p:cNvPr id="6" name="Picture 5">
            <a:extLst>
              <a:ext uri="{FF2B5EF4-FFF2-40B4-BE49-F238E27FC236}">
                <a16:creationId xmlns:a16="http://schemas.microsoft.com/office/drawing/2014/main" id="{D3C24968-7581-7079-28E0-EFF6578359D2}"/>
              </a:ext>
            </a:extLst>
          </p:cNvPr>
          <p:cNvPicPr>
            <a:picLocks noChangeAspect="1"/>
          </p:cNvPicPr>
          <p:nvPr/>
        </p:nvPicPr>
        <p:blipFill>
          <a:blip r:embed="rId3"/>
          <a:stretch>
            <a:fillRect/>
          </a:stretch>
        </p:blipFill>
        <p:spPr>
          <a:xfrm>
            <a:off x="2964180" y="8088957"/>
            <a:ext cx="12192000" cy="1581150"/>
          </a:xfrm>
          <a:prstGeom prst="rect">
            <a:avLst/>
          </a:prstGeom>
        </p:spPr>
      </p:pic>
    </p:spTree>
    <p:extLst>
      <p:ext uri="{BB962C8B-B14F-4D97-AF65-F5344CB8AC3E}">
        <p14:creationId xmlns:p14="http://schemas.microsoft.com/office/powerpoint/2010/main" val="336712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B2DF07-5C88-9576-22E7-6AF3CFECF900}"/>
              </a:ext>
            </a:extLst>
          </p:cNvPr>
          <p:cNvPicPr>
            <a:picLocks noChangeAspect="1"/>
          </p:cNvPicPr>
          <p:nvPr/>
        </p:nvPicPr>
        <p:blipFill rotWithShape="1">
          <a:blip r:embed="rId2"/>
          <a:srcRect l="2202" t="15201" r="1936" b="18730"/>
          <a:stretch/>
        </p:blipFill>
        <p:spPr>
          <a:xfrm>
            <a:off x="2866618" y="2840650"/>
            <a:ext cx="13424257" cy="4184990"/>
          </a:xfrm>
          <a:prstGeom prst="rect">
            <a:avLst/>
          </a:prstGeom>
        </p:spPr>
      </p:pic>
    </p:spTree>
    <p:extLst>
      <p:ext uri="{BB962C8B-B14F-4D97-AF65-F5344CB8AC3E}">
        <p14:creationId xmlns:p14="http://schemas.microsoft.com/office/powerpoint/2010/main" val="4950284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393</Words>
  <Application>Microsoft Office PowerPoint</Application>
  <PresentationFormat>Custom</PresentationFormat>
  <Paragraphs>43</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DM Sans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Staff Page:</vt:lpstr>
      <vt:lpstr>About Us: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Chetla</dc:creator>
  <cp:lastModifiedBy>shivanii reddy</cp:lastModifiedBy>
  <cp:revision>9</cp:revision>
  <dcterms:created xsi:type="dcterms:W3CDTF">2006-08-16T00:00:00Z</dcterms:created>
  <dcterms:modified xsi:type="dcterms:W3CDTF">2024-03-23T07:10:05Z</dcterms:modified>
</cp:coreProperties>
</file>