
<file path=[Content_Types].xml><?xml version="1.0" encoding="utf-8"?>
<Types xmlns="http://schemas.openxmlformats.org/package/2006/content-types">
  <Default Extension="emf" ContentType="image/x-emf"/>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1"/>
  </p:notesMasterIdLst>
  <p:handoutMasterIdLst>
    <p:handoutMasterId r:id="rId22"/>
  </p:handoutMasterIdLst>
  <p:sldIdLst>
    <p:sldId id="256" r:id="rId5"/>
    <p:sldId id="257" r:id="rId6"/>
    <p:sldId id="275" r:id="rId7"/>
    <p:sldId id="269" r:id="rId8"/>
    <p:sldId id="270" r:id="rId9"/>
    <p:sldId id="271" r:id="rId10"/>
    <p:sldId id="272" r:id="rId11"/>
    <p:sldId id="274" r:id="rId12"/>
    <p:sldId id="280" r:id="rId13"/>
    <p:sldId id="281" r:id="rId14"/>
    <p:sldId id="278" r:id="rId15"/>
    <p:sldId id="279" r:id="rId16"/>
    <p:sldId id="285" r:id="rId17"/>
    <p:sldId id="277" r:id="rId18"/>
    <p:sldId id="283"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3C5"/>
    <a:srgbClr val="ECEC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86405" autoAdjust="0"/>
  </p:normalViewPr>
  <p:slideViewPr>
    <p:cSldViewPr snapToGrid="0" showGuides="1">
      <p:cViewPr varScale="1">
        <p:scale>
          <a:sx n="88" d="100"/>
          <a:sy n="88" d="100"/>
        </p:scale>
        <p:origin x="717" y="51"/>
      </p:cViewPr>
      <p:guideLst>
        <p:guide orient="horz" pos="2160"/>
        <p:guide pos="3840"/>
      </p:guideLst>
    </p:cSldViewPr>
  </p:slideViewPr>
  <p:outlineViewPr>
    <p:cViewPr>
      <p:scale>
        <a:sx n="33" d="100"/>
        <a:sy n="33" d="100"/>
      </p:scale>
      <p:origin x="0" y="-5395"/>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veen Kumari" userId="1092ad3bb45abc3e" providerId="LiveId" clId="{FE385F19-4378-491B-BE48-77C049EC77D7}"/>
    <pc:docChg chg="modSld">
      <pc:chgData name="Parveen Kumari" userId="1092ad3bb45abc3e" providerId="LiveId" clId="{FE385F19-4378-491B-BE48-77C049EC77D7}" dt="2023-11-23T14:36:01.819" v="3" actId="20577"/>
      <pc:docMkLst>
        <pc:docMk/>
      </pc:docMkLst>
      <pc:sldChg chg="modSp mod">
        <pc:chgData name="Parveen Kumari" userId="1092ad3bb45abc3e" providerId="LiveId" clId="{FE385F19-4378-491B-BE48-77C049EC77D7}" dt="2023-11-23T14:36:01.819" v="3" actId="20577"/>
        <pc:sldMkLst>
          <pc:docMk/>
          <pc:sldMk cId="2750455869" sldId="279"/>
        </pc:sldMkLst>
        <pc:spChg chg="mod">
          <ac:chgData name="Parveen Kumari" userId="1092ad3bb45abc3e" providerId="LiveId" clId="{FE385F19-4378-491B-BE48-77C049EC77D7}" dt="2023-11-23T14:36:01.819" v="3" actId="20577"/>
          <ac:spMkLst>
            <pc:docMk/>
            <pc:sldMk cId="2750455869" sldId="279"/>
            <ac:spMk id="4" creationId="{AA30ED2C-222F-9C94-663F-4B85AFF7545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SLC%20BA%20Class\Sem%202\BA%20Tech%20-%20ADMN5017\presentation\ADMN5017%20Group%20Presentation%20-%20Restaurant%20order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LC%20BA%20Class\Sem%202\BA%20Tech%20-%20ADMN5017\presentation\ADMN5017%20Group%20Presentation%20-%20Restaurant%20orde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LC%20BA%20Class\Sem%202\BA%20Tech%20-%20ADMN5017\presentation\ADMN5017%20Group%20Presentation%20-%20Restaurant%20orde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arve\AppData\Roaming\Microsoft\Excel\Kiranjzhhz%20(version%201).xlsb"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b="0" i="0">
                <a:effectLst/>
              </a:rPr>
              <a:t>Financial Performance with and without Advertising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Sheet1!$J$7</c:f>
              <c:strCache>
                <c:ptCount val="1"/>
                <c:pt idx="0">
                  <c:v>Total Revenue</c:v>
                </c:pt>
              </c:strCache>
            </c:strRef>
          </c:tx>
          <c:spPr>
            <a:solidFill>
              <a:schemeClr val="accent1"/>
            </a:solidFill>
            <a:ln>
              <a:noFill/>
            </a:ln>
            <a:effectLst/>
          </c:spPr>
          <c:invertIfNegative val="0"/>
          <c:cat>
            <c:strRef>
              <c:f>Sheet1!$K$6:$L$6</c:f>
              <c:strCache>
                <c:ptCount val="2"/>
                <c:pt idx="0">
                  <c:v>Week1 (with Advertising)</c:v>
                </c:pt>
                <c:pt idx="1">
                  <c:v>Week2 (Without Advertising)</c:v>
                </c:pt>
              </c:strCache>
            </c:strRef>
          </c:cat>
          <c:val>
            <c:numRef>
              <c:f>Sheet1!$K$7:$L$7</c:f>
              <c:numCache>
                <c:formatCode>_("$"* #,##0.00_);_("$"* \(#,##0.00\);_("$"* "-"??_);_(@_)</c:formatCode>
                <c:ptCount val="2"/>
                <c:pt idx="0">
                  <c:v>15407.5</c:v>
                </c:pt>
                <c:pt idx="1">
                  <c:v>9999.5</c:v>
                </c:pt>
              </c:numCache>
            </c:numRef>
          </c:val>
          <c:extLst>
            <c:ext xmlns:c16="http://schemas.microsoft.com/office/drawing/2014/chart" uri="{C3380CC4-5D6E-409C-BE32-E72D297353CC}">
              <c16:uniqueId val="{00000000-6626-477A-89E7-4277D8610B86}"/>
            </c:ext>
          </c:extLst>
        </c:ser>
        <c:ser>
          <c:idx val="1"/>
          <c:order val="1"/>
          <c:tx>
            <c:strRef>
              <c:f>Sheet1!$J$8</c:f>
              <c:strCache>
                <c:ptCount val="1"/>
                <c:pt idx="0">
                  <c:v>Total Investment</c:v>
                </c:pt>
              </c:strCache>
            </c:strRef>
          </c:tx>
          <c:spPr>
            <a:solidFill>
              <a:schemeClr val="accent2"/>
            </a:solidFill>
            <a:ln>
              <a:noFill/>
            </a:ln>
            <a:effectLst/>
          </c:spPr>
          <c:invertIfNegative val="0"/>
          <c:cat>
            <c:strRef>
              <c:f>Sheet1!$K$6:$L$6</c:f>
              <c:strCache>
                <c:ptCount val="2"/>
                <c:pt idx="0">
                  <c:v>Week1 (with Advertising)</c:v>
                </c:pt>
                <c:pt idx="1">
                  <c:v>Week2 (Without Advertising)</c:v>
                </c:pt>
              </c:strCache>
            </c:strRef>
          </c:cat>
          <c:val>
            <c:numRef>
              <c:f>Sheet1!$K$8:$L$8</c:f>
              <c:numCache>
                <c:formatCode>_("$"* #,##0.00_);_("$"* \(#,##0.00\);_("$"* "-"??_);_(@_)</c:formatCode>
                <c:ptCount val="2"/>
                <c:pt idx="0">
                  <c:v>8483.6</c:v>
                </c:pt>
                <c:pt idx="1">
                  <c:v>5394.95</c:v>
                </c:pt>
              </c:numCache>
            </c:numRef>
          </c:val>
          <c:extLst>
            <c:ext xmlns:c16="http://schemas.microsoft.com/office/drawing/2014/chart" uri="{C3380CC4-5D6E-409C-BE32-E72D297353CC}">
              <c16:uniqueId val="{00000001-6626-477A-89E7-4277D8610B86}"/>
            </c:ext>
          </c:extLst>
        </c:ser>
        <c:ser>
          <c:idx val="2"/>
          <c:order val="2"/>
          <c:tx>
            <c:strRef>
              <c:f>Sheet1!$J$9</c:f>
              <c:strCache>
                <c:ptCount val="1"/>
                <c:pt idx="0">
                  <c:v>Total Profit</c:v>
                </c:pt>
              </c:strCache>
            </c:strRef>
          </c:tx>
          <c:spPr>
            <a:solidFill>
              <a:schemeClr val="accent3"/>
            </a:solidFill>
            <a:ln>
              <a:noFill/>
            </a:ln>
            <a:effectLst/>
          </c:spPr>
          <c:invertIfNegative val="0"/>
          <c:cat>
            <c:strRef>
              <c:f>Sheet1!$K$6:$L$6</c:f>
              <c:strCache>
                <c:ptCount val="2"/>
                <c:pt idx="0">
                  <c:v>Week1 (with Advertising)</c:v>
                </c:pt>
                <c:pt idx="1">
                  <c:v>Week2 (Without Advertising)</c:v>
                </c:pt>
              </c:strCache>
            </c:strRef>
          </c:cat>
          <c:val>
            <c:numRef>
              <c:f>Sheet1!$K$9:$L$9</c:f>
              <c:numCache>
                <c:formatCode>_("$"* #,##0.00_);_("$"* \(#,##0.00\);_("$"* "-"??_);_(@_)</c:formatCode>
                <c:ptCount val="2"/>
                <c:pt idx="0">
                  <c:v>6923.9</c:v>
                </c:pt>
                <c:pt idx="1">
                  <c:v>4604.55</c:v>
                </c:pt>
              </c:numCache>
            </c:numRef>
          </c:val>
          <c:extLst>
            <c:ext xmlns:c16="http://schemas.microsoft.com/office/drawing/2014/chart" uri="{C3380CC4-5D6E-409C-BE32-E72D297353CC}">
              <c16:uniqueId val="{00000002-6626-477A-89E7-4277D8610B86}"/>
            </c:ext>
          </c:extLst>
        </c:ser>
        <c:dLbls>
          <c:showLegendKey val="0"/>
          <c:showVal val="0"/>
          <c:showCatName val="0"/>
          <c:showSerName val="0"/>
          <c:showPercent val="0"/>
          <c:showBubbleSize val="0"/>
        </c:dLbls>
        <c:gapWidth val="160"/>
        <c:overlap val="-30"/>
        <c:axId val="953194544"/>
        <c:axId val="1169956208"/>
      </c:barChart>
      <c:catAx>
        <c:axId val="9531945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Field1</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9956208"/>
        <c:crosses val="autoZero"/>
        <c:auto val="1"/>
        <c:lblAlgn val="ctr"/>
        <c:lblOffset val="100"/>
        <c:noMultiLvlLbl val="0"/>
      </c:catAx>
      <c:valAx>
        <c:axId val="116995620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194544"/>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Frequency Orders in Week 1</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dLblPos val="outEnd"/>
          <c:showLegendKey val="0"/>
          <c:showVal val="1"/>
          <c:showCatName val="0"/>
          <c:showSerName val="0"/>
          <c:showPercent val="0"/>
          <c:showBubbleSize val="0"/>
        </c:dLbls>
        <c:gapWidth val="100"/>
        <c:overlap val="-24"/>
        <c:axId val="570992992"/>
        <c:axId val="25910112"/>
      </c:barChart>
      <c:catAx>
        <c:axId val="57099299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Menu Items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910112"/>
        <c:crosses val="autoZero"/>
        <c:auto val="1"/>
        <c:lblAlgn val="ctr"/>
        <c:lblOffset val="100"/>
        <c:noMultiLvlLbl val="0"/>
      </c:catAx>
      <c:valAx>
        <c:axId val="25910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Frequency</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9929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4"/>
          <c:tx>
            <c:strRef>
              <c:f>'Profit inWeek 1'!$I$10</c:f>
              <c:strCache>
                <c:ptCount val="1"/>
                <c:pt idx="0">
                  <c:v>Total Profit</c:v>
                </c:pt>
              </c:strCache>
            </c:strRef>
          </c:tx>
          <c:spPr>
            <a:gradFill rotWithShape="1">
              <a:gsLst>
                <a:gs pos="0">
                  <a:schemeClr val="accent1">
                    <a:shade val="53000"/>
                    <a:shade val="85000"/>
                    <a:satMod val="130000"/>
                  </a:schemeClr>
                </a:gs>
                <a:gs pos="34000">
                  <a:schemeClr val="accent1">
                    <a:shade val="53000"/>
                    <a:shade val="87000"/>
                    <a:satMod val="125000"/>
                  </a:schemeClr>
                </a:gs>
                <a:gs pos="70000">
                  <a:schemeClr val="accent1">
                    <a:shade val="53000"/>
                    <a:tint val="100000"/>
                    <a:shade val="90000"/>
                    <a:satMod val="130000"/>
                  </a:schemeClr>
                </a:gs>
                <a:gs pos="100000">
                  <a:schemeClr val="accent1">
                    <a:shade val="53000"/>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'Profit inWeek 1'!$D$11:$D$26</c:f>
              <c:strCache>
                <c:ptCount val="16"/>
                <c:pt idx="0">
                  <c:v>Spag Bog</c:v>
                </c:pt>
                <c:pt idx="1">
                  <c:v>Risotto con Pollo</c:v>
                </c:pt>
                <c:pt idx="2">
                  <c:v>Soup of the day</c:v>
                </c:pt>
                <c:pt idx="3">
                  <c:v>Ravioli</c:v>
                </c:pt>
                <c:pt idx="4">
                  <c:v>Carbonara</c:v>
                </c:pt>
                <c:pt idx="5">
                  <c:v>Bangers &amp; Mash</c:v>
                </c:pt>
                <c:pt idx="6">
                  <c:v>Cottage Pie</c:v>
                </c:pt>
                <c:pt idx="7">
                  <c:v>Fish &amp; Chips</c:v>
                </c:pt>
                <c:pt idx="8">
                  <c:v>Chicken Tikka Masala</c:v>
                </c:pt>
                <c:pt idx="9">
                  <c:v>Mushroom Wellington</c:v>
                </c:pt>
                <c:pt idx="10">
                  <c:v>Bacon Butty</c:v>
                </c:pt>
                <c:pt idx="11">
                  <c:v>Red wine (1/4 bottle)</c:v>
                </c:pt>
                <c:pt idx="12">
                  <c:v>English Breakfast tea</c:v>
                </c:pt>
                <c:pt idx="13">
                  <c:v>Espresso</c:v>
                </c:pt>
                <c:pt idx="14">
                  <c:v>Fizzy water</c:v>
                </c:pt>
                <c:pt idx="15">
                  <c:v>English Ale</c:v>
                </c:pt>
              </c:strCache>
            </c:strRef>
          </c:cat>
          <c:val>
            <c:numRef>
              <c:f>'Profit inWeek 1'!$I$11:$I$26</c:f>
              <c:numCache>
                <c:formatCode>General</c:formatCode>
                <c:ptCount val="16"/>
                <c:pt idx="0">
                  <c:v>318.75</c:v>
                </c:pt>
                <c:pt idx="1">
                  <c:v>703.200000000003</c:v>
                </c:pt>
                <c:pt idx="2">
                  <c:v>836.5</c:v>
                </c:pt>
                <c:pt idx="3">
                  <c:v>991.60000000000059</c:v>
                </c:pt>
                <c:pt idx="4">
                  <c:v>757.5</c:v>
                </c:pt>
                <c:pt idx="5">
                  <c:v>1165</c:v>
                </c:pt>
                <c:pt idx="6">
                  <c:v>1726.3000000000025</c:v>
                </c:pt>
                <c:pt idx="7">
                  <c:v>1526.5</c:v>
                </c:pt>
                <c:pt idx="8">
                  <c:v>415.59999999999843</c:v>
                </c:pt>
                <c:pt idx="9">
                  <c:v>1683.5</c:v>
                </c:pt>
                <c:pt idx="10">
                  <c:v>1411.4999999999998</c:v>
                </c:pt>
                <c:pt idx="11">
                  <c:v>718</c:v>
                </c:pt>
                <c:pt idx="12">
                  <c:v>272</c:v>
                </c:pt>
                <c:pt idx="13">
                  <c:v>411</c:v>
                </c:pt>
                <c:pt idx="14">
                  <c:v>122</c:v>
                </c:pt>
                <c:pt idx="15">
                  <c:v>859</c:v>
                </c:pt>
              </c:numCache>
            </c:numRef>
          </c:val>
          <c:extLst>
            <c:ext xmlns:c16="http://schemas.microsoft.com/office/drawing/2014/chart" uri="{C3380CC4-5D6E-409C-BE32-E72D297353CC}">
              <c16:uniqueId val="{00000000-00B9-4517-8581-11BE28C61C64}"/>
            </c:ext>
          </c:extLst>
        </c:ser>
        <c:dLbls>
          <c:dLblPos val="outEnd"/>
          <c:showLegendKey val="0"/>
          <c:showVal val="1"/>
          <c:showCatName val="0"/>
          <c:showSerName val="0"/>
          <c:showPercent val="0"/>
          <c:showBubbleSize val="0"/>
        </c:dLbls>
        <c:gapWidth val="100"/>
        <c:overlap val="-24"/>
        <c:axId val="281534848"/>
        <c:axId val="101261504"/>
        <c:extLst>
          <c:ext xmlns:c15="http://schemas.microsoft.com/office/drawing/2012/chart" uri="{02D57815-91ED-43cb-92C2-25804820EDAC}">
            <c15:filteredBarSeries>
              <c15:ser>
                <c:idx val="0"/>
                <c:order val="0"/>
                <c:tx>
                  <c:strRef>
                    <c:extLst>
                      <c:ext uri="{02D57815-91ED-43cb-92C2-25804820EDAC}">
                        <c15:formulaRef>
                          <c15:sqref>'Profit inWeek 1'!$E$10</c15:sqref>
                        </c15:formulaRef>
                      </c:ext>
                    </c:extLst>
                    <c:strCache>
                      <c:ptCount val="1"/>
                      <c:pt idx="0">
                        <c:v>Sum of Price</c:v>
                      </c:pt>
                    </c:strCache>
                  </c:strRef>
                </c:tx>
                <c:spPr>
                  <a:gradFill rotWithShape="1">
                    <a:gsLst>
                      <a:gs pos="0">
                        <a:schemeClr val="accent1">
                          <a:tint val="54000"/>
                          <a:shade val="85000"/>
                          <a:satMod val="130000"/>
                        </a:schemeClr>
                      </a:gs>
                      <a:gs pos="34000">
                        <a:schemeClr val="accent1">
                          <a:tint val="54000"/>
                          <a:shade val="87000"/>
                          <a:satMod val="125000"/>
                        </a:schemeClr>
                      </a:gs>
                      <a:gs pos="70000">
                        <a:schemeClr val="accent1">
                          <a:tint val="54000"/>
                          <a:tint val="100000"/>
                          <a:shade val="90000"/>
                          <a:satMod val="130000"/>
                        </a:schemeClr>
                      </a:gs>
                      <a:gs pos="100000">
                        <a:schemeClr val="accent1">
                          <a:tint val="54000"/>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'Profit inWeek 1'!$D$11:$D$26</c15:sqref>
                        </c15:formulaRef>
                      </c:ext>
                    </c:extLst>
                    <c:strCache>
                      <c:ptCount val="16"/>
                      <c:pt idx="0">
                        <c:v>Spag Bog</c:v>
                      </c:pt>
                      <c:pt idx="1">
                        <c:v>Risotto con Pollo</c:v>
                      </c:pt>
                      <c:pt idx="2">
                        <c:v>Soup of the day</c:v>
                      </c:pt>
                      <c:pt idx="3">
                        <c:v>Ravioli</c:v>
                      </c:pt>
                      <c:pt idx="4">
                        <c:v>Carbonara</c:v>
                      </c:pt>
                      <c:pt idx="5">
                        <c:v>Bangers &amp; Mash</c:v>
                      </c:pt>
                      <c:pt idx="6">
                        <c:v>Cottage Pie</c:v>
                      </c:pt>
                      <c:pt idx="7">
                        <c:v>Fish &amp; Chips</c:v>
                      </c:pt>
                      <c:pt idx="8">
                        <c:v>Chicken Tikka Masala</c:v>
                      </c:pt>
                      <c:pt idx="9">
                        <c:v>Mushroom Wellington</c:v>
                      </c:pt>
                      <c:pt idx="10">
                        <c:v>Bacon Butty</c:v>
                      </c:pt>
                      <c:pt idx="11">
                        <c:v>Red wine (1/4 bottle)</c:v>
                      </c:pt>
                      <c:pt idx="12">
                        <c:v>English Breakfast tea</c:v>
                      </c:pt>
                      <c:pt idx="13">
                        <c:v>Espresso</c:v>
                      </c:pt>
                      <c:pt idx="14">
                        <c:v>Fizzy water</c:v>
                      </c:pt>
                      <c:pt idx="15">
                        <c:v>English Ale</c:v>
                      </c:pt>
                    </c:strCache>
                  </c:strRef>
                </c:cat>
                <c:val>
                  <c:numRef>
                    <c:extLst>
                      <c:ext uri="{02D57815-91ED-43cb-92C2-25804820EDAC}">
                        <c15:formulaRef>
                          <c15:sqref>'Profit inWeek 1'!$E$11:$E$26</c15:sqref>
                        </c15:formulaRef>
                      </c:ext>
                    </c:extLst>
                    <c:numCache>
                      <c:formatCode>General</c:formatCode>
                      <c:ptCount val="16"/>
                      <c:pt idx="0">
                        <c:v>1652</c:v>
                      </c:pt>
                      <c:pt idx="1">
                        <c:v>1926</c:v>
                      </c:pt>
                      <c:pt idx="2">
                        <c:v>670</c:v>
                      </c:pt>
                      <c:pt idx="3">
                        <c:v>1310</c:v>
                      </c:pt>
                      <c:pt idx="4">
                        <c:v>1500</c:v>
                      </c:pt>
                      <c:pt idx="5">
                        <c:v>1412</c:v>
                      </c:pt>
                      <c:pt idx="6">
                        <c:v>2100</c:v>
                      </c:pt>
                      <c:pt idx="7">
                        <c:v>1528</c:v>
                      </c:pt>
                      <c:pt idx="8">
                        <c:v>1085</c:v>
                      </c:pt>
                      <c:pt idx="9">
                        <c:v>1360.5</c:v>
                      </c:pt>
                      <c:pt idx="10">
                        <c:v>864</c:v>
                      </c:pt>
                      <c:pt idx="11">
                        <c:v>444</c:v>
                      </c:pt>
                      <c:pt idx="12">
                        <c:v>162</c:v>
                      </c:pt>
                      <c:pt idx="13">
                        <c:v>234</c:v>
                      </c:pt>
                      <c:pt idx="14">
                        <c:v>71</c:v>
                      </c:pt>
                      <c:pt idx="15">
                        <c:v>585</c:v>
                      </c:pt>
                    </c:numCache>
                  </c:numRef>
                </c:val>
                <c:extLst>
                  <c:ext xmlns:c16="http://schemas.microsoft.com/office/drawing/2014/chart" uri="{C3380CC4-5D6E-409C-BE32-E72D297353CC}">
                    <c16:uniqueId val="{00000001-00B9-4517-8581-11BE28C61C64}"/>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'Profit inWeek 1'!$F$10</c15:sqref>
                        </c15:formulaRef>
                      </c:ext>
                    </c:extLst>
                    <c:strCache>
                      <c:ptCount val="1"/>
                      <c:pt idx="0">
                        <c:v>Sum of Investment</c:v>
                      </c:pt>
                    </c:strCache>
                  </c:strRef>
                </c:tx>
                <c:spPr>
                  <a:gradFill rotWithShape="1">
                    <a:gsLst>
                      <a:gs pos="0">
                        <a:schemeClr val="accent1">
                          <a:tint val="77000"/>
                          <a:shade val="85000"/>
                          <a:satMod val="130000"/>
                        </a:schemeClr>
                      </a:gs>
                      <a:gs pos="34000">
                        <a:schemeClr val="accent1">
                          <a:tint val="77000"/>
                          <a:shade val="87000"/>
                          <a:satMod val="125000"/>
                        </a:schemeClr>
                      </a:gs>
                      <a:gs pos="70000">
                        <a:schemeClr val="accent1">
                          <a:tint val="77000"/>
                          <a:tint val="100000"/>
                          <a:shade val="90000"/>
                          <a:satMod val="130000"/>
                        </a:schemeClr>
                      </a:gs>
                      <a:gs pos="100000">
                        <a:schemeClr val="accent1">
                          <a:tint val="77000"/>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'Profit inWeek 1'!$D$11:$D$26</c15:sqref>
                        </c15:formulaRef>
                      </c:ext>
                    </c:extLst>
                    <c:strCache>
                      <c:ptCount val="16"/>
                      <c:pt idx="0">
                        <c:v>Spag Bog</c:v>
                      </c:pt>
                      <c:pt idx="1">
                        <c:v>Risotto con Pollo</c:v>
                      </c:pt>
                      <c:pt idx="2">
                        <c:v>Soup of the day</c:v>
                      </c:pt>
                      <c:pt idx="3">
                        <c:v>Ravioli</c:v>
                      </c:pt>
                      <c:pt idx="4">
                        <c:v>Carbonara</c:v>
                      </c:pt>
                      <c:pt idx="5">
                        <c:v>Bangers &amp; Mash</c:v>
                      </c:pt>
                      <c:pt idx="6">
                        <c:v>Cottage Pie</c:v>
                      </c:pt>
                      <c:pt idx="7">
                        <c:v>Fish &amp; Chips</c:v>
                      </c:pt>
                      <c:pt idx="8">
                        <c:v>Chicken Tikka Masala</c:v>
                      </c:pt>
                      <c:pt idx="9">
                        <c:v>Mushroom Wellington</c:v>
                      </c:pt>
                      <c:pt idx="10">
                        <c:v>Bacon Butty</c:v>
                      </c:pt>
                      <c:pt idx="11">
                        <c:v>Red wine (1/4 bottle)</c:v>
                      </c:pt>
                      <c:pt idx="12">
                        <c:v>English Breakfast tea</c:v>
                      </c:pt>
                      <c:pt idx="13">
                        <c:v>Espresso</c:v>
                      </c:pt>
                      <c:pt idx="14">
                        <c:v>Fizzy water</c:v>
                      </c:pt>
                      <c:pt idx="15">
                        <c:v>English Ale</c:v>
                      </c:pt>
                    </c:strCache>
                  </c:strRef>
                </c:cat>
                <c:val>
                  <c:numRef>
                    <c:extLst xmlns:c15="http://schemas.microsoft.com/office/drawing/2012/chart">
                      <c:ext xmlns:c15="http://schemas.microsoft.com/office/drawing/2012/chart" uri="{02D57815-91ED-43cb-92C2-25804820EDAC}">
                        <c15:formulaRef>
                          <c15:sqref>'Profit inWeek 1'!$F$11:$F$26</c15:sqref>
                        </c15:formulaRef>
                      </c:ext>
                    </c:extLst>
                    <c:numCache>
                      <c:formatCode>General</c:formatCode>
                      <c:ptCount val="16"/>
                      <c:pt idx="0">
                        <c:v>1425</c:v>
                      </c:pt>
                      <c:pt idx="1">
                        <c:v>1448.9999999999973</c:v>
                      </c:pt>
                      <c:pt idx="2">
                        <c:v>164</c:v>
                      </c:pt>
                      <c:pt idx="3">
                        <c:v>739.19999999999925</c:v>
                      </c:pt>
                      <c:pt idx="4">
                        <c:v>962.5</c:v>
                      </c:pt>
                      <c:pt idx="5">
                        <c:v>756</c:v>
                      </c:pt>
                      <c:pt idx="6">
                        <c:v>1042.1999999999985</c:v>
                      </c:pt>
                      <c:pt idx="7">
                        <c:v>630</c:v>
                      </c:pt>
                      <c:pt idx="8">
                        <c:v>844.20000000000095</c:v>
                      </c:pt>
                      <c:pt idx="9">
                        <c:v>370</c:v>
                      </c:pt>
                      <c:pt idx="10">
                        <c:v>101.50000000000011</c:v>
                      </c:pt>
                      <c:pt idx="11">
                        <c:v>0</c:v>
                      </c:pt>
                      <c:pt idx="12">
                        <c:v>0</c:v>
                      </c:pt>
                      <c:pt idx="13">
                        <c:v>0</c:v>
                      </c:pt>
                      <c:pt idx="14">
                        <c:v>0</c:v>
                      </c:pt>
                      <c:pt idx="15">
                        <c:v>0</c:v>
                      </c:pt>
                    </c:numCache>
                  </c:numRef>
                </c:val>
                <c:extLst xmlns:c15="http://schemas.microsoft.com/office/drawing/2012/chart">
                  <c:ext xmlns:c16="http://schemas.microsoft.com/office/drawing/2014/chart" uri="{C3380CC4-5D6E-409C-BE32-E72D297353CC}">
                    <c16:uniqueId val="{00000002-00B9-4517-8581-11BE28C61C64}"/>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'Profit inWeek 1'!$G$10</c15:sqref>
                        </c15:formulaRef>
                      </c:ext>
                    </c:extLst>
                    <c:strCache>
                      <c:ptCount val="1"/>
                      <c:pt idx="0">
                        <c:v>Profit in Week 1</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'Profit inWeek 1'!$D$11:$D$26</c15:sqref>
                        </c15:formulaRef>
                      </c:ext>
                    </c:extLst>
                    <c:strCache>
                      <c:ptCount val="16"/>
                      <c:pt idx="0">
                        <c:v>Spag Bog</c:v>
                      </c:pt>
                      <c:pt idx="1">
                        <c:v>Risotto con Pollo</c:v>
                      </c:pt>
                      <c:pt idx="2">
                        <c:v>Soup of the day</c:v>
                      </c:pt>
                      <c:pt idx="3">
                        <c:v>Ravioli</c:v>
                      </c:pt>
                      <c:pt idx="4">
                        <c:v>Carbonara</c:v>
                      </c:pt>
                      <c:pt idx="5">
                        <c:v>Bangers &amp; Mash</c:v>
                      </c:pt>
                      <c:pt idx="6">
                        <c:v>Cottage Pie</c:v>
                      </c:pt>
                      <c:pt idx="7">
                        <c:v>Fish &amp; Chips</c:v>
                      </c:pt>
                      <c:pt idx="8">
                        <c:v>Chicken Tikka Masala</c:v>
                      </c:pt>
                      <c:pt idx="9">
                        <c:v>Mushroom Wellington</c:v>
                      </c:pt>
                      <c:pt idx="10">
                        <c:v>Bacon Butty</c:v>
                      </c:pt>
                      <c:pt idx="11">
                        <c:v>Red wine (1/4 bottle)</c:v>
                      </c:pt>
                      <c:pt idx="12">
                        <c:v>English Breakfast tea</c:v>
                      </c:pt>
                      <c:pt idx="13">
                        <c:v>Espresso</c:v>
                      </c:pt>
                      <c:pt idx="14">
                        <c:v>Fizzy water</c:v>
                      </c:pt>
                      <c:pt idx="15">
                        <c:v>English Ale</c:v>
                      </c:pt>
                    </c:strCache>
                  </c:strRef>
                </c:cat>
                <c:val>
                  <c:numRef>
                    <c:extLst xmlns:c15="http://schemas.microsoft.com/office/drawing/2012/chart">
                      <c:ext xmlns:c15="http://schemas.microsoft.com/office/drawing/2012/chart" uri="{02D57815-91ED-43cb-92C2-25804820EDAC}">
                        <c15:formulaRef>
                          <c15:sqref>'Profit inWeek 1'!$G$11:$G$26</c15:sqref>
                        </c15:formulaRef>
                      </c:ext>
                    </c:extLst>
                    <c:numCache>
                      <c:formatCode>General</c:formatCode>
                      <c:ptCount val="16"/>
                      <c:pt idx="0">
                        <c:v>227</c:v>
                      </c:pt>
                      <c:pt idx="1">
                        <c:v>477.00000000000273</c:v>
                      </c:pt>
                      <c:pt idx="2">
                        <c:v>506</c:v>
                      </c:pt>
                      <c:pt idx="3">
                        <c:v>570.80000000000075</c:v>
                      </c:pt>
                      <c:pt idx="4">
                        <c:v>537.5</c:v>
                      </c:pt>
                      <c:pt idx="5">
                        <c:v>656</c:v>
                      </c:pt>
                      <c:pt idx="6">
                        <c:v>1057.8000000000015</c:v>
                      </c:pt>
                      <c:pt idx="7">
                        <c:v>898</c:v>
                      </c:pt>
                      <c:pt idx="8">
                        <c:v>240.79999999999905</c:v>
                      </c:pt>
                      <c:pt idx="9">
                        <c:v>990.5</c:v>
                      </c:pt>
                      <c:pt idx="10">
                        <c:v>762.49999999999989</c:v>
                      </c:pt>
                      <c:pt idx="11">
                        <c:v>444</c:v>
                      </c:pt>
                      <c:pt idx="12">
                        <c:v>162</c:v>
                      </c:pt>
                      <c:pt idx="13">
                        <c:v>234</c:v>
                      </c:pt>
                      <c:pt idx="14">
                        <c:v>71</c:v>
                      </c:pt>
                      <c:pt idx="15">
                        <c:v>585</c:v>
                      </c:pt>
                    </c:numCache>
                  </c:numRef>
                </c:val>
                <c:extLst xmlns:c15="http://schemas.microsoft.com/office/drawing/2012/chart">
                  <c:ext xmlns:c16="http://schemas.microsoft.com/office/drawing/2014/chart" uri="{C3380CC4-5D6E-409C-BE32-E72D297353CC}">
                    <c16:uniqueId val="{00000003-00B9-4517-8581-11BE28C61C64}"/>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'Profit inWeek 1'!$H$10</c15:sqref>
                        </c15:formulaRef>
                      </c:ext>
                    </c:extLst>
                    <c:strCache>
                      <c:ptCount val="1"/>
                      <c:pt idx="0">
                        <c:v>Profit in Week 2</c:v>
                      </c:pt>
                    </c:strCache>
                  </c:strRef>
                </c:tx>
                <c:spPr>
                  <a:gradFill rotWithShape="1">
                    <a:gsLst>
                      <a:gs pos="0">
                        <a:schemeClr val="accent1">
                          <a:shade val="76000"/>
                          <a:shade val="85000"/>
                          <a:satMod val="130000"/>
                        </a:schemeClr>
                      </a:gs>
                      <a:gs pos="34000">
                        <a:schemeClr val="accent1">
                          <a:shade val="76000"/>
                          <a:shade val="87000"/>
                          <a:satMod val="125000"/>
                        </a:schemeClr>
                      </a:gs>
                      <a:gs pos="70000">
                        <a:schemeClr val="accent1">
                          <a:shade val="76000"/>
                          <a:tint val="100000"/>
                          <a:shade val="90000"/>
                          <a:satMod val="130000"/>
                        </a:schemeClr>
                      </a:gs>
                      <a:gs pos="100000">
                        <a:schemeClr val="accent1">
                          <a:shade val="76000"/>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'Profit inWeek 1'!$D$11:$D$26</c15:sqref>
                        </c15:formulaRef>
                      </c:ext>
                    </c:extLst>
                    <c:strCache>
                      <c:ptCount val="16"/>
                      <c:pt idx="0">
                        <c:v>Spag Bog</c:v>
                      </c:pt>
                      <c:pt idx="1">
                        <c:v>Risotto con Pollo</c:v>
                      </c:pt>
                      <c:pt idx="2">
                        <c:v>Soup of the day</c:v>
                      </c:pt>
                      <c:pt idx="3">
                        <c:v>Ravioli</c:v>
                      </c:pt>
                      <c:pt idx="4">
                        <c:v>Carbonara</c:v>
                      </c:pt>
                      <c:pt idx="5">
                        <c:v>Bangers &amp; Mash</c:v>
                      </c:pt>
                      <c:pt idx="6">
                        <c:v>Cottage Pie</c:v>
                      </c:pt>
                      <c:pt idx="7">
                        <c:v>Fish &amp; Chips</c:v>
                      </c:pt>
                      <c:pt idx="8">
                        <c:v>Chicken Tikka Masala</c:v>
                      </c:pt>
                      <c:pt idx="9">
                        <c:v>Mushroom Wellington</c:v>
                      </c:pt>
                      <c:pt idx="10">
                        <c:v>Bacon Butty</c:v>
                      </c:pt>
                      <c:pt idx="11">
                        <c:v>Red wine (1/4 bottle)</c:v>
                      </c:pt>
                      <c:pt idx="12">
                        <c:v>English Breakfast tea</c:v>
                      </c:pt>
                      <c:pt idx="13">
                        <c:v>Espresso</c:v>
                      </c:pt>
                      <c:pt idx="14">
                        <c:v>Fizzy water</c:v>
                      </c:pt>
                      <c:pt idx="15">
                        <c:v>English Ale</c:v>
                      </c:pt>
                    </c:strCache>
                  </c:strRef>
                </c:cat>
                <c:val>
                  <c:numRef>
                    <c:extLst xmlns:c15="http://schemas.microsoft.com/office/drawing/2012/chart">
                      <c:ext xmlns:c15="http://schemas.microsoft.com/office/drawing/2012/chart" uri="{02D57815-91ED-43cb-92C2-25804820EDAC}">
                        <c15:formulaRef>
                          <c15:sqref>'Profit inWeek 1'!$H$11:$H$26</c15:sqref>
                        </c15:formulaRef>
                      </c:ext>
                    </c:extLst>
                    <c:numCache>
                      <c:formatCode>General</c:formatCode>
                      <c:ptCount val="16"/>
                      <c:pt idx="0">
                        <c:v>91.75</c:v>
                      </c:pt>
                      <c:pt idx="1">
                        <c:v>226.20000000000027</c:v>
                      </c:pt>
                      <c:pt idx="2">
                        <c:v>330.5</c:v>
                      </c:pt>
                      <c:pt idx="3">
                        <c:v>420.79999999999984</c:v>
                      </c:pt>
                      <c:pt idx="4">
                        <c:v>220</c:v>
                      </c:pt>
                      <c:pt idx="5">
                        <c:v>509</c:v>
                      </c:pt>
                      <c:pt idx="6">
                        <c:v>668.50000000000091</c:v>
                      </c:pt>
                      <c:pt idx="7">
                        <c:v>628.5</c:v>
                      </c:pt>
                      <c:pt idx="8">
                        <c:v>174.79999999999939</c:v>
                      </c:pt>
                      <c:pt idx="9">
                        <c:v>693</c:v>
                      </c:pt>
                      <c:pt idx="10">
                        <c:v>648.99999999999989</c:v>
                      </c:pt>
                      <c:pt idx="11">
                        <c:v>274</c:v>
                      </c:pt>
                      <c:pt idx="12">
                        <c:v>110</c:v>
                      </c:pt>
                      <c:pt idx="13">
                        <c:v>177</c:v>
                      </c:pt>
                      <c:pt idx="14">
                        <c:v>51</c:v>
                      </c:pt>
                      <c:pt idx="15">
                        <c:v>274</c:v>
                      </c:pt>
                    </c:numCache>
                  </c:numRef>
                </c:val>
                <c:extLst xmlns:c15="http://schemas.microsoft.com/office/drawing/2012/chart">
                  <c:ext xmlns:c16="http://schemas.microsoft.com/office/drawing/2014/chart" uri="{C3380CC4-5D6E-409C-BE32-E72D297353CC}">
                    <c16:uniqueId val="{00000004-00B9-4517-8581-11BE28C61C64}"/>
                  </c:ext>
                </c:extLst>
              </c15:ser>
            </c15:filteredBarSeries>
          </c:ext>
        </c:extLst>
      </c:barChart>
      <c:catAx>
        <c:axId val="28153484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261504"/>
        <c:crosses val="autoZero"/>
        <c:auto val="1"/>
        <c:lblAlgn val="ctr"/>
        <c:lblOffset val="100"/>
        <c:noMultiLvlLbl val="0"/>
      </c:catAx>
      <c:valAx>
        <c:axId val="101261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534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Frequency Orders in Week 1</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dLblPos val="outEnd"/>
          <c:showLegendKey val="0"/>
          <c:showVal val="1"/>
          <c:showCatName val="0"/>
          <c:showSerName val="0"/>
          <c:showPercent val="0"/>
          <c:showBubbleSize val="0"/>
        </c:dLbls>
        <c:gapWidth val="100"/>
        <c:overlap val="-24"/>
        <c:axId val="570992992"/>
        <c:axId val="25910112"/>
      </c:barChart>
      <c:catAx>
        <c:axId val="57099299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Menu Items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910112"/>
        <c:crosses val="autoZero"/>
        <c:auto val="1"/>
        <c:lblAlgn val="ctr"/>
        <c:lblOffset val="100"/>
        <c:noMultiLvlLbl val="0"/>
      </c:catAx>
      <c:valAx>
        <c:axId val="25910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Frequency</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9929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Profit by each item after giving 25% discount</a:t>
            </a:r>
          </a:p>
        </c:rich>
      </c:tx>
      <c:layout>
        <c:manualLayout>
          <c:xMode val="edge"/>
          <c:yMode val="edge"/>
          <c:x val="0.24527141493676927"/>
          <c:y val="1.8942383583267563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Sheet1!$G$29</c:f>
              <c:strCache>
                <c:ptCount val="1"/>
                <c:pt idx="0">
                  <c:v>% of profit in Lunch</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Sheet1!$I$30:$I$40</c:f>
              <c:strCache>
                <c:ptCount val="11"/>
                <c:pt idx="0">
                  <c:v>Spag Bog</c:v>
                </c:pt>
                <c:pt idx="1">
                  <c:v>Risotto con Pollo</c:v>
                </c:pt>
                <c:pt idx="2">
                  <c:v>Soup of the day</c:v>
                </c:pt>
                <c:pt idx="3">
                  <c:v>Ravioli</c:v>
                </c:pt>
                <c:pt idx="4">
                  <c:v>Carbonara</c:v>
                </c:pt>
                <c:pt idx="5">
                  <c:v>Bangers &amp; Mash</c:v>
                </c:pt>
                <c:pt idx="6">
                  <c:v>Cottage Pie</c:v>
                </c:pt>
                <c:pt idx="7">
                  <c:v>Fish &amp; Chips</c:v>
                </c:pt>
                <c:pt idx="8">
                  <c:v>Chicken Tikka Masala</c:v>
                </c:pt>
                <c:pt idx="9">
                  <c:v>Mushroom Wellington</c:v>
                </c:pt>
                <c:pt idx="10">
                  <c:v>Bacon Butty</c:v>
                </c:pt>
              </c:strCache>
            </c:strRef>
          </c:cat>
          <c:val>
            <c:numRef>
              <c:f>Sheet1!$G$30:$G$40</c:f>
              <c:numCache>
                <c:formatCode>0%</c:formatCode>
                <c:ptCount val="11"/>
                <c:pt idx="0">
                  <c:v>-0.47058823529411764</c:v>
                </c:pt>
                <c:pt idx="1">
                  <c:v>-0.15000000000000005</c:v>
                </c:pt>
                <c:pt idx="2">
                  <c:v>0.61904761904761907</c:v>
                </c:pt>
                <c:pt idx="3">
                  <c:v>0.16190476190476183</c:v>
                </c:pt>
                <c:pt idx="4">
                  <c:v>-0.1111111111111111</c:v>
                </c:pt>
                <c:pt idx="5">
                  <c:v>0.14285714285714285</c:v>
                </c:pt>
                <c:pt idx="6">
                  <c:v>0.1958333333333333</c:v>
                </c:pt>
                <c:pt idx="7">
                  <c:v>0.33333333333333331</c:v>
                </c:pt>
                <c:pt idx="8">
                  <c:v>-0.19999999999999996</c:v>
                </c:pt>
                <c:pt idx="9">
                  <c:v>0.52380952380952384</c:v>
                </c:pt>
                <c:pt idx="10">
                  <c:v>0.80666666666666664</c:v>
                </c:pt>
              </c:numCache>
            </c:numRef>
          </c:val>
          <c:extLst>
            <c:ext xmlns:c16="http://schemas.microsoft.com/office/drawing/2014/chart" uri="{C3380CC4-5D6E-409C-BE32-E72D297353CC}">
              <c16:uniqueId val="{00000000-73E6-45B9-8AB9-8C1DE56B641D}"/>
            </c:ext>
          </c:extLst>
        </c:ser>
        <c:ser>
          <c:idx val="1"/>
          <c:order val="1"/>
          <c:tx>
            <c:strRef>
              <c:f>Sheet1!$H$29</c:f>
              <c:strCache>
                <c:ptCount val="1"/>
                <c:pt idx="0">
                  <c:v>% of profit in Dinner</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Sheet1!$I$30:$I$40</c:f>
              <c:strCache>
                <c:ptCount val="11"/>
                <c:pt idx="0">
                  <c:v>Spag Bog</c:v>
                </c:pt>
                <c:pt idx="1">
                  <c:v>Risotto con Pollo</c:v>
                </c:pt>
                <c:pt idx="2">
                  <c:v>Soup of the day</c:v>
                </c:pt>
                <c:pt idx="3">
                  <c:v>Ravioli</c:v>
                </c:pt>
                <c:pt idx="4">
                  <c:v>Carbonara</c:v>
                </c:pt>
                <c:pt idx="5">
                  <c:v>Bangers &amp; Mash</c:v>
                </c:pt>
                <c:pt idx="6">
                  <c:v>Cottage Pie</c:v>
                </c:pt>
                <c:pt idx="7">
                  <c:v>Fish &amp; Chips</c:v>
                </c:pt>
                <c:pt idx="8">
                  <c:v>Chicken Tikka Masala</c:v>
                </c:pt>
                <c:pt idx="9">
                  <c:v>Mushroom Wellington</c:v>
                </c:pt>
                <c:pt idx="10">
                  <c:v>Bacon Butty</c:v>
                </c:pt>
              </c:strCache>
            </c:strRef>
          </c:cat>
          <c:val>
            <c:numRef>
              <c:f>Sheet1!$H$30:$H$40</c:f>
              <c:numCache>
                <c:formatCode>0%</c:formatCode>
                <c:ptCount val="11"/>
                <c:pt idx="0">
                  <c:v>-8.6956521739130432E-2</c:v>
                </c:pt>
                <c:pt idx="1">
                  <c:v>3.1578947368421005E-2</c:v>
                </c:pt>
                <c:pt idx="2">
                  <c:v>0.68627450980392157</c:v>
                </c:pt>
                <c:pt idx="3">
                  <c:v>0.26666666666666661</c:v>
                </c:pt>
                <c:pt idx="4">
                  <c:v>0.16666666666666666</c:v>
                </c:pt>
                <c:pt idx="5">
                  <c:v>0.33333333333333331</c:v>
                </c:pt>
                <c:pt idx="6">
                  <c:v>0.35666666666666663</c:v>
                </c:pt>
                <c:pt idx="7">
                  <c:v>0.47368421052631576</c:v>
                </c:pt>
                <c:pt idx="8">
                  <c:v>1.1764705882352969E-2</c:v>
                </c:pt>
                <c:pt idx="9">
                  <c:v>0.65811965811965811</c:v>
                </c:pt>
                <c:pt idx="10">
                  <c:v>0.86190476190476195</c:v>
                </c:pt>
              </c:numCache>
            </c:numRef>
          </c:val>
          <c:extLst>
            <c:ext xmlns:c16="http://schemas.microsoft.com/office/drawing/2014/chart" uri="{C3380CC4-5D6E-409C-BE32-E72D297353CC}">
              <c16:uniqueId val="{00000001-73E6-45B9-8AB9-8C1DE56B641D}"/>
            </c:ext>
          </c:extLst>
        </c:ser>
        <c:dLbls>
          <c:showLegendKey val="0"/>
          <c:showVal val="0"/>
          <c:showCatName val="0"/>
          <c:showSerName val="0"/>
          <c:showPercent val="0"/>
          <c:showBubbleSize val="0"/>
        </c:dLbls>
        <c:gapWidth val="100"/>
        <c:overlap val="-24"/>
        <c:axId val="541515807"/>
        <c:axId val="491276063"/>
      </c:barChart>
      <c:catAx>
        <c:axId val="541515807"/>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CA" sz="1400" b="1"/>
                  <a:t>Menu item</a:t>
                </a:r>
              </a:p>
            </c:rich>
          </c:tx>
          <c:layout>
            <c:manualLayout>
              <c:xMode val="edge"/>
              <c:yMode val="edge"/>
              <c:x val="0.48261582359023303"/>
              <c:y val="0.85138457140371271"/>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1276063"/>
        <c:crosses val="autoZero"/>
        <c:auto val="1"/>
        <c:lblAlgn val="ctr"/>
        <c:lblOffset val="100"/>
        <c:noMultiLvlLbl val="0"/>
      </c:catAx>
      <c:valAx>
        <c:axId val="49127606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15158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FF7B3A-ABF8-450B-B8E9-DB9B6526FC2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CA"/>
        </a:p>
      </dgm:t>
    </dgm:pt>
    <dgm:pt modelId="{E9748388-54BF-4FB7-9004-FEC0644E194A}">
      <dgm:prSet phldrT="[Text]" custT="1"/>
      <dgm:spPr/>
      <dgm:t>
        <a:bodyPr/>
        <a:lstStyle/>
        <a:p>
          <a:r>
            <a:rPr lang="en-US" sz="2000" b="1" i="0" dirty="0">
              <a:effectLst/>
              <a:latin typeface="Söhne"/>
            </a:rPr>
            <a:t>1: Introduction</a:t>
          </a:r>
          <a:endParaRPr lang="en-CA" sz="2000" b="1" dirty="0"/>
        </a:p>
      </dgm:t>
    </dgm:pt>
    <dgm:pt modelId="{34B0AF0B-77FF-4E61-A4C2-87A5865681AB}" type="parTrans" cxnId="{C09B5EC1-E09F-4300-880A-E536E35F08EB}">
      <dgm:prSet/>
      <dgm:spPr/>
      <dgm:t>
        <a:bodyPr/>
        <a:lstStyle/>
        <a:p>
          <a:endParaRPr lang="en-CA"/>
        </a:p>
      </dgm:t>
    </dgm:pt>
    <dgm:pt modelId="{FBEADF48-06E5-48A3-B76B-72C0239AA693}" type="sibTrans" cxnId="{C09B5EC1-E09F-4300-880A-E536E35F08EB}">
      <dgm:prSet/>
      <dgm:spPr/>
      <dgm:t>
        <a:bodyPr/>
        <a:lstStyle/>
        <a:p>
          <a:endParaRPr lang="en-CA"/>
        </a:p>
      </dgm:t>
    </dgm:pt>
    <dgm:pt modelId="{7BA97B94-9575-40C7-9814-2FDDD9BFC821}">
      <dgm:prSet custT="1"/>
      <dgm:spPr>
        <a:solidFill>
          <a:schemeClr val="accent1">
            <a:alpha val="99000"/>
          </a:schemeClr>
        </a:solidFill>
      </dgm:spPr>
      <dgm:t>
        <a:bodyPr/>
        <a:lstStyle/>
        <a:p>
          <a:r>
            <a:rPr lang="en-US" sz="2000" b="1" i="0" dirty="0">
              <a:effectLst/>
              <a:latin typeface="Söhne"/>
            </a:rPr>
            <a:t>2: Lunch vs. Dinner Services</a:t>
          </a:r>
        </a:p>
      </dgm:t>
    </dgm:pt>
    <dgm:pt modelId="{E219360A-4681-4092-9F6D-EA27E9C8A6A5}" type="parTrans" cxnId="{E5FC0A4E-D4FF-47C4-B66E-3876B4D7DA13}">
      <dgm:prSet/>
      <dgm:spPr/>
      <dgm:t>
        <a:bodyPr/>
        <a:lstStyle/>
        <a:p>
          <a:endParaRPr lang="en-CA"/>
        </a:p>
      </dgm:t>
    </dgm:pt>
    <dgm:pt modelId="{1EC40852-B099-4A20-BE5A-CEA498F47B36}" type="sibTrans" cxnId="{E5FC0A4E-D4FF-47C4-B66E-3876B4D7DA13}">
      <dgm:prSet/>
      <dgm:spPr/>
      <dgm:t>
        <a:bodyPr/>
        <a:lstStyle/>
        <a:p>
          <a:endParaRPr lang="en-CA"/>
        </a:p>
      </dgm:t>
    </dgm:pt>
    <dgm:pt modelId="{2F3A4087-A6EE-45A7-852B-A1EB279EC9ED}">
      <dgm:prSet custT="1"/>
      <dgm:spPr/>
      <dgm:t>
        <a:bodyPr/>
        <a:lstStyle/>
        <a:p>
          <a:r>
            <a:rPr lang="en-US" sz="2000" b="1" i="0" dirty="0">
              <a:effectLst/>
              <a:latin typeface="Söhne"/>
            </a:rPr>
            <a:t>3: </a:t>
          </a:r>
          <a:r>
            <a:rPr lang="en-US" sz="2000" b="1" i="0" dirty="0" err="1">
              <a:effectLst/>
              <a:latin typeface="Söhne"/>
            </a:rPr>
            <a:t>Imapct</a:t>
          </a:r>
          <a:r>
            <a:rPr lang="en-US" sz="2000" b="1" i="0" dirty="0">
              <a:effectLst/>
              <a:latin typeface="Söhne"/>
            </a:rPr>
            <a:t> of Extending Lunch Specials</a:t>
          </a:r>
        </a:p>
      </dgm:t>
    </dgm:pt>
    <dgm:pt modelId="{B56DD2B8-2E42-4679-ABA1-7D4226A70ECE}" type="parTrans" cxnId="{DC4DD810-7955-41DD-81AE-D1B17B06C174}">
      <dgm:prSet/>
      <dgm:spPr/>
      <dgm:t>
        <a:bodyPr/>
        <a:lstStyle/>
        <a:p>
          <a:endParaRPr lang="en-CA"/>
        </a:p>
      </dgm:t>
    </dgm:pt>
    <dgm:pt modelId="{9FDF83F7-1F13-44C2-9B61-00F503A66A82}" type="sibTrans" cxnId="{DC4DD810-7955-41DD-81AE-D1B17B06C174}">
      <dgm:prSet/>
      <dgm:spPr/>
      <dgm:t>
        <a:bodyPr/>
        <a:lstStyle/>
        <a:p>
          <a:endParaRPr lang="en-CA"/>
        </a:p>
      </dgm:t>
    </dgm:pt>
    <dgm:pt modelId="{DD56ECF6-93E5-4F11-896D-E159BDC6520C}">
      <dgm:prSet custT="1"/>
      <dgm:spPr/>
      <dgm:t>
        <a:bodyPr/>
        <a:lstStyle/>
        <a:p>
          <a:r>
            <a:rPr lang="en-US" sz="2000" b="1" i="0" dirty="0">
              <a:effectLst/>
              <a:latin typeface="Söhne"/>
            </a:rPr>
            <a:t>4: Financial </a:t>
          </a:r>
          <a:r>
            <a:rPr lang="en-US" sz="2000" b="1" dirty="0">
              <a:latin typeface="Söhne"/>
            </a:rPr>
            <a:t>Impact of </a:t>
          </a:r>
          <a:r>
            <a:rPr lang="en-US" sz="2000" b="1" i="0" dirty="0">
              <a:effectLst/>
              <a:latin typeface="Söhne"/>
            </a:rPr>
            <a:t>Discontinuing Social Media Advertising</a:t>
          </a:r>
        </a:p>
      </dgm:t>
    </dgm:pt>
    <dgm:pt modelId="{945EA37C-5B06-4D07-B8E3-D24622E362B4}" type="parTrans" cxnId="{8306E6A7-DA24-48B4-BF6F-608A42834C2B}">
      <dgm:prSet/>
      <dgm:spPr/>
      <dgm:t>
        <a:bodyPr/>
        <a:lstStyle/>
        <a:p>
          <a:endParaRPr lang="en-CA"/>
        </a:p>
      </dgm:t>
    </dgm:pt>
    <dgm:pt modelId="{52E0C160-3711-42DC-89D7-AD439223847D}" type="sibTrans" cxnId="{8306E6A7-DA24-48B4-BF6F-608A42834C2B}">
      <dgm:prSet/>
      <dgm:spPr/>
      <dgm:t>
        <a:bodyPr/>
        <a:lstStyle/>
        <a:p>
          <a:endParaRPr lang="en-CA"/>
        </a:p>
      </dgm:t>
    </dgm:pt>
    <dgm:pt modelId="{C5339A31-D0B1-4065-995C-F6C6EA79420F}">
      <dgm:prSet custT="1"/>
      <dgm:spPr/>
      <dgm:t>
        <a:bodyPr/>
        <a:lstStyle/>
        <a:p>
          <a:r>
            <a:rPr lang="en-US" sz="2000" b="1" i="0" dirty="0">
              <a:effectLst/>
              <a:latin typeface="Söhne"/>
            </a:rPr>
            <a:t>5: Most Profitable Menu Item</a:t>
          </a:r>
        </a:p>
      </dgm:t>
    </dgm:pt>
    <dgm:pt modelId="{4330AF09-190B-4CAE-AE95-E72E0AB8BF4C}" type="parTrans" cxnId="{75A13C25-0D90-43D7-978F-0490D30598DB}">
      <dgm:prSet/>
      <dgm:spPr/>
      <dgm:t>
        <a:bodyPr/>
        <a:lstStyle/>
        <a:p>
          <a:endParaRPr lang="en-CA"/>
        </a:p>
      </dgm:t>
    </dgm:pt>
    <dgm:pt modelId="{634CDA39-9B2A-40E3-835B-6387F8D12BEF}" type="sibTrans" cxnId="{75A13C25-0D90-43D7-978F-0490D30598DB}">
      <dgm:prSet/>
      <dgm:spPr/>
      <dgm:t>
        <a:bodyPr/>
        <a:lstStyle/>
        <a:p>
          <a:endParaRPr lang="en-CA"/>
        </a:p>
      </dgm:t>
    </dgm:pt>
    <dgm:pt modelId="{DE7F8C9B-E44B-45DE-837F-874710F145A3}">
      <dgm:prSet custT="1"/>
      <dgm:spPr/>
      <dgm:t>
        <a:bodyPr/>
        <a:lstStyle/>
        <a:p>
          <a:r>
            <a:rPr lang="en-US" sz="2000" b="1" i="0" dirty="0">
              <a:effectLst/>
              <a:latin typeface="Söhne"/>
            </a:rPr>
            <a:t>6: Raw Ingredients and Spoilage</a:t>
          </a:r>
        </a:p>
      </dgm:t>
    </dgm:pt>
    <dgm:pt modelId="{50318212-0A29-40AF-8C53-8164F1F5A83F}" type="parTrans" cxnId="{CBFFA64B-E9CE-4230-AE6E-5D242B52C57F}">
      <dgm:prSet/>
      <dgm:spPr/>
      <dgm:t>
        <a:bodyPr/>
        <a:lstStyle/>
        <a:p>
          <a:endParaRPr lang="en-CA"/>
        </a:p>
      </dgm:t>
    </dgm:pt>
    <dgm:pt modelId="{911ECDB3-C972-42E6-98C0-D10849C24C90}" type="sibTrans" cxnId="{CBFFA64B-E9CE-4230-AE6E-5D242B52C57F}">
      <dgm:prSet/>
      <dgm:spPr/>
      <dgm:t>
        <a:bodyPr/>
        <a:lstStyle/>
        <a:p>
          <a:endParaRPr lang="en-CA"/>
        </a:p>
      </dgm:t>
    </dgm:pt>
    <dgm:pt modelId="{C9646D45-9502-4247-9477-AF19A46A281A}">
      <dgm:prSet custT="1"/>
      <dgm:spPr/>
      <dgm:t>
        <a:bodyPr/>
        <a:lstStyle/>
        <a:p>
          <a:r>
            <a:rPr lang="en-US" sz="2000" b="1" i="0" dirty="0">
              <a:effectLst/>
              <a:latin typeface="Söhne"/>
            </a:rPr>
            <a:t>7: Happy Path Ordering Process</a:t>
          </a:r>
        </a:p>
      </dgm:t>
    </dgm:pt>
    <dgm:pt modelId="{FD43D413-3D9C-4595-B898-799A30435E32}" type="parTrans" cxnId="{21E82041-F343-41D5-A977-A7468A9F195F}">
      <dgm:prSet/>
      <dgm:spPr/>
      <dgm:t>
        <a:bodyPr/>
        <a:lstStyle/>
        <a:p>
          <a:endParaRPr lang="en-CA"/>
        </a:p>
      </dgm:t>
    </dgm:pt>
    <dgm:pt modelId="{E3DFEFE5-9427-472A-A6E3-7239F12259CA}" type="sibTrans" cxnId="{21E82041-F343-41D5-A977-A7468A9F195F}">
      <dgm:prSet/>
      <dgm:spPr/>
      <dgm:t>
        <a:bodyPr/>
        <a:lstStyle/>
        <a:p>
          <a:endParaRPr lang="en-CA"/>
        </a:p>
      </dgm:t>
    </dgm:pt>
    <dgm:pt modelId="{5A4F38E9-3C32-4D4A-B1DB-DB4F5F9C1BD7}">
      <dgm:prSet custT="1"/>
      <dgm:spPr/>
      <dgm:t>
        <a:bodyPr/>
        <a:lstStyle/>
        <a:p>
          <a:r>
            <a:rPr lang="en-US" sz="2000" b="1" i="0" dirty="0">
              <a:effectLst/>
              <a:latin typeface="Söhne"/>
            </a:rPr>
            <a:t>8: Improvements to Ordering Process</a:t>
          </a:r>
        </a:p>
      </dgm:t>
    </dgm:pt>
    <dgm:pt modelId="{4B528B2C-3BC4-432A-8B2B-C2A8895E97F8}" type="parTrans" cxnId="{D55032B0-7505-40E6-8433-885FA9D15D6E}">
      <dgm:prSet/>
      <dgm:spPr/>
      <dgm:t>
        <a:bodyPr/>
        <a:lstStyle/>
        <a:p>
          <a:endParaRPr lang="en-CA"/>
        </a:p>
      </dgm:t>
    </dgm:pt>
    <dgm:pt modelId="{DF458E7A-D064-4A18-A639-9F8D2974AC7E}" type="sibTrans" cxnId="{D55032B0-7505-40E6-8433-885FA9D15D6E}">
      <dgm:prSet/>
      <dgm:spPr/>
      <dgm:t>
        <a:bodyPr/>
        <a:lstStyle/>
        <a:p>
          <a:endParaRPr lang="en-CA"/>
        </a:p>
      </dgm:t>
    </dgm:pt>
    <dgm:pt modelId="{39E5CC27-F728-44F1-A3B4-D930B5CFD58E}">
      <dgm:prSet custT="1"/>
      <dgm:spPr/>
      <dgm:t>
        <a:bodyPr/>
        <a:lstStyle/>
        <a:p>
          <a:r>
            <a:rPr lang="en-US" sz="2000" b="1" i="0" dirty="0">
              <a:effectLst/>
              <a:latin typeface="Söhne"/>
            </a:rPr>
            <a:t>9: Special of the Week</a:t>
          </a:r>
        </a:p>
      </dgm:t>
    </dgm:pt>
    <dgm:pt modelId="{1CBC1CF6-51EC-4E78-A28E-543B22567E29}" type="parTrans" cxnId="{92AD9787-063B-49F8-A3C6-3DBA9D284B57}">
      <dgm:prSet/>
      <dgm:spPr/>
      <dgm:t>
        <a:bodyPr/>
        <a:lstStyle/>
        <a:p>
          <a:endParaRPr lang="en-CA"/>
        </a:p>
      </dgm:t>
    </dgm:pt>
    <dgm:pt modelId="{30276257-A985-4C93-A724-2F2E8BABF230}" type="sibTrans" cxnId="{92AD9787-063B-49F8-A3C6-3DBA9D284B57}">
      <dgm:prSet/>
      <dgm:spPr/>
      <dgm:t>
        <a:bodyPr/>
        <a:lstStyle/>
        <a:p>
          <a:endParaRPr lang="en-CA"/>
        </a:p>
      </dgm:t>
    </dgm:pt>
    <dgm:pt modelId="{87C4CFE3-5A7F-4667-B731-5C315365BEBF}">
      <dgm:prSet custT="1"/>
      <dgm:spPr/>
      <dgm:t>
        <a:bodyPr/>
        <a:lstStyle/>
        <a:p>
          <a:r>
            <a:rPr lang="en-US" sz="2000" b="1" i="0" dirty="0">
              <a:effectLst/>
              <a:latin typeface="Söhne"/>
            </a:rPr>
            <a:t>10: Conclusion</a:t>
          </a:r>
        </a:p>
      </dgm:t>
    </dgm:pt>
    <dgm:pt modelId="{FC77ADE6-0D57-402D-813A-949EFD469A86}" type="parTrans" cxnId="{8708AEFA-6914-4DC1-9B7F-24F400AE15EB}">
      <dgm:prSet/>
      <dgm:spPr/>
      <dgm:t>
        <a:bodyPr/>
        <a:lstStyle/>
        <a:p>
          <a:endParaRPr lang="en-CA"/>
        </a:p>
      </dgm:t>
    </dgm:pt>
    <dgm:pt modelId="{83D13F5D-5334-45C9-8BDF-9028D9C7A237}" type="sibTrans" cxnId="{8708AEFA-6914-4DC1-9B7F-24F400AE15EB}">
      <dgm:prSet/>
      <dgm:spPr/>
      <dgm:t>
        <a:bodyPr/>
        <a:lstStyle/>
        <a:p>
          <a:endParaRPr lang="en-CA"/>
        </a:p>
      </dgm:t>
    </dgm:pt>
    <dgm:pt modelId="{270D2FB7-18BD-47B2-B23B-F24394C5E671}" type="pres">
      <dgm:prSet presAssocID="{49FF7B3A-ABF8-450B-B8E9-DB9B6526FC2D}" presName="linear" presStyleCnt="0">
        <dgm:presLayoutVars>
          <dgm:dir/>
          <dgm:animLvl val="lvl"/>
          <dgm:resizeHandles val="exact"/>
        </dgm:presLayoutVars>
      </dgm:prSet>
      <dgm:spPr/>
    </dgm:pt>
    <dgm:pt modelId="{73369C4C-A11E-4085-AB9E-6D280483E68A}" type="pres">
      <dgm:prSet presAssocID="{E9748388-54BF-4FB7-9004-FEC0644E194A}" presName="parentLin" presStyleCnt="0"/>
      <dgm:spPr/>
    </dgm:pt>
    <dgm:pt modelId="{5851114C-7435-4D30-AADA-5B9274F89A52}" type="pres">
      <dgm:prSet presAssocID="{E9748388-54BF-4FB7-9004-FEC0644E194A}" presName="parentLeftMargin" presStyleLbl="node1" presStyleIdx="0" presStyleCnt="10"/>
      <dgm:spPr/>
    </dgm:pt>
    <dgm:pt modelId="{8F9084BA-0F95-4079-89EE-76B47EA3517A}" type="pres">
      <dgm:prSet presAssocID="{E9748388-54BF-4FB7-9004-FEC0644E194A}" presName="parentText" presStyleLbl="node1" presStyleIdx="0" presStyleCnt="10">
        <dgm:presLayoutVars>
          <dgm:chMax val="0"/>
          <dgm:bulletEnabled val="1"/>
        </dgm:presLayoutVars>
      </dgm:prSet>
      <dgm:spPr/>
    </dgm:pt>
    <dgm:pt modelId="{46BF6A5E-5FFF-4C11-884F-261358212D7F}" type="pres">
      <dgm:prSet presAssocID="{E9748388-54BF-4FB7-9004-FEC0644E194A}" presName="negativeSpace" presStyleCnt="0"/>
      <dgm:spPr/>
    </dgm:pt>
    <dgm:pt modelId="{0F4D0158-9B3C-4069-8927-863575F0E1FB}" type="pres">
      <dgm:prSet presAssocID="{E9748388-54BF-4FB7-9004-FEC0644E194A}" presName="childText" presStyleLbl="conFgAcc1" presStyleIdx="0" presStyleCnt="10">
        <dgm:presLayoutVars>
          <dgm:bulletEnabled val="1"/>
        </dgm:presLayoutVars>
      </dgm:prSet>
      <dgm:spPr/>
    </dgm:pt>
    <dgm:pt modelId="{16487489-3E38-42E4-9B22-1107E9C5D7C2}" type="pres">
      <dgm:prSet presAssocID="{FBEADF48-06E5-48A3-B76B-72C0239AA693}" presName="spaceBetweenRectangles" presStyleCnt="0"/>
      <dgm:spPr/>
    </dgm:pt>
    <dgm:pt modelId="{49105F13-EFB6-4F19-858F-7759B093873A}" type="pres">
      <dgm:prSet presAssocID="{7BA97B94-9575-40C7-9814-2FDDD9BFC821}" presName="parentLin" presStyleCnt="0"/>
      <dgm:spPr/>
    </dgm:pt>
    <dgm:pt modelId="{AF807079-36CB-476D-9BE9-E0103032A9AF}" type="pres">
      <dgm:prSet presAssocID="{7BA97B94-9575-40C7-9814-2FDDD9BFC821}" presName="parentLeftMargin" presStyleLbl="node1" presStyleIdx="0" presStyleCnt="10"/>
      <dgm:spPr/>
    </dgm:pt>
    <dgm:pt modelId="{B99F98DD-703C-4C48-9667-95E201D432C2}" type="pres">
      <dgm:prSet presAssocID="{7BA97B94-9575-40C7-9814-2FDDD9BFC821}" presName="parentText" presStyleLbl="node1" presStyleIdx="1" presStyleCnt="10">
        <dgm:presLayoutVars>
          <dgm:chMax val="0"/>
          <dgm:bulletEnabled val="1"/>
        </dgm:presLayoutVars>
      </dgm:prSet>
      <dgm:spPr/>
    </dgm:pt>
    <dgm:pt modelId="{782ABB48-873A-4CB0-AF46-CBA01F587F4E}" type="pres">
      <dgm:prSet presAssocID="{7BA97B94-9575-40C7-9814-2FDDD9BFC821}" presName="negativeSpace" presStyleCnt="0"/>
      <dgm:spPr/>
    </dgm:pt>
    <dgm:pt modelId="{B4460999-C43A-4F8B-BD0A-F809451D163C}" type="pres">
      <dgm:prSet presAssocID="{7BA97B94-9575-40C7-9814-2FDDD9BFC821}" presName="childText" presStyleLbl="conFgAcc1" presStyleIdx="1" presStyleCnt="10">
        <dgm:presLayoutVars>
          <dgm:bulletEnabled val="1"/>
        </dgm:presLayoutVars>
      </dgm:prSet>
      <dgm:spPr/>
    </dgm:pt>
    <dgm:pt modelId="{B7AAF167-0754-4E37-A2A8-774F0F265A00}" type="pres">
      <dgm:prSet presAssocID="{1EC40852-B099-4A20-BE5A-CEA498F47B36}" presName="spaceBetweenRectangles" presStyleCnt="0"/>
      <dgm:spPr/>
    </dgm:pt>
    <dgm:pt modelId="{E0175491-A44A-4641-9FC3-67FD3EB0EB23}" type="pres">
      <dgm:prSet presAssocID="{2F3A4087-A6EE-45A7-852B-A1EB279EC9ED}" presName="parentLin" presStyleCnt="0"/>
      <dgm:spPr/>
    </dgm:pt>
    <dgm:pt modelId="{264C2C7C-E6EE-4B92-8409-A6088A4F16D5}" type="pres">
      <dgm:prSet presAssocID="{2F3A4087-A6EE-45A7-852B-A1EB279EC9ED}" presName="parentLeftMargin" presStyleLbl="node1" presStyleIdx="1" presStyleCnt="10"/>
      <dgm:spPr/>
    </dgm:pt>
    <dgm:pt modelId="{1C0CDDBC-0A16-466E-AF83-8C33C749671D}" type="pres">
      <dgm:prSet presAssocID="{2F3A4087-A6EE-45A7-852B-A1EB279EC9ED}" presName="parentText" presStyleLbl="node1" presStyleIdx="2" presStyleCnt="10">
        <dgm:presLayoutVars>
          <dgm:chMax val="0"/>
          <dgm:bulletEnabled val="1"/>
        </dgm:presLayoutVars>
      </dgm:prSet>
      <dgm:spPr/>
    </dgm:pt>
    <dgm:pt modelId="{24570900-C641-4A5A-AF85-12960251A22B}" type="pres">
      <dgm:prSet presAssocID="{2F3A4087-A6EE-45A7-852B-A1EB279EC9ED}" presName="negativeSpace" presStyleCnt="0"/>
      <dgm:spPr/>
    </dgm:pt>
    <dgm:pt modelId="{1D147A4C-0E11-4C4F-9103-75CAE785D479}" type="pres">
      <dgm:prSet presAssocID="{2F3A4087-A6EE-45A7-852B-A1EB279EC9ED}" presName="childText" presStyleLbl="conFgAcc1" presStyleIdx="2" presStyleCnt="10">
        <dgm:presLayoutVars>
          <dgm:bulletEnabled val="1"/>
        </dgm:presLayoutVars>
      </dgm:prSet>
      <dgm:spPr/>
    </dgm:pt>
    <dgm:pt modelId="{5B1E18FA-EF5E-4FC8-9F5F-CD70118F25EF}" type="pres">
      <dgm:prSet presAssocID="{9FDF83F7-1F13-44C2-9B61-00F503A66A82}" presName="spaceBetweenRectangles" presStyleCnt="0"/>
      <dgm:spPr/>
    </dgm:pt>
    <dgm:pt modelId="{169D2285-3EAD-4FFC-9F09-9BC7E79C1314}" type="pres">
      <dgm:prSet presAssocID="{DD56ECF6-93E5-4F11-896D-E159BDC6520C}" presName="parentLin" presStyleCnt="0"/>
      <dgm:spPr/>
    </dgm:pt>
    <dgm:pt modelId="{EBDA0191-4BB3-49E0-A0D5-B7E22429D52E}" type="pres">
      <dgm:prSet presAssocID="{DD56ECF6-93E5-4F11-896D-E159BDC6520C}" presName="parentLeftMargin" presStyleLbl="node1" presStyleIdx="2" presStyleCnt="10"/>
      <dgm:spPr/>
    </dgm:pt>
    <dgm:pt modelId="{13CCA910-CCF1-4F3C-8A44-C00873DF0327}" type="pres">
      <dgm:prSet presAssocID="{DD56ECF6-93E5-4F11-896D-E159BDC6520C}" presName="parentText" presStyleLbl="node1" presStyleIdx="3" presStyleCnt="10">
        <dgm:presLayoutVars>
          <dgm:chMax val="0"/>
          <dgm:bulletEnabled val="1"/>
        </dgm:presLayoutVars>
      </dgm:prSet>
      <dgm:spPr/>
    </dgm:pt>
    <dgm:pt modelId="{C8B9C454-0713-45D7-97C6-0ED0E9E8F721}" type="pres">
      <dgm:prSet presAssocID="{DD56ECF6-93E5-4F11-896D-E159BDC6520C}" presName="negativeSpace" presStyleCnt="0"/>
      <dgm:spPr/>
    </dgm:pt>
    <dgm:pt modelId="{83BE1455-4BAA-4A12-A6EE-E2671045FC65}" type="pres">
      <dgm:prSet presAssocID="{DD56ECF6-93E5-4F11-896D-E159BDC6520C}" presName="childText" presStyleLbl="conFgAcc1" presStyleIdx="3" presStyleCnt="10">
        <dgm:presLayoutVars>
          <dgm:bulletEnabled val="1"/>
        </dgm:presLayoutVars>
      </dgm:prSet>
      <dgm:spPr/>
    </dgm:pt>
    <dgm:pt modelId="{8D55BB88-1EBD-4E4D-81D5-39A9BD3514D8}" type="pres">
      <dgm:prSet presAssocID="{52E0C160-3711-42DC-89D7-AD439223847D}" presName="spaceBetweenRectangles" presStyleCnt="0"/>
      <dgm:spPr/>
    </dgm:pt>
    <dgm:pt modelId="{ACF7F9C8-75F5-407D-AC78-7CE5680F977A}" type="pres">
      <dgm:prSet presAssocID="{C5339A31-D0B1-4065-995C-F6C6EA79420F}" presName="parentLin" presStyleCnt="0"/>
      <dgm:spPr/>
    </dgm:pt>
    <dgm:pt modelId="{1C7B1E10-9EAC-4618-868E-B3A66F6B993A}" type="pres">
      <dgm:prSet presAssocID="{C5339A31-D0B1-4065-995C-F6C6EA79420F}" presName="parentLeftMargin" presStyleLbl="node1" presStyleIdx="3" presStyleCnt="10"/>
      <dgm:spPr/>
    </dgm:pt>
    <dgm:pt modelId="{59B24E5C-9B46-4E62-8911-2C34B564C624}" type="pres">
      <dgm:prSet presAssocID="{C5339A31-D0B1-4065-995C-F6C6EA79420F}" presName="parentText" presStyleLbl="node1" presStyleIdx="4" presStyleCnt="10">
        <dgm:presLayoutVars>
          <dgm:chMax val="0"/>
          <dgm:bulletEnabled val="1"/>
        </dgm:presLayoutVars>
      </dgm:prSet>
      <dgm:spPr/>
    </dgm:pt>
    <dgm:pt modelId="{84C11AD4-C1C4-4D7B-AB56-C2D048332EC7}" type="pres">
      <dgm:prSet presAssocID="{C5339A31-D0B1-4065-995C-F6C6EA79420F}" presName="negativeSpace" presStyleCnt="0"/>
      <dgm:spPr/>
    </dgm:pt>
    <dgm:pt modelId="{33A32E04-E13F-4E69-9384-180B6E3BA32B}" type="pres">
      <dgm:prSet presAssocID="{C5339A31-D0B1-4065-995C-F6C6EA79420F}" presName="childText" presStyleLbl="conFgAcc1" presStyleIdx="4" presStyleCnt="10">
        <dgm:presLayoutVars>
          <dgm:bulletEnabled val="1"/>
        </dgm:presLayoutVars>
      </dgm:prSet>
      <dgm:spPr>
        <a:noFill/>
      </dgm:spPr>
    </dgm:pt>
    <dgm:pt modelId="{36EAF755-F8AA-4724-9E27-2E1821ADF6B8}" type="pres">
      <dgm:prSet presAssocID="{634CDA39-9B2A-40E3-835B-6387F8D12BEF}" presName="spaceBetweenRectangles" presStyleCnt="0"/>
      <dgm:spPr/>
    </dgm:pt>
    <dgm:pt modelId="{41360AA5-E799-435D-8955-CC9A095FB6A4}" type="pres">
      <dgm:prSet presAssocID="{DE7F8C9B-E44B-45DE-837F-874710F145A3}" presName="parentLin" presStyleCnt="0"/>
      <dgm:spPr/>
    </dgm:pt>
    <dgm:pt modelId="{488561A6-5D78-4F79-B290-19D5D4F58799}" type="pres">
      <dgm:prSet presAssocID="{DE7F8C9B-E44B-45DE-837F-874710F145A3}" presName="parentLeftMargin" presStyleLbl="node1" presStyleIdx="4" presStyleCnt="10"/>
      <dgm:spPr/>
    </dgm:pt>
    <dgm:pt modelId="{77D8F2B6-2626-4295-A2FD-8D7227171DC7}" type="pres">
      <dgm:prSet presAssocID="{DE7F8C9B-E44B-45DE-837F-874710F145A3}" presName="parentText" presStyleLbl="node1" presStyleIdx="5" presStyleCnt="10">
        <dgm:presLayoutVars>
          <dgm:chMax val="0"/>
          <dgm:bulletEnabled val="1"/>
        </dgm:presLayoutVars>
      </dgm:prSet>
      <dgm:spPr/>
    </dgm:pt>
    <dgm:pt modelId="{FB79568A-75B9-41C7-922E-1B2AD99BA152}" type="pres">
      <dgm:prSet presAssocID="{DE7F8C9B-E44B-45DE-837F-874710F145A3}" presName="negativeSpace" presStyleCnt="0"/>
      <dgm:spPr/>
    </dgm:pt>
    <dgm:pt modelId="{D69B0744-6745-4A82-8B32-3C70611E06A1}" type="pres">
      <dgm:prSet presAssocID="{DE7F8C9B-E44B-45DE-837F-874710F145A3}" presName="childText" presStyleLbl="conFgAcc1" presStyleIdx="5" presStyleCnt="10">
        <dgm:presLayoutVars>
          <dgm:bulletEnabled val="1"/>
        </dgm:presLayoutVars>
      </dgm:prSet>
      <dgm:spPr/>
    </dgm:pt>
    <dgm:pt modelId="{3BF35C43-7023-4962-BD51-AA0ED87FF460}" type="pres">
      <dgm:prSet presAssocID="{911ECDB3-C972-42E6-98C0-D10849C24C90}" presName="spaceBetweenRectangles" presStyleCnt="0"/>
      <dgm:spPr/>
    </dgm:pt>
    <dgm:pt modelId="{3EC5D72E-DCA1-4D88-AA79-520D3EDF75AE}" type="pres">
      <dgm:prSet presAssocID="{C9646D45-9502-4247-9477-AF19A46A281A}" presName="parentLin" presStyleCnt="0"/>
      <dgm:spPr/>
    </dgm:pt>
    <dgm:pt modelId="{B09862F9-51CA-4EA5-A17A-5F6B1AA66AF1}" type="pres">
      <dgm:prSet presAssocID="{C9646D45-9502-4247-9477-AF19A46A281A}" presName="parentLeftMargin" presStyleLbl="node1" presStyleIdx="5" presStyleCnt="10"/>
      <dgm:spPr/>
    </dgm:pt>
    <dgm:pt modelId="{DF34CB81-259C-4CDC-A705-12D1D2EBAC9A}" type="pres">
      <dgm:prSet presAssocID="{C9646D45-9502-4247-9477-AF19A46A281A}" presName="parentText" presStyleLbl="node1" presStyleIdx="6" presStyleCnt="10" custLinFactNeighborX="7941" custLinFactNeighborY="-6074">
        <dgm:presLayoutVars>
          <dgm:chMax val="0"/>
          <dgm:bulletEnabled val="1"/>
        </dgm:presLayoutVars>
      </dgm:prSet>
      <dgm:spPr/>
    </dgm:pt>
    <dgm:pt modelId="{78D29F8D-B573-4ACF-88D8-6C27B3A333C3}" type="pres">
      <dgm:prSet presAssocID="{C9646D45-9502-4247-9477-AF19A46A281A}" presName="negativeSpace" presStyleCnt="0"/>
      <dgm:spPr/>
    </dgm:pt>
    <dgm:pt modelId="{214873E1-CA0F-467F-BD4A-6B8E6928FB8F}" type="pres">
      <dgm:prSet presAssocID="{C9646D45-9502-4247-9477-AF19A46A281A}" presName="childText" presStyleLbl="conFgAcc1" presStyleIdx="6" presStyleCnt="10">
        <dgm:presLayoutVars>
          <dgm:bulletEnabled val="1"/>
        </dgm:presLayoutVars>
      </dgm:prSet>
      <dgm:spPr/>
    </dgm:pt>
    <dgm:pt modelId="{81B643A1-FBE3-425A-94AE-BA08E028D342}" type="pres">
      <dgm:prSet presAssocID="{E3DFEFE5-9427-472A-A6E3-7239F12259CA}" presName="spaceBetweenRectangles" presStyleCnt="0"/>
      <dgm:spPr/>
    </dgm:pt>
    <dgm:pt modelId="{1DAAB39A-16D3-4254-9139-C00C7BA26E5F}" type="pres">
      <dgm:prSet presAssocID="{5A4F38E9-3C32-4D4A-B1DB-DB4F5F9C1BD7}" presName="parentLin" presStyleCnt="0"/>
      <dgm:spPr/>
    </dgm:pt>
    <dgm:pt modelId="{9C61D9F7-0C90-4597-841B-350DFA8C6526}" type="pres">
      <dgm:prSet presAssocID="{5A4F38E9-3C32-4D4A-B1DB-DB4F5F9C1BD7}" presName="parentLeftMargin" presStyleLbl="node1" presStyleIdx="6" presStyleCnt="10"/>
      <dgm:spPr/>
    </dgm:pt>
    <dgm:pt modelId="{04A9D0CA-DA2B-4DF5-9FBE-C4D762381C20}" type="pres">
      <dgm:prSet presAssocID="{5A4F38E9-3C32-4D4A-B1DB-DB4F5F9C1BD7}" presName="parentText" presStyleLbl="node1" presStyleIdx="7" presStyleCnt="10">
        <dgm:presLayoutVars>
          <dgm:chMax val="0"/>
          <dgm:bulletEnabled val="1"/>
        </dgm:presLayoutVars>
      </dgm:prSet>
      <dgm:spPr/>
    </dgm:pt>
    <dgm:pt modelId="{CB95E90D-BB4A-4029-9323-564A20204ABB}" type="pres">
      <dgm:prSet presAssocID="{5A4F38E9-3C32-4D4A-B1DB-DB4F5F9C1BD7}" presName="negativeSpace" presStyleCnt="0"/>
      <dgm:spPr/>
    </dgm:pt>
    <dgm:pt modelId="{6E574226-7781-4BA7-B2FA-5EA47A2F4A80}" type="pres">
      <dgm:prSet presAssocID="{5A4F38E9-3C32-4D4A-B1DB-DB4F5F9C1BD7}" presName="childText" presStyleLbl="conFgAcc1" presStyleIdx="7" presStyleCnt="10">
        <dgm:presLayoutVars>
          <dgm:bulletEnabled val="1"/>
        </dgm:presLayoutVars>
      </dgm:prSet>
      <dgm:spPr/>
    </dgm:pt>
    <dgm:pt modelId="{F7ED299A-7018-45F5-B2B7-B99A2781792B}" type="pres">
      <dgm:prSet presAssocID="{DF458E7A-D064-4A18-A639-9F8D2974AC7E}" presName="spaceBetweenRectangles" presStyleCnt="0"/>
      <dgm:spPr/>
    </dgm:pt>
    <dgm:pt modelId="{F0EB5EF9-9B59-48CB-92F6-48ECE6C98716}" type="pres">
      <dgm:prSet presAssocID="{39E5CC27-F728-44F1-A3B4-D930B5CFD58E}" presName="parentLin" presStyleCnt="0"/>
      <dgm:spPr/>
    </dgm:pt>
    <dgm:pt modelId="{00E4F8AD-A473-47E1-BB7C-09ACCBBB6DF0}" type="pres">
      <dgm:prSet presAssocID="{39E5CC27-F728-44F1-A3B4-D930B5CFD58E}" presName="parentLeftMargin" presStyleLbl="node1" presStyleIdx="7" presStyleCnt="10"/>
      <dgm:spPr/>
    </dgm:pt>
    <dgm:pt modelId="{DD9AE1D8-509A-460A-8D29-CA3248631F4B}" type="pres">
      <dgm:prSet presAssocID="{39E5CC27-F728-44F1-A3B4-D930B5CFD58E}" presName="parentText" presStyleLbl="node1" presStyleIdx="8" presStyleCnt="10">
        <dgm:presLayoutVars>
          <dgm:chMax val="0"/>
          <dgm:bulletEnabled val="1"/>
        </dgm:presLayoutVars>
      </dgm:prSet>
      <dgm:spPr/>
    </dgm:pt>
    <dgm:pt modelId="{44A6D511-EAF1-449C-9342-D4E595D4E880}" type="pres">
      <dgm:prSet presAssocID="{39E5CC27-F728-44F1-A3B4-D930B5CFD58E}" presName="negativeSpace" presStyleCnt="0"/>
      <dgm:spPr/>
    </dgm:pt>
    <dgm:pt modelId="{E3F6BD89-AD6A-474A-8A4F-6A493B049B7E}" type="pres">
      <dgm:prSet presAssocID="{39E5CC27-F728-44F1-A3B4-D930B5CFD58E}" presName="childText" presStyleLbl="conFgAcc1" presStyleIdx="8" presStyleCnt="10">
        <dgm:presLayoutVars>
          <dgm:bulletEnabled val="1"/>
        </dgm:presLayoutVars>
      </dgm:prSet>
      <dgm:spPr/>
    </dgm:pt>
    <dgm:pt modelId="{2DE7C43E-2167-4C1D-B8E5-7A1292F6E493}" type="pres">
      <dgm:prSet presAssocID="{30276257-A985-4C93-A724-2F2E8BABF230}" presName="spaceBetweenRectangles" presStyleCnt="0"/>
      <dgm:spPr/>
    </dgm:pt>
    <dgm:pt modelId="{7B395A47-9F4C-417A-A93F-0C97B4D43555}" type="pres">
      <dgm:prSet presAssocID="{87C4CFE3-5A7F-4667-B731-5C315365BEBF}" presName="parentLin" presStyleCnt="0"/>
      <dgm:spPr/>
    </dgm:pt>
    <dgm:pt modelId="{811E163D-BD77-4048-8826-41806B7FE788}" type="pres">
      <dgm:prSet presAssocID="{87C4CFE3-5A7F-4667-B731-5C315365BEBF}" presName="parentLeftMargin" presStyleLbl="node1" presStyleIdx="8" presStyleCnt="10"/>
      <dgm:spPr/>
    </dgm:pt>
    <dgm:pt modelId="{760EDD7A-A9FF-4602-9F9A-98D3C39BD1DB}" type="pres">
      <dgm:prSet presAssocID="{87C4CFE3-5A7F-4667-B731-5C315365BEBF}" presName="parentText" presStyleLbl="node1" presStyleIdx="9" presStyleCnt="10">
        <dgm:presLayoutVars>
          <dgm:chMax val="0"/>
          <dgm:bulletEnabled val="1"/>
        </dgm:presLayoutVars>
      </dgm:prSet>
      <dgm:spPr/>
    </dgm:pt>
    <dgm:pt modelId="{BDFB6EEB-38F2-40B6-9001-56D446E23E29}" type="pres">
      <dgm:prSet presAssocID="{87C4CFE3-5A7F-4667-B731-5C315365BEBF}" presName="negativeSpace" presStyleCnt="0"/>
      <dgm:spPr/>
    </dgm:pt>
    <dgm:pt modelId="{4FD595B7-AE86-4FEE-8C6C-6320FF2F4A38}" type="pres">
      <dgm:prSet presAssocID="{87C4CFE3-5A7F-4667-B731-5C315365BEBF}" presName="childText" presStyleLbl="conFgAcc1" presStyleIdx="9" presStyleCnt="10">
        <dgm:presLayoutVars>
          <dgm:bulletEnabled val="1"/>
        </dgm:presLayoutVars>
      </dgm:prSet>
      <dgm:spPr/>
    </dgm:pt>
  </dgm:ptLst>
  <dgm:cxnLst>
    <dgm:cxn modelId="{00BA0C0C-CC55-4874-8881-A411AF0E0E7B}" type="presOf" srcId="{5A4F38E9-3C32-4D4A-B1DB-DB4F5F9C1BD7}" destId="{04A9D0CA-DA2B-4DF5-9FBE-C4D762381C20}" srcOrd="1" destOrd="0" presId="urn:microsoft.com/office/officeart/2005/8/layout/list1"/>
    <dgm:cxn modelId="{DC4DD810-7955-41DD-81AE-D1B17B06C174}" srcId="{49FF7B3A-ABF8-450B-B8E9-DB9B6526FC2D}" destId="{2F3A4087-A6EE-45A7-852B-A1EB279EC9ED}" srcOrd="2" destOrd="0" parTransId="{B56DD2B8-2E42-4679-ABA1-7D4226A70ECE}" sibTransId="{9FDF83F7-1F13-44C2-9B61-00F503A66A82}"/>
    <dgm:cxn modelId="{583F9911-3636-41A9-B09E-9801F6690984}" type="presOf" srcId="{DE7F8C9B-E44B-45DE-837F-874710F145A3}" destId="{488561A6-5D78-4F79-B290-19D5D4F58799}" srcOrd="0" destOrd="0" presId="urn:microsoft.com/office/officeart/2005/8/layout/list1"/>
    <dgm:cxn modelId="{0FB82015-BD1A-47B7-A0E7-9D444CCA198F}" type="presOf" srcId="{C5339A31-D0B1-4065-995C-F6C6EA79420F}" destId="{59B24E5C-9B46-4E62-8911-2C34B564C624}" srcOrd="1" destOrd="0" presId="urn:microsoft.com/office/officeart/2005/8/layout/list1"/>
    <dgm:cxn modelId="{CAAC261F-5D34-4147-815A-78602BFE0D66}" type="presOf" srcId="{E9748388-54BF-4FB7-9004-FEC0644E194A}" destId="{8F9084BA-0F95-4079-89EE-76B47EA3517A}" srcOrd="1" destOrd="0" presId="urn:microsoft.com/office/officeart/2005/8/layout/list1"/>
    <dgm:cxn modelId="{75A13C25-0D90-43D7-978F-0490D30598DB}" srcId="{49FF7B3A-ABF8-450B-B8E9-DB9B6526FC2D}" destId="{C5339A31-D0B1-4065-995C-F6C6EA79420F}" srcOrd="4" destOrd="0" parTransId="{4330AF09-190B-4CAE-AE95-E72E0AB8BF4C}" sibTransId="{634CDA39-9B2A-40E3-835B-6387F8D12BEF}"/>
    <dgm:cxn modelId="{5D8E263D-9D06-4554-B76E-3A04609A28B6}" type="presOf" srcId="{2F3A4087-A6EE-45A7-852B-A1EB279EC9ED}" destId="{1C0CDDBC-0A16-466E-AF83-8C33C749671D}" srcOrd="1" destOrd="0" presId="urn:microsoft.com/office/officeart/2005/8/layout/list1"/>
    <dgm:cxn modelId="{5575523D-E1FE-415C-ABDD-B3702277155C}" type="presOf" srcId="{5A4F38E9-3C32-4D4A-B1DB-DB4F5F9C1BD7}" destId="{9C61D9F7-0C90-4597-841B-350DFA8C6526}" srcOrd="0" destOrd="0" presId="urn:microsoft.com/office/officeart/2005/8/layout/list1"/>
    <dgm:cxn modelId="{5716765C-8E2D-4BF8-BDEA-041B98B35541}" type="presOf" srcId="{DE7F8C9B-E44B-45DE-837F-874710F145A3}" destId="{77D8F2B6-2626-4295-A2FD-8D7227171DC7}" srcOrd="1" destOrd="0" presId="urn:microsoft.com/office/officeart/2005/8/layout/list1"/>
    <dgm:cxn modelId="{21E82041-F343-41D5-A977-A7468A9F195F}" srcId="{49FF7B3A-ABF8-450B-B8E9-DB9B6526FC2D}" destId="{C9646D45-9502-4247-9477-AF19A46A281A}" srcOrd="6" destOrd="0" parTransId="{FD43D413-3D9C-4595-B898-799A30435E32}" sibTransId="{E3DFEFE5-9427-472A-A6E3-7239F12259CA}"/>
    <dgm:cxn modelId="{CBFFA64B-E9CE-4230-AE6E-5D242B52C57F}" srcId="{49FF7B3A-ABF8-450B-B8E9-DB9B6526FC2D}" destId="{DE7F8C9B-E44B-45DE-837F-874710F145A3}" srcOrd="5" destOrd="0" parTransId="{50318212-0A29-40AF-8C53-8164F1F5A83F}" sibTransId="{911ECDB3-C972-42E6-98C0-D10849C24C90}"/>
    <dgm:cxn modelId="{E5FC0A4E-D4FF-47C4-B66E-3876B4D7DA13}" srcId="{49FF7B3A-ABF8-450B-B8E9-DB9B6526FC2D}" destId="{7BA97B94-9575-40C7-9814-2FDDD9BFC821}" srcOrd="1" destOrd="0" parTransId="{E219360A-4681-4092-9F6D-EA27E9C8A6A5}" sibTransId="{1EC40852-B099-4A20-BE5A-CEA498F47B36}"/>
    <dgm:cxn modelId="{60F0786E-1873-4E09-87B3-55173D9B4CB9}" type="presOf" srcId="{39E5CC27-F728-44F1-A3B4-D930B5CFD58E}" destId="{00E4F8AD-A473-47E1-BB7C-09ACCBBB6DF0}" srcOrd="0" destOrd="0" presId="urn:microsoft.com/office/officeart/2005/8/layout/list1"/>
    <dgm:cxn modelId="{8F25DC50-A444-4C33-9EAD-66E77D855605}" type="presOf" srcId="{DD56ECF6-93E5-4F11-896D-E159BDC6520C}" destId="{EBDA0191-4BB3-49E0-A0D5-B7E22429D52E}" srcOrd="0" destOrd="0" presId="urn:microsoft.com/office/officeart/2005/8/layout/list1"/>
    <dgm:cxn modelId="{FAA82751-B2BE-4DF9-8BA5-0E16ACDAC9C4}" type="presOf" srcId="{DD56ECF6-93E5-4F11-896D-E159BDC6520C}" destId="{13CCA910-CCF1-4F3C-8A44-C00873DF0327}" srcOrd="1" destOrd="0" presId="urn:microsoft.com/office/officeart/2005/8/layout/list1"/>
    <dgm:cxn modelId="{877EB053-2AB7-4862-B280-B766A2FBDC2B}" type="presOf" srcId="{87C4CFE3-5A7F-4667-B731-5C315365BEBF}" destId="{760EDD7A-A9FF-4602-9F9A-98D3C39BD1DB}" srcOrd="1" destOrd="0" presId="urn:microsoft.com/office/officeart/2005/8/layout/list1"/>
    <dgm:cxn modelId="{54DFFC54-5A1F-4665-BAFC-38C1C4915363}" type="presOf" srcId="{C9646D45-9502-4247-9477-AF19A46A281A}" destId="{B09862F9-51CA-4EA5-A17A-5F6B1AA66AF1}" srcOrd="0" destOrd="0" presId="urn:microsoft.com/office/officeart/2005/8/layout/list1"/>
    <dgm:cxn modelId="{92AD9787-063B-49F8-A3C6-3DBA9D284B57}" srcId="{49FF7B3A-ABF8-450B-B8E9-DB9B6526FC2D}" destId="{39E5CC27-F728-44F1-A3B4-D930B5CFD58E}" srcOrd="8" destOrd="0" parTransId="{1CBC1CF6-51EC-4E78-A28E-543B22567E29}" sibTransId="{30276257-A985-4C93-A724-2F2E8BABF230}"/>
    <dgm:cxn modelId="{61B0C988-00BB-46A0-80FE-D7B0418E1650}" type="presOf" srcId="{C9646D45-9502-4247-9477-AF19A46A281A}" destId="{DF34CB81-259C-4CDC-A705-12D1D2EBAC9A}" srcOrd="1" destOrd="0" presId="urn:microsoft.com/office/officeart/2005/8/layout/list1"/>
    <dgm:cxn modelId="{9FC29C93-9A4A-4EB6-828F-6E97B5A769C0}" type="presOf" srcId="{39E5CC27-F728-44F1-A3B4-D930B5CFD58E}" destId="{DD9AE1D8-509A-460A-8D29-CA3248631F4B}" srcOrd="1" destOrd="0" presId="urn:microsoft.com/office/officeart/2005/8/layout/list1"/>
    <dgm:cxn modelId="{97F7D396-96ED-44D3-A42A-78DB9B70F090}" type="presOf" srcId="{49FF7B3A-ABF8-450B-B8E9-DB9B6526FC2D}" destId="{270D2FB7-18BD-47B2-B23B-F24394C5E671}" srcOrd="0" destOrd="0" presId="urn:microsoft.com/office/officeart/2005/8/layout/list1"/>
    <dgm:cxn modelId="{039D3E9A-05CA-458E-90DA-12BB932E4E34}" type="presOf" srcId="{7BA97B94-9575-40C7-9814-2FDDD9BFC821}" destId="{AF807079-36CB-476D-9BE9-E0103032A9AF}" srcOrd="0" destOrd="0" presId="urn:microsoft.com/office/officeart/2005/8/layout/list1"/>
    <dgm:cxn modelId="{93F5D3A3-91E8-4B4F-BAE9-66C88DA02A4F}" type="presOf" srcId="{C5339A31-D0B1-4065-995C-F6C6EA79420F}" destId="{1C7B1E10-9EAC-4618-868E-B3A66F6B993A}" srcOrd="0" destOrd="0" presId="urn:microsoft.com/office/officeart/2005/8/layout/list1"/>
    <dgm:cxn modelId="{8306E6A7-DA24-48B4-BF6F-608A42834C2B}" srcId="{49FF7B3A-ABF8-450B-B8E9-DB9B6526FC2D}" destId="{DD56ECF6-93E5-4F11-896D-E159BDC6520C}" srcOrd="3" destOrd="0" parTransId="{945EA37C-5B06-4D07-B8E3-D24622E362B4}" sibTransId="{52E0C160-3711-42DC-89D7-AD439223847D}"/>
    <dgm:cxn modelId="{D55032B0-7505-40E6-8433-885FA9D15D6E}" srcId="{49FF7B3A-ABF8-450B-B8E9-DB9B6526FC2D}" destId="{5A4F38E9-3C32-4D4A-B1DB-DB4F5F9C1BD7}" srcOrd="7" destOrd="0" parTransId="{4B528B2C-3BC4-432A-8B2B-C2A8895E97F8}" sibTransId="{DF458E7A-D064-4A18-A639-9F8D2974AC7E}"/>
    <dgm:cxn modelId="{C09B5EC1-E09F-4300-880A-E536E35F08EB}" srcId="{49FF7B3A-ABF8-450B-B8E9-DB9B6526FC2D}" destId="{E9748388-54BF-4FB7-9004-FEC0644E194A}" srcOrd="0" destOrd="0" parTransId="{34B0AF0B-77FF-4E61-A4C2-87A5865681AB}" sibTransId="{FBEADF48-06E5-48A3-B76B-72C0239AA693}"/>
    <dgm:cxn modelId="{80858BC9-C6C6-464A-88C4-2BF178643E21}" type="presOf" srcId="{87C4CFE3-5A7F-4667-B731-5C315365BEBF}" destId="{811E163D-BD77-4048-8826-41806B7FE788}" srcOrd="0" destOrd="0" presId="urn:microsoft.com/office/officeart/2005/8/layout/list1"/>
    <dgm:cxn modelId="{D6F769D9-B324-475A-9EA3-625F9F9B2D28}" type="presOf" srcId="{2F3A4087-A6EE-45A7-852B-A1EB279EC9ED}" destId="{264C2C7C-E6EE-4B92-8409-A6088A4F16D5}" srcOrd="0" destOrd="0" presId="urn:microsoft.com/office/officeart/2005/8/layout/list1"/>
    <dgm:cxn modelId="{83F510E4-A1DC-4D08-8A2A-8CCF571BF1B2}" type="presOf" srcId="{7BA97B94-9575-40C7-9814-2FDDD9BFC821}" destId="{B99F98DD-703C-4C48-9667-95E201D432C2}" srcOrd="1" destOrd="0" presId="urn:microsoft.com/office/officeart/2005/8/layout/list1"/>
    <dgm:cxn modelId="{1F2D61EB-75AC-43ED-A0B4-900EEDE6E004}" type="presOf" srcId="{E9748388-54BF-4FB7-9004-FEC0644E194A}" destId="{5851114C-7435-4D30-AADA-5B9274F89A52}" srcOrd="0" destOrd="0" presId="urn:microsoft.com/office/officeart/2005/8/layout/list1"/>
    <dgm:cxn modelId="{8708AEFA-6914-4DC1-9B7F-24F400AE15EB}" srcId="{49FF7B3A-ABF8-450B-B8E9-DB9B6526FC2D}" destId="{87C4CFE3-5A7F-4667-B731-5C315365BEBF}" srcOrd="9" destOrd="0" parTransId="{FC77ADE6-0D57-402D-813A-949EFD469A86}" sibTransId="{83D13F5D-5334-45C9-8BDF-9028D9C7A237}"/>
    <dgm:cxn modelId="{47D07479-A55B-497A-8033-375D8A76A07A}" type="presParOf" srcId="{270D2FB7-18BD-47B2-B23B-F24394C5E671}" destId="{73369C4C-A11E-4085-AB9E-6D280483E68A}" srcOrd="0" destOrd="0" presId="urn:microsoft.com/office/officeart/2005/8/layout/list1"/>
    <dgm:cxn modelId="{311D0D30-CCD2-4899-9646-F05769083D75}" type="presParOf" srcId="{73369C4C-A11E-4085-AB9E-6D280483E68A}" destId="{5851114C-7435-4D30-AADA-5B9274F89A52}" srcOrd="0" destOrd="0" presId="urn:microsoft.com/office/officeart/2005/8/layout/list1"/>
    <dgm:cxn modelId="{600673BD-49F4-4A7F-8945-AE32012AFE53}" type="presParOf" srcId="{73369C4C-A11E-4085-AB9E-6D280483E68A}" destId="{8F9084BA-0F95-4079-89EE-76B47EA3517A}" srcOrd="1" destOrd="0" presId="urn:microsoft.com/office/officeart/2005/8/layout/list1"/>
    <dgm:cxn modelId="{F945F794-B43F-490B-8B75-E935FE569561}" type="presParOf" srcId="{270D2FB7-18BD-47B2-B23B-F24394C5E671}" destId="{46BF6A5E-5FFF-4C11-884F-261358212D7F}" srcOrd="1" destOrd="0" presId="urn:microsoft.com/office/officeart/2005/8/layout/list1"/>
    <dgm:cxn modelId="{408B5CDE-935C-46BA-A889-0760E2FFEE88}" type="presParOf" srcId="{270D2FB7-18BD-47B2-B23B-F24394C5E671}" destId="{0F4D0158-9B3C-4069-8927-863575F0E1FB}" srcOrd="2" destOrd="0" presId="urn:microsoft.com/office/officeart/2005/8/layout/list1"/>
    <dgm:cxn modelId="{E650878E-30C6-4784-AC2A-E0CA95F5A06C}" type="presParOf" srcId="{270D2FB7-18BD-47B2-B23B-F24394C5E671}" destId="{16487489-3E38-42E4-9B22-1107E9C5D7C2}" srcOrd="3" destOrd="0" presId="urn:microsoft.com/office/officeart/2005/8/layout/list1"/>
    <dgm:cxn modelId="{11EFFFBB-5F1C-4F58-92F8-D589030A2D29}" type="presParOf" srcId="{270D2FB7-18BD-47B2-B23B-F24394C5E671}" destId="{49105F13-EFB6-4F19-858F-7759B093873A}" srcOrd="4" destOrd="0" presId="urn:microsoft.com/office/officeart/2005/8/layout/list1"/>
    <dgm:cxn modelId="{6E0C554C-C6B4-45C5-ADAB-E62F55389131}" type="presParOf" srcId="{49105F13-EFB6-4F19-858F-7759B093873A}" destId="{AF807079-36CB-476D-9BE9-E0103032A9AF}" srcOrd="0" destOrd="0" presId="urn:microsoft.com/office/officeart/2005/8/layout/list1"/>
    <dgm:cxn modelId="{87505A7C-8DA9-4A87-B4B4-0224C7EDC831}" type="presParOf" srcId="{49105F13-EFB6-4F19-858F-7759B093873A}" destId="{B99F98DD-703C-4C48-9667-95E201D432C2}" srcOrd="1" destOrd="0" presId="urn:microsoft.com/office/officeart/2005/8/layout/list1"/>
    <dgm:cxn modelId="{9E93CE19-EB85-42FC-81DF-33F1C8FDFA3E}" type="presParOf" srcId="{270D2FB7-18BD-47B2-B23B-F24394C5E671}" destId="{782ABB48-873A-4CB0-AF46-CBA01F587F4E}" srcOrd="5" destOrd="0" presId="urn:microsoft.com/office/officeart/2005/8/layout/list1"/>
    <dgm:cxn modelId="{3ECE27F3-8DA3-455E-88DD-BBA806C8E5CF}" type="presParOf" srcId="{270D2FB7-18BD-47B2-B23B-F24394C5E671}" destId="{B4460999-C43A-4F8B-BD0A-F809451D163C}" srcOrd="6" destOrd="0" presId="urn:microsoft.com/office/officeart/2005/8/layout/list1"/>
    <dgm:cxn modelId="{7B0E9091-4D76-4BCB-94CB-1F4A54AAE611}" type="presParOf" srcId="{270D2FB7-18BD-47B2-B23B-F24394C5E671}" destId="{B7AAF167-0754-4E37-A2A8-774F0F265A00}" srcOrd="7" destOrd="0" presId="urn:microsoft.com/office/officeart/2005/8/layout/list1"/>
    <dgm:cxn modelId="{53AC5ACA-8AA9-4FD8-B4A9-2B3633ABD105}" type="presParOf" srcId="{270D2FB7-18BD-47B2-B23B-F24394C5E671}" destId="{E0175491-A44A-4641-9FC3-67FD3EB0EB23}" srcOrd="8" destOrd="0" presId="urn:microsoft.com/office/officeart/2005/8/layout/list1"/>
    <dgm:cxn modelId="{DCD1C8F6-6BE7-45D6-8DFE-F09660496E5D}" type="presParOf" srcId="{E0175491-A44A-4641-9FC3-67FD3EB0EB23}" destId="{264C2C7C-E6EE-4B92-8409-A6088A4F16D5}" srcOrd="0" destOrd="0" presId="urn:microsoft.com/office/officeart/2005/8/layout/list1"/>
    <dgm:cxn modelId="{D8A2D9CD-A5E5-4F3D-9EEE-3393B4BBA8E2}" type="presParOf" srcId="{E0175491-A44A-4641-9FC3-67FD3EB0EB23}" destId="{1C0CDDBC-0A16-466E-AF83-8C33C749671D}" srcOrd="1" destOrd="0" presId="urn:microsoft.com/office/officeart/2005/8/layout/list1"/>
    <dgm:cxn modelId="{E2720CF3-1A6F-4623-984D-9CC992384A8C}" type="presParOf" srcId="{270D2FB7-18BD-47B2-B23B-F24394C5E671}" destId="{24570900-C641-4A5A-AF85-12960251A22B}" srcOrd="9" destOrd="0" presId="urn:microsoft.com/office/officeart/2005/8/layout/list1"/>
    <dgm:cxn modelId="{6BF71414-05DC-4AB3-931E-3A0F30A90503}" type="presParOf" srcId="{270D2FB7-18BD-47B2-B23B-F24394C5E671}" destId="{1D147A4C-0E11-4C4F-9103-75CAE785D479}" srcOrd="10" destOrd="0" presId="urn:microsoft.com/office/officeart/2005/8/layout/list1"/>
    <dgm:cxn modelId="{F707FD41-D794-4747-AA58-BD5D8AF721C1}" type="presParOf" srcId="{270D2FB7-18BD-47B2-B23B-F24394C5E671}" destId="{5B1E18FA-EF5E-4FC8-9F5F-CD70118F25EF}" srcOrd="11" destOrd="0" presId="urn:microsoft.com/office/officeart/2005/8/layout/list1"/>
    <dgm:cxn modelId="{7948649A-7662-45E1-B76F-80742A63F153}" type="presParOf" srcId="{270D2FB7-18BD-47B2-B23B-F24394C5E671}" destId="{169D2285-3EAD-4FFC-9F09-9BC7E79C1314}" srcOrd="12" destOrd="0" presId="urn:microsoft.com/office/officeart/2005/8/layout/list1"/>
    <dgm:cxn modelId="{7079FE10-9FF0-487B-B371-924B8ED923C4}" type="presParOf" srcId="{169D2285-3EAD-4FFC-9F09-9BC7E79C1314}" destId="{EBDA0191-4BB3-49E0-A0D5-B7E22429D52E}" srcOrd="0" destOrd="0" presId="urn:microsoft.com/office/officeart/2005/8/layout/list1"/>
    <dgm:cxn modelId="{A7B5C997-C0E3-4358-AC42-71C31CF10DE5}" type="presParOf" srcId="{169D2285-3EAD-4FFC-9F09-9BC7E79C1314}" destId="{13CCA910-CCF1-4F3C-8A44-C00873DF0327}" srcOrd="1" destOrd="0" presId="urn:microsoft.com/office/officeart/2005/8/layout/list1"/>
    <dgm:cxn modelId="{6B275C06-DD89-4F58-A54B-841B88E87E61}" type="presParOf" srcId="{270D2FB7-18BD-47B2-B23B-F24394C5E671}" destId="{C8B9C454-0713-45D7-97C6-0ED0E9E8F721}" srcOrd="13" destOrd="0" presId="urn:microsoft.com/office/officeart/2005/8/layout/list1"/>
    <dgm:cxn modelId="{008FC32D-A82B-4504-A86B-A7E77CF73442}" type="presParOf" srcId="{270D2FB7-18BD-47B2-B23B-F24394C5E671}" destId="{83BE1455-4BAA-4A12-A6EE-E2671045FC65}" srcOrd="14" destOrd="0" presId="urn:microsoft.com/office/officeart/2005/8/layout/list1"/>
    <dgm:cxn modelId="{08B94AF8-0AEB-495C-A06D-383E56CA0510}" type="presParOf" srcId="{270D2FB7-18BD-47B2-B23B-F24394C5E671}" destId="{8D55BB88-1EBD-4E4D-81D5-39A9BD3514D8}" srcOrd="15" destOrd="0" presId="urn:microsoft.com/office/officeart/2005/8/layout/list1"/>
    <dgm:cxn modelId="{1200763D-29A0-4DF9-A96C-2EF55C66BE5E}" type="presParOf" srcId="{270D2FB7-18BD-47B2-B23B-F24394C5E671}" destId="{ACF7F9C8-75F5-407D-AC78-7CE5680F977A}" srcOrd="16" destOrd="0" presId="urn:microsoft.com/office/officeart/2005/8/layout/list1"/>
    <dgm:cxn modelId="{BD92FD27-9AD2-4B3E-A330-6419955AFA76}" type="presParOf" srcId="{ACF7F9C8-75F5-407D-AC78-7CE5680F977A}" destId="{1C7B1E10-9EAC-4618-868E-B3A66F6B993A}" srcOrd="0" destOrd="0" presId="urn:microsoft.com/office/officeart/2005/8/layout/list1"/>
    <dgm:cxn modelId="{FDCADECD-B0AF-4132-B289-E7130C7BBDEC}" type="presParOf" srcId="{ACF7F9C8-75F5-407D-AC78-7CE5680F977A}" destId="{59B24E5C-9B46-4E62-8911-2C34B564C624}" srcOrd="1" destOrd="0" presId="urn:microsoft.com/office/officeart/2005/8/layout/list1"/>
    <dgm:cxn modelId="{AE7B0D7F-D8C9-4C9A-8ACC-D99FFE9C95A3}" type="presParOf" srcId="{270D2FB7-18BD-47B2-B23B-F24394C5E671}" destId="{84C11AD4-C1C4-4D7B-AB56-C2D048332EC7}" srcOrd="17" destOrd="0" presId="urn:microsoft.com/office/officeart/2005/8/layout/list1"/>
    <dgm:cxn modelId="{2103CA25-48E9-46BB-9754-8F7906D6F563}" type="presParOf" srcId="{270D2FB7-18BD-47B2-B23B-F24394C5E671}" destId="{33A32E04-E13F-4E69-9384-180B6E3BA32B}" srcOrd="18" destOrd="0" presId="urn:microsoft.com/office/officeart/2005/8/layout/list1"/>
    <dgm:cxn modelId="{14C87CD1-3E1B-480D-8604-3AE6BC6EBF96}" type="presParOf" srcId="{270D2FB7-18BD-47B2-B23B-F24394C5E671}" destId="{36EAF755-F8AA-4724-9E27-2E1821ADF6B8}" srcOrd="19" destOrd="0" presId="urn:microsoft.com/office/officeart/2005/8/layout/list1"/>
    <dgm:cxn modelId="{076E12BF-2C82-47A4-B9E1-0089387A0A44}" type="presParOf" srcId="{270D2FB7-18BD-47B2-B23B-F24394C5E671}" destId="{41360AA5-E799-435D-8955-CC9A095FB6A4}" srcOrd="20" destOrd="0" presId="urn:microsoft.com/office/officeart/2005/8/layout/list1"/>
    <dgm:cxn modelId="{7465B4B1-EA33-4ED7-A2E9-026541ED5461}" type="presParOf" srcId="{41360AA5-E799-435D-8955-CC9A095FB6A4}" destId="{488561A6-5D78-4F79-B290-19D5D4F58799}" srcOrd="0" destOrd="0" presId="urn:microsoft.com/office/officeart/2005/8/layout/list1"/>
    <dgm:cxn modelId="{95762DD2-0CB3-450E-94D4-9DFEBE39F265}" type="presParOf" srcId="{41360AA5-E799-435D-8955-CC9A095FB6A4}" destId="{77D8F2B6-2626-4295-A2FD-8D7227171DC7}" srcOrd="1" destOrd="0" presId="urn:microsoft.com/office/officeart/2005/8/layout/list1"/>
    <dgm:cxn modelId="{B1F29617-9AA3-4C4F-8FDF-44C8CB40DC4D}" type="presParOf" srcId="{270D2FB7-18BD-47B2-B23B-F24394C5E671}" destId="{FB79568A-75B9-41C7-922E-1B2AD99BA152}" srcOrd="21" destOrd="0" presId="urn:microsoft.com/office/officeart/2005/8/layout/list1"/>
    <dgm:cxn modelId="{ABC5869F-9F98-48E5-97FC-9FD2D85F369C}" type="presParOf" srcId="{270D2FB7-18BD-47B2-B23B-F24394C5E671}" destId="{D69B0744-6745-4A82-8B32-3C70611E06A1}" srcOrd="22" destOrd="0" presId="urn:microsoft.com/office/officeart/2005/8/layout/list1"/>
    <dgm:cxn modelId="{E80A2A08-B8F3-44B4-AD74-EE0448DBD294}" type="presParOf" srcId="{270D2FB7-18BD-47B2-B23B-F24394C5E671}" destId="{3BF35C43-7023-4962-BD51-AA0ED87FF460}" srcOrd="23" destOrd="0" presId="urn:microsoft.com/office/officeart/2005/8/layout/list1"/>
    <dgm:cxn modelId="{5610336A-DC28-466E-B725-7747E0660B46}" type="presParOf" srcId="{270D2FB7-18BD-47B2-B23B-F24394C5E671}" destId="{3EC5D72E-DCA1-4D88-AA79-520D3EDF75AE}" srcOrd="24" destOrd="0" presId="urn:microsoft.com/office/officeart/2005/8/layout/list1"/>
    <dgm:cxn modelId="{E93092D9-8007-4222-AC13-A63967DCD5EC}" type="presParOf" srcId="{3EC5D72E-DCA1-4D88-AA79-520D3EDF75AE}" destId="{B09862F9-51CA-4EA5-A17A-5F6B1AA66AF1}" srcOrd="0" destOrd="0" presId="urn:microsoft.com/office/officeart/2005/8/layout/list1"/>
    <dgm:cxn modelId="{983DB7C5-DF9A-4634-8CD3-F37A1E7BBC4A}" type="presParOf" srcId="{3EC5D72E-DCA1-4D88-AA79-520D3EDF75AE}" destId="{DF34CB81-259C-4CDC-A705-12D1D2EBAC9A}" srcOrd="1" destOrd="0" presId="urn:microsoft.com/office/officeart/2005/8/layout/list1"/>
    <dgm:cxn modelId="{FC2B449A-5C09-4C02-B6F0-6C4746555BA2}" type="presParOf" srcId="{270D2FB7-18BD-47B2-B23B-F24394C5E671}" destId="{78D29F8D-B573-4ACF-88D8-6C27B3A333C3}" srcOrd="25" destOrd="0" presId="urn:microsoft.com/office/officeart/2005/8/layout/list1"/>
    <dgm:cxn modelId="{B79BA4A3-75C4-4E7E-87A6-DC037EBF5E6C}" type="presParOf" srcId="{270D2FB7-18BD-47B2-B23B-F24394C5E671}" destId="{214873E1-CA0F-467F-BD4A-6B8E6928FB8F}" srcOrd="26" destOrd="0" presId="urn:microsoft.com/office/officeart/2005/8/layout/list1"/>
    <dgm:cxn modelId="{77B26141-5ED3-4587-A8F5-EC8669DCDDBB}" type="presParOf" srcId="{270D2FB7-18BD-47B2-B23B-F24394C5E671}" destId="{81B643A1-FBE3-425A-94AE-BA08E028D342}" srcOrd="27" destOrd="0" presId="urn:microsoft.com/office/officeart/2005/8/layout/list1"/>
    <dgm:cxn modelId="{DE238C43-AEDE-4512-B25F-1848A0B94B3C}" type="presParOf" srcId="{270D2FB7-18BD-47B2-B23B-F24394C5E671}" destId="{1DAAB39A-16D3-4254-9139-C00C7BA26E5F}" srcOrd="28" destOrd="0" presId="urn:microsoft.com/office/officeart/2005/8/layout/list1"/>
    <dgm:cxn modelId="{18460416-3CC4-44B4-A4D0-867B87A11CA7}" type="presParOf" srcId="{1DAAB39A-16D3-4254-9139-C00C7BA26E5F}" destId="{9C61D9F7-0C90-4597-841B-350DFA8C6526}" srcOrd="0" destOrd="0" presId="urn:microsoft.com/office/officeart/2005/8/layout/list1"/>
    <dgm:cxn modelId="{A79F7B02-24BD-4198-883C-B13A33B2F35F}" type="presParOf" srcId="{1DAAB39A-16D3-4254-9139-C00C7BA26E5F}" destId="{04A9D0CA-DA2B-4DF5-9FBE-C4D762381C20}" srcOrd="1" destOrd="0" presId="urn:microsoft.com/office/officeart/2005/8/layout/list1"/>
    <dgm:cxn modelId="{5E1E5ABE-0BF1-4FF1-BB79-FB4DE83F9644}" type="presParOf" srcId="{270D2FB7-18BD-47B2-B23B-F24394C5E671}" destId="{CB95E90D-BB4A-4029-9323-564A20204ABB}" srcOrd="29" destOrd="0" presId="urn:microsoft.com/office/officeart/2005/8/layout/list1"/>
    <dgm:cxn modelId="{30AC3E67-29B1-49D6-808D-F79F15D10261}" type="presParOf" srcId="{270D2FB7-18BD-47B2-B23B-F24394C5E671}" destId="{6E574226-7781-4BA7-B2FA-5EA47A2F4A80}" srcOrd="30" destOrd="0" presId="urn:microsoft.com/office/officeart/2005/8/layout/list1"/>
    <dgm:cxn modelId="{21053812-1BB5-432F-A8C4-EBE972DF8489}" type="presParOf" srcId="{270D2FB7-18BD-47B2-B23B-F24394C5E671}" destId="{F7ED299A-7018-45F5-B2B7-B99A2781792B}" srcOrd="31" destOrd="0" presId="urn:microsoft.com/office/officeart/2005/8/layout/list1"/>
    <dgm:cxn modelId="{F73FF401-F78A-42C1-9A18-126FE66C84B1}" type="presParOf" srcId="{270D2FB7-18BD-47B2-B23B-F24394C5E671}" destId="{F0EB5EF9-9B59-48CB-92F6-48ECE6C98716}" srcOrd="32" destOrd="0" presId="urn:microsoft.com/office/officeart/2005/8/layout/list1"/>
    <dgm:cxn modelId="{1B0C5CE3-1254-4A84-8872-C22BFA3B83D5}" type="presParOf" srcId="{F0EB5EF9-9B59-48CB-92F6-48ECE6C98716}" destId="{00E4F8AD-A473-47E1-BB7C-09ACCBBB6DF0}" srcOrd="0" destOrd="0" presId="urn:microsoft.com/office/officeart/2005/8/layout/list1"/>
    <dgm:cxn modelId="{43D4F556-2F24-41EC-ADC5-C84FC8C18692}" type="presParOf" srcId="{F0EB5EF9-9B59-48CB-92F6-48ECE6C98716}" destId="{DD9AE1D8-509A-460A-8D29-CA3248631F4B}" srcOrd="1" destOrd="0" presId="urn:microsoft.com/office/officeart/2005/8/layout/list1"/>
    <dgm:cxn modelId="{41A387DD-ED5B-4861-B55E-21F27C24340D}" type="presParOf" srcId="{270D2FB7-18BD-47B2-B23B-F24394C5E671}" destId="{44A6D511-EAF1-449C-9342-D4E595D4E880}" srcOrd="33" destOrd="0" presId="urn:microsoft.com/office/officeart/2005/8/layout/list1"/>
    <dgm:cxn modelId="{8A69AA9A-9D8A-486E-AE4E-0FEF60D458AA}" type="presParOf" srcId="{270D2FB7-18BD-47B2-B23B-F24394C5E671}" destId="{E3F6BD89-AD6A-474A-8A4F-6A493B049B7E}" srcOrd="34" destOrd="0" presId="urn:microsoft.com/office/officeart/2005/8/layout/list1"/>
    <dgm:cxn modelId="{295BB973-9363-472C-9D02-27E9AF1AE72F}" type="presParOf" srcId="{270D2FB7-18BD-47B2-B23B-F24394C5E671}" destId="{2DE7C43E-2167-4C1D-B8E5-7A1292F6E493}" srcOrd="35" destOrd="0" presId="urn:microsoft.com/office/officeart/2005/8/layout/list1"/>
    <dgm:cxn modelId="{F73BEFDF-9664-4EDD-872E-A6A84651ABA1}" type="presParOf" srcId="{270D2FB7-18BD-47B2-B23B-F24394C5E671}" destId="{7B395A47-9F4C-417A-A93F-0C97B4D43555}" srcOrd="36" destOrd="0" presId="urn:microsoft.com/office/officeart/2005/8/layout/list1"/>
    <dgm:cxn modelId="{E389C846-D9CC-4FA6-885D-5F0E3B564748}" type="presParOf" srcId="{7B395A47-9F4C-417A-A93F-0C97B4D43555}" destId="{811E163D-BD77-4048-8826-41806B7FE788}" srcOrd="0" destOrd="0" presId="urn:microsoft.com/office/officeart/2005/8/layout/list1"/>
    <dgm:cxn modelId="{297B7E5C-5248-405C-BA6B-EA8494998983}" type="presParOf" srcId="{7B395A47-9F4C-417A-A93F-0C97B4D43555}" destId="{760EDD7A-A9FF-4602-9F9A-98D3C39BD1DB}" srcOrd="1" destOrd="0" presId="urn:microsoft.com/office/officeart/2005/8/layout/list1"/>
    <dgm:cxn modelId="{CD5F7A4B-6720-4D7C-ACE4-09E1F6514A72}" type="presParOf" srcId="{270D2FB7-18BD-47B2-B23B-F24394C5E671}" destId="{BDFB6EEB-38F2-40B6-9001-56D446E23E29}" srcOrd="37" destOrd="0" presId="urn:microsoft.com/office/officeart/2005/8/layout/list1"/>
    <dgm:cxn modelId="{254DBD6C-B2A0-4B7E-9DAB-C1FAD727CE4D}" type="presParOf" srcId="{270D2FB7-18BD-47B2-B23B-F24394C5E671}" destId="{4FD595B7-AE86-4FEE-8C6C-6320FF2F4A38}" srcOrd="3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D0158-9B3C-4069-8927-863575F0E1FB}">
      <dsp:nvSpPr>
        <dsp:cNvPr id="0" name=""/>
        <dsp:cNvSpPr/>
      </dsp:nvSpPr>
      <dsp:spPr>
        <a:xfrm>
          <a:off x="0" y="180837"/>
          <a:ext cx="10775044" cy="30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9084BA-0F95-4079-89EE-76B47EA3517A}">
      <dsp:nvSpPr>
        <dsp:cNvPr id="0" name=""/>
        <dsp:cNvSpPr/>
      </dsp:nvSpPr>
      <dsp:spPr>
        <a:xfrm>
          <a:off x="538752" y="3717"/>
          <a:ext cx="7542530" cy="35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090" tIns="0" rIns="285090" bIns="0" numCol="1" spcCol="1270" anchor="ctr" anchorCtr="0">
          <a:noAutofit/>
        </a:bodyPr>
        <a:lstStyle/>
        <a:p>
          <a:pPr marL="0" lvl="0" indent="0" algn="l" defTabSz="889000">
            <a:lnSpc>
              <a:spcPct val="90000"/>
            </a:lnSpc>
            <a:spcBef>
              <a:spcPct val="0"/>
            </a:spcBef>
            <a:spcAft>
              <a:spcPct val="35000"/>
            </a:spcAft>
            <a:buNone/>
          </a:pPr>
          <a:r>
            <a:rPr lang="en-US" sz="2000" b="1" i="0" kern="1200" dirty="0">
              <a:effectLst/>
              <a:latin typeface="Söhne"/>
            </a:rPr>
            <a:t>1: Introduction</a:t>
          </a:r>
          <a:endParaRPr lang="en-CA" sz="2000" b="1" kern="1200" dirty="0"/>
        </a:p>
      </dsp:txBody>
      <dsp:txXfrm>
        <a:off x="556045" y="21010"/>
        <a:ext cx="7507944" cy="319654"/>
      </dsp:txXfrm>
    </dsp:sp>
    <dsp:sp modelId="{B4460999-C43A-4F8B-BD0A-F809451D163C}">
      <dsp:nvSpPr>
        <dsp:cNvPr id="0" name=""/>
        <dsp:cNvSpPr/>
      </dsp:nvSpPr>
      <dsp:spPr>
        <a:xfrm>
          <a:off x="0" y="725157"/>
          <a:ext cx="10775044" cy="30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9F98DD-703C-4C48-9667-95E201D432C2}">
      <dsp:nvSpPr>
        <dsp:cNvPr id="0" name=""/>
        <dsp:cNvSpPr/>
      </dsp:nvSpPr>
      <dsp:spPr>
        <a:xfrm>
          <a:off x="538752" y="548037"/>
          <a:ext cx="7542530" cy="354240"/>
        </a:xfrm>
        <a:prstGeom prst="roundRect">
          <a:avLst/>
        </a:prstGeom>
        <a:solidFill>
          <a:schemeClr val="accent1">
            <a:alpha val="99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090" tIns="0" rIns="285090" bIns="0" numCol="1" spcCol="1270" anchor="ctr" anchorCtr="0">
          <a:noAutofit/>
        </a:bodyPr>
        <a:lstStyle/>
        <a:p>
          <a:pPr marL="0" lvl="0" indent="0" algn="l" defTabSz="889000">
            <a:lnSpc>
              <a:spcPct val="90000"/>
            </a:lnSpc>
            <a:spcBef>
              <a:spcPct val="0"/>
            </a:spcBef>
            <a:spcAft>
              <a:spcPct val="35000"/>
            </a:spcAft>
            <a:buNone/>
          </a:pPr>
          <a:r>
            <a:rPr lang="en-US" sz="2000" b="1" i="0" kern="1200" dirty="0">
              <a:effectLst/>
              <a:latin typeface="Söhne"/>
            </a:rPr>
            <a:t>2: Lunch vs. Dinner Services</a:t>
          </a:r>
        </a:p>
      </dsp:txBody>
      <dsp:txXfrm>
        <a:off x="556045" y="565330"/>
        <a:ext cx="7507944" cy="319654"/>
      </dsp:txXfrm>
    </dsp:sp>
    <dsp:sp modelId="{1D147A4C-0E11-4C4F-9103-75CAE785D479}">
      <dsp:nvSpPr>
        <dsp:cNvPr id="0" name=""/>
        <dsp:cNvSpPr/>
      </dsp:nvSpPr>
      <dsp:spPr>
        <a:xfrm>
          <a:off x="0" y="1269477"/>
          <a:ext cx="10775044" cy="30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0CDDBC-0A16-466E-AF83-8C33C749671D}">
      <dsp:nvSpPr>
        <dsp:cNvPr id="0" name=""/>
        <dsp:cNvSpPr/>
      </dsp:nvSpPr>
      <dsp:spPr>
        <a:xfrm>
          <a:off x="538752" y="1092357"/>
          <a:ext cx="7542530" cy="35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090" tIns="0" rIns="285090" bIns="0" numCol="1" spcCol="1270" anchor="ctr" anchorCtr="0">
          <a:noAutofit/>
        </a:bodyPr>
        <a:lstStyle/>
        <a:p>
          <a:pPr marL="0" lvl="0" indent="0" algn="l" defTabSz="889000">
            <a:lnSpc>
              <a:spcPct val="90000"/>
            </a:lnSpc>
            <a:spcBef>
              <a:spcPct val="0"/>
            </a:spcBef>
            <a:spcAft>
              <a:spcPct val="35000"/>
            </a:spcAft>
            <a:buNone/>
          </a:pPr>
          <a:r>
            <a:rPr lang="en-US" sz="2000" b="1" i="0" kern="1200" dirty="0">
              <a:effectLst/>
              <a:latin typeface="Söhne"/>
            </a:rPr>
            <a:t>3: </a:t>
          </a:r>
          <a:r>
            <a:rPr lang="en-US" sz="2000" b="1" i="0" kern="1200" dirty="0" err="1">
              <a:effectLst/>
              <a:latin typeface="Söhne"/>
            </a:rPr>
            <a:t>Imapct</a:t>
          </a:r>
          <a:r>
            <a:rPr lang="en-US" sz="2000" b="1" i="0" kern="1200" dirty="0">
              <a:effectLst/>
              <a:latin typeface="Söhne"/>
            </a:rPr>
            <a:t> of Extending Lunch Specials</a:t>
          </a:r>
        </a:p>
      </dsp:txBody>
      <dsp:txXfrm>
        <a:off x="556045" y="1109650"/>
        <a:ext cx="7507944" cy="319654"/>
      </dsp:txXfrm>
    </dsp:sp>
    <dsp:sp modelId="{83BE1455-4BAA-4A12-A6EE-E2671045FC65}">
      <dsp:nvSpPr>
        <dsp:cNvPr id="0" name=""/>
        <dsp:cNvSpPr/>
      </dsp:nvSpPr>
      <dsp:spPr>
        <a:xfrm>
          <a:off x="0" y="1813797"/>
          <a:ext cx="10775044" cy="30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CCA910-CCF1-4F3C-8A44-C00873DF0327}">
      <dsp:nvSpPr>
        <dsp:cNvPr id="0" name=""/>
        <dsp:cNvSpPr/>
      </dsp:nvSpPr>
      <dsp:spPr>
        <a:xfrm>
          <a:off x="538752" y="1636677"/>
          <a:ext cx="7542530" cy="35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090" tIns="0" rIns="285090" bIns="0" numCol="1" spcCol="1270" anchor="ctr" anchorCtr="0">
          <a:noAutofit/>
        </a:bodyPr>
        <a:lstStyle/>
        <a:p>
          <a:pPr marL="0" lvl="0" indent="0" algn="l" defTabSz="889000">
            <a:lnSpc>
              <a:spcPct val="90000"/>
            </a:lnSpc>
            <a:spcBef>
              <a:spcPct val="0"/>
            </a:spcBef>
            <a:spcAft>
              <a:spcPct val="35000"/>
            </a:spcAft>
            <a:buNone/>
          </a:pPr>
          <a:r>
            <a:rPr lang="en-US" sz="2000" b="1" i="0" kern="1200" dirty="0">
              <a:effectLst/>
              <a:latin typeface="Söhne"/>
            </a:rPr>
            <a:t>4: Financial </a:t>
          </a:r>
          <a:r>
            <a:rPr lang="en-US" sz="2000" b="1" kern="1200" dirty="0">
              <a:latin typeface="Söhne"/>
            </a:rPr>
            <a:t>Impact of </a:t>
          </a:r>
          <a:r>
            <a:rPr lang="en-US" sz="2000" b="1" i="0" kern="1200" dirty="0">
              <a:effectLst/>
              <a:latin typeface="Söhne"/>
            </a:rPr>
            <a:t>Discontinuing Social Media Advertising</a:t>
          </a:r>
        </a:p>
      </dsp:txBody>
      <dsp:txXfrm>
        <a:off x="556045" y="1653970"/>
        <a:ext cx="7507944" cy="319654"/>
      </dsp:txXfrm>
    </dsp:sp>
    <dsp:sp modelId="{33A32E04-E13F-4E69-9384-180B6E3BA32B}">
      <dsp:nvSpPr>
        <dsp:cNvPr id="0" name=""/>
        <dsp:cNvSpPr/>
      </dsp:nvSpPr>
      <dsp:spPr>
        <a:xfrm>
          <a:off x="0" y="2358117"/>
          <a:ext cx="10775044" cy="302400"/>
        </a:xfrm>
        <a:prstGeom prst="rect">
          <a:avLst/>
        </a:prstGeom>
        <a:no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B24E5C-9B46-4E62-8911-2C34B564C624}">
      <dsp:nvSpPr>
        <dsp:cNvPr id="0" name=""/>
        <dsp:cNvSpPr/>
      </dsp:nvSpPr>
      <dsp:spPr>
        <a:xfrm>
          <a:off x="538752" y="2180997"/>
          <a:ext cx="7542530" cy="35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090" tIns="0" rIns="285090" bIns="0" numCol="1" spcCol="1270" anchor="ctr" anchorCtr="0">
          <a:noAutofit/>
        </a:bodyPr>
        <a:lstStyle/>
        <a:p>
          <a:pPr marL="0" lvl="0" indent="0" algn="l" defTabSz="889000">
            <a:lnSpc>
              <a:spcPct val="90000"/>
            </a:lnSpc>
            <a:spcBef>
              <a:spcPct val="0"/>
            </a:spcBef>
            <a:spcAft>
              <a:spcPct val="35000"/>
            </a:spcAft>
            <a:buNone/>
          </a:pPr>
          <a:r>
            <a:rPr lang="en-US" sz="2000" b="1" i="0" kern="1200" dirty="0">
              <a:effectLst/>
              <a:latin typeface="Söhne"/>
            </a:rPr>
            <a:t>5: Most Profitable Menu Item</a:t>
          </a:r>
        </a:p>
      </dsp:txBody>
      <dsp:txXfrm>
        <a:off x="556045" y="2198290"/>
        <a:ext cx="7507944" cy="319654"/>
      </dsp:txXfrm>
    </dsp:sp>
    <dsp:sp modelId="{D69B0744-6745-4A82-8B32-3C70611E06A1}">
      <dsp:nvSpPr>
        <dsp:cNvPr id="0" name=""/>
        <dsp:cNvSpPr/>
      </dsp:nvSpPr>
      <dsp:spPr>
        <a:xfrm>
          <a:off x="0" y="2902437"/>
          <a:ext cx="10775044" cy="30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D8F2B6-2626-4295-A2FD-8D7227171DC7}">
      <dsp:nvSpPr>
        <dsp:cNvPr id="0" name=""/>
        <dsp:cNvSpPr/>
      </dsp:nvSpPr>
      <dsp:spPr>
        <a:xfrm>
          <a:off x="538752" y="2725317"/>
          <a:ext cx="7542530" cy="35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090" tIns="0" rIns="285090" bIns="0" numCol="1" spcCol="1270" anchor="ctr" anchorCtr="0">
          <a:noAutofit/>
        </a:bodyPr>
        <a:lstStyle/>
        <a:p>
          <a:pPr marL="0" lvl="0" indent="0" algn="l" defTabSz="889000">
            <a:lnSpc>
              <a:spcPct val="90000"/>
            </a:lnSpc>
            <a:spcBef>
              <a:spcPct val="0"/>
            </a:spcBef>
            <a:spcAft>
              <a:spcPct val="35000"/>
            </a:spcAft>
            <a:buNone/>
          </a:pPr>
          <a:r>
            <a:rPr lang="en-US" sz="2000" b="1" i="0" kern="1200" dirty="0">
              <a:effectLst/>
              <a:latin typeface="Söhne"/>
            </a:rPr>
            <a:t>6: Raw Ingredients and Spoilage</a:t>
          </a:r>
        </a:p>
      </dsp:txBody>
      <dsp:txXfrm>
        <a:off x="556045" y="2742610"/>
        <a:ext cx="7507944" cy="319654"/>
      </dsp:txXfrm>
    </dsp:sp>
    <dsp:sp modelId="{214873E1-CA0F-467F-BD4A-6B8E6928FB8F}">
      <dsp:nvSpPr>
        <dsp:cNvPr id="0" name=""/>
        <dsp:cNvSpPr/>
      </dsp:nvSpPr>
      <dsp:spPr>
        <a:xfrm>
          <a:off x="0" y="3446757"/>
          <a:ext cx="10775044" cy="30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34CB81-259C-4CDC-A705-12D1D2EBAC9A}">
      <dsp:nvSpPr>
        <dsp:cNvPr id="0" name=""/>
        <dsp:cNvSpPr/>
      </dsp:nvSpPr>
      <dsp:spPr>
        <a:xfrm>
          <a:off x="581534" y="3248120"/>
          <a:ext cx="7542530" cy="35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090" tIns="0" rIns="285090" bIns="0" numCol="1" spcCol="1270" anchor="ctr" anchorCtr="0">
          <a:noAutofit/>
        </a:bodyPr>
        <a:lstStyle/>
        <a:p>
          <a:pPr marL="0" lvl="0" indent="0" algn="l" defTabSz="889000">
            <a:lnSpc>
              <a:spcPct val="90000"/>
            </a:lnSpc>
            <a:spcBef>
              <a:spcPct val="0"/>
            </a:spcBef>
            <a:spcAft>
              <a:spcPct val="35000"/>
            </a:spcAft>
            <a:buNone/>
          </a:pPr>
          <a:r>
            <a:rPr lang="en-US" sz="2000" b="1" i="0" kern="1200" dirty="0">
              <a:effectLst/>
              <a:latin typeface="Söhne"/>
            </a:rPr>
            <a:t>7: Happy Path Ordering Process</a:t>
          </a:r>
        </a:p>
      </dsp:txBody>
      <dsp:txXfrm>
        <a:off x="598827" y="3265413"/>
        <a:ext cx="7507944" cy="319654"/>
      </dsp:txXfrm>
    </dsp:sp>
    <dsp:sp modelId="{6E574226-7781-4BA7-B2FA-5EA47A2F4A80}">
      <dsp:nvSpPr>
        <dsp:cNvPr id="0" name=""/>
        <dsp:cNvSpPr/>
      </dsp:nvSpPr>
      <dsp:spPr>
        <a:xfrm>
          <a:off x="0" y="3991077"/>
          <a:ext cx="10775044" cy="30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A9D0CA-DA2B-4DF5-9FBE-C4D762381C20}">
      <dsp:nvSpPr>
        <dsp:cNvPr id="0" name=""/>
        <dsp:cNvSpPr/>
      </dsp:nvSpPr>
      <dsp:spPr>
        <a:xfrm>
          <a:off x="538752" y="3813957"/>
          <a:ext cx="7542530" cy="35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090" tIns="0" rIns="285090" bIns="0" numCol="1" spcCol="1270" anchor="ctr" anchorCtr="0">
          <a:noAutofit/>
        </a:bodyPr>
        <a:lstStyle/>
        <a:p>
          <a:pPr marL="0" lvl="0" indent="0" algn="l" defTabSz="889000">
            <a:lnSpc>
              <a:spcPct val="90000"/>
            </a:lnSpc>
            <a:spcBef>
              <a:spcPct val="0"/>
            </a:spcBef>
            <a:spcAft>
              <a:spcPct val="35000"/>
            </a:spcAft>
            <a:buNone/>
          </a:pPr>
          <a:r>
            <a:rPr lang="en-US" sz="2000" b="1" i="0" kern="1200" dirty="0">
              <a:effectLst/>
              <a:latin typeface="Söhne"/>
            </a:rPr>
            <a:t>8: Improvements to Ordering Process</a:t>
          </a:r>
        </a:p>
      </dsp:txBody>
      <dsp:txXfrm>
        <a:off x="556045" y="3831250"/>
        <a:ext cx="7507944" cy="319654"/>
      </dsp:txXfrm>
    </dsp:sp>
    <dsp:sp modelId="{E3F6BD89-AD6A-474A-8A4F-6A493B049B7E}">
      <dsp:nvSpPr>
        <dsp:cNvPr id="0" name=""/>
        <dsp:cNvSpPr/>
      </dsp:nvSpPr>
      <dsp:spPr>
        <a:xfrm>
          <a:off x="0" y="4535397"/>
          <a:ext cx="10775044" cy="30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9AE1D8-509A-460A-8D29-CA3248631F4B}">
      <dsp:nvSpPr>
        <dsp:cNvPr id="0" name=""/>
        <dsp:cNvSpPr/>
      </dsp:nvSpPr>
      <dsp:spPr>
        <a:xfrm>
          <a:off x="538752" y="4358277"/>
          <a:ext cx="7542530" cy="35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090" tIns="0" rIns="285090" bIns="0" numCol="1" spcCol="1270" anchor="ctr" anchorCtr="0">
          <a:noAutofit/>
        </a:bodyPr>
        <a:lstStyle/>
        <a:p>
          <a:pPr marL="0" lvl="0" indent="0" algn="l" defTabSz="889000">
            <a:lnSpc>
              <a:spcPct val="90000"/>
            </a:lnSpc>
            <a:spcBef>
              <a:spcPct val="0"/>
            </a:spcBef>
            <a:spcAft>
              <a:spcPct val="35000"/>
            </a:spcAft>
            <a:buNone/>
          </a:pPr>
          <a:r>
            <a:rPr lang="en-US" sz="2000" b="1" i="0" kern="1200" dirty="0">
              <a:effectLst/>
              <a:latin typeface="Söhne"/>
            </a:rPr>
            <a:t>9: Special of the Week</a:t>
          </a:r>
        </a:p>
      </dsp:txBody>
      <dsp:txXfrm>
        <a:off x="556045" y="4375570"/>
        <a:ext cx="7507944" cy="319654"/>
      </dsp:txXfrm>
    </dsp:sp>
    <dsp:sp modelId="{4FD595B7-AE86-4FEE-8C6C-6320FF2F4A38}">
      <dsp:nvSpPr>
        <dsp:cNvPr id="0" name=""/>
        <dsp:cNvSpPr/>
      </dsp:nvSpPr>
      <dsp:spPr>
        <a:xfrm>
          <a:off x="0" y="5079717"/>
          <a:ext cx="10775044" cy="30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0EDD7A-A9FF-4602-9F9A-98D3C39BD1DB}">
      <dsp:nvSpPr>
        <dsp:cNvPr id="0" name=""/>
        <dsp:cNvSpPr/>
      </dsp:nvSpPr>
      <dsp:spPr>
        <a:xfrm>
          <a:off x="538752" y="4902597"/>
          <a:ext cx="7542530" cy="35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090" tIns="0" rIns="285090" bIns="0" numCol="1" spcCol="1270" anchor="ctr" anchorCtr="0">
          <a:noAutofit/>
        </a:bodyPr>
        <a:lstStyle/>
        <a:p>
          <a:pPr marL="0" lvl="0" indent="0" algn="l" defTabSz="889000">
            <a:lnSpc>
              <a:spcPct val="90000"/>
            </a:lnSpc>
            <a:spcBef>
              <a:spcPct val="0"/>
            </a:spcBef>
            <a:spcAft>
              <a:spcPct val="35000"/>
            </a:spcAft>
            <a:buNone/>
          </a:pPr>
          <a:r>
            <a:rPr lang="en-US" sz="2000" b="1" i="0" kern="1200" dirty="0">
              <a:effectLst/>
              <a:latin typeface="Söhne"/>
            </a:rPr>
            <a:t>10: Conclusion</a:t>
          </a:r>
        </a:p>
      </dsp:txBody>
      <dsp:txXfrm>
        <a:off x="556045" y="4919890"/>
        <a:ext cx="7507944"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11/23/2023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11/23/2023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3C37BE-C303-496D-B5CD-85F2937540FC}" type="slidenum">
              <a:rPr lang="en-CA" smtClean="0"/>
              <a:t>12</a:t>
            </a:fld>
            <a:endParaRPr lang="en-CA" dirty="0"/>
          </a:p>
        </p:txBody>
      </p:sp>
    </p:spTree>
    <p:extLst>
      <p:ext uri="{BB962C8B-B14F-4D97-AF65-F5344CB8AC3E}">
        <p14:creationId xmlns:p14="http://schemas.microsoft.com/office/powerpoint/2010/main" val="152669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C37BE-C303-496D-B5CD-85F2937540FC}" type="slidenum">
              <a:rPr lang="en-IN" smtClean="0"/>
              <a:t>13</a:t>
            </a:fld>
            <a:endParaRPr lang="en-IN" dirty="0"/>
          </a:p>
        </p:txBody>
      </p:sp>
    </p:spTree>
    <p:extLst>
      <p:ext uri="{BB962C8B-B14F-4D97-AF65-F5344CB8AC3E}">
        <p14:creationId xmlns:p14="http://schemas.microsoft.com/office/powerpoint/2010/main" val="3846191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3C37BE-C303-496D-B5CD-85F2937540FC}" type="slidenum">
              <a:rPr lang="en-CA" smtClean="0"/>
              <a:t>14</a:t>
            </a:fld>
            <a:endParaRPr lang="en-CA" dirty="0"/>
          </a:p>
        </p:txBody>
      </p:sp>
    </p:spTree>
    <p:extLst>
      <p:ext uri="{BB962C8B-B14F-4D97-AF65-F5344CB8AC3E}">
        <p14:creationId xmlns:p14="http://schemas.microsoft.com/office/powerpoint/2010/main" val="1088722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3C37BE-C303-496D-B5CD-85F2937540FC}" type="slidenum">
              <a:rPr lang="en-CA" smtClean="0"/>
              <a:t>15</a:t>
            </a:fld>
            <a:endParaRPr lang="en-CA" dirty="0"/>
          </a:p>
        </p:txBody>
      </p:sp>
    </p:spTree>
    <p:extLst>
      <p:ext uri="{BB962C8B-B14F-4D97-AF65-F5344CB8AC3E}">
        <p14:creationId xmlns:p14="http://schemas.microsoft.com/office/powerpoint/2010/main" val="71237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3C37BE-C303-496D-B5CD-85F2937540FC}" type="slidenum">
              <a:rPr lang="en-CA" smtClean="0"/>
              <a:t>2</a:t>
            </a:fld>
            <a:endParaRPr lang="en-CA" dirty="0"/>
          </a:p>
        </p:txBody>
      </p:sp>
    </p:spTree>
    <p:extLst>
      <p:ext uri="{BB962C8B-B14F-4D97-AF65-F5344CB8AC3E}">
        <p14:creationId xmlns:p14="http://schemas.microsoft.com/office/powerpoint/2010/main" val="529487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3C37BE-C303-496D-B5CD-85F2937540FC}" type="slidenum">
              <a:rPr lang="en-CA" smtClean="0"/>
              <a:t>3</a:t>
            </a:fld>
            <a:endParaRPr lang="en-CA" dirty="0"/>
          </a:p>
        </p:txBody>
      </p:sp>
    </p:spTree>
    <p:extLst>
      <p:ext uri="{BB962C8B-B14F-4D97-AF65-F5344CB8AC3E}">
        <p14:creationId xmlns:p14="http://schemas.microsoft.com/office/powerpoint/2010/main" val="3646609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3C37BE-C303-496D-B5CD-85F2937540FC}" type="slidenum">
              <a:rPr lang="en-CA" smtClean="0"/>
              <a:t>5</a:t>
            </a:fld>
            <a:endParaRPr lang="en-CA" dirty="0"/>
          </a:p>
        </p:txBody>
      </p:sp>
    </p:spTree>
    <p:extLst>
      <p:ext uri="{BB962C8B-B14F-4D97-AF65-F5344CB8AC3E}">
        <p14:creationId xmlns:p14="http://schemas.microsoft.com/office/powerpoint/2010/main" val="2939836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3C37BE-C303-496D-B5CD-85F2937540FC}" type="slidenum">
              <a:rPr lang="en-CA" smtClean="0"/>
              <a:t>7</a:t>
            </a:fld>
            <a:endParaRPr lang="en-CA" dirty="0"/>
          </a:p>
        </p:txBody>
      </p:sp>
    </p:spTree>
    <p:extLst>
      <p:ext uri="{BB962C8B-B14F-4D97-AF65-F5344CB8AC3E}">
        <p14:creationId xmlns:p14="http://schemas.microsoft.com/office/powerpoint/2010/main" val="4228551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3C37BE-C303-496D-B5CD-85F2937540FC}" type="slidenum">
              <a:rPr lang="en-CA" smtClean="0"/>
              <a:t>8</a:t>
            </a:fld>
            <a:endParaRPr lang="en-CA" dirty="0"/>
          </a:p>
        </p:txBody>
      </p:sp>
    </p:spTree>
    <p:extLst>
      <p:ext uri="{BB962C8B-B14F-4D97-AF65-F5344CB8AC3E}">
        <p14:creationId xmlns:p14="http://schemas.microsoft.com/office/powerpoint/2010/main" val="2794194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3C37BE-C303-496D-B5CD-85F2937540FC}" type="slidenum">
              <a:rPr lang="en-CA" smtClean="0"/>
              <a:t>9</a:t>
            </a:fld>
            <a:endParaRPr lang="en-CA" dirty="0"/>
          </a:p>
        </p:txBody>
      </p:sp>
    </p:spTree>
    <p:extLst>
      <p:ext uri="{BB962C8B-B14F-4D97-AF65-F5344CB8AC3E}">
        <p14:creationId xmlns:p14="http://schemas.microsoft.com/office/powerpoint/2010/main" val="2051403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3C37BE-C303-496D-B5CD-85F2937540FC}" type="slidenum">
              <a:rPr lang="en-CA" smtClean="0"/>
              <a:t>10</a:t>
            </a:fld>
            <a:endParaRPr lang="en-CA" dirty="0"/>
          </a:p>
        </p:txBody>
      </p:sp>
    </p:spTree>
    <p:extLst>
      <p:ext uri="{BB962C8B-B14F-4D97-AF65-F5344CB8AC3E}">
        <p14:creationId xmlns:p14="http://schemas.microsoft.com/office/powerpoint/2010/main" val="1594397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3C37BE-C303-496D-B5CD-85F2937540FC}" type="slidenum">
              <a:rPr lang="en-CA" smtClean="0"/>
              <a:t>11</a:t>
            </a:fld>
            <a:endParaRPr lang="en-CA" dirty="0"/>
          </a:p>
        </p:txBody>
      </p:sp>
    </p:spTree>
    <p:extLst>
      <p:ext uri="{BB962C8B-B14F-4D97-AF65-F5344CB8AC3E}">
        <p14:creationId xmlns:p14="http://schemas.microsoft.com/office/powerpoint/2010/main" val="3800948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84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11/23/2023</a:t>
            </a:fld>
            <a:endParaRPr lang="en-US"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0FF54DE5-C571-48E8-A5BC-B369434E2F44}" type="slidenum">
              <a:rPr lang="en-CA" smtClean="0"/>
              <a:t>‹#›</a:t>
            </a:fld>
            <a:endParaRPr lang="en-CA" dirty="0"/>
          </a:p>
        </p:txBody>
      </p:sp>
    </p:spTree>
    <p:extLst>
      <p:ext uri="{BB962C8B-B14F-4D97-AF65-F5344CB8AC3E}">
        <p14:creationId xmlns:p14="http://schemas.microsoft.com/office/powerpoint/2010/main" val="297869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11/23/2023</a:t>
            </a:fld>
            <a:endParaRPr lang="en-US"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0FF54DE5-C571-48E8-A5BC-B369434E2F44}" type="slidenum">
              <a:rPr lang="en-CA" smtClean="0"/>
              <a:t>‹#›</a:t>
            </a:fld>
            <a:endParaRPr lang="en-CA" dirty="0"/>
          </a:p>
        </p:txBody>
      </p:sp>
    </p:spTree>
    <p:extLst>
      <p:ext uri="{BB962C8B-B14F-4D97-AF65-F5344CB8AC3E}">
        <p14:creationId xmlns:p14="http://schemas.microsoft.com/office/powerpoint/2010/main" val="402183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Tree>
    <p:extLst>
      <p:ext uri="{BB962C8B-B14F-4D97-AF65-F5344CB8AC3E}">
        <p14:creationId xmlns:p14="http://schemas.microsoft.com/office/powerpoint/2010/main" val="33991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11/23/2023</a:t>
            </a:fld>
            <a:endParaRPr lang="en-US"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0FF54DE5-C571-48E8-A5BC-B369434E2F44}" type="slidenum">
              <a:rPr lang="en-CA" smtClean="0"/>
              <a:t>‹#›</a:t>
            </a:fld>
            <a:endParaRPr lang="en-CA" dirty="0"/>
          </a:p>
        </p:txBody>
      </p:sp>
    </p:spTree>
    <p:extLst>
      <p:ext uri="{BB962C8B-B14F-4D97-AF65-F5344CB8AC3E}">
        <p14:creationId xmlns:p14="http://schemas.microsoft.com/office/powerpoint/2010/main" val="239607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11/23/2023</a:t>
            </a:fld>
            <a:endParaRPr lang="en-US"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0FF54DE5-C571-48E8-A5BC-B369434E2F44}" type="slidenum">
              <a:rPr lang="en-CA" smtClean="0"/>
              <a:t>‹#›</a:t>
            </a:fld>
            <a:endParaRPr lang="en-CA"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34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2B9795-92DC-40DC-A1CA-9A4B349D7824}" type="datetimeFigureOut">
              <a:rPr lang="en-US" smtClean="0"/>
              <a:t>11/23/2023</a:t>
            </a:fld>
            <a:endParaRPr lang="en-US"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0FF54DE5-C571-48E8-A5BC-B369434E2F44}" type="slidenum">
              <a:rPr lang="en-CA" smtClean="0"/>
              <a:t>‹#›</a:t>
            </a:fld>
            <a:endParaRPr lang="en-CA" dirty="0"/>
          </a:p>
        </p:txBody>
      </p:sp>
    </p:spTree>
    <p:extLst>
      <p:ext uri="{BB962C8B-B14F-4D97-AF65-F5344CB8AC3E}">
        <p14:creationId xmlns:p14="http://schemas.microsoft.com/office/powerpoint/2010/main" val="284480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2B9795-92DC-40DC-A1CA-9A4B349D7824}" type="datetimeFigureOut">
              <a:rPr lang="en-US" smtClean="0"/>
              <a:t>11/23/2023</a:t>
            </a:fld>
            <a:endParaRPr lang="en-US"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0FF54DE5-C571-48E8-A5BC-B369434E2F44}" type="slidenum">
              <a:rPr lang="en-CA" smtClean="0"/>
              <a:t>‹#›</a:t>
            </a:fld>
            <a:endParaRPr lang="en-CA" dirty="0"/>
          </a:p>
        </p:txBody>
      </p:sp>
    </p:spTree>
    <p:extLst>
      <p:ext uri="{BB962C8B-B14F-4D97-AF65-F5344CB8AC3E}">
        <p14:creationId xmlns:p14="http://schemas.microsoft.com/office/powerpoint/2010/main" val="343396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2B9795-92DC-40DC-A1CA-9A4B349D7824}" type="datetimeFigureOut">
              <a:rPr lang="en-US" smtClean="0"/>
              <a:t>11/23/2023</a:t>
            </a:fld>
            <a:endParaRPr lang="en-US"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0FF54DE5-C571-48E8-A5BC-B369434E2F44}" type="slidenum">
              <a:rPr lang="en-CA" smtClean="0"/>
              <a:t>‹#›</a:t>
            </a:fld>
            <a:endParaRPr lang="en-CA" dirty="0"/>
          </a:p>
        </p:txBody>
      </p:sp>
    </p:spTree>
    <p:extLst>
      <p:ext uri="{BB962C8B-B14F-4D97-AF65-F5344CB8AC3E}">
        <p14:creationId xmlns:p14="http://schemas.microsoft.com/office/powerpoint/2010/main" val="21186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02B9795-92DC-40DC-A1CA-9A4B349D7824}" type="datetimeFigureOut">
              <a:rPr lang="en-US" smtClean="0"/>
              <a:t>11/23/2023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dirty="0"/>
          </a:p>
        </p:txBody>
      </p:sp>
      <p:sp>
        <p:nvSpPr>
          <p:cNvPr id="9" name="Slide Number Placeholder 8"/>
          <p:cNvSpPr>
            <a:spLocks noGrp="1"/>
          </p:cNvSpPr>
          <p:nvPr>
            <p:ph type="sldNum" sz="quarter" idx="12"/>
          </p:nvPr>
        </p:nvSpPr>
        <p:spPr/>
        <p:txBody>
          <a:bodyPr/>
          <a:lstStyle/>
          <a:p>
            <a:fld id="{0FF54DE5-C571-48E8-A5BC-B369434E2F44}" type="slidenum">
              <a:rPr lang="en-CA" smtClean="0"/>
              <a:t>‹#›</a:t>
            </a:fld>
            <a:endParaRPr lang="en-CA" dirty="0"/>
          </a:p>
        </p:txBody>
      </p:sp>
    </p:spTree>
    <p:extLst>
      <p:ext uri="{BB962C8B-B14F-4D97-AF65-F5344CB8AC3E}">
        <p14:creationId xmlns:p14="http://schemas.microsoft.com/office/powerpoint/2010/main" val="133665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02B9795-92DC-40DC-A1CA-9A4B349D7824}" type="datetimeFigureOut">
              <a:rPr lang="en-US" smtClean="0"/>
              <a:t>11/23/2023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FF54DE5-C571-48E8-A5BC-B369434E2F44}" type="slidenum">
              <a:rPr lang="en-CA" smtClean="0"/>
              <a:t>‹#›</a:t>
            </a:fld>
            <a:endParaRPr lang="en-CA" dirty="0"/>
          </a:p>
        </p:txBody>
      </p:sp>
    </p:spTree>
    <p:extLst>
      <p:ext uri="{BB962C8B-B14F-4D97-AF65-F5344CB8AC3E}">
        <p14:creationId xmlns:p14="http://schemas.microsoft.com/office/powerpoint/2010/main" val="28061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11/23/2023</a:t>
            </a:fld>
            <a:endParaRPr lang="en-US"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0FF54DE5-C571-48E8-A5BC-B369434E2F44}" type="slidenum">
              <a:rPr lang="en-CA" smtClean="0"/>
              <a:t>‹#›</a:t>
            </a:fld>
            <a:endParaRPr lang="en-CA" dirty="0"/>
          </a:p>
        </p:txBody>
      </p:sp>
    </p:spTree>
    <p:extLst>
      <p:ext uri="{BB962C8B-B14F-4D97-AF65-F5344CB8AC3E}">
        <p14:creationId xmlns:p14="http://schemas.microsoft.com/office/powerpoint/2010/main" val="1951793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02B9795-92DC-40DC-A1CA-9A4B349D7824}" type="datetimeFigureOut">
              <a:rPr lang="en-US" smtClean="0"/>
              <a:pPr/>
              <a:t>11/23/2023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FF54DE5-C571-48E8-A5BC-B369434E2F44}"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33888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file:///C:\Users\parve\AppData\Local\Microsoft\Windows\INetCache\IE\Q70G5G1Q\ADMN5017_Group_Presentation_-_Restaurant_orders%5b1%5d.xlsx!Sheet5!R2C2:R20C5"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foto.wuestenigel.com/businessman-figure-standing-on-wealth-text/" TargetMode="Externa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image" Target="../media/image6.png"/><Relationship Id="rId4" Type="http://schemas.microsoft.com/office/2017/06/relationships/model3d" Target="../media/model3d1.glb"/></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3000">
              <a:schemeClr val="accent1">
                <a:lumMod val="5000"/>
                <a:lumOff val="95000"/>
              </a:schemeClr>
            </a:gs>
            <a:gs pos="84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548640" y="1762298"/>
            <a:ext cx="6290310" cy="3458095"/>
          </a:xfrm>
        </p:spPr>
        <p:txBody>
          <a:bodyPr anchor="ctr">
            <a:normAutofit/>
          </a:bodyPr>
          <a:lstStyle/>
          <a:p>
            <a:r>
              <a:rPr lang="en-US" b="0" i="0" dirty="0">
                <a:solidFill>
                  <a:srgbClr val="0F0F0F"/>
                </a:solidFill>
                <a:effectLst/>
                <a:latin typeface="Söhne"/>
              </a:rPr>
              <a:t>A Comprehensive Analysis of </a:t>
            </a:r>
            <a:br>
              <a:rPr lang="en-US" dirty="0">
                <a:solidFill>
                  <a:srgbClr val="0F0F0F"/>
                </a:solidFill>
                <a:latin typeface="Söhne"/>
              </a:rPr>
            </a:br>
            <a:r>
              <a:rPr lang="en-US" b="0" i="0" dirty="0">
                <a:solidFill>
                  <a:srgbClr val="0F0F0F"/>
                </a:solidFill>
                <a:effectLst/>
                <a:latin typeface="Söhne"/>
              </a:rPr>
              <a:t>Spag</a:t>
            </a:r>
            <a:r>
              <a:rPr lang="en-US" dirty="0">
                <a:solidFill>
                  <a:srgbClr val="0F0F0F"/>
                </a:solidFill>
                <a:latin typeface="Söhne"/>
              </a:rPr>
              <a:t>- get-tea Restaurant</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5" r="8895"/>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7000">
              <a:schemeClr val="accent1">
                <a:lumMod val="5000"/>
                <a:lumOff val="95000"/>
              </a:schemeClr>
            </a:gs>
            <a:gs pos="87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502A-CAB8-B2DB-C5C5-99CFB2DFDA3E}"/>
              </a:ext>
            </a:extLst>
          </p:cNvPr>
          <p:cNvSpPr>
            <a:spLocks noGrp="1"/>
          </p:cNvSpPr>
          <p:nvPr>
            <p:ph type="title"/>
          </p:nvPr>
        </p:nvSpPr>
        <p:spPr>
          <a:xfrm>
            <a:off x="962809" y="414533"/>
            <a:ext cx="10327341" cy="1154922"/>
          </a:xfrm>
        </p:spPr>
        <p:txBody>
          <a:bodyPr>
            <a:normAutofit/>
          </a:bodyPr>
          <a:lstStyle/>
          <a:p>
            <a:r>
              <a:rPr lang="en-US" dirty="0">
                <a:latin typeface="Söhne"/>
              </a:rPr>
              <a:t>Assumptions:</a:t>
            </a:r>
            <a:endParaRPr lang="en-CA" dirty="0"/>
          </a:p>
        </p:txBody>
      </p:sp>
      <p:sp>
        <p:nvSpPr>
          <p:cNvPr id="3" name="Content Placeholder 2">
            <a:extLst>
              <a:ext uri="{FF2B5EF4-FFF2-40B4-BE49-F238E27FC236}">
                <a16:creationId xmlns:a16="http://schemas.microsoft.com/office/drawing/2014/main" id="{C2C8848A-DBE1-B855-70EA-FE1B07139286}"/>
              </a:ext>
            </a:extLst>
          </p:cNvPr>
          <p:cNvSpPr>
            <a:spLocks noGrp="1"/>
          </p:cNvSpPr>
          <p:nvPr>
            <p:ph idx="1"/>
          </p:nvPr>
        </p:nvSpPr>
        <p:spPr>
          <a:xfrm>
            <a:off x="1075765" y="1972235"/>
            <a:ext cx="9714154" cy="3962401"/>
          </a:xfr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000000"/>
                </a:solidFill>
                <a:effectLst/>
                <a:uLnTx/>
                <a:uFillTx/>
                <a:latin typeface="Calibri" panose="020F0502020204030204"/>
                <a:ea typeface="+mn-ea"/>
                <a:cs typeface="+mn-cs"/>
              </a:rPr>
              <a:t>Assumptions:</a:t>
            </a:r>
            <a:endParaRPr kumimoji="0" lang="en-IN" sz="14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defTabSz="457200">
              <a:lnSpc>
                <a:spcPct val="100000"/>
              </a:lnSpc>
              <a:spcBef>
                <a:spcPts val="0"/>
              </a:spcBef>
              <a:spcAft>
                <a:spcPts val="0"/>
              </a:spcAft>
              <a:buClrTx/>
              <a:buSzTx/>
              <a:buFont typeface="Wingdings" panose="05000000000000000000" pitchFamily="2" charset="2"/>
              <a:buChar char="Ø"/>
              <a:defRPr/>
            </a:pPr>
            <a:r>
              <a:rPr kumimoji="0" lang="en-IN" sz="1400" b="0" i="0" u="none" strike="noStrike" kern="1200" cap="none" spc="0" normalizeH="0" baseline="0" noProof="0" dirty="0">
                <a:ln>
                  <a:noFill/>
                </a:ln>
                <a:solidFill>
                  <a:srgbClr val="000000"/>
                </a:solidFill>
                <a:effectLst/>
                <a:uLnTx/>
                <a:uFillTx/>
                <a:latin typeface="Calibri" panose="020F0502020204030204"/>
                <a:ea typeface="+mn-ea"/>
                <a:cs typeface="+mn-cs"/>
              </a:rPr>
              <a:t>Calculations are based on Weekly order frequency.</a:t>
            </a:r>
          </a:p>
          <a:p>
            <a:pPr defTabSz="457200">
              <a:lnSpc>
                <a:spcPct val="100000"/>
              </a:lnSpc>
              <a:spcBef>
                <a:spcPts val="0"/>
              </a:spcBef>
              <a:spcAft>
                <a:spcPts val="0"/>
              </a:spcAft>
              <a:buClrTx/>
              <a:buSzTx/>
              <a:buFont typeface="Wingdings" panose="05000000000000000000" pitchFamily="2" charset="2"/>
              <a:buChar char="Ø"/>
              <a:defRPr/>
            </a:pPr>
            <a:r>
              <a:rPr kumimoji="0" lang="en-IN" sz="1400" b="0" i="0" u="none" strike="noStrike" kern="1200" cap="none" spc="0" normalizeH="0" baseline="0" noProof="0" dirty="0">
                <a:ln>
                  <a:noFill/>
                </a:ln>
                <a:solidFill>
                  <a:srgbClr val="000000"/>
                </a:solidFill>
                <a:effectLst/>
                <a:uLnTx/>
                <a:uFillTx/>
                <a:latin typeface="Calibri" panose="020F0502020204030204"/>
                <a:ea typeface="+mn-ea"/>
                <a:cs typeface="+mn-cs"/>
              </a:rPr>
              <a:t>Consistent demand based on the observed period.</a:t>
            </a:r>
          </a:p>
          <a:p>
            <a:pPr defTabSz="457200">
              <a:lnSpc>
                <a:spcPct val="100000"/>
              </a:lnSpc>
              <a:spcBef>
                <a:spcPts val="0"/>
              </a:spcBef>
              <a:spcAft>
                <a:spcPts val="0"/>
              </a:spcAft>
              <a:buClrTx/>
              <a:buSzTx/>
              <a:buFont typeface="Wingdings" panose="05000000000000000000" pitchFamily="2" charset="2"/>
              <a:buChar char="Ø"/>
              <a:defRPr/>
            </a:pPr>
            <a:r>
              <a:rPr kumimoji="0" lang="en-IN" sz="1400" b="0" i="0" u="none" strike="noStrike" kern="1200" cap="none" spc="0" normalizeH="0" baseline="0" noProof="0" dirty="0">
                <a:ln>
                  <a:noFill/>
                </a:ln>
                <a:solidFill>
                  <a:srgbClr val="000000"/>
                </a:solidFill>
                <a:effectLst/>
                <a:uLnTx/>
                <a:uFillTx/>
                <a:latin typeface="Calibri" panose="020F0502020204030204"/>
                <a:ea typeface="+mn-ea"/>
                <a:cs typeface="+mn-cs"/>
              </a:rPr>
              <a:t>Shelf-life considerations for each ingredient.</a:t>
            </a:r>
          </a:p>
          <a:p>
            <a:pPr defTabSz="457200">
              <a:lnSpc>
                <a:spcPct val="100000"/>
              </a:lnSpc>
              <a:spcBef>
                <a:spcPts val="0"/>
              </a:spcBef>
              <a:spcAft>
                <a:spcPts val="0"/>
              </a:spcAft>
              <a:buClrTx/>
              <a:buSzTx/>
              <a:buFont typeface="Wingdings" panose="05000000000000000000" pitchFamily="2" charset="2"/>
              <a:buChar char="Ø"/>
              <a:defRPr/>
            </a:pPr>
            <a:r>
              <a:rPr kumimoji="0" lang="en-IN" sz="1400" b="0" i="0" u="none" strike="noStrike" kern="1200" cap="none" spc="0" normalizeH="0" baseline="0" noProof="0" dirty="0">
                <a:ln>
                  <a:noFill/>
                </a:ln>
                <a:solidFill>
                  <a:srgbClr val="000000"/>
                </a:solidFill>
                <a:effectLst/>
                <a:uLnTx/>
                <a:uFillTx/>
                <a:latin typeface="Calibri" panose="020F0502020204030204"/>
                <a:ea typeface="+mn-ea"/>
                <a:cs typeface="+mn-cs"/>
              </a:rPr>
              <a:t>A buffer of 10% for each ingredient to account for variability.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b="1"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000000"/>
                </a:solidFill>
                <a:effectLst/>
                <a:uLnTx/>
                <a:uFillTx/>
                <a:latin typeface="Calibri" panose="020F0502020204030204"/>
                <a:ea typeface="+mn-ea"/>
                <a:cs typeface="+mn-cs"/>
              </a:rPr>
              <a:t>Notes:</a:t>
            </a:r>
            <a:endParaRPr kumimoji="0" lang="en-IN" sz="14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R="0" lvl="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400" b="0" i="0" u="none" strike="noStrike" kern="1200" cap="none" spc="0" normalizeH="0" baseline="0" noProof="0" dirty="0">
                <a:ln>
                  <a:noFill/>
                </a:ln>
                <a:solidFill>
                  <a:srgbClr val="000000"/>
                </a:solidFill>
                <a:effectLst/>
                <a:uLnTx/>
                <a:uFillTx/>
                <a:latin typeface="Calibri" panose="020F0502020204030204"/>
                <a:ea typeface="+mn-ea"/>
                <a:cs typeface="+mn-cs"/>
              </a:rPr>
              <a:t>The "Average Weekly Usage" is calculated by taking the average of the weekly usage for the observed weeks.</a:t>
            </a:r>
          </a:p>
          <a:p>
            <a:pPr marR="0" lvl="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400" b="0" i="0" u="none" strike="noStrike" kern="1200" cap="none" spc="0" normalizeH="0" baseline="0" noProof="0" dirty="0">
                <a:ln>
                  <a:noFill/>
                </a:ln>
                <a:solidFill>
                  <a:srgbClr val="000000"/>
                </a:solidFill>
                <a:effectLst/>
                <a:uLnTx/>
                <a:uFillTx/>
                <a:latin typeface="Calibri" panose="020F0502020204030204"/>
                <a:ea typeface="+mn-ea"/>
                <a:cs typeface="+mn-cs"/>
              </a:rPr>
              <a:t>The "Order Quantity" is then determined by adding a buffer of 10% to the average weekly usage.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indent="0">
              <a:buNone/>
            </a:pPr>
            <a:endParaRPr lang="en-CA" dirty="0"/>
          </a:p>
        </p:txBody>
      </p:sp>
    </p:spTree>
    <p:extLst>
      <p:ext uri="{BB962C8B-B14F-4D97-AF65-F5344CB8AC3E}">
        <p14:creationId xmlns:p14="http://schemas.microsoft.com/office/powerpoint/2010/main" val="161004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3" name="Rectangle 105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054" name="Rectangle 105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1055" name="Straight Connector 105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56" name="Rectangle 1055">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7D7D9DBD-49D1-1AD9-100D-63D08C2F93E6}"/>
              </a:ext>
            </a:extLst>
          </p:cNvPr>
          <p:cNvSpPr>
            <a:spLocks noGrp="1"/>
          </p:cNvSpPr>
          <p:nvPr>
            <p:ph type="title"/>
          </p:nvPr>
        </p:nvSpPr>
        <p:spPr>
          <a:xfrm>
            <a:off x="933117" y="5349328"/>
            <a:ext cx="10058400" cy="822960"/>
          </a:xfrm>
        </p:spPr>
        <p:txBody>
          <a:bodyPr vert="horz" lIns="91440" tIns="45720" rIns="91440" bIns="45720" rtlCol="0" anchor="b">
            <a:normAutofit fontScale="90000"/>
          </a:bodyPr>
          <a:lstStyle/>
          <a:p>
            <a:r>
              <a:rPr lang="en-US" sz="3600" b="1" i="0" dirty="0">
                <a:solidFill>
                  <a:schemeClr val="bg1"/>
                </a:solidFill>
                <a:effectLst/>
                <a:latin typeface="Söhne"/>
              </a:rPr>
              <a:t> Happy Path of Ordering Process</a:t>
            </a:r>
            <a:br>
              <a:rPr lang="en-US" sz="3600" b="1" i="0" dirty="0">
                <a:solidFill>
                  <a:schemeClr val="bg1"/>
                </a:solidFill>
                <a:effectLst/>
                <a:latin typeface="Söhne"/>
              </a:rPr>
            </a:br>
            <a:endParaRPr lang="en-US" sz="3600" dirty="0">
              <a:solidFill>
                <a:schemeClr val="bg1"/>
              </a:solidFill>
            </a:endParaRPr>
          </a:p>
        </p:txBody>
      </p:sp>
      <p:pic>
        <p:nvPicPr>
          <p:cNvPr id="1026" name="Picture 2" descr="image">
            <a:extLst>
              <a:ext uri="{FF2B5EF4-FFF2-40B4-BE49-F238E27FC236}">
                <a16:creationId xmlns:a16="http://schemas.microsoft.com/office/drawing/2014/main" id="{FDADFECE-E7CE-77F4-41DD-968D63A0BC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79532"/>
            <a:ext cx="12138212" cy="4810120"/>
          </a:xfrm>
          <a:prstGeom prst="rect">
            <a:avLst/>
          </a:prstGeom>
          <a:noFill/>
          <a:extLst>
            <a:ext uri="{909E8E84-426E-40DD-AFC4-6F175D3DCCD1}">
              <a14:hiddenFill xmlns:a14="http://schemas.microsoft.com/office/drawing/2010/main">
                <a:solidFill>
                  <a:srgbClr val="FFFFFF"/>
                </a:solidFill>
              </a14:hiddenFill>
            </a:ext>
          </a:extLst>
        </p:spPr>
      </p:pic>
      <p:sp>
        <p:nvSpPr>
          <p:cNvPr id="1058" name="Rectangle 1057">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56753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B83A6ED-68A8-B205-21EF-BB70492B877A}"/>
              </a:ext>
            </a:extLst>
          </p:cNvPr>
          <p:cNvSpPr>
            <a:spLocks noGrp="1"/>
          </p:cNvSpPr>
          <p:nvPr>
            <p:ph type="title"/>
          </p:nvPr>
        </p:nvSpPr>
        <p:spPr>
          <a:xfrm>
            <a:off x="631265" y="318311"/>
            <a:ext cx="10058400" cy="864794"/>
          </a:xfrm>
        </p:spPr>
        <p:txBody>
          <a:bodyPr vert="horz" lIns="91440" tIns="45720" rIns="91440" bIns="45720" rtlCol="0" anchor="b">
            <a:normAutofit/>
          </a:bodyPr>
          <a:lstStyle/>
          <a:p>
            <a:r>
              <a:rPr lang="en-US" dirty="0"/>
              <a:t>Ordering Process Improvements:</a:t>
            </a:r>
          </a:p>
        </p:txBody>
      </p:sp>
      <p:sp>
        <p:nvSpPr>
          <p:cNvPr id="4" name="Rectangle 3">
            <a:extLst>
              <a:ext uri="{FF2B5EF4-FFF2-40B4-BE49-F238E27FC236}">
                <a16:creationId xmlns:a16="http://schemas.microsoft.com/office/drawing/2014/main" id="{AA30ED2C-222F-9C94-663F-4B85AFF7545F}"/>
              </a:ext>
            </a:extLst>
          </p:cNvPr>
          <p:cNvSpPr/>
          <p:nvPr/>
        </p:nvSpPr>
        <p:spPr>
          <a:xfrm>
            <a:off x="1420585" y="2391250"/>
            <a:ext cx="9269079" cy="3012142"/>
          </a:xfrm>
          <a:prstGeom prst="rect">
            <a:avLst/>
          </a:prstGeom>
          <a:solidFill>
            <a:srgbClr val="FBE3C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333756">
              <a:spcAft>
                <a:spcPts val="600"/>
              </a:spcAft>
              <a:buFont typeface="+mj-lt"/>
              <a:buAutoNum type="arabicPeriod"/>
            </a:pPr>
            <a:r>
              <a:rPr lang="en-US" sz="1400" kern="1200" dirty="0">
                <a:solidFill>
                  <a:schemeClr val="tx1"/>
                </a:solidFill>
                <a:latin typeface="+mn-lt"/>
                <a:ea typeface="+mn-ea"/>
                <a:cs typeface="+mn-cs"/>
              </a:rPr>
              <a:t>The reservation process can be updated by requiring the customer to provide a phone number, so the restaurant has a way to contact them. If the customer is 15 minutes late the restaurant can call to see if the customer is still coming, if they don’t respond their table will be forfeited. This will reduce the wait time for the other customers when it is busy.</a:t>
            </a:r>
          </a:p>
          <a:p>
            <a:pPr defTabSz="333756">
              <a:spcAft>
                <a:spcPts val="600"/>
              </a:spcAft>
              <a:buFont typeface="+mj-lt"/>
              <a:buAutoNum type="arabicPeriod"/>
            </a:pPr>
            <a:endParaRPr lang="en-US" sz="1400" kern="1200" dirty="0">
              <a:solidFill>
                <a:schemeClr val="tx1"/>
              </a:solidFill>
              <a:latin typeface="+mn-lt"/>
              <a:ea typeface="+mn-ea"/>
              <a:cs typeface="+mn-cs"/>
            </a:endParaRPr>
          </a:p>
          <a:p>
            <a:pPr defTabSz="333756">
              <a:spcAft>
                <a:spcPts val="600"/>
              </a:spcAft>
              <a:buFont typeface="+mj-lt"/>
              <a:buAutoNum type="arabicPeriod"/>
            </a:pPr>
            <a:r>
              <a:rPr lang="en-US" sz="1400" kern="1200" dirty="0">
                <a:solidFill>
                  <a:schemeClr val="tx1"/>
                </a:solidFill>
                <a:latin typeface="+mn-lt"/>
                <a:ea typeface="+mn-ea"/>
                <a:cs typeface="+mn-cs"/>
              </a:rPr>
              <a:t>The restaurant should have an updated POS system that can allow the server to print a ticket for the kitchen and provide a description of each menu item. This will reduce errors and prevent time waste.</a:t>
            </a:r>
            <a:endParaRPr lang="en-US" sz="1400" dirty="0">
              <a:solidFill>
                <a:schemeClr val="tx1"/>
              </a:solidFill>
            </a:endParaRPr>
          </a:p>
        </p:txBody>
      </p:sp>
      <p:sp>
        <p:nvSpPr>
          <p:cNvPr id="5" name="Frame 4">
            <a:extLst>
              <a:ext uri="{FF2B5EF4-FFF2-40B4-BE49-F238E27FC236}">
                <a16:creationId xmlns:a16="http://schemas.microsoft.com/office/drawing/2014/main" id="{1AB19394-ED15-1D97-23F2-AA3634047538}"/>
              </a:ext>
            </a:extLst>
          </p:cNvPr>
          <p:cNvSpPr/>
          <p:nvPr/>
        </p:nvSpPr>
        <p:spPr>
          <a:xfrm>
            <a:off x="685800" y="1660072"/>
            <a:ext cx="10776857" cy="4474498"/>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cxnSp>
        <p:nvCxnSpPr>
          <p:cNvPr id="6" name="Straight Connector 5">
            <a:extLst>
              <a:ext uri="{FF2B5EF4-FFF2-40B4-BE49-F238E27FC236}">
                <a16:creationId xmlns:a16="http://schemas.microsoft.com/office/drawing/2014/main" id="{19EA2B6F-3E0B-CB3A-48B9-3A2274D6618A}"/>
              </a:ext>
            </a:extLst>
          </p:cNvPr>
          <p:cNvCxnSpPr>
            <a:cxnSpLocks/>
          </p:cNvCxnSpPr>
          <p:nvPr/>
        </p:nvCxnSpPr>
        <p:spPr>
          <a:xfrm>
            <a:off x="756557" y="1262743"/>
            <a:ext cx="10559143"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50455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4" name="Rectangle 33">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D06436B-B5C7-6751-E753-4C6CE806CF75}"/>
              </a:ext>
            </a:extLst>
          </p:cNvPr>
          <p:cNvSpPr>
            <a:spLocks noGrp="1"/>
          </p:cNvSpPr>
          <p:nvPr>
            <p:ph type="title"/>
          </p:nvPr>
        </p:nvSpPr>
        <p:spPr>
          <a:xfrm>
            <a:off x="707560" y="308116"/>
            <a:ext cx="9920942" cy="859919"/>
          </a:xfrm>
        </p:spPr>
        <p:txBody>
          <a:bodyPr>
            <a:normAutofit/>
          </a:bodyPr>
          <a:lstStyle/>
          <a:p>
            <a:r>
              <a:rPr lang="en-US" b="0" i="0" dirty="0">
                <a:effectLst/>
                <a:latin typeface="Söhne"/>
              </a:rPr>
              <a:t>Special of the Week: Bacon </a:t>
            </a:r>
            <a:r>
              <a:rPr lang="en-US" b="0" i="0" dirty="0" err="1">
                <a:effectLst/>
                <a:latin typeface="Söhne"/>
              </a:rPr>
              <a:t>Butty</a:t>
            </a:r>
            <a:endParaRPr lang="en-CA" noProof="0" dirty="0"/>
          </a:p>
        </p:txBody>
      </p:sp>
      <p:graphicFrame>
        <p:nvGraphicFramePr>
          <p:cNvPr id="3" name="Content Placeholder 3" descr="Chart type: Clustered Column. '% of profit in Lunch', '% of profit in Dinner' by 'Menu item'&#10;&#10;Description automatically generated">
            <a:extLst>
              <a:ext uri="{FF2B5EF4-FFF2-40B4-BE49-F238E27FC236}">
                <a16:creationId xmlns:a16="http://schemas.microsoft.com/office/drawing/2014/main" id="{6522BC6B-3CE4-85C5-CFA7-F88336915810}"/>
              </a:ext>
            </a:extLst>
          </p:cNvPr>
          <p:cNvGraphicFramePr>
            <a:graphicFrameLocks/>
          </p:cNvGraphicFramePr>
          <p:nvPr>
            <p:extLst>
              <p:ext uri="{D42A27DB-BD31-4B8C-83A1-F6EECF244321}">
                <p14:modId xmlns:p14="http://schemas.microsoft.com/office/powerpoint/2010/main" val="2220238474"/>
              </p:ext>
            </p:extLst>
          </p:nvPr>
        </p:nvGraphicFramePr>
        <p:xfrm>
          <a:off x="644372" y="1971087"/>
          <a:ext cx="10610626" cy="4326237"/>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382752BC-9352-F58E-34C6-F1DEB25B2B69}"/>
              </a:ext>
            </a:extLst>
          </p:cNvPr>
          <p:cNvSpPr txBox="1"/>
          <p:nvPr/>
        </p:nvSpPr>
        <p:spPr>
          <a:xfrm>
            <a:off x="707560" y="1287764"/>
            <a:ext cx="10610626" cy="646331"/>
          </a:xfrm>
          <a:prstGeom prst="rect">
            <a:avLst/>
          </a:prstGeom>
          <a:noFill/>
        </p:spPr>
        <p:txBody>
          <a:bodyPr wrap="square" rtlCol="0">
            <a:spAutoFit/>
          </a:bodyPr>
          <a:lstStyle/>
          <a:p>
            <a:r>
              <a:rPr lang="en-US" b="0" i="0" dirty="0">
                <a:solidFill>
                  <a:srgbClr val="0F0F0F"/>
                </a:solidFill>
                <a:effectLst/>
                <a:latin typeface="Söhne"/>
              </a:rPr>
              <a:t>Selecting 'Bacon Butty' as the special of the week, despite a 25% discount, guarantees a strong profit margin preservation of 81% during lunch and 86% during dinner. </a:t>
            </a:r>
            <a:endParaRPr lang="en-CA" dirty="0"/>
          </a:p>
        </p:txBody>
      </p:sp>
      <p:cxnSp>
        <p:nvCxnSpPr>
          <p:cNvPr id="7" name="Straight Connector 6">
            <a:extLst>
              <a:ext uri="{FF2B5EF4-FFF2-40B4-BE49-F238E27FC236}">
                <a16:creationId xmlns:a16="http://schemas.microsoft.com/office/drawing/2014/main" id="{F03ADFB9-C02C-B9ED-039F-BC055DD99972}"/>
              </a:ext>
            </a:extLst>
          </p:cNvPr>
          <p:cNvCxnSpPr/>
          <p:nvPr/>
        </p:nvCxnSpPr>
        <p:spPr>
          <a:xfrm>
            <a:off x="798022" y="1168035"/>
            <a:ext cx="10202487"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5236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37000">
              <a:schemeClr val="accent1">
                <a:lumMod val="5000"/>
                <a:lumOff val="95000"/>
              </a:schemeClr>
            </a:gs>
            <a:gs pos="87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croll: Horizontal 4">
            <a:extLst>
              <a:ext uri="{FF2B5EF4-FFF2-40B4-BE49-F238E27FC236}">
                <a16:creationId xmlns:a16="http://schemas.microsoft.com/office/drawing/2014/main" id="{5CB76483-BDDF-2C4A-328B-FB5571A0BC7C}"/>
              </a:ext>
            </a:extLst>
          </p:cNvPr>
          <p:cNvSpPr/>
          <p:nvPr/>
        </p:nvSpPr>
        <p:spPr>
          <a:xfrm>
            <a:off x="589878" y="171324"/>
            <a:ext cx="10951284" cy="1641339"/>
          </a:xfrm>
          <a:prstGeom prst="horizontalScroll">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9C4D502A-CAB8-B2DB-C5C5-99CFB2DFDA3E}"/>
              </a:ext>
            </a:extLst>
          </p:cNvPr>
          <p:cNvSpPr>
            <a:spLocks noGrp="1"/>
          </p:cNvSpPr>
          <p:nvPr>
            <p:ph type="title"/>
          </p:nvPr>
        </p:nvSpPr>
        <p:spPr>
          <a:xfrm>
            <a:off x="1097279" y="286603"/>
            <a:ext cx="10327341" cy="1154922"/>
          </a:xfrm>
        </p:spPr>
        <p:txBody>
          <a:bodyPr/>
          <a:lstStyle/>
          <a:p>
            <a:r>
              <a:rPr lang="en-CA" dirty="0"/>
              <a:t>Reasons for choosing Bacon Butty</a:t>
            </a:r>
          </a:p>
        </p:txBody>
      </p:sp>
      <p:sp>
        <p:nvSpPr>
          <p:cNvPr id="3" name="Content Placeholder 2">
            <a:extLst>
              <a:ext uri="{FF2B5EF4-FFF2-40B4-BE49-F238E27FC236}">
                <a16:creationId xmlns:a16="http://schemas.microsoft.com/office/drawing/2014/main" id="{C2C8848A-DBE1-B855-70EA-FE1B07139286}"/>
              </a:ext>
            </a:extLst>
          </p:cNvPr>
          <p:cNvSpPr>
            <a:spLocks noGrp="1"/>
          </p:cNvSpPr>
          <p:nvPr>
            <p:ph idx="1"/>
          </p:nvPr>
        </p:nvSpPr>
        <p:spPr>
          <a:xfrm>
            <a:off x="1036320" y="1594455"/>
            <a:ext cx="10058400" cy="4490520"/>
          </a:xfrm>
        </p:spPr>
        <p:txBody>
          <a:bodyPr>
            <a:normAutofit fontScale="62500" lnSpcReduction="20000"/>
          </a:bodyPr>
          <a:lstStyle/>
          <a:p>
            <a:pPr marL="457200" indent="-457200">
              <a:lnSpc>
                <a:spcPct val="200000"/>
              </a:lnSpc>
            </a:pPr>
            <a:r>
              <a:rPr lang="en-CA" sz="2200" dirty="0">
                <a:effectLst/>
                <a:latin typeface="Times New Roman" panose="02020603050405020304" pitchFamily="18" charset="0"/>
                <a:ea typeface="Times New Roman" panose="02020603050405020304" pitchFamily="18" charset="0"/>
              </a:rPr>
              <a:t> </a:t>
            </a:r>
          </a:p>
          <a:p>
            <a:pPr marL="457200" indent="-457200">
              <a:lnSpc>
                <a:spcPct val="200000"/>
              </a:lnSpc>
            </a:pPr>
            <a:r>
              <a:rPr lang="en-CA" sz="2200" b="1" dirty="0">
                <a:effectLst/>
                <a:latin typeface="Times New Roman" panose="02020603050405020304" pitchFamily="18" charset="0"/>
                <a:ea typeface="Times New Roman" panose="02020603050405020304" pitchFamily="18" charset="0"/>
              </a:rPr>
              <a:t>1. High-Profit Margin</a:t>
            </a:r>
            <a:r>
              <a:rPr lang="en-CA" sz="2200" dirty="0">
                <a:effectLst/>
                <a:latin typeface="Times New Roman" panose="02020603050405020304" pitchFamily="18" charset="0"/>
                <a:ea typeface="Times New Roman" panose="02020603050405020304" pitchFamily="18" charset="0"/>
              </a:rPr>
              <a:t>: Even with a 25% discount, 'Bacon Butty' maintains an impressive profit margin, preserving 81% during lunch and 86% during dinner. This ensures the promotional offer remains financially advantageous for the restaurant.</a:t>
            </a:r>
          </a:p>
          <a:p>
            <a:pPr marL="457200" indent="-457200">
              <a:lnSpc>
                <a:spcPct val="200000"/>
              </a:lnSpc>
            </a:pPr>
            <a:r>
              <a:rPr lang="en-CA" sz="2200" b="1" dirty="0">
                <a:effectLst/>
                <a:latin typeface="Times New Roman" panose="02020603050405020304" pitchFamily="18" charset="0"/>
                <a:ea typeface="Times New Roman" panose="02020603050405020304" pitchFamily="18" charset="0"/>
              </a:rPr>
              <a:t>2. Customer Appeal: </a:t>
            </a:r>
            <a:r>
              <a:rPr lang="en-CA" sz="2200" dirty="0">
                <a:effectLst/>
                <a:latin typeface="Times New Roman" panose="02020603050405020304" pitchFamily="18" charset="0"/>
                <a:ea typeface="Times New Roman" panose="02020603050405020304" pitchFamily="18" charset="0"/>
              </a:rPr>
              <a:t>'Bacon Butty' is not only popular but also well-liked by customers. Its combination of high-profit margin and popularity enhances the potential for increased sales during the promotional period.</a:t>
            </a:r>
          </a:p>
          <a:p>
            <a:pPr marL="457200" indent="-457200">
              <a:lnSpc>
                <a:spcPct val="200000"/>
              </a:lnSpc>
            </a:pPr>
            <a:r>
              <a:rPr lang="en-CA" sz="2200" b="1" dirty="0">
                <a:effectLst/>
                <a:latin typeface="Times New Roman" panose="02020603050405020304" pitchFamily="18" charset="0"/>
                <a:ea typeface="Times New Roman" panose="02020603050405020304" pitchFamily="18" charset="0"/>
              </a:rPr>
              <a:t>3. Cost-Effectiveness: </a:t>
            </a:r>
            <a:r>
              <a:rPr lang="en-CA" sz="2200" dirty="0">
                <a:effectLst/>
                <a:latin typeface="Times New Roman" panose="02020603050405020304" pitchFamily="18" charset="0"/>
                <a:ea typeface="Times New Roman" panose="02020603050405020304" pitchFamily="18" charset="0"/>
              </a:rPr>
              <a:t>'Bacon Butty' stands out as a cost-effective choice compared to other menu items. Selecting it as the special of the week ensures optimal financial returns for </a:t>
            </a:r>
            <a:r>
              <a:rPr lang="en-CA" sz="2200" dirty="0" err="1">
                <a:effectLst/>
                <a:latin typeface="Times New Roman" panose="02020603050405020304" pitchFamily="18" charset="0"/>
                <a:ea typeface="Times New Roman" panose="02020603050405020304" pitchFamily="18" charset="0"/>
              </a:rPr>
              <a:t>Spag</a:t>
            </a:r>
            <a:r>
              <a:rPr lang="en-CA" sz="2200" dirty="0">
                <a:effectLst/>
                <a:latin typeface="Times New Roman" panose="02020603050405020304" pitchFamily="18" charset="0"/>
                <a:ea typeface="Times New Roman" panose="02020603050405020304" pitchFamily="18" charset="0"/>
              </a:rPr>
              <a:t>-Get-Tea.</a:t>
            </a:r>
          </a:p>
          <a:p>
            <a:pPr marL="457200" indent="-457200">
              <a:lnSpc>
                <a:spcPct val="200000"/>
              </a:lnSpc>
            </a:pPr>
            <a:r>
              <a:rPr lang="en-CA" sz="2200" b="1" dirty="0">
                <a:effectLst/>
                <a:latin typeface="Times New Roman" panose="02020603050405020304" pitchFamily="18" charset="0"/>
                <a:ea typeface="Times New Roman" panose="02020603050405020304" pitchFamily="18" charset="0"/>
              </a:rPr>
              <a:t>4. Optimizing Demand: </a:t>
            </a:r>
            <a:r>
              <a:rPr lang="en-CA" sz="2200" dirty="0">
                <a:effectLst/>
                <a:latin typeface="Times New Roman" panose="02020603050405020304" pitchFamily="18" charset="0"/>
                <a:ea typeface="Times New Roman" panose="02020603050405020304" pitchFamily="18" charset="0"/>
              </a:rPr>
              <a:t>With a demand of only 130, featuring 'Bacon Butty as the special of the week presents an opportunity to capitalize on its popularity and drive higher sales, effectively maximizing revenue during the promotional period.</a:t>
            </a:r>
          </a:p>
          <a:p>
            <a:pPr marL="0" indent="0">
              <a:buNone/>
            </a:pPr>
            <a:endParaRPr lang="en-CA" dirty="0"/>
          </a:p>
        </p:txBody>
      </p:sp>
      <p:sp>
        <p:nvSpPr>
          <p:cNvPr id="6" name="Rectangle: Top Corners Rounded 5">
            <a:extLst>
              <a:ext uri="{FF2B5EF4-FFF2-40B4-BE49-F238E27FC236}">
                <a16:creationId xmlns:a16="http://schemas.microsoft.com/office/drawing/2014/main" id="{677EF61E-763A-30A2-98F6-729D2F363BE0}"/>
              </a:ext>
            </a:extLst>
          </p:cNvPr>
          <p:cNvSpPr/>
          <p:nvPr/>
        </p:nvSpPr>
        <p:spPr>
          <a:xfrm>
            <a:off x="1097280" y="1812663"/>
            <a:ext cx="10058400" cy="4265407"/>
          </a:xfrm>
          <a:prstGeom prst="round2Same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88320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
              <a:srgbClr val="ECECE4"/>
            </a:gs>
            <a:gs pos="84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E9F2-6042-4F49-CC8D-A761811572BD}"/>
              </a:ext>
            </a:extLst>
          </p:cNvPr>
          <p:cNvSpPr>
            <a:spLocks noGrp="1"/>
          </p:cNvSpPr>
          <p:nvPr>
            <p:ph type="title"/>
          </p:nvPr>
        </p:nvSpPr>
        <p:spPr>
          <a:xfrm>
            <a:off x="898071" y="286603"/>
            <a:ext cx="10257609" cy="1450757"/>
          </a:xfrm>
        </p:spPr>
        <p:txBody>
          <a:bodyPr/>
          <a:lstStyle/>
          <a:p>
            <a:r>
              <a:rPr lang="en-CA" b="1" dirty="0"/>
              <a:t>Conclusion</a:t>
            </a:r>
          </a:p>
        </p:txBody>
      </p:sp>
      <p:sp>
        <p:nvSpPr>
          <p:cNvPr id="3" name="Content Placeholder 2">
            <a:extLst>
              <a:ext uri="{FF2B5EF4-FFF2-40B4-BE49-F238E27FC236}">
                <a16:creationId xmlns:a16="http://schemas.microsoft.com/office/drawing/2014/main" id="{8D161987-1030-BDD7-8048-A49CF1226D6F}"/>
              </a:ext>
            </a:extLst>
          </p:cNvPr>
          <p:cNvSpPr>
            <a:spLocks noGrp="1"/>
          </p:cNvSpPr>
          <p:nvPr>
            <p:ph idx="1"/>
          </p:nvPr>
        </p:nvSpPr>
        <p:spPr>
          <a:xfrm>
            <a:off x="1001486" y="1845734"/>
            <a:ext cx="10154193" cy="402336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dirty="0"/>
            </a:br>
            <a:r>
              <a:rPr kumimoji="0" lang="en-US" altLang="en-US" sz="2000" b="0" i="0" u="none" strike="noStrike" cap="none" normalizeH="0" baseline="0" dirty="0">
                <a:ln>
                  <a:noFill/>
                </a:ln>
                <a:solidFill>
                  <a:schemeClr val="tx1"/>
                </a:solidFill>
                <a:effectLst/>
                <a:latin typeface="Söhne"/>
              </a:rPr>
              <a:t>As Charlie continues to enhance the </a:t>
            </a:r>
            <a:r>
              <a:rPr lang="en-US" b="0" i="0" dirty="0">
                <a:solidFill>
                  <a:srgbClr val="0F0F0F"/>
                </a:solidFill>
                <a:effectLst/>
                <a:latin typeface="Söhne"/>
              </a:rPr>
              <a:t>Spag-Get-Tea </a:t>
            </a:r>
            <a:r>
              <a:rPr kumimoji="0" lang="en-US" altLang="en-US" sz="2000" b="0" i="0" u="none" strike="noStrike" cap="none" normalizeH="0" baseline="0" dirty="0">
                <a:ln>
                  <a:noFill/>
                </a:ln>
                <a:solidFill>
                  <a:schemeClr val="tx1"/>
                </a:solidFill>
                <a:effectLst/>
                <a:latin typeface="Söhne"/>
              </a:rPr>
              <a:t>Italian restaurant's operations, these findings and recommendations serve as a foundation for informed decision-making, ensuring sustained success and an enhanced dining experience for customers.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0000"/>
                </a:solidFill>
                <a:effectLst/>
                <a:latin typeface="Söhne"/>
              </a:rPr>
            </a:br>
            <a:endParaRPr kumimoji="0" lang="en-US" altLang="en-US" sz="4400" b="0" i="0" u="none" strike="noStrike" cap="none" normalizeH="0" baseline="0" dirty="0">
              <a:ln>
                <a:noFill/>
              </a:ln>
              <a:solidFill>
                <a:schemeClr val="tx1"/>
              </a:solidFill>
              <a:effectLst/>
              <a:latin typeface="Arial" panose="020B0604020202020204" pitchFamily="34" charset="0"/>
            </a:endParaRPr>
          </a:p>
          <a:p>
            <a:pPr algn="just"/>
            <a:endParaRPr lang="en-CA" dirty="0"/>
          </a:p>
        </p:txBody>
      </p:sp>
    </p:spTree>
    <p:extLst>
      <p:ext uri="{BB962C8B-B14F-4D97-AF65-F5344CB8AC3E}">
        <p14:creationId xmlns:p14="http://schemas.microsoft.com/office/powerpoint/2010/main" val="319169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DC168600-907D-E11E-E400-258CAA029F5D}"/>
              </a:ext>
            </a:extLst>
          </p:cNvPr>
          <p:cNvSpPr>
            <a:spLocks noGrp="1"/>
          </p:cNvSpPr>
          <p:nvPr>
            <p:ph idx="1"/>
          </p:nvPr>
        </p:nvSpPr>
        <p:spPr>
          <a:xfrm>
            <a:off x="1976288" y="2220045"/>
            <a:ext cx="6847117" cy="1479390"/>
          </a:xfrm>
        </p:spPr>
        <p:txBody>
          <a:bodyPr>
            <a:normAutofit/>
          </a:bodyPr>
          <a:lstStyle/>
          <a:p>
            <a:r>
              <a:rPr lang="en-IN" sz="9600" dirty="0"/>
              <a:t>Thank you</a:t>
            </a:r>
          </a:p>
        </p:txBody>
      </p:sp>
      <p:pic>
        <p:nvPicPr>
          <p:cNvPr id="27" name="Graphic 26" descr="Smiling Face with No Fill">
            <a:extLst>
              <a:ext uri="{FF2B5EF4-FFF2-40B4-BE49-F238E27FC236}">
                <a16:creationId xmlns:a16="http://schemas.microsoft.com/office/drawing/2014/main" id="{7BD19655-051F-DFD7-38A1-B8D6775CDF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2894" y="1762845"/>
            <a:ext cx="1685492" cy="1704004"/>
          </a:xfrm>
          <a:prstGeom prst="rect">
            <a:avLst/>
          </a:prstGeom>
        </p:spPr>
      </p:pic>
      <p:sp>
        <p:nvSpPr>
          <p:cNvPr id="32" name="Rectangle 31">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4" name="Rectangle 33">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65624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168400" y="261258"/>
            <a:ext cx="10058400" cy="728532"/>
          </a:xfrm>
        </p:spPr>
        <p:txBody>
          <a:bodyPr/>
          <a:lstStyle/>
          <a:p>
            <a:r>
              <a:rPr lang="en-US" dirty="0"/>
              <a:t>Table of Contents</a:t>
            </a:r>
          </a:p>
        </p:txBody>
      </p:sp>
      <p:sp>
        <p:nvSpPr>
          <p:cNvPr id="14" name="Content Placeholder 13"/>
          <p:cNvSpPr>
            <a:spLocks noGrp="1"/>
          </p:cNvSpPr>
          <p:nvPr>
            <p:ph idx="1"/>
          </p:nvPr>
        </p:nvSpPr>
        <p:spPr>
          <a:xfrm>
            <a:off x="1066800" y="1987999"/>
            <a:ext cx="10058400" cy="4023360"/>
          </a:xfrm>
        </p:spPr>
        <p:txBody>
          <a:bodyPr>
            <a:normAutofit/>
          </a:bodyPr>
          <a:lstStyle/>
          <a:p>
            <a:pPr algn="l"/>
            <a:r>
              <a:rPr lang="en-US" b="0" i="0" dirty="0">
                <a:effectLst/>
                <a:latin typeface="Söhne"/>
              </a:rPr>
              <a:t> </a:t>
            </a:r>
            <a:endParaRPr lang="en-US" dirty="0"/>
          </a:p>
        </p:txBody>
      </p:sp>
      <p:graphicFrame>
        <p:nvGraphicFramePr>
          <p:cNvPr id="4" name="Diagram 3">
            <a:extLst>
              <a:ext uri="{FF2B5EF4-FFF2-40B4-BE49-F238E27FC236}">
                <a16:creationId xmlns:a16="http://schemas.microsoft.com/office/drawing/2014/main" id="{4FFEEC95-E5AC-CE30-10A2-0C6141B09274}"/>
              </a:ext>
            </a:extLst>
          </p:cNvPr>
          <p:cNvGraphicFramePr/>
          <p:nvPr>
            <p:extLst>
              <p:ext uri="{D42A27DB-BD31-4B8C-83A1-F6EECF244321}">
                <p14:modId xmlns:p14="http://schemas.microsoft.com/office/powerpoint/2010/main" val="3702076542"/>
              </p:ext>
            </p:extLst>
          </p:nvPr>
        </p:nvGraphicFramePr>
        <p:xfrm>
          <a:off x="1168400" y="1036842"/>
          <a:ext cx="10775044" cy="53858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 name="Straight Connector 2">
            <a:extLst>
              <a:ext uri="{FF2B5EF4-FFF2-40B4-BE49-F238E27FC236}">
                <a16:creationId xmlns:a16="http://schemas.microsoft.com/office/drawing/2014/main" id="{EC40FC1A-9301-5A3A-5495-B22214D55665}"/>
              </a:ext>
            </a:extLst>
          </p:cNvPr>
          <p:cNvCxnSpPr/>
          <p:nvPr/>
        </p:nvCxnSpPr>
        <p:spPr>
          <a:xfrm flipV="1">
            <a:off x="1168400" y="938306"/>
            <a:ext cx="10360212" cy="514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
              <a:srgbClr val="ECECE4"/>
            </a:gs>
            <a:gs pos="84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E9F2-6042-4F49-CC8D-A761811572BD}"/>
              </a:ext>
            </a:extLst>
          </p:cNvPr>
          <p:cNvSpPr>
            <a:spLocks noGrp="1"/>
          </p:cNvSpPr>
          <p:nvPr>
            <p:ph type="title"/>
          </p:nvPr>
        </p:nvSpPr>
        <p:spPr>
          <a:xfrm>
            <a:off x="4976552" y="286603"/>
            <a:ext cx="6179128" cy="1450757"/>
          </a:xfrm>
        </p:spPr>
        <p:txBody>
          <a:bodyPr/>
          <a:lstStyle/>
          <a:p>
            <a:r>
              <a:rPr lang="en-CA" b="1" dirty="0"/>
              <a:t>Introduction</a:t>
            </a:r>
          </a:p>
        </p:txBody>
      </p:sp>
      <p:sp>
        <p:nvSpPr>
          <p:cNvPr id="3" name="Content Placeholder 2">
            <a:extLst>
              <a:ext uri="{FF2B5EF4-FFF2-40B4-BE49-F238E27FC236}">
                <a16:creationId xmlns:a16="http://schemas.microsoft.com/office/drawing/2014/main" id="{8D161987-1030-BDD7-8048-A49CF1226D6F}"/>
              </a:ext>
            </a:extLst>
          </p:cNvPr>
          <p:cNvSpPr>
            <a:spLocks noGrp="1"/>
          </p:cNvSpPr>
          <p:nvPr>
            <p:ph idx="1"/>
          </p:nvPr>
        </p:nvSpPr>
        <p:spPr>
          <a:xfrm>
            <a:off x="4976552" y="1845734"/>
            <a:ext cx="6179127" cy="4023360"/>
          </a:xfrm>
        </p:spPr>
        <p:txBody>
          <a:bodyPr/>
          <a:lstStyle/>
          <a:p>
            <a:pPr algn="just"/>
            <a:br>
              <a:rPr lang="en-US" dirty="0"/>
            </a:br>
            <a:r>
              <a:rPr lang="en-US" b="0" i="0" dirty="0" err="1">
                <a:solidFill>
                  <a:srgbClr val="0F0F0F"/>
                </a:solidFill>
                <a:effectLst/>
                <a:latin typeface="Söhne"/>
              </a:rPr>
              <a:t>Spag</a:t>
            </a:r>
            <a:r>
              <a:rPr lang="en-US" b="0" i="0" dirty="0">
                <a:solidFill>
                  <a:srgbClr val="0F0F0F"/>
                </a:solidFill>
                <a:effectLst/>
                <a:latin typeface="Söhne"/>
              </a:rPr>
              <a:t>-Get-Tea, a beloved Italian restaurant, serves up delectable dishes crafted with care. Behind the scenes is Charlie, the visionary owner, constantly striving to improve and evolve the dining experience With a sharp focus on data, Charlie is investigating the dynamics of our business, from identifying popular menu items to understanding sales peaks during lunch versus dinner. His curiosity extends to comprehending the potential impact of changes—such as extending lunch hours until 4 pm and introducing a 25% discount on specials. As we delve into our findings derived from the provided data, we invite you to explore with us in the upcoming slides.</a:t>
            </a:r>
            <a:endParaRPr lang="en-CA" dirty="0"/>
          </a:p>
        </p:txBody>
      </p:sp>
      <p:pic>
        <p:nvPicPr>
          <p:cNvPr id="7" name="Picture 6" descr="Cooked food with ingredients on a table">
            <a:extLst>
              <a:ext uri="{FF2B5EF4-FFF2-40B4-BE49-F238E27FC236}">
                <a16:creationId xmlns:a16="http://schemas.microsoft.com/office/drawing/2014/main" id="{37ABB403-66D3-69FC-AAC0-81FA898A8398}"/>
              </a:ext>
            </a:extLst>
          </p:cNvPr>
          <p:cNvPicPr>
            <a:picLocks noChangeAspect="1"/>
          </p:cNvPicPr>
          <p:nvPr/>
        </p:nvPicPr>
        <p:blipFill rotWithShape="1">
          <a:blip r:embed="rId3"/>
          <a:srcRect l="32004" r="17420" b="2"/>
          <a:stretch/>
        </p:blipFill>
        <p:spPr>
          <a:xfrm>
            <a:off x="0" y="0"/>
            <a:ext cx="4578953" cy="6329082"/>
          </a:xfrm>
          <a:prstGeom prst="rect">
            <a:avLst/>
          </a:prstGeom>
        </p:spPr>
      </p:pic>
    </p:spTree>
    <p:extLst>
      <p:ext uri="{BB962C8B-B14F-4D97-AF65-F5344CB8AC3E}">
        <p14:creationId xmlns:p14="http://schemas.microsoft.com/office/powerpoint/2010/main" val="249981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3BF2-167B-B877-E874-F0940F245921}"/>
              </a:ext>
            </a:extLst>
          </p:cNvPr>
          <p:cNvSpPr>
            <a:spLocks noGrp="1"/>
          </p:cNvSpPr>
          <p:nvPr>
            <p:ph type="title"/>
          </p:nvPr>
        </p:nvSpPr>
        <p:spPr>
          <a:xfrm>
            <a:off x="1097280" y="522514"/>
            <a:ext cx="10058400" cy="914400"/>
          </a:xfrm>
        </p:spPr>
        <p:txBody>
          <a:bodyPr>
            <a:normAutofit fontScale="90000"/>
          </a:bodyPr>
          <a:lstStyle/>
          <a:p>
            <a:r>
              <a:rPr lang="en-US" b="0" i="0" dirty="0">
                <a:effectLst/>
                <a:latin typeface="Söhne"/>
              </a:rPr>
              <a:t>Lunch vs. Dinner Services</a:t>
            </a:r>
            <a:br>
              <a:rPr lang="en-US" b="0" i="0" dirty="0">
                <a:effectLst/>
                <a:latin typeface="Söhne"/>
              </a:rPr>
            </a:br>
            <a:endParaRPr lang="en-CA" dirty="0"/>
          </a:p>
        </p:txBody>
      </p:sp>
      <p:sp>
        <p:nvSpPr>
          <p:cNvPr id="3" name="Content Placeholder 2">
            <a:extLst>
              <a:ext uri="{FF2B5EF4-FFF2-40B4-BE49-F238E27FC236}">
                <a16:creationId xmlns:a16="http://schemas.microsoft.com/office/drawing/2014/main" id="{BACF984B-A424-887F-065E-8E117EA1B4F2}"/>
              </a:ext>
            </a:extLst>
          </p:cNvPr>
          <p:cNvSpPr>
            <a:spLocks noGrp="1"/>
          </p:cNvSpPr>
          <p:nvPr>
            <p:ph idx="1"/>
          </p:nvPr>
        </p:nvSpPr>
        <p:spPr>
          <a:xfrm>
            <a:off x="5477068" y="5243804"/>
            <a:ext cx="5678611" cy="625290"/>
          </a:xfrm>
        </p:spPr>
        <p:txBody>
          <a:bodyPr/>
          <a:lstStyle/>
          <a:p>
            <a:endParaRPr lang="en-CA" dirty="0"/>
          </a:p>
        </p:txBody>
      </p:sp>
      <p:graphicFrame>
        <p:nvGraphicFramePr>
          <p:cNvPr id="4" name="Content Placeholder 15">
            <a:extLst>
              <a:ext uri="{FF2B5EF4-FFF2-40B4-BE49-F238E27FC236}">
                <a16:creationId xmlns:a16="http://schemas.microsoft.com/office/drawing/2014/main" id="{281A23D9-6433-F97A-0AFD-1899317C6076}"/>
              </a:ext>
            </a:extLst>
          </p:cNvPr>
          <p:cNvGraphicFramePr>
            <a:graphicFrameLocks/>
          </p:cNvGraphicFramePr>
          <p:nvPr>
            <p:extLst>
              <p:ext uri="{D42A27DB-BD31-4B8C-83A1-F6EECF244321}">
                <p14:modId xmlns:p14="http://schemas.microsoft.com/office/powerpoint/2010/main" val="1846486991"/>
              </p:ext>
            </p:extLst>
          </p:nvPr>
        </p:nvGraphicFramePr>
        <p:xfrm>
          <a:off x="1033990" y="947551"/>
          <a:ext cx="10184979" cy="5305204"/>
        </p:xfrm>
        <a:graphic>
          <a:graphicData uri="http://schemas.openxmlformats.org/drawingml/2006/table">
            <a:tbl>
              <a:tblPr firstRow="1" bandRow="1">
                <a:tableStyleId>{5C22544A-7EE6-4342-B048-85BDC9FD1C3A}</a:tableStyleId>
              </a:tblPr>
              <a:tblGrid>
                <a:gridCol w="3394993">
                  <a:extLst>
                    <a:ext uri="{9D8B030D-6E8A-4147-A177-3AD203B41FA5}">
                      <a16:colId xmlns:a16="http://schemas.microsoft.com/office/drawing/2014/main" val="20000"/>
                    </a:ext>
                  </a:extLst>
                </a:gridCol>
                <a:gridCol w="3394993">
                  <a:extLst>
                    <a:ext uri="{9D8B030D-6E8A-4147-A177-3AD203B41FA5}">
                      <a16:colId xmlns:a16="http://schemas.microsoft.com/office/drawing/2014/main" val="20001"/>
                    </a:ext>
                  </a:extLst>
                </a:gridCol>
                <a:gridCol w="3394993">
                  <a:extLst>
                    <a:ext uri="{9D8B030D-6E8A-4147-A177-3AD203B41FA5}">
                      <a16:colId xmlns:a16="http://schemas.microsoft.com/office/drawing/2014/main" val="20002"/>
                    </a:ext>
                  </a:extLst>
                </a:gridCol>
              </a:tblGrid>
              <a:tr h="400829">
                <a:tc>
                  <a:txBody>
                    <a:bodyPr/>
                    <a:lstStyle/>
                    <a:p>
                      <a:r>
                        <a:rPr lang="en-US"/>
                        <a:t>Class</a:t>
                      </a:r>
                      <a:endParaRPr/>
                    </a:p>
                  </a:txBody>
                  <a:tcPr marL="91853" marR="91853" anchor="ctr"/>
                </a:tc>
                <a:tc>
                  <a:txBody>
                    <a:bodyPr/>
                    <a:lstStyle/>
                    <a:p>
                      <a:pPr algn="ctr"/>
                      <a:r>
                        <a:rPr lang="en-CA"/>
                        <a:t>Lunch </a:t>
                      </a:r>
                      <a:r>
                        <a:rPr lang="en-IN" sz="1800" b="1" kern="1200">
                          <a:solidFill>
                            <a:schemeClr val="lt1"/>
                          </a:solidFill>
                          <a:effectLst/>
                          <a:latin typeface="+mn-lt"/>
                          <a:ea typeface="+mn-ea"/>
                          <a:cs typeface="+mn-cs"/>
                        </a:rPr>
                        <a:t>(11 a.m. to 2 p.m.) </a:t>
                      </a:r>
                      <a:endParaRPr/>
                    </a:p>
                  </a:txBody>
                  <a:tcPr marL="91853" marR="91853" anchor="ctr"/>
                </a:tc>
                <a:tc>
                  <a:txBody>
                    <a:bodyPr/>
                    <a:lstStyle/>
                    <a:p>
                      <a:pPr algn="ctr"/>
                      <a:r>
                        <a:rPr lang="en-CA"/>
                        <a:t>Dinner </a:t>
                      </a:r>
                      <a:r>
                        <a:rPr lang="en-IN" sz="1800" b="1" kern="1200">
                          <a:solidFill>
                            <a:schemeClr val="lt1"/>
                          </a:solidFill>
                          <a:effectLst/>
                          <a:latin typeface="+mn-lt"/>
                          <a:ea typeface="+mn-ea"/>
                          <a:cs typeface="+mn-cs"/>
                        </a:rPr>
                        <a:t>(Dinner 2 p.m. to 11 p.m.) </a:t>
                      </a:r>
                      <a:endParaRPr/>
                    </a:p>
                  </a:txBody>
                  <a:tcPr marL="91853" marR="91853" anchor="ctr"/>
                </a:tc>
                <a:extLst>
                  <a:ext uri="{0D108BD9-81ED-4DB2-BD59-A6C34878D82A}">
                    <a16:rowId xmlns:a16="http://schemas.microsoft.com/office/drawing/2014/main" val="10000"/>
                  </a:ext>
                </a:extLst>
              </a:tr>
              <a:tr h="6381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1" i="0" kern="1200">
                          <a:solidFill>
                            <a:schemeClr val="dk1"/>
                          </a:solidFill>
                          <a:effectLst/>
                          <a:latin typeface="+mn-lt"/>
                          <a:ea typeface="+mn-ea"/>
                          <a:cs typeface="+mn-cs"/>
                        </a:rPr>
                        <a:t>1. Number of Orders:</a:t>
                      </a:r>
                    </a:p>
                    <a:p>
                      <a:endParaRPr/>
                    </a:p>
                  </a:txBody>
                  <a:tcPr marL="91853" marR="91853" anchor="ctr"/>
                </a:tc>
                <a:tc>
                  <a:txBody>
                    <a:bodyPr/>
                    <a:lstStyle/>
                    <a:p>
                      <a:pPr algn="ctr"/>
                      <a:r>
                        <a:rPr lang="en-CA"/>
                        <a:t>548 orders</a:t>
                      </a:r>
                      <a:endParaRPr/>
                    </a:p>
                  </a:txBody>
                  <a:tcPr marL="91853" marR="91853" anchor="ctr"/>
                </a:tc>
                <a:tc>
                  <a:txBody>
                    <a:bodyPr/>
                    <a:lstStyle/>
                    <a:p>
                      <a:pPr algn="ctr"/>
                      <a:r>
                        <a:rPr lang="en-CA"/>
                        <a:t>1632 orders</a:t>
                      </a:r>
                      <a:endParaRPr/>
                    </a:p>
                  </a:txBody>
                  <a:tcPr marL="91853" marR="91853" anchor="ctr"/>
                </a:tc>
                <a:extLst>
                  <a:ext uri="{0D108BD9-81ED-4DB2-BD59-A6C34878D82A}">
                    <a16:rowId xmlns:a16="http://schemas.microsoft.com/office/drawing/2014/main" val="10001"/>
                  </a:ext>
                </a:extLst>
              </a:tr>
              <a:tr h="6052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1" i="0" kern="1200">
                          <a:solidFill>
                            <a:schemeClr val="dk1"/>
                          </a:solidFill>
                          <a:effectLst/>
                          <a:latin typeface="+mn-lt"/>
                          <a:ea typeface="+mn-ea"/>
                          <a:cs typeface="+mn-cs"/>
                        </a:rPr>
                        <a:t>2. Profitability:</a:t>
                      </a:r>
                    </a:p>
                    <a:p>
                      <a:endParaRPr/>
                    </a:p>
                  </a:txBody>
                  <a:tcPr marL="91853" marR="91853" anchor="ctr"/>
                </a:tc>
                <a:tc>
                  <a:txBody>
                    <a:bodyPr/>
                    <a:lstStyle/>
                    <a:p>
                      <a:pPr algn="ctr"/>
                      <a:r>
                        <a:rPr lang="en-CA" dirty="0"/>
                        <a:t>$ 2,258.36</a:t>
                      </a:r>
                      <a:endParaRPr dirty="0"/>
                    </a:p>
                  </a:txBody>
                  <a:tcPr marL="91853" marR="91853" anchor="ctr"/>
                </a:tc>
                <a:tc>
                  <a:txBody>
                    <a:bodyPr/>
                    <a:lstStyle/>
                    <a:p>
                      <a:pPr algn="ctr"/>
                      <a:r>
                        <a:rPr lang="en-CA" dirty="0"/>
                        <a:t>$ 10,810</a:t>
                      </a:r>
                      <a:endParaRPr dirty="0"/>
                    </a:p>
                  </a:txBody>
                  <a:tcPr marL="91853" marR="91853" anchor="ctr"/>
                </a:tc>
                <a:extLst>
                  <a:ext uri="{0D108BD9-81ED-4DB2-BD59-A6C34878D82A}">
                    <a16:rowId xmlns:a16="http://schemas.microsoft.com/office/drawing/2014/main" val="10002"/>
                  </a:ext>
                </a:extLst>
              </a:tr>
              <a:tr h="6573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a:solidFill>
                            <a:schemeClr val="dk1"/>
                          </a:solidFill>
                          <a:effectLst/>
                          <a:latin typeface="+mn-lt"/>
                          <a:ea typeface="+mn-ea"/>
                          <a:cs typeface="+mn-cs"/>
                        </a:rPr>
                        <a:t>3. Average Spend per Order</a:t>
                      </a:r>
                    </a:p>
                    <a:p>
                      <a:endParaRPr/>
                    </a:p>
                  </a:txBody>
                  <a:tcPr marL="91853" marR="91853" anchor="ctr"/>
                </a:tc>
                <a:tc>
                  <a:txBody>
                    <a:bodyPr/>
                    <a:lstStyle/>
                    <a:p>
                      <a:pPr algn="ctr"/>
                      <a:r>
                        <a:rPr lang="en-CA"/>
                        <a:t>$ 10.30</a:t>
                      </a:r>
                      <a:endParaRPr/>
                    </a:p>
                  </a:txBody>
                  <a:tcPr marL="91853" marR="91853" anchor="ctr"/>
                </a:tc>
                <a:tc>
                  <a:txBody>
                    <a:bodyPr/>
                    <a:lstStyle/>
                    <a:p>
                      <a:pPr algn="ctr"/>
                      <a:r>
                        <a:rPr lang="en-CA"/>
                        <a:t>$ 13.40</a:t>
                      </a:r>
                      <a:endParaRPr/>
                    </a:p>
                  </a:txBody>
                  <a:tcPr marL="91853" marR="91853" anchor="ctr"/>
                </a:tc>
                <a:extLst>
                  <a:ext uri="{0D108BD9-81ED-4DB2-BD59-A6C34878D82A}">
                    <a16:rowId xmlns:a16="http://schemas.microsoft.com/office/drawing/2014/main" val="10003"/>
                  </a:ext>
                </a:extLst>
              </a:tr>
              <a:tr h="11240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1" i="0" kern="1200">
                          <a:solidFill>
                            <a:schemeClr val="dk1"/>
                          </a:solidFill>
                          <a:effectLst/>
                          <a:latin typeface="+mn-lt"/>
                          <a:ea typeface="+mn-ea"/>
                          <a:cs typeface="+mn-cs"/>
                        </a:rPr>
                        <a:t>4. Most Ordered Dishes:</a:t>
                      </a:r>
                    </a:p>
                    <a:p>
                      <a:br>
                        <a:rPr lang="en-CA" sz="1800" b="0" i="0" kern="1200">
                          <a:solidFill>
                            <a:schemeClr val="dk1"/>
                          </a:solidFill>
                          <a:effectLst/>
                          <a:latin typeface="+mn-lt"/>
                          <a:ea typeface="+mn-ea"/>
                          <a:cs typeface="+mn-cs"/>
                        </a:rPr>
                      </a:br>
                      <a:endParaRPr/>
                    </a:p>
                  </a:txBody>
                  <a:tcPr marL="91853" marR="91853" anchor="ctr"/>
                </a:tc>
                <a:tc>
                  <a:txBody>
                    <a:bodyPr/>
                    <a:lstStyle/>
                    <a:p>
                      <a:pPr marL="285750" indent="-285750">
                        <a:buFont typeface="Wingdings" panose="05000000000000000000" pitchFamily="2" charset="2"/>
                        <a:buChar char="Ø"/>
                      </a:pPr>
                      <a:r>
                        <a:rPr lang="en-CA" sz="1800" b="0" i="0" kern="1200" dirty="0">
                          <a:solidFill>
                            <a:schemeClr val="dk1"/>
                          </a:solidFill>
                          <a:effectLst/>
                          <a:latin typeface="+mn-lt"/>
                          <a:ea typeface="+mn-ea"/>
                          <a:cs typeface="+mn-cs"/>
                        </a:rPr>
                        <a:t>Bacon Butty: 55 orders</a:t>
                      </a:r>
                    </a:p>
                    <a:p>
                      <a:pPr marL="285750" indent="-285750">
                        <a:buFont typeface="Wingdings" panose="05000000000000000000" pitchFamily="2" charset="2"/>
                        <a:buChar char="Ø"/>
                      </a:pPr>
                      <a:r>
                        <a:rPr lang="en-CA" sz="1800" b="0" i="0" kern="1200" dirty="0">
                          <a:solidFill>
                            <a:schemeClr val="dk1"/>
                          </a:solidFill>
                          <a:effectLst/>
                          <a:latin typeface="+mn-lt"/>
                          <a:ea typeface="+mn-ea"/>
                          <a:cs typeface="+mn-cs"/>
                        </a:rPr>
                        <a:t>Bangers &amp; Mash: 34 orders</a:t>
                      </a:r>
                    </a:p>
                    <a:p>
                      <a:pPr marL="285750" indent="-285750">
                        <a:buFont typeface="Wingdings" panose="05000000000000000000" pitchFamily="2" charset="2"/>
                        <a:buChar char="Ø"/>
                      </a:pPr>
                      <a:r>
                        <a:rPr lang="en-CA" sz="1800" b="0" i="0" kern="1200" dirty="0">
                          <a:solidFill>
                            <a:schemeClr val="dk1"/>
                          </a:solidFill>
                          <a:effectLst/>
                          <a:latin typeface="+mn-lt"/>
                          <a:ea typeface="+mn-ea"/>
                          <a:cs typeface="+mn-cs"/>
                        </a:rPr>
                        <a:t>Carbonara: 15 orders</a:t>
                      </a:r>
                    </a:p>
                    <a:p>
                      <a:pPr algn="ctr"/>
                      <a:endParaRPr dirty="0"/>
                    </a:p>
                  </a:txBody>
                  <a:tcPr marL="91853" marR="91853" anchor="ctr"/>
                </a:tc>
                <a:tc>
                  <a:txBody>
                    <a:bodyPr/>
                    <a:lstStyle/>
                    <a:p>
                      <a:pPr marL="285750" indent="-285750">
                        <a:buFont typeface="Wingdings" panose="05000000000000000000" pitchFamily="2" charset="2"/>
                        <a:buChar char="Ø"/>
                      </a:pPr>
                      <a:r>
                        <a:rPr lang="en-US" sz="1800" b="0" i="0" kern="1200">
                          <a:solidFill>
                            <a:schemeClr val="dk1"/>
                          </a:solidFill>
                          <a:effectLst/>
                          <a:latin typeface="+mn-lt"/>
                          <a:ea typeface="+mn-ea"/>
                          <a:cs typeface="+mn-cs"/>
                        </a:rPr>
                        <a:t>Cottage Pie: 150 orders</a:t>
                      </a:r>
                    </a:p>
                    <a:p>
                      <a:pPr marL="285750" indent="-285750">
                        <a:buFont typeface="Wingdings" panose="05000000000000000000" pitchFamily="2" charset="2"/>
                        <a:buChar char="Ø"/>
                      </a:pPr>
                      <a:r>
                        <a:rPr lang="en-US" sz="1800" b="0" i="0" kern="1200">
                          <a:solidFill>
                            <a:schemeClr val="dk1"/>
                          </a:solidFill>
                          <a:effectLst/>
                          <a:latin typeface="+mn-lt"/>
                          <a:ea typeface="+mn-ea"/>
                          <a:cs typeface="+mn-cs"/>
                        </a:rPr>
                        <a:t>Bacon </a:t>
                      </a:r>
                      <a:r>
                        <a:rPr lang="en-US" sz="1800" b="0" i="0" kern="1200" err="1">
                          <a:solidFill>
                            <a:schemeClr val="dk1"/>
                          </a:solidFill>
                          <a:effectLst/>
                          <a:latin typeface="+mn-lt"/>
                          <a:ea typeface="+mn-ea"/>
                          <a:cs typeface="+mn-cs"/>
                        </a:rPr>
                        <a:t>Butty</a:t>
                      </a:r>
                      <a:r>
                        <a:rPr lang="en-US" sz="1800" b="0" i="0" kern="1200">
                          <a:solidFill>
                            <a:schemeClr val="dk1"/>
                          </a:solidFill>
                          <a:effectLst/>
                          <a:latin typeface="+mn-lt"/>
                          <a:ea typeface="+mn-ea"/>
                          <a:cs typeface="+mn-cs"/>
                        </a:rPr>
                        <a:t>: 76 orders</a:t>
                      </a:r>
                    </a:p>
                    <a:p>
                      <a:pPr marL="285750" indent="-285750">
                        <a:buFont typeface="Wingdings" panose="05000000000000000000" pitchFamily="2" charset="2"/>
                        <a:buChar char="Ø"/>
                      </a:pPr>
                      <a:r>
                        <a:rPr lang="en-US" sz="1800" b="0" i="0" kern="1200">
                          <a:solidFill>
                            <a:schemeClr val="dk1"/>
                          </a:solidFill>
                          <a:effectLst/>
                          <a:latin typeface="+mn-lt"/>
                          <a:ea typeface="+mn-ea"/>
                          <a:cs typeface="+mn-cs"/>
                        </a:rPr>
                        <a:t>Ravioli: 113 orders</a:t>
                      </a:r>
                    </a:p>
                    <a:p>
                      <a:pPr algn="ctr"/>
                      <a:endParaRPr/>
                    </a:p>
                  </a:txBody>
                  <a:tcPr marL="91853" marR="91853" anchor="ctr"/>
                </a:tc>
                <a:extLst>
                  <a:ext uri="{0D108BD9-81ED-4DB2-BD59-A6C34878D82A}">
                    <a16:rowId xmlns:a16="http://schemas.microsoft.com/office/drawing/2014/main" val="457981841"/>
                  </a:ext>
                </a:extLst>
              </a:tr>
              <a:tr h="801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1" i="0" kern="1200">
                          <a:solidFill>
                            <a:schemeClr val="dk1"/>
                          </a:solidFill>
                          <a:effectLst/>
                          <a:latin typeface="+mn-lt"/>
                          <a:ea typeface="+mn-ea"/>
                          <a:cs typeface="+mn-cs"/>
                        </a:rPr>
                        <a:t>5. Sales Differences:</a:t>
                      </a:r>
                    </a:p>
                    <a:p>
                      <a:endParaRPr/>
                    </a:p>
                  </a:txBody>
                  <a:tcPr marL="91853" marR="91853" anchor="ctr"/>
                </a:tc>
                <a:tc>
                  <a:txBody>
                    <a:bodyPr/>
                    <a:lstStyle/>
                    <a:p>
                      <a:pPr algn="ctr"/>
                      <a:r>
                        <a:rPr lang="en-CA" dirty="0"/>
                        <a:t>$ 5,649</a:t>
                      </a:r>
                      <a:endParaRPr dirty="0"/>
                    </a:p>
                  </a:txBody>
                  <a:tcPr marL="91853" marR="91853" anchor="ctr"/>
                </a:tc>
                <a:tc>
                  <a:txBody>
                    <a:bodyPr/>
                    <a:lstStyle/>
                    <a:p>
                      <a:pPr algn="ctr"/>
                      <a:r>
                        <a:rPr lang="en-CA" dirty="0"/>
                        <a:t>$ 21,915</a:t>
                      </a:r>
                      <a:endParaRPr dirty="0"/>
                    </a:p>
                  </a:txBody>
                  <a:tcPr marL="91853" marR="91853" anchor="ctr"/>
                </a:tc>
                <a:extLst>
                  <a:ext uri="{0D108BD9-81ED-4DB2-BD59-A6C34878D82A}">
                    <a16:rowId xmlns:a16="http://schemas.microsoft.com/office/drawing/2014/main" val="2928300892"/>
                  </a:ext>
                </a:extLst>
              </a:tr>
              <a:tr h="976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1" i="0" kern="1200">
                          <a:solidFill>
                            <a:schemeClr val="dk1"/>
                          </a:solidFill>
                          <a:effectLst/>
                          <a:latin typeface="+mn-lt"/>
                          <a:ea typeface="+mn-ea"/>
                          <a:cs typeface="+mn-cs"/>
                        </a:rPr>
                        <a:t>6. Profitable Dish Differences:</a:t>
                      </a:r>
                    </a:p>
                    <a:p>
                      <a:endParaRPr/>
                    </a:p>
                  </a:txBody>
                  <a:tcPr marL="91853" marR="91853" anchor="ctr"/>
                </a:tc>
                <a:tc>
                  <a:txBody>
                    <a:bodyPr/>
                    <a:lstStyle/>
                    <a:p>
                      <a:pPr algn="ctr"/>
                      <a:r>
                        <a:rPr lang="en-CA" sz="1800" b="0" i="0" kern="1200" dirty="0">
                          <a:solidFill>
                            <a:schemeClr val="dk1"/>
                          </a:solidFill>
                          <a:effectLst/>
                          <a:latin typeface="+mn-lt"/>
                          <a:ea typeface="+mn-ea"/>
                          <a:cs typeface="+mn-cs"/>
                        </a:rPr>
                        <a:t>Bacon Butty ($470.25)</a:t>
                      </a:r>
                      <a:endParaRPr dirty="0"/>
                    </a:p>
                  </a:txBody>
                  <a:tcPr marL="91853" marR="91853" anchor="ctr"/>
                </a:tc>
                <a:tc>
                  <a:txBody>
                    <a:bodyPr/>
                    <a:lstStyle/>
                    <a:p>
                      <a:pPr algn="ctr"/>
                      <a:r>
                        <a:rPr lang="en-CA" sz="1800" b="0" i="0" kern="1200" dirty="0">
                          <a:solidFill>
                            <a:schemeClr val="dk1"/>
                          </a:solidFill>
                          <a:effectLst/>
                          <a:latin typeface="+mn-lt"/>
                          <a:ea typeface="+mn-ea"/>
                          <a:cs typeface="+mn-cs"/>
                        </a:rPr>
                        <a:t>Cottage Pie ($1,687.5)</a:t>
                      </a:r>
                      <a:endParaRPr dirty="0"/>
                    </a:p>
                  </a:txBody>
                  <a:tcPr marL="91853" marR="91853" anchor="ctr"/>
                </a:tc>
                <a:extLst>
                  <a:ext uri="{0D108BD9-81ED-4DB2-BD59-A6C34878D82A}">
                    <a16:rowId xmlns:a16="http://schemas.microsoft.com/office/drawing/2014/main" val="3515246867"/>
                  </a:ext>
                </a:extLst>
              </a:tr>
            </a:tbl>
          </a:graphicData>
        </a:graphic>
      </p:graphicFrame>
      <p:cxnSp>
        <p:nvCxnSpPr>
          <p:cNvPr id="6" name="Straight Connector 5">
            <a:extLst>
              <a:ext uri="{FF2B5EF4-FFF2-40B4-BE49-F238E27FC236}">
                <a16:creationId xmlns:a16="http://schemas.microsoft.com/office/drawing/2014/main" id="{8AD60DDE-42D3-82AB-C8C8-D3F09D9A962A}"/>
              </a:ext>
            </a:extLst>
          </p:cNvPr>
          <p:cNvCxnSpPr/>
          <p:nvPr/>
        </p:nvCxnSpPr>
        <p:spPr>
          <a:xfrm>
            <a:off x="1033990" y="824753"/>
            <a:ext cx="101849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60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724C-9DFB-1D65-129F-C3B42C89FC94}"/>
              </a:ext>
            </a:extLst>
          </p:cNvPr>
          <p:cNvSpPr>
            <a:spLocks noGrp="1"/>
          </p:cNvSpPr>
          <p:nvPr>
            <p:ph type="title"/>
          </p:nvPr>
        </p:nvSpPr>
        <p:spPr>
          <a:xfrm>
            <a:off x="1097279" y="21114"/>
            <a:ext cx="10058400" cy="939769"/>
          </a:xfrm>
        </p:spPr>
        <p:txBody>
          <a:bodyPr>
            <a:normAutofit/>
          </a:bodyPr>
          <a:lstStyle/>
          <a:p>
            <a:r>
              <a:rPr lang="en-CA" b="1" dirty="0"/>
              <a:t>Impact of </a:t>
            </a:r>
            <a:r>
              <a:rPr lang="en-US" b="0" i="0" dirty="0">
                <a:effectLst/>
                <a:latin typeface="Söhne"/>
              </a:rPr>
              <a:t>Extending Lunch Time 2 to 4</a:t>
            </a:r>
            <a:endParaRPr lang="en-CA" dirty="0"/>
          </a:p>
        </p:txBody>
      </p:sp>
      <p:sp>
        <p:nvSpPr>
          <p:cNvPr id="3" name="Content Placeholder 2">
            <a:extLst>
              <a:ext uri="{FF2B5EF4-FFF2-40B4-BE49-F238E27FC236}">
                <a16:creationId xmlns:a16="http://schemas.microsoft.com/office/drawing/2014/main" id="{FA95BDBF-BA74-6120-C3E1-3098B5AF1A07}"/>
              </a:ext>
            </a:extLst>
          </p:cNvPr>
          <p:cNvSpPr>
            <a:spLocks noGrp="1"/>
          </p:cNvSpPr>
          <p:nvPr>
            <p:ph sz="half" idx="1"/>
          </p:nvPr>
        </p:nvSpPr>
        <p:spPr/>
        <p:txBody>
          <a:bodyPr/>
          <a:lstStyle/>
          <a:p>
            <a:endParaRPr lang="en-CA"/>
          </a:p>
        </p:txBody>
      </p:sp>
      <p:graphicFrame>
        <p:nvGraphicFramePr>
          <p:cNvPr id="5" name="Object 4">
            <a:extLst>
              <a:ext uri="{FF2B5EF4-FFF2-40B4-BE49-F238E27FC236}">
                <a16:creationId xmlns:a16="http://schemas.microsoft.com/office/drawing/2014/main" id="{C8DD20A4-9CBC-BDDC-FDDB-50F6E7686C77}"/>
              </a:ext>
            </a:extLst>
          </p:cNvPr>
          <p:cNvGraphicFramePr>
            <a:graphicFrameLocks noChangeAspect="1"/>
          </p:cNvGraphicFramePr>
          <p:nvPr>
            <p:extLst>
              <p:ext uri="{D42A27DB-BD31-4B8C-83A1-F6EECF244321}">
                <p14:modId xmlns:p14="http://schemas.microsoft.com/office/powerpoint/2010/main" val="3078031988"/>
              </p:ext>
            </p:extLst>
          </p:nvPr>
        </p:nvGraphicFramePr>
        <p:xfrm>
          <a:off x="937709" y="872930"/>
          <a:ext cx="10065571" cy="5056094"/>
        </p:xfrm>
        <a:graphic>
          <a:graphicData uri="http://schemas.openxmlformats.org/presentationml/2006/ole">
            <mc:AlternateContent xmlns:mc="http://schemas.openxmlformats.org/markup-compatibility/2006">
              <mc:Choice xmlns:v="urn:schemas-microsoft-com:vml" Requires="v">
                <p:oleObj name="Worksheet" r:id="rId3" imgW="5090018" imgH="3931873" progId="Excel.Sheet.12">
                  <p:link updateAutomatic="1"/>
                </p:oleObj>
              </mc:Choice>
              <mc:Fallback>
                <p:oleObj name="Worksheet" r:id="rId3" imgW="5090018" imgH="3931873" progId="Excel.Sheet.12">
                  <p:link updateAutomatic="1"/>
                  <p:pic>
                    <p:nvPicPr>
                      <p:cNvPr id="5" name="Object 4">
                        <a:extLst>
                          <a:ext uri="{FF2B5EF4-FFF2-40B4-BE49-F238E27FC236}">
                            <a16:creationId xmlns:a16="http://schemas.microsoft.com/office/drawing/2014/main" id="{C8DD20A4-9CBC-BDDC-FDDB-50F6E7686C77}"/>
                          </a:ext>
                        </a:extLst>
                      </p:cNvPr>
                      <p:cNvPicPr/>
                      <p:nvPr/>
                    </p:nvPicPr>
                    <p:blipFill>
                      <a:blip r:embed="rId4"/>
                      <a:stretch>
                        <a:fillRect/>
                      </a:stretch>
                    </p:blipFill>
                    <p:spPr>
                      <a:xfrm>
                        <a:off x="937709" y="872930"/>
                        <a:ext cx="10065571" cy="5056094"/>
                      </a:xfrm>
                      <a:prstGeom prst="rect">
                        <a:avLst/>
                      </a:prstGeom>
                    </p:spPr>
                  </p:pic>
                </p:oleObj>
              </mc:Fallback>
            </mc:AlternateContent>
          </a:graphicData>
        </a:graphic>
      </p:graphicFrame>
      <p:sp>
        <p:nvSpPr>
          <p:cNvPr id="7" name="Oval 6">
            <a:extLst>
              <a:ext uri="{FF2B5EF4-FFF2-40B4-BE49-F238E27FC236}">
                <a16:creationId xmlns:a16="http://schemas.microsoft.com/office/drawing/2014/main" id="{24EC5D85-2584-08CF-B1A0-EA320A78E915}"/>
              </a:ext>
            </a:extLst>
          </p:cNvPr>
          <p:cNvSpPr/>
          <p:nvPr/>
        </p:nvSpPr>
        <p:spPr>
          <a:xfrm>
            <a:off x="11003280" y="4203950"/>
            <a:ext cx="1312433" cy="14200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Overall, Loss in Sale</a:t>
            </a:r>
          </a:p>
        </p:txBody>
      </p:sp>
      <p:cxnSp>
        <p:nvCxnSpPr>
          <p:cNvPr id="11" name="Connector: Elbow 10">
            <a:extLst>
              <a:ext uri="{FF2B5EF4-FFF2-40B4-BE49-F238E27FC236}">
                <a16:creationId xmlns:a16="http://schemas.microsoft.com/office/drawing/2014/main" id="{0E3B814B-8CC1-F18A-F85F-1DA242B51336}"/>
              </a:ext>
            </a:extLst>
          </p:cNvPr>
          <p:cNvCxnSpPr/>
          <p:nvPr/>
        </p:nvCxnSpPr>
        <p:spPr>
          <a:xfrm flipV="1">
            <a:off x="10831156" y="5623959"/>
            <a:ext cx="663387" cy="236668"/>
          </a:xfrm>
          <a:prstGeom prst="bentConnector3">
            <a:avLst/>
          </a:prstGeom>
          <a:ln>
            <a:tailEnd type="triangle"/>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821E99C-F8D6-AA4A-1980-D44AF921249E}"/>
              </a:ext>
            </a:extLst>
          </p:cNvPr>
          <p:cNvSpPr/>
          <p:nvPr/>
        </p:nvSpPr>
        <p:spPr>
          <a:xfrm>
            <a:off x="0" y="0"/>
            <a:ext cx="12192000" cy="2866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4CCD1992-99D6-EC5E-5EEA-D1CE03A40F21}"/>
              </a:ext>
            </a:extLst>
          </p:cNvPr>
          <p:cNvSpPr/>
          <p:nvPr/>
        </p:nvSpPr>
        <p:spPr>
          <a:xfrm>
            <a:off x="0" y="5869094"/>
            <a:ext cx="12192000" cy="7023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Extending lunchtime from 2 PM to 4 PM resulted in a significant sales decline of $1,110.5 units, suggesting it may not be a preferable strategy.</a:t>
            </a:r>
            <a:endParaRPr lang="en-CA" dirty="0">
              <a:solidFill>
                <a:srgbClr val="FF0000"/>
              </a:solidFill>
            </a:endParaRPr>
          </a:p>
        </p:txBody>
      </p:sp>
    </p:spTree>
    <p:extLst>
      <p:ext uri="{BB962C8B-B14F-4D97-AF65-F5344CB8AC3E}">
        <p14:creationId xmlns:p14="http://schemas.microsoft.com/office/powerpoint/2010/main" val="332980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857A-EC64-E36B-87BD-A0ADAE6D2561}"/>
              </a:ext>
            </a:extLst>
          </p:cNvPr>
          <p:cNvSpPr>
            <a:spLocks noGrp="1"/>
          </p:cNvSpPr>
          <p:nvPr>
            <p:ph type="title"/>
          </p:nvPr>
        </p:nvSpPr>
        <p:spPr>
          <a:xfrm>
            <a:off x="1097279" y="286603"/>
            <a:ext cx="10218421" cy="145075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4300" dirty="0">
                <a:latin typeface="Söhne"/>
              </a:rPr>
              <a:t>Financial Impact of Discontinuing Social Media Advertising</a:t>
            </a:r>
          </a:p>
        </p:txBody>
      </p:sp>
      <p:graphicFrame>
        <p:nvGraphicFramePr>
          <p:cNvPr id="4" name="Content Placeholder 3" descr="Chart type: Clustered Column. 'Total Revenue', 'Total Investment', 'Total Profit' by 'Field1'&#10;&#10;Description automatically generated">
            <a:extLst>
              <a:ext uri="{FF2B5EF4-FFF2-40B4-BE49-F238E27FC236}">
                <a16:creationId xmlns:a16="http://schemas.microsoft.com/office/drawing/2014/main" id="{D72E369E-0685-7D41-4F2B-3DF43301E8DF}"/>
              </a:ext>
            </a:extLst>
          </p:cNvPr>
          <p:cNvGraphicFramePr>
            <a:graphicFrameLocks noGrp="1"/>
          </p:cNvGraphicFramePr>
          <p:nvPr>
            <p:ph idx="1"/>
            <p:extLst>
              <p:ext uri="{D42A27DB-BD31-4B8C-83A1-F6EECF244321}">
                <p14:modId xmlns:p14="http://schemas.microsoft.com/office/powerpoint/2010/main" val="172487023"/>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495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mall figure standing on a calendar&#10;&#10;Description automatically generated">
            <a:extLst>
              <a:ext uri="{FF2B5EF4-FFF2-40B4-BE49-F238E27FC236}">
                <a16:creationId xmlns:a16="http://schemas.microsoft.com/office/drawing/2014/main" id="{B7854B28-4AFF-C24E-8D11-39996A23324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7294"/>
            <a:ext cx="10619013" cy="6322750"/>
          </a:xfrm>
          <a:prstGeom prst="rect">
            <a:avLst/>
          </a:prstGeom>
        </p:spPr>
      </p:pic>
      <p:sp>
        <p:nvSpPr>
          <p:cNvPr id="3" name="Content Placeholder 2">
            <a:extLst>
              <a:ext uri="{FF2B5EF4-FFF2-40B4-BE49-F238E27FC236}">
                <a16:creationId xmlns:a16="http://schemas.microsoft.com/office/drawing/2014/main" id="{FA4C0625-03B2-F99C-81A6-7B3159776F37}"/>
              </a:ext>
            </a:extLst>
          </p:cNvPr>
          <p:cNvSpPr>
            <a:spLocks noGrp="1"/>
          </p:cNvSpPr>
          <p:nvPr>
            <p:ph idx="1"/>
          </p:nvPr>
        </p:nvSpPr>
        <p:spPr>
          <a:xfrm>
            <a:off x="125506" y="603624"/>
            <a:ext cx="6904177" cy="4664441"/>
          </a:xfrm>
        </p:spPr>
        <p:txBody>
          <a:bodyPr/>
          <a:lstStyle/>
          <a:p>
            <a:pPr algn="l"/>
            <a:r>
              <a:rPr lang="en-US" b="1" i="0" dirty="0">
                <a:effectLst/>
                <a:latin typeface="Söhne"/>
              </a:rPr>
              <a:t>Conclusion:</a:t>
            </a:r>
          </a:p>
          <a:p>
            <a:pPr algn="l">
              <a:buFont typeface="Arial" panose="020B0604020202020204" pitchFamily="34" charset="0"/>
              <a:buChar char="•"/>
            </a:pPr>
            <a:r>
              <a:rPr lang="en-US" b="0" i="0" dirty="0">
                <a:effectLst/>
                <a:latin typeface="Söhne"/>
              </a:rPr>
              <a:t>The restaurant made more profits in week 1 ($6,423.90) than in week 2 ($4,604.55), even after considering the amount spent on social media.</a:t>
            </a:r>
          </a:p>
          <a:p>
            <a:pPr algn="l">
              <a:buFont typeface="Arial" panose="020B0604020202020204" pitchFamily="34" charset="0"/>
              <a:buChar char="•"/>
            </a:pPr>
            <a:r>
              <a:rPr lang="en-US" b="0" i="0" dirty="0">
                <a:effectLst/>
                <a:latin typeface="Söhne"/>
              </a:rPr>
              <a:t>Dropping the social media spending to zero in week 2 did not result in saving money; instead, it contributed to a lower overall profit.</a:t>
            </a:r>
          </a:p>
          <a:p>
            <a:endParaRPr lang="en-CA" dirty="0"/>
          </a:p>
        </p:txBody>
      </p:sp>
      <p:sp>
        <p:nvSpPr>
          <p:cNvPr id="6" name="TextBox 5">
            <a:extLst>
              <a:ext uri="{FF2B5EF4-FFF2-40B4-BE49-F238E27FC236}">
                <a16:creationId xmlns:a16="http://schemas.microsoft.com/office/drawing/2014/main" id="{6118454C-F3C9-FEA5-FE79-9F9DBB156345}"/>
              </a:ext>
            </a:extLst>
          </p:cNvPr>
          <p:cNvSpPr txBox="1"/>
          <p:nvPr/>
        </p:nvSpPr>
        <p:spPr>
          <a:xfrm>
            <a:off x="438539" y="6619875"/>
            <a:ext cx="11952513" cy="230832"/>
          </a:xfrm>
          <a:prstGeom prst="rect">
            <a:avLst/>
          </a:prstGeom>
          <a:noFill/>
        </p:spPr>
        <p:txBody>
          <a:bodyPr wrap="square" rtlCol="0">
            <a:spAutoFit/>
          </a:bodyPr>
          <a:lstStyle/>
          <a:p>
            <a:r>
              <a:rPr lang="en-CA" sz="900" dirty="0">
                <a:hlinkClick r:id="rId4" tooltip="https://foto.wuestenigel.com/businessman-figure-standing-on-wealth-text/"/>
              </a:rPr>
              <a:t>This Photo</a:t>
            </a:r>
            <a:r>
              <a:rPr lang="en-CA" sz="900" dirty="0"/>
              <a:t> by Unknown Author is licensed under </a:t>
            </a:r>
            <a:r>
              <a:rPr lang="en-CA" sz="900" dirty="0">
                <a:hlinkClick r:id="rId5" tooltip="https://creativecommons.org/licenses/by/3.0/"/>
              </a:rPr>
              <a:t>CC BY</a:t>
            </a:r>
            <a:endParaRPr lang="en-CA" sz="900" dirty="0"/>
          </a:p>
        </p:txBody>
      </p:sp>
      <p:sp>
        <p:nvSpPr>
          <p:cNvPr id="7" name="Cloud 6">
            <a:extLst>
              <a:ext uri="{FF2B5EF4-FFF2-40B4-BE49-F238E27FC236}">
                <a16:creationId xmlns:a16="http://schemas.microsoft.com/office/drawing/2014/main" id="{0583236D-8CC7-C679-5845-5C7574492D78}"/>
              </a:ext>
            </a:extLst>
          </p:cNvPr>
          <p:cNvSpPr/>
          <p:nvPr/>
        </p:nvSpPr>
        <p:spPr>
          <a:xfrm>
            <a:off x="8170505" y="7293"/>
            <a:ext cx="4021494" cy="4023360"/>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F0F0F"/>
                </a:solidFill>
                <a:effectLst/>
                <a:latin typeface="Söhne"/>
              </a:rPr>
              <a:t>The analysis suggests that social media spending might play a crucial role in generating revenue and maintaining profitability, and a well-thought-out marketing strategy could be essential for sustained success.</a:t>
            </a:r>
            <a:endParaRPr lang="en-CA" dirty="0"/>
          </a:p>
        </p:txBody>
      </p:sp>
    </p:spTree>
    <p:extLst>
      <p:ext uri="{BB962C8B-B14F-4D97-AF65-F5344CB8AC3E}">
        <p14:creationId xmlns:p14="http://schemas.microsoft.com/office/powerpoint/2010/main" val="365618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FD09-F2A7-7FC6-6283-316A00F9020A}"/>
              </a:ext>
            </a:extLst>
          </p:cNvPr>
          <p:cNvSpPr>
            <a:spLocks noGrp="1"/>
          </p:cNvSpPr>
          <p:nvPr>
            <p:ph type="title"/>
          </p:nvPr>
        </p:nvSpPr>
        <p:spPr/>
        <p:txBody>
          <a:bodyPr/>
          <a:lstStyle/>
          <a:p>
            <a:r>
              <a:rPr lang="en-US" dirty="0">
                <a:latin typeface="Söhne"/>
              </a:rPr>
              <a:t>Most Profitable Menu Item</a:t>
            </a:r>
            <a:endParaRPr lang="en-CA" dirty="0"/>
          </a:p>
        </p:txBody>
      </p:sp>
      <p:graphicFrame>
        <p:nvGraphicFramePr>
          <p:cNvPr id="4" name="Content Placeholder 3">
            <a:extLst>
              <a:ext uri="{FF2B5EF4-FFF2-40B4-BE49-F238E27FC236}">
                <a16:creationId xmlns:a16="http://schemas.microsoft.com/office/drawing/2014/main" id="{189A3EA6-F072-A9D3-1E9E-D667DA2E584F}"/>
              </a:ext>
            </a:extLst>
          </p:cNvPr>
          <p:cNvGraphicFramePr>
            <a:graphicFrameLocks noGrp="1"/>
          </p:cNvGraphicFramePr>
          <p:nvPr>
            <p:ph idx="1"/>
            <p:extLst>
              <p:ext uri="{D42A27DB-BD31-4B8C-83A1-F6EECF244321}">
                <p14:modId xmlns:p14="http://schemas.microsoft.com/office/powerpoint/2010/main" val="3784414055"/>
              </p:ext>
            </p:extLst>
          </p:nvPr>
        </p:nvGraphicFramePr>
        <p:xfrm>
          <a:off x="1096963" y="1846263"/>
          <a:ext cx="10058400" cy="3802697"/>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am3d="http://schemas.microsoft.com/office/drawing/2017/model3d" Requires="am3d">
          <p:graphicFrame>
            <p:nvGraphicFramePr>
              <p:cNvPr id="5" name="3D Model 4" descr="Trophy">
                <a:extLst>
                  <a:ext uri="{FF2B5EF4-FFF2-40B4-BE49-F238E27FC236}">
                    <a16:creationId xmlns:a16="http://schemas.microsoft.com/office/drawing/2014/main" id="{C624F567-4236-9671-4F21-4B8FD3E8D8F4}"/>
                  </a:ext>
                </a:extLst>
              </p:cNvPr>
              <p:cNvGraphicFramePr>
                <a:graphicFrameLocks noChangeAspect="1"/>
              </p:cNvGraphicFramePr>
              <p:nvPr>
                <p:extLst>
                  <p:ext uri="{D42A27DB-BD31-4B8C-83A1-F6EECF244321}">
                    <p14:modId xmlns:p14="http://schemas.microsoft.com/office/powerpoint/2010/main" val="1618868167"/>
                  </p:ext>
                </p:extLst>
              </p:nvPr>
            </p:nvGraphicFramePr>
            <p:xfrm>
              <a:off x="1673412" y="5318826"/>
              <a:ext cx="1069788" cy="923365"/>
            </p:xfrm>
            <a:graphic>
              <a:graphicData uri="http://schemas.microsoft.com/office/drawing/2017/model3d">
                <am3d:model3d r:embed="rId4">
                  <am3d:spPr>
                    <a:xfrm>
                      <a:off x="0" y="0"/>
                      <a:ext cx="1069788" cy="923365"/>
                    </a:xfrm>
                    <a:prstGeom prst="rect">
                      <a:avLst/>
                    </a:prstGeom>
                  </am3d:spPr>
                  <am3d:camera>
                    <am3d:pos x="0" y="0" z="72591244"/>
                    <am3d:up dx="0" dy="36000000" dz="0"/>
                    <am3d:lookAt x="0" y="0" z="0"/>
                    <am3d:perspective fov="2700000"/>
                  </am3d:camera>
                  <am3d:trans>
                    <am3d:meterPerModelUnit n="9481211" d="1000000"/>
                    <am3d:preTrans dx="0" dy="-17921674" dz="3"/>
                    <am3d:scale>
                      <am3d:sx n="1000000" d="1000000"/>
                      <am3d:sy n="1000000" d="1000000"/>
                      <am3d:sz n="1000000" d="1000000"/>
                    </am3d:scale>
                    <am3d:rot/>
                    <am3d:postTrans dx="0" dy="0" dz="0"/>
                  </am3d:trans>
                  <am3d:raster rName="Office3DRenderer" rVer="16.0.8326">
                    <am3d:blip r:embed="rId5"/>
                  </am3d:raster>
                  <am3d:objViewport viewportSz="130921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descr="Trophy">
                <a:extLst>
                  <a:ext uri="{FF2B5EF4-FFF2-40B4-BE49-F238E27FC236}">
                    <a16:creationId xmlns:a16="http://schemas.microsoft.com/office/drawing/2014/main" id="{C624F567-4236-9671-4F21-4B8FD3E8D8F4}"/>
                  </a:ext>
                </a:extLst>
              </p:cNvPr>
              <p:cNvPicPr>
                <a:picLocks noGrp="1" noRot="1" noChangeAspect="1" noMove="1" noResize="1" noEditPoints="1" noAdjustHandles="1" noChangeArrowheads="1" noChangeShapeType="1" noCrop="1"/>
              </p:cNvPicPr>
              <p:nvPr/>
            </p:nvPicPr>
            <p:blipFill>
              <a:blip r:embed="rId5"/>
              <a:stretch>
                <a:fillRect/>
              </a:stretch>
            </p:blipFill>
            <p:spPr>
              <a:xfrm>
                <a:off x="1673412" y="5318826"/>
                <a:ext cx="1069788" cy="923365"/>
              </a:xfrm>
              <a:prstGeom prst="rect">
                <a:avLst/>
              </a:prstGeom>
            </p:spPr>
          </p:pic>
        </mc:Fallback>
      </mc:AlternateContent>
      <p:sp>
        <p:nvSpPr>
          <p:cNvPr id="6" name="Scroll: Horizontal 5">
            <a:extLst>
              <a:ext uri="{FF2B5EF4-FFF2-40B4-BE49-F238E27FC236}">
                <a16:creationId xmlns:a16="http://schemas.microsoft.com/office/drawing/2014/main" id="{9FCAAE22-12FB-3772-B796-5E451C79C45A}"/>
              </a:ext>
            </a:extLst>
          </p:cNvPr>
          <p:cNvSpPr/>
          <p:nvPr/>
        </p:nvSpPr>
        <p:spPr>
          <a:xfrm>
            <a:off x="2743200" y="5351463"/>
            <a:ext cx="6553200" cy="812800"/>
          </a:xfrm>
          <a:prstGeom prst="horizontalScroll">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3600" dirty="0">
                <a:solidFill>
                  <a:schemeClr val="accent2">
                    <a:lumMod val="50000"/>
                  </a:schemeClr>
                </a:solidFill>
                <a:latin typeface="ADLaM Display" panose="020F0502020204030204" pitchFamily="2" charset="0"/>
                <a:ea typeface="ADLaM Display" panose="020F0502020204030204" pitchFamily="2" charset="0"/>
                <a:cs typeface="ADLaM Display" panose="020F0502020204030204" pitchFamily="2" charset="0"/>
              </a:rPr>
              <a:t>Cottage Pie</a:t>
            </a:r>
          </a:p>
        </p:txBody>
      </p:sp>
      <p:graphicFrame>
        <p:nvGraphicFramePr>
          <p:cNvPr id="3" name="Chart 2">
            <a:extLst>
              <a:ext uri="{FF2B5EF4-FFF2-40B4-BE49-F238E27FC236}">
                <a16:creationId xmlns:a16="http://schemas.microsoft.com/office/drawing/2014/main" id="{DC4E8765-B012-756B-6522-A1E01C60EA7A}"/>
              </a:ext>
            </a:extLst>
          </p:cNvPr>
          <p:cNvGraphicFramePr/>
          <p:nvPr>
            <p:extLst>
              <p:ext uri="{D42A27DB-BD31-4B8C-83A1-F6EECF244321}">
                <p14:modId xmlns:p14="http://schemas.microsoft.com/office/powerpoint/2010/main" val="1038318969"/>
              </p:ext>
            </p:extLst>
          </p:nvPr>
        </p:nvGraphicFramePr>
        <p:xfrm>
          <a:off x="1302871" y="1888565"/>
          <a:ext cx="9852492" cy="319980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109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FD09-F2A7-7FC6-6283-316A00F9020A}"/>
              </a:ext>
            </a:extLst>
          </p:cNvPr>
          <p:cNvSpPr>
            <a:spLocks noGrp="1"/>
          </p:cNvSpPr>
          <p:nvPr>
            <p:ph type="title"/>
          </p:nvPr>
        </p:nvSpPr>
        <p:spPr>
          <a:xfrm>
            <a:off x="246251" y="286604"/>
            <a:ext cx="10909429" cy="556078"/>
          </a:xfrm>
        </p:spPr>
        <p:txBody>
          <a:bodyPr>
            <a:normAutofit fontScale="9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Söhne"/>
              </a:rPr>
              <a:t>Raw Ingredients and Spoilage</a:t>
            </a:r>
            <a:endParaRPr lang="en-IN" dirty="0">
              <a:latin typeface="Söhne"/>
            </a:endParaRPr>
          </a:p>
        </p:txBody>
      </p:sp>
      <p:graphicFrame>
        <p:nvGraphicFramePr>
          <p:cNvPr id="4" name="Content Placeholder 3">
            <a:extLst>
              <a:ext uri="{FF2B5EF4-FFF2-40B4-BE49-F238E27FC236}">
                <a16:creationId xmlns:a16="http://schemas.microsoft.com/office/drawing/2014/main" id="{189A3EA6-F072-A9D3-1E9E-D667DA2E584F}"/>
              </a:ext>
            </a:extLst>
          </p:cNvPr>
          <p:cNvGraphicFramePr>
            <a:graphicFrameLocks noGrp="1"/>
          </p:cNvGraphicFramePr>
          <p:nvPr>
            <p:ph idx="1"/>
          </p:nvPr>
        </p:nvGraphicFramePr>
        <p:xfrm>
          <a:off x="1096963" y="1846263"/>
          <a:ext cx="10058400" cy="38026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9BA213CB-E826-C432-C419-B3E21C58906B}"/>
              </a:ext>
            </a:extLst>
          </p:cNvPr>
          <p:cNvGraphicFramePr>
            <a:graphicFrameLocks noGrp="1"/>
          </p:cNvGraphicFramePr>
          <p:nvPr>
            <p:extLst>
              <p:ext uri="{D42A27DB-BD31-4B8C-83A1-F6EECF244321}">
                <p14:modId xmlns:p14="http://schemas.microsoft.com/office/powerpoint/2010/main" val="2164487824"/>
              </p:ext>
            </p:extLst>
          </p:nvPr>
        </p:nvGraphicFramePr>
        <p:xfrm>
          <a:off x="246251" y="950260"/>
          <a:ext cx="11790362" cy="5312425"/>
        </p:xfrm>
        <a:graphic>
          <a:graphicData uri="http://schemas.openxmlformats.org/drawingml/2006/table">
            <a:tbl>
              <a:tblPr/>
              <a:tblGrid>
                <a:gridCol w="1163855">
                  <a:extLst>
                    <a:ext uri="{9D8B030D-6E8A-4147-A177-3AD203B41FA5}">
                      <a16:colId xmlns:a16="http://schemas.microsoft.com/office/drawing/2014/main" val="326899292"/>
                    </a:ext>
                  </a:extLst>
                </a:gridCol>
                <a:gridCol w="1391566">
                  <a:extLst>
                    <a:ext uri="{9D8B030D-6E8A-4147-A177-3AD203B41FA5}">
                      <a16:colId xmlns:a16="http://schemas.microsoft.com/office/drawing/2014/main" val="725070124"/>
                    </a:ext>
                  </a:extLst>
                </a:gridCol>
                <a:gridCol w="670482">
                  <a:extLst>
                    <a:ext uri="{9D8B030D-6E8A-4147-A177-3AD203B41FA5}">
                      <a16:colId xmlns:a16="http://schemas.microsoft.com/office/drawing/2014/main" val="1831901190"/>
                    </a:ext>
                  </a:extLst>
                </a:gridCol>
                <a:gridCol w="948796">
                  <a:extLst>
                    <a:ext uri="{9D8B030D-6E8A-4147-A177-3AD203B41FA5}">
                      <a16:colId xmlns:a16="http://schemas.microsoft.com/office/drawing/2014/main" val="1484457831"/>
                    </a:ext>
                  </a:extLst>
                </a:gridCol>
                <a:gridCol w="961446">
                  <a:extLst>
                    <a:ext uri="{9D8B030D-6E8A-4147-A177-3AD203B41FA5}">
                      <a16:colId xmlns:a16="http://schemas.microsoft.com/office/drawing/2014/main" val="437887275"/>
                    </a:ext>
                  </a:extLst>
                </a:gridCol>
                <a:gridCol w="1391566">
                  <a:extLst>
                    <a:ext uri="{9D8B030D-6E8A-4147-A177-3AD203B41FA5}">
                      <a16:colId xmlns:a16="http://schemas.microsoft.com/office/drawing/2014/main" val="3357759150"/>
                    </a:ext>
                  </a:extLst>
                </a:gridCol>
                <a:gridCol w="1366264">
                  <a:extLst>
                    <a:ext uri="{9D8B030D-6E8A-4147-A177-3AD203B41FA5}">
                      <a16:colId xmlns:a16="http://schemas.microsoft.com/office/drawing/2014/main" val="1509206245"/>
                    </a:ext>
                  </a:extLst>
                </a:gridCol>
                <a:gridCol w="936145">
                  <a:extLst>
                    <a:ext uri="{9D8B030D-6E8A-4147-A177-3AD203B41FA5}">
                      <a16:colId xmlns:a16="http://schemas.microsoft.com/office/drawing/2014/main" val="2508199486"/>
                    </a:ext>
                  </a:extLst>
                </a:gridCol>
                <a:gridCol w="1859639">
                  <a:extLst>
                    <a:ext uri="{9D8B030D-6E8A-4147-A177-3AD203B41FA5}">
                      <a16:colId xmlns:a16="http://schemas.microsoft.com/office/drawing/2014/main" val="3256453252"/>
                    </a:ext>
                  </a:extLst>
                </a:gridCol>
                <a:gridCol w="1100603">
                  <a:extLst>
                    <a:ext uri="{9D8B030D-6E8A-4147-A177-3AD203B41FA5}">
                      <a16:colId xmlns:a16="http://schemas.microsoft.com/office/drawing/2014/main" val="2414258924"/>
                    </a:ext>
                  </a:extLst>
                </a:gridCol>
              </a:tblGrid>
              <a:tr h="535780">
                <a:tc>
                  <a:txBody>
                    <a:bodyPr/>
                    <a:lstStyle/>
                    <a:p>
                      <a:pPr algn="l" fontAlgn="t"/>
                      <a:r>
                        <a:rPr lang="en-IN" sz="1100" b="1" i="0" u="none" strike="noStrike" dirty="0">
                          <a:solidFill>
                            <a:srgbClr val="000000"/>
                          </a:solidFill>
                          <a:effectLst/>
                          <a:latin typeface="+mn-lt"/>
                        </a:rPr>
                        <a:t>Item</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t"/>
                      <a:r>
                        <a:rPr lang="en-IN" sz="1100" b="1" i="0" u="none" strike="noStrike">
                          <a:solidFill>
                            <a:srgbClr val="000000"/>
                          </a:solidFill>
                          <a:effectLst/>
                          <a:latin typeface="+mn-lt"/>
                        </a:rPr>
                        <a:t>Shelf Life</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t"/>
                      <a:r>
                        <a:rPr lang="en-IN" sz="1100" b="1" i="0" u="none" strike="noStrike" dirty="0">
                          <a:solidFill>
                            <a:srgbClr val="000000"/>
                          </a:solidFill>
                          <a:effectLst/>
                          <a:latin typeface="+mn-lt"/>
                        </a:rPr>
                        <a:t>Sold by Weight</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t"/>
                      <a:r>
                        <a:rPr lang="en-IN" sz="1100" b="1" i="0" u="none" strike="noStrike">
                          <a:solidFill>
                            <a:srgbClr val="000000"/>
                          </a:solidFill>
                          <a:effectLst/>
                          <a:latin typeface="+mn-lt"/>
                        </a:rPr>
                        <a:t>Weekly Usage per week 1 data(In KG)</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t"/>
                      <a:r>
                        <a:rPr lang="en-IN" sz="1100" b="1" i="0" u="none" strike="noStrike">
                          <a:solidFill>
                            <a:srgbClr val="000000"/>
                          </a:solidFill>
                          <a:effectLst/>
                          <a:latin typeface="+mn-lt"/>
                        </a:rPr>
                        <a:t>Weekly Usage per week 2 data(In KG)</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t"/>
                      <a:r>
                        <a:rPr lang="en-GB" sz="1100" b="1" i="0" u="none" strike="noStrike" dirty="0">
                          <a:solidFill>
                            <a:srgbClr val="000000"/>
                          </a:solidFill>
                          <a:effectLst/>
                          <a:latin typeface="+mn-lt"/>
                        </a:rPr>
                        <a:t>Order Quantity per batch per Weekly Usage per week 1 data</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t"/>
                      <a:r>
                        <a:rPr lang="en-GB" sz="1100" b="1" i="0" u="none" strike="noStrike">
                          <a:solidFill>
                            <a:srgbClr val="000000"/>
                          </a:solidFill>
                          <a:effectLst/>
                          <a:latin typeface="+mn-lt"/>
                        </a:rPr>
                        <a:t>Order Quantity per batch per Weekly Usage per week 2 data</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t"/>
                      <a:r>
                        <a:rPr lang="en-IN" sz="1100" b="1" i="0" u="none" strike="noStrike" dirty="0">
                          <a:solidFill>
                            <a:srgbClr val="000000"/>
                          </a:solidFill>
                          <a:effectLst/>
                          <a:latin typeface="+mn-lt"/>
                        </a:rPr>
                        <a:t>Average </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t"/>
                      <a:r>
                        <a:rPr lang="en-IN" sz="1100" b="1" i="0" u="none" strike="noStrike">
                          <a:solidFill>
                            <a:srgbClr val="000000"/>
                          </a:solidFill>
                          <a:effectLst/>
                          <a:latin typeface="+mn-lt"/>
                        </a:rPr>
                        <a:t>Backup per forcasting (10%)</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t"/>
                      <a:r>
                        <a:rPr lang="en-IN" sz="1100" b="1" i="0" u="none" strike="noStrike">
                          <a:solidFill>
                            <a:srgbClr val="000000"/>
                          </a:solidFill>
                          <a:effectLst/>
                          <a:latin typeface="+mn-lt"/>
                        </a:rPr>
                        <a:t>Net Week Order</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168071947"/>
                  </a:ext>
                </a:extLst>
              </a:tr>
              <a:tr h="204052">
                <a:tc>
                  <a:txBody>
                    <a:bodyPr/>
                    <a:lstStyle/>
                    <a:p>
                      <a:pPr algn="l" fontAlgn="b"/>
                      <a:r>
                        <a:rPr lang="en-IN" sz="1100" b="0" i="0" u="none" strike="noStrike">
                          <a:solidFill>
                            <a:srgbClr val="000000"/>
                          </a:solidFill>
                          <a:effectLst/>
                          <a:latin typeface="+mn-lt"/>
                        </a:rPr>
                        <a:t>Spaghetti</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1100" b="0" i="0" u="none" strike="noStrike" dirty="0">
                          <a:solidFill>
                            <a:srgbClr val="000000"/>
                          </a:solidFill>
                          <a:effectLst/>
                          <a:latin typeface="+mn-lt"/>
                        </a:rPr>
                        <a:t>Nonexpired</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1100" b="0" i="0" u="none" strike="noStrike">
                          <a:solidFill>
                            <a:srgbClr val="000000"/>
                          </a:solidFill>
                          <a:effectLst/>
                          <a:latin typeface="+mn-lt"/>
                        </a:rPr>
                        <a:t>100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38.0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23.5</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380.0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235.0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307.5</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31</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338</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61457729"/>
                  </a:ext>
                </a:extLst>
              </a:tr>
              <a:tr h="204052">
                <a:tc>
                  <a:txBody>
                    <a:bodyPr/>
                    <a:lstStyle/>
                    <a:p>
                      <a:pPr algn="l" fontAlgn="b"/>
                      <a:r>
                        <a:rPr lang="en-IN" sz="1100" b="0" i="0" u="none" strike="noStrike">
                          <a:solidFill>
                            <a:srgbClr val="000000"/>
                          </a:solidFill>
                          <a:effectLst/>
                          <a:latin typeface="+mn-lt"/>
                        </a:rPr>
                        <a:t>Rice</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1100" b="0" i="0" u="none" strike="noStrike" dirty="0">
                          <a:solidFill>
                            <a:srgbClr val="000000"/>
                          </a:solidFill>
                          <a:effectLst/>
                          <a:latin typeface="+mn-lt"/>
                        </a:rPr>
                        <a:t>Nonexpired</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1100" b="0" i="0" u="none" strike="noStrike">
                          <a:solidFill>
                            <a:srgbClr val="000000"/>
                          </a:solidFill>
                          <a:effectLst/>
                          <a:latin typeface="+mn-lt"/>
                        </a:rPr>
                        <a:t>50g</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13.4</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10.4</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268.0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208.0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238.0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24</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262</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734507542"/>
                  </a:ext>
                </a:extLst>
              </a:tr>
              <a:tr h="204052">
                <a:tc>
                  <a:txBody>
                    <a:bodyPr/>
                    <a:lstStyle/>
                    <a:p>
                      <a:pPr algn="l" fontAlgn="b"/>
                      <a:r>
                        <a:rPr lang="en-IN" sz="1100" b="0" i="0" u="none" strike="noStrike">
                          <a:solidFill>
                            <a:srgbClr val="000000"/>
                          </a:solidFill>
                          <a:effectLst/>
                          <a:latin typeface="+mn-lt"/>
                        </a:rPr>
                        <a:t>Arborio Rice</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1100" b="0" i="0" u="none" strike="noStrike" dirty="0">
                          <a:solidFill>
                            <a:srgbClr val="000000"/>
                          </a:solidFill>
                          <a:effectLst/>
                          <a:latin typeface="+mn-lt"/>
                        </a:rPr>
                        <a:t>Nonexpired</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1100" b="0" i="0" u="none" strike="noStrike">
                          <a:solidFill>
                            <a:srgbClr val="000000"/>
                          </a:solidFill>
                          <a:effectLst/>
                          <a:latin typeface="+mn-lt"/>
                        </a:rPr>
                        <a:t>50g</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31.5</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15.6</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630.0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312.0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471.0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47</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mn-lt"/>
                        </a:rPr>
                        <a:t>518</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586105517"/>
                  </a:ext>
                </a:extLst>
              </a:tr>
              <a:tr h="181937">
                <a:tc>
                  <a:txBody>
                    <a:bodyPr/>
                    <a:lstStyle/>
                    <a:p>
                      <a:pPr algn="l" fontAlgn="b"/>
                      <a:r>
                        <a:rPr lang="en-IN" sz="1100" b="0" i="0" u="none" strike="noStrike">
                          <a:solidFill>
                            <a:srgbClr val="000000"/>
                          </a:solidFill>
                          <a:effectLst/>
                          <a:latin typeface="+mn-lt"/>
                        </a:rPr>
                        <a:t>Pasta</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mn-lt"/>
                        </a:rPr>
                        <a:t>1 weeks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100g</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30.8</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13.6</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308.0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136.0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222.0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22</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244</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889233"/>
                  </a:ext>
                </a:extLst>
              </a:tr>
              <a:tr h="181937">
                <a:tc>
                  <a:txBody>
                    <a:bodyPr/>
                    <a:lstStyle/>
                    <a:p>
                      <a:pPr algn="l" fontAlgn="b"/>
                      <a:r>
                        <a:rPr lang="en-IN" sz="1100" b="0" i="0" u="none" strike="noStrike">
                          <a:solidFill>
                            <a:srgbClr val="000000"/>
                          </a:solidFill>
                          <a:effectLst/>
                          <a:latin typeface="+mn-lt"/>
                        </a:rPr>
                        <a:t>Puff pastry</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1 weeks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100g</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7.4</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5.5</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74.0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55.0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64.5</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6</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71</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1494636"/>
                  </a:ext>
                </a:extLst>
              </a:tr>
              <a:tr h="181937">
                <a:tc>
                  <a:txBody>
                    <a:bodyPr/>
                    <a:lstStyle/>
                    <a:p>
                      <a:pPr algn="l" fontAlgn="b"/>
                      <a:r>
                        <a:rPr lang="en-IN" sz="1100" b="0" i="0" u="none" strike="noStrike">
                          <a:solidFill>
                            <a:srgbClr val="000000"/>
                          </a:solidFill>
                          <a:effectLst/>
                          <a:latin typeface="+mn-lt"/>
                        </a:rPr>
                        <a:t>Flour</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4 weeks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200g</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50.4</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38.4</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252.0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192.0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222.0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22</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244</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2688924"/>
                  </a:ext>
                </a:extLst>
              </a:tr>
              <a:tr h="181937">
                <a:tc>
                  <a:txBody>
                    <a:bodyPr/>
                    <a:lstStyle/>
                    <a:p>
                      <a:pPr algn="l" fontAlgn="b"/>
                      <a:r>
                        <a:rPr lang="en-IN" sz="1100" b="0" i="0" u="none" strike="noStrike">
                          <a:solidFill>
                            <a:srgbClr val="000000"/>
                          </a:solidFill>
                          <a:effectLst/>
                          <a:latin typeface="+mn-lt"/>
                        </a:rPr>
                        <a:t>Beef</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Freeze for 2 weeks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100g</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42.2</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26.9</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422.0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269.0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345.5</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35</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380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844620"/>
                  </a:ext>
                </a:extLst>
              </a:tr>
              <a:tr h="181937">
                <a:tc>
                  <a:txBody>
                    <a:bodyPr/>
                    <a:lstStyle/>
                    <a:p>
                      <a:pPr algn="l" fontAlgn="b"/>
                      <a:r>
                        <a:rPr lang="en-IN" sz="1100" b="0" i="0" u="none" strike="noStrike">
                          <a:solidFill>
                            <a:srgbClr val="000000"/>
                          </a:solidFill>
                          <a:effectLst/>
                          <a:latin typeface="+mn-lt"/>
                        </a:rPr>
                        <a:t>Chicken</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Freeze for 2 weeks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100g</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mn-lt"/>
                        </a:rPr>
                        <a:t>41.1</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mn-lt"/>
                        </a:rPr>
                        <a:t>31.2</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411.0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312.0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361.5</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36</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398</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8017270"/>
                  </a:ext>
                </a:extLst>
              </a:tr>
              <a:tr h="181937">
                <a:tc>
                  <a:txBody>
                    <a:bodyPr/>
                    <a:lstStyle/>
                    <a:p>
                      <a:pPr algn="l" fontAlgn="b"/>
                      <a:r>
                        <a:rPr lang="en-IN" sz="1100" b="0" i="0" u="none" strike="noStrike">
                          <a:solidFill>
                            <a:srgbClr val="000000"/>
                          </a:solidFill>
                          <a:effectLst/>
                          <a:latin typeface="+mn-lt"/>
                        </a:rPr>
                        <a:t>Fish</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Freeze for 2 weeks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100g</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25.2</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18.9</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380.0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189.0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284.5</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28</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313</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1263111"/>
                  </a:ext>
                </a:extLst>
              </a:tr>
              <a:tr h="535780">
                <a:tc>
                  <a:txBody>
                    <a:bodyPr/>
                    <a:lstStyle/>
                    <a:p>
                      <a:pPr algn="l" fontAlgn="t"/>
                      <a:r>
                        <a:rPr lang="en-IN" sz="1100" b="1" i="0" u="none" strike="noStrike">
                          <a:solidFill>
                            <a:srgbClr val="000000"/>
                          </a:solidFill>
                          <a:effectLst/>
                          <a:latin typeface="+mn-lt"/>
                        </a:rPr>
                        <a:t>Item</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t"/>
                      <a:r>
                        <a:rPr lang="en-IN" sz="1100" b="1" i="0" u="none" strike="noStrike">
                          <a:solidFill>
                            <a:srgbClr val="000000"/>
                          </a:solidFill>
                          <a:effectLst/>
                          <a:latin typeface="+mn-lt"/>
                        </a:rPr>
                        <a:t>Shelf Life</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t"/>
                      <a:r>
                        <a:rPr lang="en-IN" sz="1100" b="1" i="0" u="none" strike="noStrike" dirty="0">
                          <a:solidFill>
                            <a:srgbClr val="000000"/>
                          </a:solidFill>
                          <a:effectLst/>
                          <a:latin typeface="+mn-lt"/>
                        </a:rPr>
                        <a:t>Sold by Liters</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t"/>
                      <a:r>
                        <a:rPr lang="en-IN" sz="1100" b="1" i="0" u="none" strike="noStrike">
                          <a:solidFill>
                            <a:srgbClr val="000000"/>
                          </a:solidFill>
                          <a:effectLst/>
                          <a:latin typeface="+mn-lt"/>
                        </a:rPr>
                        <a:t>Weekly Usage per week 1 data(In Liters)</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t"/>
                      <a:r>
                        <a:rPr lang="en-IN" sz="1100" b="1" i="0" u="none" strike="noStrike">
                          <a:solidFill>
                            <a:srgbClr val="000000"/>
                          </a:solidFill>
                          <a:effectLst/>
                          <a:latin typeface="+mn-lt"/>
                        </a:rPr>
                        <a:t>Weekly Usage per week 2 data(In Liters)</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t"/>
                      <a:r>
                        <a:rPr lang="en-GB" sz="1100" b="1" i="0" u="none" strike="noStrike">
                          <a:solidFill>
                            <a:srgbClr val="000000"/>
                          </a:solidFill>
                          <a:effectLst/>
                          <a:latin typeface="+mn-lt"/>
                        </a:rPr>
                        <a:t>Order Quantity per batch per Weekly Usage per week 1 data</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t"/>
                      <a:r>
                        <a:rPr lang="en-GB" sz="1100" b="1" i="0" u="none" strike="noStrike">
                          <a:solidFill>
                            <a:srgbClr val="000000"/>
                          </a:solidFill>
                          <a:effectLst/>
                          <a:latin typeface="+mn-lt"/>
                        </a:rPr>
                        <a:t>Order Quantity per batch per Weekly Usage per week 2 data</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t"/>
                      <a:r>
                        <a:rPr lang="en-IN" sz="1100" b="1" i="0" u="none" strike="noStrike">
                          <a:solidFill>
                            <a:srgbClr val="000000"/>
                          </a:solidFill>
                          <a:effectLst/>
                          <a:latin typeface="+mn-lt"/>
                        </a:rPr>
                        <a:t>Average</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t"/>
                      <a:r>
                        <a:rPr lang="en-IN" sz="1100" b="1" i="0" u="none" strike="noStrike">
                          <a:solidFill>
                            <a:srgbClr val="000000"/>
                          </a:solidFill>
                          <a:effectLst/>
                          <a:latin typeface="+mn-lt"/>
                        </a:rPr>
                        <a:t>Backup per forcasting (10%)</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t"/>
                      <a:r>
                        <a:rPr lang="en-IN" sz="1100" b="1" i="0" u="none" strike="noStrike">
                          <a:solidFill>
                            <a:srgbClr val="000000"/>
                          </a:solidFill>
                          <a:effectLst/>
                          <a:latin typeface="+mn-lt"/>
                        </a:rPr>
                        <a:t>Net Week Order</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446888904"/>
                  </a:ext>
                </a:extLst>
              </a:tr>
              <a:tr h="181937">
                <a:tc>
                  <a:txBody>
                    <a:bodyPr/>
                    <a:lstStyle/>
                    <a:p>
                      <a:pPr algn="l" fontAlgn="b"/>
                      <a:r>
                        <a:rPr lang="en-IN" sz="1100" b="0" i="0" u="none" strike="noStrike">
                          <a:solidFill>
                            <a:srgbClr val="000000"/>
                          </a:solidFill>
                          <a:effectLst/>
                          <a:latin typeface="+mn-lt"/>
                        </a:rPr>
                        <a:t>Cream</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Freeze for 2 weeks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100ml</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7.7</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3.4</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77.0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34.0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55.5</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6</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61</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9332288"/>
                  </a:ext>
                </a:extLst>
              </a:tr>
              <a:tr h="535780">
                <a:tc>
                  <a:txBody>
                    <a:bodyPr/>
                    <a:lstStyle/>
                    <a:p>
                      <a:pPr algn="l" fontAlgn="t"/>
                      <a:r>
                        <a:rPr lang="en-IN" sz="1100" b="1" i="0" u="none" strike="noStrike">
                          <a:solidFill>
                            <a:srgbClr val="000000"/>
                          </a:solidFill>
                          <a:effectLst/>
                          <a:latin typeface="+mn-lt"/>
                        </a:rPr>
                        <a:t>Item</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t"/>
                      <a:r>
                        <a:rPr lang="en-IN" sz="1100" b="1" i="0" u="none" strike="noStrike">
                          <a:solidFill>
                            <a:srgbClr val="000000"/>
                          </a:solidFill>
                          <a:effectLst/>
                          <a:latin typeface="+mn-lt"/>
                        </a:rPr>
                        <a:t>Shelf Life</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t"/>
                      <a:r>
                        <a:rPr lang="en-IN" sz="1100" b="1" i="0" u="none" strike="noStrike" dirty="0">
                          <a:solidFill>
                            <a:srgbClr val="000000"/>
                          </a:solidFill>
                          <a:effectLst/>
                          <a:latin typeface="+mn-lt"/>
                        </a:rPr>
                        <a:t>Sold by Batch in quantity</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t"/>
                      <a:r>
                        <a:rPr lang="en-GB" sz="1100" b="1" i="0" u="none" strike="noStrike">
                          <a:solidFill>
                            <a:srgbClr val="000000"/>
                          </a:solidFill>
                          <a:effectLst/>
                          <a:latin typeface="+mn-lt"/>
                        </a:rPr>
                        <a:t>Weekly Usage per week 1 data(In Batch )</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t"/>
                      <a:r>
                        <a:rPr lang="en-GB" sz="1100" b="1" i="0" u="none" strike="noStrike">
                          <a:solidFill>
                            <a:srgbClr val="000000"/>
                          </a:solidFill>
                          <a:effectLst/>
                          <a:latin typeface="+mn-lt"/>
                        </a:rPr>
                        <a:t>Weekly Usage per week 2 data(In Batch)</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t"/>
                      <a:r>
                        <a:rPr lang="en-GB" sz="1100" b="1" i="0" u="none" strike="noStrike">
                          <a:solidFill>
                            <a:srgbClr val="000000"/>
                          </a:solidFill>
                          <a:effectLst/>
                          <a:latin typeface="+mn-lt"/>
                        </a:rPr>
                        <a:t>Order Quantity per batch per Weekly Usage per week 1 data</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t"/>
                      <a:r>
                        <a:rPr lang="en-GB" sz="1100" b="1" i="0" u="none" strike="noStrike">
                          <a:solidFill>
                            <a:srgbClr val="000000"/>
                          </a:solidFill>
                          <a:effectLst/>
                          <a:latin typeface="+mn-lt"/>
                        </a:rPr>
                        <a:t>Order Quantity per batch per Weekly Usage per week 2 data</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t"/>
                      <a:r>
                        <a:rPr lang="en-IN" sz="1100" b="1" i="0" u="none" strike="noStrike">
                          <a:solidFill>
                            <a:srgbClr val="000000"/>
                          </a:solidFill>
                          <a:effectLst/>
                          <a:latin typeface="+mn-lt"/>
                        </a:rPr>
                        <a:t>Average</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t"/>
                      <a:r>
                        <a:rPr lang="en-IN" sz="1100" b="1" i="0" u="none" strike="noStrike">
                          <a:solidFill>
                            <a:srgbClr val="000000"/>
                          </a:solidFill>
                          <a:effectLst/>
                          <a:latin typeface="+mn-lt"/>
                        </a:rPr>
                        <a:t>Backup per forcasting (10%)</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t"/>
                      <a:r>
                        <a:rPr lang="en-IN" sz="1100" b="1" i="0" u="none" strike="noStrike">
                          <a:solidFill>
                            <a:srgbClr val="000000"/>
                          </a:solidFill>
                          <a:effectLst/>
                          <a:latin typeface="+mn-lt"/>
                        </a:rPr>
                        <a:t>Net Week Order</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992806127"/>
                  </a:ext>
                </a:extLst>
              </a:tr>
              <a:tr h="181937">
                <a:tc>
                  <a:txBody>
                    <a:bodyPr/>
                    <a:lstStyle/>
                    <a:p>
                      <a:pPr algn="l" fontAlgn="b"/>
                      <a:r>
                        <a:rPr lang="en-IN" sz="1100" b="0" i="0" u="none" strike="noStrike">
                          <a:solidFill>
                            <a:srgbClr val="000000"/>
                          </a:solidFill>
                          <a:effectLst/>
                          <a:latin typeface="+mn-lt"/>
                        </a:rPr>
                        <a:t>Eggs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Freeze for 2 weeks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12.00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336.0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256.0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28.0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21.3</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24.7</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27</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7728595"/>
                  </a:ext>
                </a:extLst>
              </a:tr>
              <a:tr h="181937">
                <a:tc>
                  <a:txBody>
                    <a:bodyPr/>
                    <a:lstStyle/>
                    <a:p>
                      <a:pPr algn="l" fontAlgn="b"/>
                      <a:r>
                        <a:rPr lang="en-IN" sz="1100" b="0" i="0" u="none" strike="noStrike">
                          <a:solidFill>
                            <a:srgbClr val="000000"/>
                          </a:solidFill>
                          <a:effectLst/>
                          <a:latin typeface="+mn-lt"/>
                        </a:rPr>
                        <a:t>Parmesan Cheese</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6 Month</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100.00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27.0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20.8</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269.5</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208.0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238.8</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24</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263</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748601"/>
                  </a:ext>
                </a:extLst>
              </a:tr>
              <a:tr h="181937">
                <a:tc>
                  <a:txBody>
                    <a:bodyPr/>
                    <a:lstStyle/>
                    <a:p>
                      <a:pPr algn="l" fontAlgn="b"/>
                      <a:r>
                        <a:rPr lang="en-IN" sz="1100" b="0" i="0" u="none" strike="noStrike">
                          <a:solidFill>
                            <a:srgbClr val="000000"/>
                          </a:solidFill>
                          <a:effectLst/>
                          <a:latin typeface="+mn-lt"/>
                        </a:rPr>
                        <a:t>Bacon</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Freeze for 2 weeks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12.00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658.0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436.0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54.8</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36.3</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45.6</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5</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50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3436074"/>
                  </a:ext>
                </a:extLst>
              </a:tr>
              <a:tr h="181937">
                <a:tc>
                  <a:txBody>
                    <a:bodyPr/>
                    <a:lstStyle/>
                    <a:p>
                      <a:pPr algn="l" fontAlgn="b"/>
                      <a:r>
                        <a:rPr lang="en-IN" sz="1100" b="0" i="0" u="none" strike="noStrike">
                          <a:solidFill>
                            <a:srgbClr val="000000"/>
                          </a:solidFill>
                          <a:effectLst/>
                          <a:latin typeface="+mn-lt"/>
                        </a:rPr>
                        <a:t>Sausages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Freeze for 2 weeks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6.00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420.0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305.0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70.0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50.8</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60.4</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6</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66</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0110073"/>
                  </a:ext>
                </a:extLst>
              </a:tr>
              <a:tr h="181937">
                <a:tc>
                  <a:txBody>
                    <a:bodyPr/>
                    <a:lstStyle/>
                    <a:p>
                      <a:pPr algn="l" fontAlgn="b"/>
                      <a:r>
                        <a:rPr lang="en-IN" sz="1100" b="0" i="0" u="none" strike="noStrike">
                          <a:solidFill>
                            <a:srgbClr val="000000"/>
                          </a:solidFill>
                          <a:effectLst/>
                          <a:latin typeface="+mn-lt"/>
                        </a:rPr>
                        <a:t>Bap</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1 weeks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13.00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70.0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60.0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5.4</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4.6</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5.0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6</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736116"/>
                  </a:ext>
                </a:extLst>
              </a:tr>
              <a:tr h="181937">
                <a:tc>
                  <a:txBody>
                    <a:bodyPr/>
                    <a:lstStyle/>
                    <a:p>
                      <a:pPr algn="l" fontAlgn="b"/>
                      <a:r>
                        <a:rPr lang="en-IN" sz="1100" b="0" i="0" u="none" strike="noStrike">
                          <a:solidFill>
                            <a:srgbClr val="000000"/>
                          </a:solidFill>
                          <a:effectLst/>
                          <a:latin typeface="+mn-lt"/>
                        </a:rPr>
                        <a:t>Mushrooms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2 weeks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mn-lt"/>
                        </a:rPr>
                        <a:t>25</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1056.0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690.0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42.2</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27.6</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34.9</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38</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2433133"/>
                  </a:ext>
                </a:extLst>
              </a:tr>
              <a:tr h="181937">
                <a:tc>
                  <a:txBody>
                    <a:bodyPr/>
                    <a:lstStyle/>
                    <a:p>
                      <a:pPr algn="l" fontAlgn="t"/>
                      <a:r>
                        <a:rPr lang="en-IN" sz="1100" b="0" i="0" u="none" strike="noStrike">
                          <a:solidFill>
                            <a:srgbClr val="000000"/>
                          </a:solidFill>
                          <a:effectLst/>
                          <a:latin typeface="+mn-lt"/>
                        </a:rPr>
                        <a:t>Potatoes</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3 weeks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12.00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1680.0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1240.0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140.0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103.3</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121.7</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12</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134</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013890"/>
                  </a:ext>
                </a:extLst>
              </a:tr>
              <a:tr h="181937">
                <a:tc>
                  <a:txBody>
                    <a:bodyPr/>
                    <a:lstStyle/>
                    <a:p>
                      <a:pPr algn="l" fontAlgn="t"/>
                      <a:r>
                        <a:rPr lang="en-IN" sz="1100" b="0" i="0" u="none" strike="noStrike">
                          <a:solidFill>
                            <a:srgbClr val="000000"/>
                          </a:solidFill>
                          <a:effectLst/>
                          <a:latin typeface="+mn-lt"/>
                        </a:rPr>
                        <a:t>Tomatoes</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1 weeks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12.00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1420.0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997.0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118.3</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83.1</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100.7</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111</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0983628"/>
                  </a:ext>
                </a:extLst>
              </a:tr>
              <a:tr h="181937">
                <a:tc>
                  <a:txBody>
                    <a:bodyPr/>
                    <a:lstStyle/>
                    <a:p>
                      <a:pPr algn="l" fontAlgn="b"/>
                      <a:r>
                        <a:rPr lang="en-IN" sz="1100" b="0" i="0" u="none" strike="noStrike">
                          <a:solidFill>
                            <a:srgbClr val="000000"/>
                          </a:solidFill>
                          <a:effectLst/>
                          <a:latin typeface="+mn-lt"/>
                        </a:rPr>
                        <a:t>Avocado</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mn-lt"/>
                        </a:rPr>
                        <a:t>Freeze for 2 weeks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mn-lt"/>
                        </a:rPr>
                        <a:t>1</a:t>
                      </a:r>
                    </a:p>
                  </a:txBody>
                  <a:tcPr marL="3456" marR="3456" marT="34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74.0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55.0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74.0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55.0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64.5</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6</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71</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7986924"/>
                  </a:ext>
                </a:extLst>
              </a:tr>
              <a:tr h="181937">
                <a:tc>
                  <a:txBody>
                    <a:bodyPr/>
                    <a:lstStyle/>
                    <a:p>
                      <a:pPr algn="l" fontAlgn="b"/>
                      <a:r>
                        <a:rPr lang="en-IN" sz="1100" b="0" i="0" u="none" strike="noStrike">
                          <a:solidFill>
                            <a:srgbClr val="000000"/>
                          </a:solidFill>
                          <a:effectLst/>
                          <a:latin typeface="+mn-lt"/>
                        </a:rPr>
                        <a:t>Onion</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mn-lt"/>
                        </a:rPr>
                        <a:t>2 weeks</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mn-lt"/>
                        </a:rPr>
                        <a:t>8.00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mn-lt"/>
                        </a:rPr>
                        <a:t>148.0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mn-lt"/>
                        </a:rPr>
                        <a:t>110.0</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mn-lt"/>
                        </a:rPr>
                        <a:t>18.5</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13.8</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16.1</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mn-lt"/>
                        </a:rPr>
                        <a:t>2</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mn-lt"/>
                        </a:rPr>
                        <a:t>18</a:t>
                      </a:r>
                    </a:p>
                  </a:txBody>
                  <a:tcPr marL="3456" marR="3456" marT="3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8244880"/>
                  </a:ext>
                </a:extLst>
              </a:tr>
            </a:tbl>
          </a:graphicData>
        </a:graphic>
      </p:graphicFrame>
      <p:cxnSp>
        <p:nvCxnSpPr>
          <p:cNvPr id="10" name="Straight Connector 9">
            <a:extLst>
              <a:ext uri="{FF2B5EF4-FFF2-40B4-BE49-F238E27FC236}">
                <a16:creationId xmlns:a16="http://schemas.microsoft.com/office/drawing/2014/main" id="{FB537855-F240-C27E-CDAA-F101B97F6DED}"/>
              </a:ext>
            </a:extLst>
          </p:cNvPr>
          <p:cNvCxnSpPr>
            <a:cxnSpLocks/>
          </p:cNvCxnSpPr>
          <p:nvPr/>
        </p:nvCxnSpPr>
        <p:spPr>
          <a:xfrm>
            <a:off x="246251" y="794871"/>
            <a:ext cx="1151544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8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8b40a4d-1504-4ee1-8fc2-b6c509aee1b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E9A9E641A452E4BB87B8985C1EEE00D" ma:contentTypeVersion="8" ma:contentTypeDescription="Create a new document." ma:contentTypeScope="" ma:versionID="03073c72cf5c37b533dc6d2827c991ba">
  <xsd:schema xmlns:xsd="http://www.w3.org/2001/XMLSchema" xmlns:xs="http://www.w3.org/2001/XMLSchema" xmlns:p="http://schemas.microsoft.com/office/2006/metadata/properties" xmlns:ns3="d8b40a4d-1504-4ee1-8fc2-b6c509aee1b0" xmlns:ns4="9a402fe7-a9c8-43ad-a9fa-03b80ce1452d" targetNamespace="http://schemas.microsoft.com/office/2006/metadata/properties" ma:root="true" ma:fieldsID="0a317bfd9329ea4f23886fc1c35e34aa" ns3:_="" ns4:_="">
    <xsd:import namespace="d8b40a4d-1504-4ee1-8fc2-b6c509aee1b0"/>
    <xsd:import namespace="9a402fe7-a9c8-43ad-a9fa-03b80ce1452d"/>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b40a4d-1504-4ee1-8fc2-b6c509aee1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a402fe7-a9c8-43ad-a9fa-03b80ce1452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schemas.openxmlformats.org/package/2006/metadata/core-properties"/>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http://www.w3.org/XML/1998/namespace"/>
    <ds:schemaRef ds:uri="9a402fe7-a9c8-43ad-a9fa-03b80ce1452d"/>
    <ds:schemaRef ds:uri="d8b40a4d-1504-4ee1-8fc2-b6c509aee1b0"/>
    <ds:schemaRef ds:uri="http://schemas.microsoft.com/office/2006/metadata/properties"/>
  </ds:schemaRefs>
</ds:datastoreItem>
</file>

<file path=customXml/itemProps2.xml><?xml version="1.0" encoding="utf-8"?>
<ds:datastoreItem xmlns:ds="http://schemas.openxmlformats.org/officeDocument/2006/customXml" ds:itemID="{03338521-59AF-43B3-A6DA-4363DAE2C77C}">
  <ds:schemaRefs>
    <ds:schemaRef ds:uri="http://schemas.microsoft.com/sharepoint/v3/contenttype/forms"/>
  </ds:schemaRefs>
</ds:datastoreItem>
</file>

<file path=customXml/itemProps3.xml><?xml version="1.0" encoding="utf-8"?>
<ds:datastoreItem xmlns:ds="http://schemas.openxmlformats.org/officeDocument/2006/customXml" ds:itemID="{740E2A32-5530-4E6F-8257-1F002BD8CCC1}">
  <ds:schemaRefs>
    <ds:schemaRef ds:uri="9a402fe7-a9c8-43ad-a9fa-03b80ce1452d"/>
    <ds:schemaRef ds:uri="d8b40a4d-1504-4ee1-8fc2-b6c509aee1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2367</TotalTime>
  <Words>1404</Words>
  <Application>Microsoft Office PowerPoint</Application>
  <PresentationFormat>Widescreen</PresentationFormat>
  <Paragraphs>337</Paragraphs>
  <Slides>16</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Links</vt:lpstr>
      </vt:variant>
      <vt:variant>
        <vt:i4>1</vt:i4>
      </vt:variant>
      <vt:variant>
        <vt:lpstr>Slide Titles</vt:lpstr>
      </vt:variant>
      <vt:variant>
        <vt:i4>16</vt:i4>
      </vt:variant>
    </vt:vector>
  </HeadingPairs>
  <TitlesOfParts>
    <vt:vector size="26" baseType="lpstr">
      <vt:lpstr>ADLaM Display</vt:lpstr>
      <vt:lpstr>Arial</vt:lpstr>
      <vt:lpstr>Calibri</vt:lpstr>
      <vt:lpstr>Calibri Light</vt:lpstr>
      <vt:lpstr>Euphemia</vt:lpstr>
      <vt:lpstr>Söhne</vt:lpstr>
      <vt:lpstr>Times New Roman</vt:lpstr>
      <vt:lpstr>Wingdings</vt:lpstr>
      <vt:lpstr>Retrospect</vt:lpstr>
      <vt:lpstr>file:///C:\Users\parve\AppData\Local\Microsoft\Windows\INetCache\IE\Q70G5G1Q\ADMN5017_Group_Presentation_-_Restaurant_orders%5b1%5d.xlsx!Sheet5!R2C2:R20C5</vt:lpstr>
      <vt:lpstr>A Comprehensive Analysis of  Spag- get-tea Restaurant</vt:lpstr>
      <vt:lpstr>Table of Contents</vt:lpstr>
      <vt:lpstr>Introduction</vt:lpstr>
      <vt:lpstr>Lunch vs. Dinner Services </vt:lpstr>
      <vt:lpstr>Impact of Extending Lunch Time 2 to 4</vt:lpstr>
      <vt:lpstr>Financial Impact of Discontinuing Social Media Advertising</vt:lpstr>
      <vt:lpstr>PowerPoint Presentation</vt:lpstr>
      <vt:lpstr>Most Profitable Menu Item</vt:lpstr>
      <vt:lpstr>Raw Ingredients and Spoilage</vt:lpstr>
      <vt:lpstr>Assumptions:</vt:lpstr>
      <vt:lpstr> Happy Path of Ordering Process </vt:lpstr>
      <vt:lpstr>Ordering Process Improvements:</vt:lpstr>
      <vt:lpstr>Special of the Week: Bacon Butty</vt:lpstr>
      <vt:lpstr>Reasons for choosing Bacon Butty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Analysis of Spag- get-tea</dc:title>
  <dc:creator>Parveen Kumari [Student]</dc:creator>
  <cp:lastModifiedBy>Priya Kaipu</cp:lastModifiedBy>
  <cp:revision>42</cp:revision>
  <dcterms:created xsi:type="dcterms:W3CDTF">2023-11-20T18:07:22Z</dcterms:created>
  <dcterms:modified xsi:type="dcterms:W3CDTF">2023-11-23T19:02:12Z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0x0101004E9A9E641A452E4BB87B8985C1EEE00D</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