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75" r:id="rId4"/>
    <p:sldId id="258" r:id="rId5"/>
    <p:sldId id="264" r:id="rId6"/>
    <p:sldId id="272" r:id="rId7"/>
    <p:sldId id="265" r:id="rId8"/>
    <p:sldId id="260" r:id="rId9"/>
    <p:sldId id="274" r:id="rId10"/>
    <p:sldId id="268" r:id="rId11"/>
    <p:sldId id="270"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lear Sans" panose="020B0604020202020204" charset="0"/>
      <p:regular r:id="rId18"/>
    </p:embeddedFont>
    <p:embeddedFont>
      <p:font typeface="Clear Sans 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4" d="100"/>
          <a:sy n="64" d="100"/>
        </p:scale>
        <p:origin x="333"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5A44CE-DE34-4FB9-94E3-E799272ABC83}" type="datetimeFigureOut">
              <a:rPr lang="en-IN" smtClean="0"/>
              <a:t>11-12-2023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14107D-66DB-441B-A2ED-148A402653C9}" type="slidenum">
              <a:rPr lang="en-IN" smtClean="0"/>
              <a:t>‹#›</a:t>
            </a:fld>
            <a:endParaRPr lang="en-IN"/>
          </a:p>
        </p:txBody>
      </p:sp>
    </p:spTree>
    <p:extLst>
      <p:ext uri="{BB962C8B-B14F-4D97-AF65-F5344CB8AC3E}">
        <p14:creationId xmlns:p14="http://schemas.microsoft.com/office/powerpoint/2010/main" val="296722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714107D-66DB-441B-A2ED-148A402653C9}" type="slidenum">
              <a:rPr lang="en-IN" smtClean="0"/>
              <a:t>7</a:t>
            </a:fld>
            <a:endParaRPr lang="en-IN"/>
          </a:p>
        </p:txBody>
      </p:sp>
    </p:spTree>
    <p:extLst>
      <p:ext uri="{BB962C8B-B14F-4D97-AF65-F5344CB8AC3E}">
        <p14:creationId xmlns:p14="http://schemas.microsoft.com/office/powerpoint/2010/main" val="2889546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714107D-66DB-441B-A2ED-148A402653C9}" type="slidenum">
              <a:rPr lang="en-IN" smtClean="0"/>
              <a:t>8</a:t>
            </a:fld>
            <a:endParaRPr lang="en-IN"/>
          </a:p>
        </p:txBody>
      </p:sp>
    </p:spTree>
    <p:extLst>
      <p:ext uri="{BB962C8B-B14F-4D97-AF65-F5344CB8AC3E}">
        <p14:creationId xmlns:p14="http://schemas.microsoft.com/office/powerpoint/2010/main" val="3882842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714107D-66DB-441B-A2ED-148A402653C9}" type="slidenum">
              <a:rPr lang="en-IN" smtClean="0"/>
              <a:t>9</a:t>
            </a:fld>
            <a:endParaRPr lang="en-IN"/>
          </a:p>
        </p:txBody>
      </p:sp>
    </p:spTree>
    <p:extLst>
      <p:ext uri="{BB962C8B-B14F-4D97-AF65-F5344CB8AC3E}">
        <p14:creationId xmlns:p14="http://schemas.microsoft.com/office/powerpoint/2010/main" val="1885085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714107D-66DB-441B-A2ED-148A402653C9}" type="slidenum">
              <a:rPr lang="en-IN" smtClean="0"/>
              <a:t>11</a:t>
            </a:fld>
            <a:endParaRPr lang="en-IN"/>
          </a:p>
        </p:txBody>
      </p:sp>
    </p:spTree>
    <p:extLst>
      <p:ext uri="{BB962C8B-B14F-4D97-AF65-F5344CB8AC3E}">
        <p14:creationId xmlns:p14="http://schemas.microsoft.com/office/powerpoint/2010/main" val="1586385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2.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grpSp>
        <p:nvGrpSpPr>
          <p:cNvPr id="2" name="Group 2"/>
          <p:cNvGrpSpPr/>
          <p:nvPr/>
        </p:nvGrpSpPr>
        <p:grpSpPr>
          <a:xfrm>
            <a:off x="9144000" y="3350979"/>
            <a:ext cx="8369484" cy="2397096"/>
            <a:chOff x="0" y="1368999"/>
            <a:chExt cx="11159312" cy="3196128"/>
          </a:xfrm>
        </p:grpSpPr>
        <p:sp>
          <p:nvSpPr>
            <p:cNvPr id="3" name="TextBox 3"/>
            <p:cNvSpPr txBox="1"/>
            <p:nvPr/>
          </p:nvSpPr>
          <p:spPr>
            <a:xfrm>
              <a:off x="0" y="1368999"/>
              <a:ext cx="10956112" cy="2735792"/>
            </a:xfrm>
            <a:prstGeom prst="rect">
              <a:avLst/>
            </a:prstGeom>
          </p:spPr>
          <p:txBody>
            <a:bodyPr lIns="0" tIns="0" rIns="0" bIns="0" rtlCol="0" anchor="t">
              <a:spAutoFit/>
            </a:bodyPr>
            <a:lstStyle/>
            <a:p>
              <a:pPr>
                <a:lnSpc>
                  <a:spcPts val="8000"/>
                </a:lnSpc>
              </a:pPr>
              <a:r>
                <a:rPr lang="en-US" sz="8000" dirty="0">
                  <a:solidFill>
                    <a:srgbClr val="F7B4A7"/>
                  </a:solidFill>
                  <a:latin typeface="Clear Sans Bold"/>
                </a:rPr>
                <a:t>SQL Group Presentation </a:t>
              </a:r>
            </a:p>
          </p:txBody>
        </p:sp>
        <p:sp>
          <p:nvSpPr>
            <p:cNvPr id="4" name="TextBox 4"/>
            <p:cNvSpPr txBox="1"/>
            <p:nvPr/>
          </p:nvSpPr>
          <p:spPr>
            <a:xfrm>
              <a:off x="203200" y="3962227"/>
              <a:ext cx="10956112" cy="602900"/>
            </a:xfrm>
            <a:prstGeom prst="rect">
              <a:avLst/>
            </a:prstGeom>
          </p:spPr>
          <p:txBody>
            <a:bodyPr lIns="0" tIns="0" rIns="0" bIns="0" rtlCol="0" anchor="t">
              <a:spAutoFit/>
            </a:bodyPr>
            <a:lstStyle/>
            <a:p>
              <a:pPr>
                <a:lnSpc>
                  <a:spcPts val="3359"/>
                </a:lnSpc>
              </a:pPr>
              <a:r>
                <a:rPr lang="en-US" sz="4000" dirty="0">
                  <a:solidFill>
                    <a:schemeClr val="accent3">
                      <a:lumMod val="60000"/>
                      <a:lumOff val="40000"/>
                    </a:schemeClr>
                  </a:solidFill>
                  <a:latin typeface="Clear Sans"/>
                </a:rPr>
                <a:t>Avengers</a:t>
              </a:r>
            </a:p>
          </p:txBody>
        </p:sp>
      </p:grpSp>
      <p:sp>
        <p:nvSpPr>
          <p:cNvPr id="6" name="Freeform 6"/>
          <p:cNvSpPr/>
          <p:nvPr/>
        </p:nvSpPr>
        <p:spPr>
          <a:xfrm>
            <a:off x="1182834" y="-1921745"/>
            <a:ext cx="6755642" cy="4114800"/>
          </a:xfrm>
          <a:custGeom>
            <a:avLst/>
            <a:gdLst/>
            <a:ahLst/>
            <a:cxnLst/>
            <a:rect l="l" t="t" r="r" b="b"/>
            <a:pathLst>
              <a:path w="6755642" h="4114800">
                <a:moveTo>
                  <a:pt x="0" y="0"/>
                </a:moveTo>
                <a:lnTo>
                  <a:pt x="6755642" y="0"/>
                </a:lnTo>
                <a:lnTo>
                  <a:pt x="675564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7"/>
          <p:cNvSpPr/>
          <p:nvPr/>
        </p:nvSpPr>
        <p:spPr>
          <a:xfrm>
            <a:off x="6303834" y="1790711"/>
            <a:ext cx="1194327" cy="2586142"/>
          </a:xfrm>
          <a:custGeom>
            <a:avLst/>
            <a:gdLst/>
            <a:ahLst/>
            <a:cxnLst/>
            <a:rect l="l" t="t" r="r" b="b"/>
            <a:pathLst>
              <a:path w="1194327" h="2586142">
                <a:moveTo>
                  <a:pt x="0" y="0"/>
                </a:moveTo>
                <a:lnTo>
                  <a:pt x="1194327" y="0"/>
                </a:lnTo>
                <a:lnTo>
                  <a:pt x="1194327" y="2586142"/>
                </a:lnTo>
                <a:lnTo>
                  <a:pt x="0" y="258614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Freeform 8"/>
          <p:cNvSpPr/>
          <p:nvPr/>
        </p:nvSpPr>
        <p:spPr>
          <a:xfrm flipH="1">
            <a:off x="2095190" y="2021154"/>
            <a:ext cx="5357753" cy="5591583"/>
          </a:xfrm>
          <a:custGeom>
            <a:avLst/>
            <a:gdLst/>
            <a:ahLst/>
            <a:cxnLst/>
            <a:rect l="l" t="t" r="r" b="b"/>
            <a:pathLst>
              <a:path w="5357753" h="5591583">
                <a:moveTo>
                  <a:pt x="5357753" y="0"/>
                </a:moveTo>
                <a:lnTo>
                  <a:pt x="0" y="0"/>
                </a:lnTo>
                <a:lnTo>
                  <a:pt x="0" y="5591582"/>
                </a:lnTo>
                <a:lnTo>
                  <a:pt x="5357753" y="5591582"/>
                </a:lnTo>
                <a:lnTo>
                  <a:pt x="5357753"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9" name="Freeform 9"/>
          <p:cNvSpPr/>
          <p:nvPr/>
        </p:nvSpPr>
        <p:spPr>
          <a:xfrm>
            <a:off x="-947148" y="1264426"/>
            <a:ext cx="3144039" cy="2440918"/>
          </a:xfrm>
          <a:custGeom>
            <a:avLst/>
            <a:gdLst/>
            <a:ahLst/>
            <a:cxnLst/>
            <a:rect l="l" t="t" r="r" b="b"/>
            <a:pathLst>
              <a:path w="3144039" h="2440918">
                <a:moveTo>
                  <a:pt x="0" y="0"/>
                </a:moveTo>
                <a:lnTo>
                  <a:pt x="3144040" y="0"/>
                </a:lnTo>
                <a:lnTo>
                  <a:pt x="3144040" y="2440918"/>
                </a:lnTo>
                <a:lnTo>
                  <a:pt x="0" y="244091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0" name="Freeform 10"/>
          <p:cNvSpPr/>
          <p:nvPr/>
        </p:nvSpPr>
        <p:spPr>
          <a:xfrm>
            <a:off x="624872" y="5005800"/>
            <a:ext cx="1894295" cy="4252500"/>
          </a:xfrm>
          <a:custGeom>
            <a:avLst/>
            <a:gdLst/>
            <a:ahLst/>
            <a:cxnLst/>
            <a:rect l="l" t="t" r="r" b="b"/>
            <a:pathLst>
              <a:path w="1894295" h="4252500">
                <a:moveTo>
                  <a:pt x="0" y="0"/>
                </a:moveTo>
                <a:lnTo>
                  <a:pt x="1894295" y="0"/>
                </a:lnTo>
                <a:lnTo>
                  <a:pt x="1894295" y="4252500"/>
                </a:lnTo>
                <a:lnTo>
                  <a:pt x="0" y="42525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1" name="Freeform 11"/>
          <p:cNvSpPr/>
          <p:nvPr/>
        </p:nvSpPr>
        <p:spPr>
          <a:xfrm>
            <a:off x="3414639" y="7002058"/>
            <a:ext cx="3486358" cy="4114800"/>
          </a:xfrm>
          <a:custGeom>
            <a:avLst/>
            <a:gdLst/>
            <a:ahLst/>
            <a:cxnLst/>
            <a:rect l="l" t="t" r="r" b="b"/>
            <a:pathLst>
              <a:path w="3486358" h="4114800">
                <a:moveTo>
                  <a:pt x="0" y="0"/>
                </a:moveTo>
                <a:lnTo>
                  <a:pt x="3486358" y="0"/>
                </a:lnTo>
                <a:lnTo>
                  <a:pt x="3486358"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18" name="文本占位符 3">
            <a:extLst>
              <a:ext uri="{FF2B5EF4-FFF2-40B4-BE49-F238E27FC236}">
                <a16:creationId xmlns:a16="http://schemas.microsoft.com/office/drawing/2014/main" id="{0928DDB0-1520-E9F1-B182-6F142788EA58}"/>
              </a:ext>
            </a:extLst>
          </p:cNvPr>
          <p:cNvSpPr txBox="1">
            <a:spLocks/>
          </p:cNvSpPr>
          <p:nvPr/>
        </p:nvSpPr>
        <p:spPr>
          <a:xfrm>
            <a:off x="9379888" y="6080413"/>
            <a:ext cx="2910342" cy="316800"/>
          </a:xfrm>
          <a:prstGeom prst="rect">
            <a:avLst/>
          </a:prstGeom>
        </p:spPr>
        <p:txBody>
          <a:bodyPr rtlCol="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altLang="zh-CN" sz="2400" dirty="0">
                <a:solidFill>
                  <a:schemeClr val="accent5">
                    <a:lumMod val="40000"/>
                    <a:lumOff val="60000"/>
                  </a:schemeClr>
                </a:solidFill>
                <a:latin typeface="Clear Sans Bold" panose="020B0604020202020204" charset="0"/>
                <a:cs typeface="Clear Sans Bold" panose="020B0604020202020204" charset="0"/>
              </a:rPr>
              <a:t>Sai Priya Kaipu</a:t>
            </a:r>
            <a:endParaRPr lang="zh-CN" altLang="en-US" sz="2400" dirty="0">
              <a:solidFill>
                <a:schemeClr val="accent5">
                  <a:lumMod val="40000"/>
                  <a:lumOff val="60000"/>
                </a:schemeClr>
              </a:solidFill>
              <a:latin typeface="Clear Sans Bold" panose="020B0604020202020204" charset="0"/>
              <a:cs typeface="Clear Sans Bold" panose="020B0604020202020204" charset="0"/>
            </a:endParaRPr>
          </a:p>
        </p:txBody>
      </p:sp>
      <p:sp>
        <p:nvSpPr>
          <p:cNvPr id="19" name="文本占位符 3">
            <a:extLst>
              <a:ext uri="{FF2B5EF4-FFF2-40B4-BE49-F238E27FC236}">
                <a16:creationId xmlns:a16="http://schemas.microsoft.com/office/drawing/2014/main" id="{2C4031AA-6E8F-DF5A-1B82-BFE193FCB64C}"/>
              </a:ext>
            </a:extLst>
          </p:cNvPr>
          <p:cNvSpPr txBox="1">
            <a:spLocks/>
          </p:cNvSpPr>
          <p:nvPr/>
        </p:nvSpPr>
        <p:spPr>
          <a:xfrm>
            <a:off x="9379888" y="6435172"/>
            <a:ext cx="2910342" cy="316800"/>
          </a:xfrm>
          <a:prstGeom prst="rect">
            <a:avLst/>
          </a:prstGeom>
        </p:spPr>
        <p:txBody>
          <a:bodyPr rtlCol="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altLang="zh-CN" sz="2400" dirty="0">
                <a:solidFill>
                  <a:schemeClr val="accent5">
                    <a:lumMod val="40000"/>
                    <a:lumOff val="60000"/>
                  </a:schemeClr>
                </a:solidFill>
                <a:latin typeface="Clear Sans Bold" panose="020B0604020202020204" charset="0"/>
                <a:cs typeface="Clear Sans Bold" panose="020B0604020202020204" charset="0"/>
              </a:rPr>
              <a:t>Nitika</a:t>
            </a:r>
            <a:endParaRPr lang="zh-CN" altLang="en-US" sz="2400" dirty="0">
              <a:solidFill>
                <a:schemeClr val="accent5">
                  <a:lumMod val="40000"/>
                  <a:lumOff val="60000"/>
                </a:schemeClr>
              </a:solidFill>
              <a:latin typeface="Clear Sans Bold" panose="020B0604020202020204" charset="0"/>
              <a:cs typeface="Clear Sans Bold" panose="020B0604020202020204" charset="0"/>
            </a:endParaRPr>
          </a:p>
        </p:txBody>
      </p:sp>
      <p:sp>
        <p:nvSpPr>
          <p:cNvPr id="20" name="文本占位符 3">
            <a:extLst>
              <a:ext uri="{FF2B5EF4-FFF2-40B4-BE49-F238E27FC236}">
                <a16:creationId xmlns:a16="http://schemas.microsoft.com/office/drawing/2014/main" id="{4447F7A1-6756-C7EC-3E26-3679BCA39621}"/>
              </a:ext>
            </a:extLst>
          </p:cNvPr>
          <p:cNvSpPr txBox="1">
            <a:spLocks/>
          </p:cNvSpPr>
          <p:nvPr/>
        </p:nvSpPr>
        <p:spPr>
          <a:xfrm>
            <a:off x="9379888" y="6843658"/>
            <a:ext cx="2910342" cy="316800"/>
          </a:xfrm>
          <a:prstGeom prst="rect">
            <a:avLst/>
          </a:prstGeom>
        </p:spPr>
        <p:txBody>
          <a:bodyPr rtlCol="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altLang="zh-CN" sz="2400" dirty="0">
                <a:solidFill>
                  <a:schemeClr val="accent5">
                    <a:lumMod val="40000"/>
                    <a:lumOff val="60000"/>
                  </a:schemeClr>
                </a:solidFill>
                <a:latin typeface="Clear Sans Bold" panose="020B0604020202020204" charset="0"/>
                <a:cs typeface="Clear Sans Bold" panose="020B0604020202020204" charset="0"/>
              </a:rPr>
              <a:t>Sai Kiran Varada</a:t>
            </a:r>
            <a:endParaRPr lang="zh-CN" altLang="en-US" sz="2400" dirty="0">
              <a:solidFill>
                <a:schemeClr val="accent5">
                  <a:lumMod val="40000"/>
                  <a:lumOff val="60000"/>
                </a:schemeClr>
              </a:solidFill>
              <a:latin typeface="Clear Sans Bold" panose="020B0604020202020204" charset="0"/>
              <a:cs typeface="Clear Sans Bold" panose="020B0604020202020204" charset="0"/>
            </a:endParaRPr>
          </a:p>
        </p:txBody>
      </p:sp>
      <p:sp>
        <p:nvSpPr>
          <p:cNvPr id="21" name="文本占位符 3">
            <a:extLst>
              <a:ext uri="{FF2B5EF4-FFF2-40B4-BE49-F238E27FC236}">
                <a16:creationId xmlns:a16="http://schemas.microsoft.com/office/drawing/2014/main" id="{54148BE3-DDD6-DA29-0134-1913AEB13DA5}"/>
              </a:ext>
            </a:extLst>
          </p:cNvPr>
          <p:cNvSpPr txBox="1">
            <a:spLocks/>
          </p:cNvSpPr>
          <p:nvPr/>
        </p:nvSpPr>
        <p:spPr>
          <a:xfrm>
            <a:off x="9379888" y="7519251"/>
            <a:ext cx="2910342" cy="316800"/>
          </a:xfrm>
          <a:prstGeom prst="rect">
            <a:avLst/>
          </a:prstGeom>
        </p:spPr>
        <p:txBody>
          <a:bodyPr rtlCol="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altLang="zh-CN" sz="2400" dirty="0">
                <a:solidFill>
                  <a:schemeClr val="accent5">
                    <a:lumMod val="40000"/>
                    <a:lumOff val="60000"/>
                  </a:schemeClr>
                </a:solidFill>
                <a:latin typeface="Clear Sans Bold" panose="020B0604020202020204" charset="0"/>
                <a:cs typeface="Clear Sans Bold" panose="020B0604020202020204" charset="0"/>
              </a:rPr>
              <a:t>Khemraj Dahal</a:t>
            </a:r>
            <a:endParaRPr lang="zh-CN" altLang="en-US" sz="2400" dirty="0">
              <a:solidFill>
                <a:schemeClr val="accent5">
                  <a:lumMod val="40000"/>
                  <a:lumOff val="60000"/>
                </a:schemeClr>
              </a:solidFill>
              <a:latin typeface="Clear Sans Bold" panose="020B0604020202020204" charset="0"/>
              <a:cs typeface="Clear Sans Bold" panose="020B0604020202020204" charset="0"/>
            </a:endParaRPr>
          </a:p>
        </p:txBody>
      </p:sp>
      <p:sp>
        <p:nvSpPr>
          <p:cNvPr id="22" name="文本占位符 3">
            <a:extLst>
              <a:ext uri="{FF2B5EF4-FFF2-40B4-BE49-F238E27FC236}">
                <a16:creationId xmlns:a16="http://schemas.microsoft.com/office/drawing/2014/main" id="{1D69FDA1-0DCB-B6E4-3BA7-C4E9B4212DB9}"/>
              </a:ext>
            </a:extLst>
          </p:cNvPr>
          <p:cNvSpPr txBox="1">
            <a:spLocks/>
          </p:cNvSpPr>
          <p:nvPr/>
        </p:nvSpPr>
        <p:spPr>
          <a:xfrm>
            <a:off x="9379888" y="7169119"/>
            <a:ext cx="3421712" cy="350132"/>
          </a:xfrm>
          <a:prstGeom prst="rect">
            <a:avLst/>
          </a:prstGeom>
        </p:spPr>
        <p:txBody>
          <a:bodyPr rtlCol="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altLang="zh-CN" sz="2400" dirty="0">
                <a:solidFill>
                  <a:schemeClr val="accent5">
                    <a:lumMod val="40000"/>
                    <a:lumOff val="60000"/>
                  </a:schemeClr>
                </a:solidFill>
                <a:latin typeface="Clear Sans Bold" panose="020B0604020202020204" charset="0"/>
                <a:cs typeface="Clear Sans Bold" panose="020B0604020202020204" charset="0"/>
              </a:rPr>
              <a:t>Harmanpreet Singh</a:t>
            </a:r>
            <a:endParaRPr lang="zh-CN" altLang="en-US" sz="2400" dirty="0">
              <a:solidFill>
                <a:schemeClr val="accent5">
                  <a:lumMod val="40000"/>
                  <a:lumOff val="60000"/>
                </a:schemeClr>
              </a:solidFill>
              <a:latin typeface="Clear Sans Bold" panose="020B0604020202020204" charset="0"/>
              <a:cs typeface="Clear Sans Bold" panose="020B0604020202020204" charset="0"/>
            </a:endParaRPr>
          </a:p>
        </p:txBody>
      </p:sp>
      <p:sp>
        <p:nvSpPr>
          <p:cNvPr id="23" name="文本占位符 3">
            <a:extLst>
              <a:ext uri="{FF2B5EF4-FFF2-40B4-BE49-F238E27FC236}">
                <a16:creationId xmlns:a16="http://schemas.microsoft.com/office/drawing/2014/main" id="{609D3D00-0BA8-D438-6BA9-48DD80AEB9DE}"/>
              </a:ext>
            </a:extLst>
          </p:cNvPr>
          <p:cNvSpPr txBox="1">
            <a:spLocks/>
          </p:cNvSpPr>
          <p:nvPr/>
        </p:nvSpPr>
        <p:spPr>
          <a:xfrm>
            <a:off x="9379888" y="7877324"/>
            <a:ext cx="2910342" cy="316800"/>
          </a:xfrm>
          <a:prstGeom prst="rect">
            <a:avLst/>
          </a:prstGeom>
        </p:spPr>
        <p:txBody>
          <a:bodyPr rtlCol="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altLang="zh-CN" sz="2400" dirty="0">
                <a:solidFill>
                  <a:schemeClr val="accent5">
                    <a:lumMod val="40000"/>
                    <a:lumOff val="60000"/>
                  </a:schemeClr>
                </a:solidFill>
                <a:latin typeface="Clear Sans Bold" panose="020B0604020202020204" charset="0"/>
                <a:cs typeface="Clear Sans Bold" panose="020B0604020202020204" charset="0"/>
              </a:rPr>
              <a:t>Qi Guo</a:t>
            </a:r>
            <a:endParaRPr lang="zh-CN" altLang="en-US" sz="2400" dirty="0">
              <a:solidFill>
                <a:schemeClr val="accent5">
                  <a:lumMod val="40000"/>
                  <a:lumOff val="60000"/>
                </a:schemeClr>
              </a:solidFill>
              <a:latin typeface="Clear Sans Bold" panose="020B0604020202020204" charset="0"/>
              <a:cs typeface="Clear Sans Bold"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graphicFrame>
        <p:nvGraphicFramePr>
          <p:cNvPr id="4" name="Table 4"/>
          <p:cNvGraphicFramePr>
            <a:graphicFrameLocks noGrp="1"/>
          </p:cNvGraphicFramePr>
          <p:nvPr>
            <p:extLst>
              <p:ext uri="{D42A27DB-BD31-4B8C-83A1-F6EECF244321}">
                <p14:modId xmlns:p14="http://schemas.microsoft.com/office/powerpoint/2010/main" val="1556762240"/>
              </p:ext>
            </p:extLst>
          </p:nvPr>
        </p:nvGraphicFramePr>
        <p:xfrm>
          <a:off x="1143000" y="723900"/>
          <a:ext cx="10172153" cy="1509680"/>
        </p:xfrm>
        <a:graphic>
          <a:graphicData uri="http://schemas.openxmlformats.org/drawingml/2006/table">
            <a:tbl>
              <a:tblPr/>
              <a:tblGrid>
                <a:gridCol w="10172153">
                  <a:extLst>
                    <a:ext uri="{9D8B030D-6E8A-4147-A177-3AD203B41FA5}">
                      <a16:colId xmlns:a16="http://schemas.microsoft.com/office/drawing/2014/main" val="20000"/>
                    </a:ext>
                  </a:extLst>
                </a:gridCol>
              </a:tblGrid>
              <a:tr h="1509680">
                <a:tc>
                  <a:txBody>
                    <a:bodyPr/>
                    <a:lstStyle/>
                    <a:p>
                      <a:pPr algn="l">
                        <a:lnSpc>
                          <a:spcPts val="6719"/>
                        </a:lnSpc>
                        <a:defRPr/>
                      </a:pPr>
                      <a:r>
                        <a:rPr lang="en-GB" sz="5400" dirty="0">
                          <a:solidFill>
                            <a:srgbClr val="2B4B82"/>
                          </a:solidFill>
                          <a:latin typeface="Clear Sans Bold"/>
                        </a:rPr>
                        <a:t>Key Takeaways</a:t>
                      </a:r>
                      <a:endParaRPr lang="en-US" sz="5400" dirty="0"/>
                    </a:p>
                  </a:txBody>
                  <a:tcPr marL="190500" marR="190500" marT="190500" marB="190500" anchor="ctr">
                    <a:lnL w="47625" cap="flat" cmpd="sng" algn="ctr">
                      <a:solidFill>
                        <a:srgbClr val="FEFEFE"/>
                      </a:solidFill>
                      <a:prstDash val="solid"/>
                      <a:round/>
                      <a:headEnd type="none" w="med" len="med"/>
                      <a:tailEnd type="none" w="med" len="med"/>
                    </a:lnL>
                    <a:lnR w="47625" cap="flat" cmpd="sng" algn="ctr">
                      <a:solidFill>
                        <a:srgbClr val="FEFEFE"/>
                      </a:solidFill>
                      <a:prstDash val="solid"/>
                      <a:round/>
                      <a:headEnd type="none" w="med" len="med"/>
                      <a:tailEnd type="none" w="med" len="med"/>
                    </a:lnR>
                    <a:lnT w="47625" cap="flat" cmpd="sng" algn="ctr">
                      <a:solidFill>
                        <a:srgbClr val="FEFEFE"/>
                      </a:solidFill>
                      <a:prstDash val="solid"/>
                      <a:round/>
                      <a:headEnd type="none" w="med" len="med"/>
                      <a:tailEnd type="none" w="med" len="med"/>
                    </a:lnT>
                    <a:lnB w="47625" cap="flat" cmpd="sng" algn="ctr">
                      <a:solidFill>
                        <a:srgbClr val="FEFEFE"/>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 name="Freeform 5">
            <a:extLst>
              <a:ext uri="{FF2B5EF4-FFF2-40B4-BE49-F238E27FC236}">
                <a16:creationId xmlns:a16="http://schemas.microsoft.com/office/drawing/2014/main" id="{5B871977-DDFF-2089-FFE9-4312A994C997}"/>
              </a:ext>
            </a:extLst>
          </p:cNvPr>
          <p:cNvSpPr/>
          <p:nvPr/>
        </p:nvSpPr>
        <p:spPr>
          <a:xfrm>
            <a:off x="11887200" y="3018273"/>
            <a:ext cx="5378262" cy="4030228"/>
          </a:xfrm>
          <a:custGeom>
            <a:avLst/>
            <a:gdLst/>
            <a:ahLst/>
            <a:cxnLst/>
            <a:rect l="l" t="t" r="r" b="b"/>
            <a:pathLst>
              <a:path w="7411325" h="4635447">
                <a:moveTo>
                  <a:pt x="0" y="0"/>
                </a:moveTo>
                <a:lnTo>
                  <a:pt x="7411325" y="0"/>
                </a:lnTo>
                <a:lnTo>
                  <a:pt x="7411325" y="4635447"/>
                </a:lnTo>
                <a:lnTo>
                  <a:pt x="0" y="46354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6" name="Freeform 6">
            <a:extLst>
              <a:ext uri="{FF2B5EF4-FFF2-40B4-BE49-F238E27FC236}">
                <a16:creationId xmlns:a16="http://schemas.microsoft.com/office/drawing/2014/main" id="{5CDA6290-F604-3973-5F8A-0CFE8873134F}"/>
              </a:ext>
            </a:extLst>
          </p:cNvPr>
          <p:cNvSpPr/>
          <p:nvPr/>
        </p:nvSpPr>
        <p:spPr>
          <a:xfrm>
            <a:off x="10444080" y="8039100"/>
            <a:ext cx="4338720" cy="2713672"/>
          </a:xfrm>
          <a:custGeom>
            <a:avLst/>
            <a:gdLst/>
            <a:ahLst/>
            <a:cxnLst/>
            <a:rect l="l" t="t" r="r" b="b"/>
            <a:pathLst>
              <a:path w="4338720" h="2713672">
                <a:moveTo>
                  <a:pt x="0" y="0"/>
                </a:moveTo>
                <a:lnTo>
                  <a:pt x="4338720" y="0"/>
                </a:lnTo>
                <a:lnTo>
                  <a:pt x="4338720" y="2713671"/>
                </a:lnTo>
                <a:lnTo>
                  <a:pt x="0" y="27136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7" name="Freeform 7">
            <a:extLst>
              <a:ext uri="{FF2B5EF4-FFF2-40B4-BE49-F238E27FC236}">
                <a16:creationId xmlns:a16="http://schemas.microsoft.com/office/drawing/2014/main" id="{0CF21656-4BD7-14AD-DC14-CCCBB5BCE263}"/>
              </a:ext>
            </a:extLst>
          </p:cNvPr>
          <p:cNvSpPr/>
          <p:nvPr/>
        </p:nvSpPr>
        <p:spPr>
          <a:xfrm>
            <a:off x="14935200" y="6802369"/>
            <a:ext cx="3289448" cy="2057400"/>
          </a:xfrm>
          <a:custGeom>
            <a:avLst/>
            <a:gdLst/>
            <a:ahLst/>
            <a:cxnLst/>
            <a:rect l="l" t="t" r="r" b="b"/>
            <a:pathLst>
              <a:path w="3289448" h="2057400">
                <a:moveTo>
                  <a:pt x="0" y="0"/>
                </a:moveTo>
                <a:lnTo>
                  <a:pt x="3289448" y="0"/>
                </a:lnTo>
                <a:lnTo>
                  <a:pt x="3289448"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8" name="Freeform 8">
            <a:extLst>
              <a:ext uri="{FF2B5EF4-FFF2-40B4-BE49-F238E27FC236}">
                <a16:creationId xmlns:a16="http://schemas.microsoft.com/office/drawing/2014/main" id="{624716A9-1285-E4DF-E577-8B34AEA27B40}"/>
              </a:ext>
            </a:extLst>
          </p:cNvPr>
          <p:cNvSpPr/>
          <p:nvPr/>
        </p:nvSpPr>
        <p:spPr>
          <a:xfrm>
            <a:off x="14782800" y="647700"/>
            <a:ext cx="3289448" cy="2057400"/>
          </a:xfrm>
          <a:custGeom>
            <a:avLst/>
            <a:gdLst/>
            <a:ahLst/>
            <a:cxnLst/>
            <a:rect l="l" t="t" r="r" b="b"/>
            <a:pathLst>
              <a:path w="3289448" h="2057400">
                <a:moveTo>
                  <a:pt x="0" y="0"/>
                </a:moveTo>
                <a:lnTo>
                  <a:pt x="3289448" y="0"/>
                </a:lnTo>
                <a:lnTo>
                  <a:pt x="3289448"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10" name="TextBox 9">
            <a:extLst>
              <a:ext uri="{FF2B5EF4-FFF2-40B4-BE49-F238E27FC236}">
                <a16:creationId xmlns:a16="http://schemas.microsoft.com/office/drawing/2014/main" id="{42A61FD3-7C2C-AAA7-C1D1-3B3A72C0B55C}"/>
              </a:ext>
            </a:extLst>
          </p:cNvPr>
          <p:cNvSpPr txBox="1"/>
          <p:nvPr/>
        </p:nvSpPr>
        <p:spPr>
          <a:xfrm>
            <a:off x="1447800" y="2476500"/>
            <a:ext cx="9372600" cy="5546134"/>
          </a:xfrm>
          <a:prstGeom prst="rect">
            <a:avLst/>
          </a:prstGeom>
          <a:noFill/>
        </p:spPr>
        <p:txBody>
          <a:bodyPr wrap="square" rtlCol="0">
            <a:spAutoFit/>
          </a:bodyPr>
          <a:lstStyle/>
          <a:p>
            <a:pPr marL="1074420" lvl="1" indent="-342900" fontAlgn="ctr">
              <a:lnSpc>
                <a:spcPct val="200000"/>
              </a:lnSpc>
              <a:buSzPts val="2600"/>
              <a:buFont typeface="Wingdings" panose="05000000000000000000" pitchFamily="2" charset="2"/>
              <a:buChar char="Ø"/>
            </a:pPr>
            <a:r>
              <a:rPr lang="en-US" sz="2000" b="0" i="0" u="none" strike="noStrike" kern="1200" dirty="0">
                <a:solidFill>
                  <a:srgbClr val="2B4B82"/>
                </a:solidFill>
                <a:effectLst/>
                <a:latin typeface="Clear Sans" panose="020B0604020202020204" charset="0"/>
              </a:rPr>
              <a:t>We got to understand databases and their types</a:t>
            </a:r>
          </a:p>
          <a:p>
            <a:pPr marL="1074420" lvl="1" indent="-342900" fontAlgn="ctr">
              <a:lnSpc>
                <a:spcPct val="200000"/>
              </a:lnSpc>
              <a:buSzPts val="2600"/>
              <a:buFont typeface="Wingdings" panose="05000000000000000000" pitchFamily="2" charset="2"/>
              <a:buChar char="Ø"/>
            </a:pPr>
            <a:r>
              <a:rPr lang="en-US" sz="2000" dirty="0">
                <a:solidFill>
                  <a:srgbClr val="2B4B82"/>
                </a:solidFill>
                <a:latin typeface="Clear Sans" panose="020B0604020202020204" charset="0"/>
              </a:rPr>
              <a:t>DDL, DML, and Stored Procedures</a:t>
            </a:r>
            <a:endParaRPr lang="en-US" sz="2000" b="0" i="0" u="none" strike="noStrike" kern="1200" dirty="0">
              <a:solidFill>
                <a:srgbClr val="2B4B82"/>
              </a:solidFill>
              <a:effectLst/>
              <a:latin typeface="Clear Sans" panose="020B0604020202020204" charset="0"/>
            </a:endParaRPr>
          </a:p>
          <a:p>
            <a:pPr marL="1074420" lvl="1" indent="-342900" fontAlgn="ctr">
              <a:lnSpc>
                <a:spcPct val="200000"/>
              </a:lnSpc>
              <a:buSzPts val="2600"/>
              <a:buFont typeface="Wingdings" panose="05000000000000000000" pitchFamily="2" charset="2"/>
              <a:buChar char="Ø"/>
            </a:pPr>
            <a:r>
              <a:rPr lang="en-US" sz="2000" b="0" i="0" u="none" strike="noStrike" kern="1200" dirty="0">
                <a:solidFill>
                  <a:srgbClr val="2B4B82"/>
                </a:solidFill>
                <a:effectLst/>
                <a:latin typeface="Clear Sans" panose="020B0604020202020204" charset="0"/>
              </a:rPr>
              <a:t>SQL syntax fundamentals. </a:t>
            </a:r>
          </a:p>
          <a:p>
            <a:pPr marL="1074420" lvl="1" indent="-342900" fontAlgn="ctr">
              <a:lnSpc>
                <a:spcPct val="200000"/>
              </a:lnSpc>
              <a:buSzPts val="2600"/>
              <a:buFont typeface="Wingdings" panose="05000000000000000000" pitchFamily="2" charset="2"/>
              <a:buChar char="Ø"/>
            </a:pPr>
            <a:r>
              <a:rPr lang="en-US" sz="2000" dirty="0">
                <a:solidFill>
                  <a:srgbClr val="2B4B82"/>
                </a:solidFill>
                <a:latin typeface="Clear Sans" panose="020B0604020202020204" charset="0"/>
              </a:rPr>
              <a:t>D</a:t>
            </a:r>
            <a:r>
              <a:rPr lang="en-US" sz="2000" b="0" i="0" u="none" strike="noStrike" kern="1200" dirty="0">
                <a:solidFill>
                  <a:srgbClr val="2B4B82"/>
                </a:solidFill>
                <a:effectLst/>
                <a:latin typeface="Clear Sans" panose="020B0604020202020204" charset="0"/>
              </a:rPr>
              <a:t>ata querying with CRUD</a:t>
            </a:r>
          </a:p>
          <a:p>
            <a:pPr marL="1074420" lvl="1" indent="-342900" fontAlgn="ctr">
              <a:lnSpc>
                <a:spcPct val="200000"/>
              </a:lnSpc>
              <a:buSzPts val="2600"/>
              <a:buFont typeface="Wingdings" panose="05000000000000000000" pitchFamily="2" charset="2"/>
              <a:buChar char="Ø"/>
            </a:pPr>
            <a:r>
              <a:rPr lang="en-US" sz="2000" b="0" i="0" u="none" strike="noStrike" kern="1200" dirty="0">
                <a:solidFill>
                  <a:srgbClr val="2B4B82"/>
                </a:solidFill>
                <a:effectLst/>
                <a:latin typeface="Clear Sans" panose="020B0604020202020204" charset="0"/>
              </a:rPr>
              <a:t>Filtering and sorting the data by using operators</a:t>
            </a:r>
          </a:p>
          <a:p>
            <a:pPr marL="1074420" lvl="1" indent="-342900" fontAlgn="ctr">
              <a:lnSpc>
                <a:spcPct val="200000"/>
              </a:lnSpc>
              <a:buSzPts val="2600"/>
              <a:buFont typeface="Wingdings" panose="05000000000000000000" pitchFamily="2" charset="2"/>
              <a:buChar char="Ø"/>
            </a:pPr>
            <a:r>
              <a:rPr lang="en-US" sz="2000" b="0" i="0" u="none" strike="noStrike" kern="1200" dirty="0">
                <a:solidFill>
                  <a:srgbClr val="2B4B82"/>
                </a:solidFill>
                <a:effectLst/>
                <a:latin typeface="Clear Sans" panose="020B0604020202020204" charset="0"/>
              </a:rPr>
              <a:t>Usage of Data types</a:t>
            </a:r>
          </a:p>
          <a:p>
            <a:pPr marL="1074420" lvl="1" indent="-342900" fontAlgn="ctr">
              <a:lnSpc>
                <a:spcPct val="200000"/>
              </a:lnSpc>
              <a:buSzPts val="2600"/>
              <a:buFont typeface="Wingdings" panose="05000000000000000000" pitchFamily="2" charset="2"/>
              <a:buChar char="Ø"/>
            </a:pPr>
            <a:r>
              <a:rPr lang="en-US" sz="2000" dirty="0">
                <a:solidFill>
                  <a:srgbClr val="2B4B82"/>
                </a:solidFill>
                <a:latin typeface="Clear Sans" panose="020B0604020202020204" charset="0"/>
              </a:rPr>
              <a:t>How to determine Primary and Foreign Keys</a:t>
            </a:r>
          </a:p>
          <a:p>
            <a:pPr marL="1074420" lvl="1" indent="-342900" fontAlgn="ctr">
              <a:lnSpc>
                <a:spcPct val="200000"/>
              </a:lnSpc>
              <a:buSzPts val="2600"/>
              <a:buFont typeface="Wingdings" panose="05000000000000000000" pitchFamily="2" charset="2"/>
              <a:buChar char="Ø"/>
            </a:pPr>
            <a:r>
              <a:rPr lang="en-US" sz="2000" b="0" i="0" u="none" strike="noStrike" kern="1200" dirty="0">
                <a:solidFill>
                  <a:srgbClr val="2B4B82"/>
                </a:solidFill>
                <a:effectLst/>
                <a:latin typeface="Clear Sans" panose="020B0604020202020204" charset="0"/>
              </a:rPr>
              <a:t>How to use Joins between tables</a:t>
            </a:r>
          </a:p>
          <a:p>
            <a:pPr>
              <a:lnSpc>
                <a:spcPct val="200000"/>
              </a:lnSpc>
            </a:pPr>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4601B2-0BB3-57CF-4895-81C2409E900A}"/>
              </a:ext>
            </a:extLst>
          </p:cNvPr>
          <p:cNvSpPr txBox="1"/>
          <p:nvPr/>
        </p:nvSpPr>
        <p:spPr>
          <a:xfrm>
            <a:off x="5257800" y="3771900"/>
            <a:ext cx="8077200" cy="1569660"/>
          </a:xfrm>
          <a:prstGeom prst="rect">
            <a:avLst/>
          </a:prstGeom>
          <a:noFill/>
        </p:spPr>
        <p:txBody>
          <a:bodyPr wrap="square" rtlCol="0">
            <a:spAutoFit/>
          </a:bodyPr>
          <a:lstStyle/>
          <a:p>
            <a:r>
              <a:rPr lang="en-IN" sz="9600" dirty="0">
                <a:solidFill>
                  <a:schemeClr val="accent5">
                    <a:lumMod val="60000"/>
                    <a:lumOff val="40000"/>
                  </a:schemeClr>
                </a:solidFill>
                <a:latin typeface="Clear Sans Bold" panose="020B0604020202020204" charset="0"/>
                <a:cs typeface="Clear Sans Bold" panose="020B0604020202020204" charset="0"/>
              </a:rPr>
              <a:t>Thank you</a:t>
            </a:r>
          </a:p>
        </p:txBody>
      </p:sp>
      <p:sp>
        <p:nvSpPr>
          <p:cNvPr id="7" name="Freeform 10">
            <a:extLst>
              <a:ext uri="{FF2B5EF4-FFF2-40B4-BE49-F238E27FC236}">
                <a16:creationId xmlns:a16="http://schemas.microsoft.com/office/drawing/2014/main" id="{B683117D-3B32-481E-934A-11739C79F617}"/>
              </a:ext>
            </a:extLst>
          </p:cNvPr>
          <p:cNvSpPr/>
          <p:nvPr/>
        </p:nvSpPr>
        <p:spPr>
          <a:xfrm>
            <a:off x="16306800" y="6210300"/>
            <a:ext cx="1894295" cy="3919993"/>
          </a:xfrm>
          <a:custGeom>
            <a:avLst/>
            <a:gdLst/>
            <a:ahLst/>
            <a:cxnLst/>
            <a:rect l="l" t="t" r="r" b="b"/>
            <a:pathLst>
              <a:path w="1894295" h="4252500">
                <a:moveTo>
                  <a:pt x="0" y="0"/>
                </a:moveTo>
                <a:lnTo>
                  <a:pt x="1894295" y="0"/>
                </a:lnTo>
                <a:lnTo>
                  <a:pt x="1894295" y="4252500"/>
                </a:lnTo>
                <a:lnTo>
                  <a:pt x="0" y="42525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grpSp>
        <p:nvGrpSpPr>
          <p:cNvPr id="2" name="Group 2"/>
          <p:cNvGrpSpPr/>
          <p:nvPr/>
        </p:nvGrpSpPr>
        <p:grpSpPr>
          <a:xfrm>
            <a:off x="1309758" y="1817226"/>
            <a:ext cx="6060519" cy="6652549"/>
            <a:chOff x="0" y="0"/>
            <a:chExt cx="8080692" cy="8870065"/>
          </a:xfrm>
        </p:grpSpPr>
        <p:sp>
          <p:nvSpPr>
            <p:cNvPr id="3" name="Freeform 3"/>
            <p:cNvSpPr/>
            <p:nvPr/>
          </p:nvSpPr>
          <p:spPr>
            <a:xfrm>
              <a:off x="0" y="0"/>
              <a:ext cx="5166060" cy="6830128"/>
            </a:xfrm>
            <a:custGeom>
              <a:avLst/>
              <a:gdLst/>
              <a:ahLst/>
              <a:cxnLst/>
              <a:rect l="l" t="t" r="r" b="b"/>
              <a:pathLst>
                <a:path w="5166060" h="6830128">
                  <a:moveTo>
                    <a:pt x="0" y="0"/>
                  </a:moveTo>
                  <a:lnTo>
                    <a:pt x="5166060" y="0"/>
                  </a:lnTo>
                  <a:lnTo>
                    <a:pt x="5166060" y="6830128"/>
                  </a:lnTo>
                  <a:lnTo>
                    <a:pt x="0" y="68301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1428290" y="1054304"/>
              <a:ext cx="5166060" cy="6830128"/>
            </a:xfrm>
            <a:custGeom>
              <a:avLst/>
              <a:gdLst/>
              <a:ahLst/>
              <a:cxnLst/>
              <a:rect l="l" t="t" r="r" b="b"/>
              <a:pathLst>
                <a:path w="5166060" h="6830128">
                  <a:moveTo>
                    <a:pt x="0" y="0"/>
                  </a:moveTo>
                  <a:lnTo>
                    <a:pt x="5166060" y="0"/>
                  </a:lnTo>
                  <a:lnTo>
                    <a:pt x="5166060" y="6830128"/>
                  </a:lnTo>
                  <a:lnTo>
                    <a:pt x="0" y="68301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a:off x="2914631" y="2039937"/>
              <a:ext cx="5166060" cy="6830128"/>
            </a:xfrm>
            <a:custGeom>
              <a:avLst/>
              <a:gdLst/>
              <a:ahLst/>
              <a:cxnLst/>
              <a:rect l="l" t="t" r="r" b="b"/>
              <a:pathLst>
                <a:path w="5166060" h="6830128">
                  <a:moveTo>
                    <a:pt x="0" y="0"/>
                  </a:moveTo>
                  <a:lnTo>
                    <a:pt x="5166061" y="0"/>
                  </a:lnTo>
                  <a:lnTo>
                    <a:pt x="5166061" y="6830128"/>
                  </a:lnTo>
                  <a:lnTo>
                    <a:pt x="0" y="683012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grpSp>
      <p:graphicFrame>
        <p:nvGraphicFramePr>
          <p:cNvPr id="6" name="Table 6"/>
          <p:cNvGraphicFramePr>
            <a:graphicFrameLocks noGrp="1"/>
          </p:cNvGraphicFramePr>
          <p:nvPr>
            <p:extLst>
              <p:ext uri="{D42A27DB-BD31-4B8C-83A1-F6EECF244321}">
                <p14:modId xmlns:p14="http://schemas.microsoft.com/office/powerpoint/2010/main" val="1818157240"/>
              </p:ext>
            </p:extLst>
          </p:nvPr>
        </p:nvGraphicFramePr>
        <p:xfrm>
          <a:off x="8382000" y="1409700"/>
          <a:ext cx="8900153" cy="7821957"/>
        </p:xfrm>
        <a:graphic>
          <a:graphicData uri="http://schemas.openxmlformats.org/drawingml/2006/table">
            <a:tbl>
              <a:tblPr/>
              <a:tblGrid>
                <a:gridCol w="8900153">
                  <a:extLst>
                    <a:ext uri="{9D8B030D-6E8A-4147-A177-3AD203B41FA5}">
                      <a16:colId xmlns:a16="http://schemas.microsoft.com/office/drawing/2014/main" val="20000"/>
                    </a:ext>
                  </a:extLst>
                </a:gridCol>
              </a:tblGrid>
              <a:tr h="3381322">
                <a:tc>
                  <a:txBody>
                    <a:bodyPr/>
                    <a:lstStyle/>
                    <a:p>
                      <a:pPr algn="l">
                        <a:lnSpc>
                          <a:spcPts val="11340"/>
                        </a:lnSpc>
                        <a:defRPr/>
                      </a:pPr>
                      <a:r>
                        <a:rPr lang="en-US" sz="8100" dirty="0">
                          <a:solidFill>
                            <a:srgbClr val="F7B4A7"/>
                          </a:solidFill>
                          <a:latin typeface="Clear Sans Bold"/>
                        </a:rPr>
                        <a:t>Agenda</a:t>
                      </a:r>
                    </a:p>
                    <a:p>
                      <a:pPr marL="770256" lvl="1" indent="-457200" algn="l">
                        <a:lnSpc>
                          <a:spcPts val="4060"/>
                        </a:lnSpc>
                        <a:buFont typeface="Wingdings" panose="05000000000000000000" pitchFamily="2" charset="2"/>
                        <a:buChar char="Ø"/>
                        <a:defRPr/>
                      </a:pPr>
                      <a:r>
                        <a:rPr lang="en-GB" sz="2900" dirty="0">
                          <a:solidFill>
                            <a:schemeClr val="accent3">
                              <a:lumMod val="60000"/>
                              <a:lumOff val="40000"/>
                            </a:schemeClr>
                          </a:solidFill>
                          <a:latin typeface="Clear Sans"/>
                        </a:rPr>
                        <a:t>Introduction</a:t>
                      </a:r>
                    </a:p>
                    <a:p>
                      <a:pPr marL="770256" marR="0" lvl="1" indent="-457200" algn="l" defTabSz="914400" rtl="0" eaLnBrk="1" fontAlgn="auto" latinLnBrk="0" hangingPunct="1">
                        <a:lnSpc>
                          <a:spcPts val="4060"/>
                        </a:lnSpc>
                        <a:spcBef>
                          <a:spcPts val="0"/>
                        </a:spcBef>
                        <a:spcAft>
                          <a:spcPts val="0"/>
                        </a:spcAft>
                        <a:buClrTx/>
                        <a:buSzTx/>
                        <a:buFont typeface="Wingdings" panose="05000000000000000000" pitchFamily="2" charset="2"/>
                        <a:buChar char="Ø"/>
                        <a:tabLst/>
                        <a:defRPr/>
                      </a:pPr>
                      <a:r>
                        <a:rPr lang="en-GB" sz="2900" dirty="0">
                          <a:solidFill>
                            <a:schemeClr val="accent3">
                              <a:lumMod val="60000"/>
                              <a:lumOff val="40000"/>
                            </a:schemeClr>
                          </a:solidFill>
                          <a:latin typeface="Clear Sans"/>
                        </a:rPr>
                        <a:t>Individual Tasks</a:t>
                      </a:r>
                    </a:p>
                    <a:p>
                      <a:pPr marL="770256" lvl="1" indent="-457200" algn="l">
                        <a:lnSpc>
                          <a:spcPts val="4060"/>
                        </a:lnSpc>
                        <a:buFont typeface="Wingdings" panose="05000000000000000000" pitchFamily="2" charset="2"/>
                        <a:buChar char="Ø"/>
                        <a:defRPr/>
                      </a:pPr>
                      <a:r>
                        <a:rPr lang="en-GB" sz="2900" dirty="0">
                          <a:solidFill>
                            <a:schemeClr val="accent3">
                              <a:lumMod val="60000"/>
                              <a:lumOff val="40000"/>
                            </a:schemeClr>
                          </a:solidFill>
                          <a:latin typeface="Clear Sans"/>
                        </a:rPr>
                        <a:t>ERD </a:t>
                      </a:r>
                    </a:p>
                    <a:p>
                      <a:pPr marL="770256" lvl="1" indent="-457200" algn="l">
                        <a:lnSpc>
                          <a:spcPts val="4060"/>
                        </a:lnSpc>
                        <a:buFont typeface="Wingdings" panose="05000000000000000000" pitchFamily="2" charset="2"/>
                        <a:buChar char="Ø"/>
                        <a:defRPr/>
                      </a:pPr>
                      <a:r>
                        <a:rPr lang="en-GB" sz="2900" dirty="0">
                          <a:solidFill>
                            <a:schemeClr val="accent3">
                              <a:lumMod val="60000"/>
                              <a:lumOff val="40000"/>
                            </a:schemeClr>
                          </a:solidFill>
                          <a:latin typeface="Clear Sans"/>
                        </a:rPr>
                        <a:t>ID’s(Primary and Foreign key)</a:t>
                      </a:r>
                    </a:p>
                    <a:p>
                      <a:pPr marL="770256" marR="0" lvl="1" indent="-457200" algn="l" defTabSz="914400" rtl="0" eaLnBrk="1" fontAlgn="auto" latinLnBrk="0" hangingPunct="1">
                        <a:lnSpc>
                          <a:spcPts val="4060"/>
                        </a:lnSpc>
                        <a:spcBef>
                          <a:spcPts val="0"/>
                        </a:spcBef>
                        <a:spcAft>
                          <a:spcPts val="0"/>
                        </a:spcAft>
                        <a:buClrTx/>
                        <a:buSzTx/>
                        <a:buFont typeface="Wingdings" panose="05000000000000000000" pitchFamily="2" charset="2"/>
                        <a:buChar char="Ø"/>
                        <a:tabLst/>
                        <a:defRPr/>
                      </a:pPr>
                      <a:r>
                        <a:rPr lang="en-GB" sz="2900" dirty="0">
                          <a:solidFill>
                            <a:schemeClr val="accent3">
                              <a:lumMod val="60000"/>
                              <a:lumOff val="40000"/>
                            </a:schemeClr>
                          </a:solidFill>
                          <a:latin typeface="Clear Sans"/>
                        </a:rPr>
                        <a:t>Joins</a:t>
                      </a:r>
                    </a:p>
                    <a:p>
                      <a:pPr marL="770256" lvl="1" indent="-457200" algn="l">
                        <a:lnSpc>
                          <a:spcPts val="4060"/>
                        </a:lnSpc>
                        <a:buFont typeface="Wingdings" panose="05000000000000000000" pitchFamily="2" charset="2"/>
                        <a:buChar char="Ø"/>
                        <a:defRPr/>
                      </a:pPr>
                      <a:r>
                        <a:rPr lang="en-GB" sz="2900" dirty="0">
                          <a:solidFill>
                            <a:schemeClr val="accent3">
                              <a:lumMod val="60000"/>
                              <a:lumOff val="40000"/>
                            </a:schemeClr>
                          </a:solidFill>
                          <a:latin typeface="Clear Sans"/>
                        </a:rPr>
                        <a:t>Aspects undertaken</a:t>
                      </a:r>
                    </a:p>
                    <a:p>
                      <a:pPr marL="770256" lvl="1" indent="-457200" algn="l">
                        <a:lnSpc>
                          <a:spcPts val="4060"/>
                        </a:lnSpc>
                        <a:buFont typeface="Wingdings" panose="05000000000000000000" pitchFamily="2" charset="2"/>
                        <a:buChar char="Ø"/>
                        <a:defRPr/>
                      </a:pPr>
                      <a:r>
                        <a:rPr lang="en-GB" sz="2900" dirty="0">
                          <a:solidFill>
                            <a:schemeClr val="accent3">
                              <a:lumMod val="60000"/>
                              <a:lumOff val="40000"/>
                            </a:schemeClr>
                          </a:solidFill>
                          <a:latin typeface="Clear Sans"/>
                        </a:rPr>
                        <a:t>Key Takeaways</a:t>
                      </a:r>
                      <a:endParaRPr lang="en-US" sz="1100" dirty="0"/>
                    </a:p>
                  </a:txBody>
                  <a:tcPr marL="190500" marR="190500" marT="190500" marB="190500" anchor="ctr">
                    <a:lnL w="66675" cap="flat" cmpd="sng" algn="ctr">
                      <a:solidFill>
                        <a:srgbClr val="2B4B82"/>
                      </a:solidFill>
                      <a:prstDash val="solid"/>
                      <a:round/>
                      <a:headEnd type="none" w="med" len="med"/>
                      <a:tailEnd type="none" w="med" len="med"/>
                    </a:lnL>
                    <a:lnR w="66675" cap="flat" cmpd="sng" algn="ctr">
                      <a:solidFill>
                        <a:srgbClr val="2B4B82"/>
                      </a:solidFill>
                      <a:prstDash val="solid"/>
                      <a:round/>
                      <a:headEnd type="none" w="med" len="med"/>
                      <a:tailEnd type="none" w="med" len="med"/>
                    </a:lnR>
                    <a:lnT w="66675" cap="flat" cmpd="sng" algn="ctr">
                      <a:solidFill>
                        <a:srgbClr val="2B4B82"/>
                      </a:solidFill>
                      <a:prstDash val="solid"/>
                      <a:round/>
                      <a:headEnd type="none" w="med" len="med"/>
                      <a:tailEnd type="none" w="med" len="med"/>
                    </a:lnT>
                    <a:lnB w="66675" cap="flat" cmpd="sng" algn="ctr">
                      <a:solidFill>
                        <a:srgbClr val="2B4B82"/>
                      </a:solidFill>
                      <a:prstDash val="solid"/>
                      <a:round/>
                      <a:headEnd type="none" w="med" len="med"/>
                      <a:tailEnd type="none" w="med" len="med"/>
                    </a:lnB>
                  </a:tcPr>
                </a:tc>
                <a:extLst>
                  <a:ext uri="{0D108BD9-81ED-4DB2-BD59-A6C34878D82A}">
                    <a16:rowId xmlns:a16="http://schemas.microsoft.com/office/drawing/2014/main" val="10000"/>
                  </a:ext>
                </a:extLst>
              </a:tr>
              <a:tr h="647220">
                <a:tc>
                  <a:txBody>
                    <a:bodyPr/>
                    <a:lstStyle/>
                    <a:p>
                      <a:pPr marL="0" indent="0" algn="l">
                        <a:lnSpc>
                          <a:spcPts val="4060"/>
                        </a:lnSpc>
                        <a:buFont typeface="Wingdings" panose="05000000000000000000" pitchFamily="2" charset="2"/>
                        <a:buNone/>
                        <a:defRPr/>
                      </a:pPr>
                      <a:endParaRPr lang="en-US" sz="2900" dirty="0">
                        <a:solidFill>
                          <a:srgbClr val="94DDDE"/>
                        </a:solidFill>
                        <a:latin typeface="Clear Sans"/>
                      </a:endParaRPr>
                    </a:p>
                  </a:txBody>
                  <a:tcPr marL="190500" marR="190500" marT="190500" marB="190500" anchor="ctr">
                    <a:lnL w="66675" cap="flat" cmpd="sng" algn="ctr">
                      <a:solidFill>
                        <a:srgbClr val="2B4B82"/>
                      </a:solidFill>
                      <a:prstDash val="solid"/>
                      <a:round/>
                      <a:headEnd type="none" w="med" len="med"/>
                      <a:tailEnd type="none" w="med" len="med"/>
                    </a:lnL>
                    <a:lnR w="66675" cap="flat" cmpd="sng" algn="ctr">
                      <a:solidFill>
                        <a:srgbClr val="2B4B82"/>
                      </a:solidFill>
                      <a:prstDash val="solid"/>
                      <a:round/>
                      <a:headEnd type="none" w="med" len="med"/>
                      <a:tailEnd type="none" w="med" len="med"/>
                    </a:lnR>
                    <a:lnT w="66675" cap="flat" cmpd="sng" algn="ctr">
                      <a:solidFill>
                        <a:srgbClr val="2B4B82"/>
                      </a:solidFill>
                      <a:prstDash val="solid"/>
                      <a:round/>
                      <a:headEnd type="none" w="med" len="med"/>
                      <a:tailEnd type="none" w="med" len="med"/>
                    </a:lnT>
                    <a:lnB w="66675" cap="flat" cmpd="sng" algn="ctr">
                      <a:solidFill>
                        <a:srgbClr val="2B4B82"/>
                      </a:solidFill>
                      <a:prstDash val="solid"/>
                      <a:round/>
                      <a:headEnd type="none" w="med" len="med"/>
                      <a:tailEnd type="none" w="med" len="med"/>
                    </a:lnB>
                  </a:tcPr>
                </a:tc>
                <a:extLst>
                  <a:ext uri="{0D108BD9-81ED-4DB2-BD59-A6C34878D82A}">
                    <a16:rowId xmlns:a16="http://schemas.microsoft.com/office/drawing/2014/main" val="10001"/>
                  </a:ext>
                </a:extLst>
              </a:tr>
              <a:tr h="1534059">
                <a:tc>
                  <a:txBody>
                    <a:bodyPr/>
                    <a:lstStyle/>
                    <a:p>
                      <a:pPr marL="770256" lvl="1" indent="-457200" algn="l">
                        <a:lnSpc>
                          <a:spcPts val="4060"/>
                        </a:lnSpc>
                        <a:buFont typeface="Wingdings" panose="05000000000000000000" pitchFamily="2" charset="2"/>
                        <a:buChar char="Ø"/>
                        <a:defRPr/>
                      </a:pPr>
                      <a:endParaRPr lang="en-GB" sz="2900" dirty="0">
                        <a:solidFill>
                          <a:schemeClr val="accent3">
                            <a:lumMod val="60000"/>
                            <a:lumOff val="40000"/>
                          </a:schemeClr>
                        </a:solidFill>
                        <a:latin typeface="Clear Sans"/>
                      </a:endParaRPr>
                    </a:p>
                  </a:txBody>
                  <a:tcPr marL="190500" marR="190500" marT="190500" marB="190500" anchor="ctr">
                    <a:lnL w="66675" cap="flat" cmpd="sng" algn="ctr">
                      <a:solidFill>
                        <a:srgbClr val="2B4B82"/>
                      </a:solidFill>
                      <a:prstDash val="solid"/>
                      <a:round/>
                      <a:headEnd type="none" w="med" len="med"/>
                      <a:tailEnd type="none" w="med" len="med"/>
                    </a:lnL>
                    <a:lnR w="66675" cap="flat" cmpd="sng" algn="ctr">
                      <a:solidFill>
                        <a:srgbClr val="2B4B82"/>
                      </a:solidFill>
                      <a:prstDash val="solid"/>
                      <a:round/>
                      <a:headEnd type="none" w="med" len="med"/>
                      <a:tailEnd type="none" w="med" len="med"/>
                    </a:lnR>
                    <a:lnT w="66675" cap="flat" cmpd="sng" algn="ctr">
                      <a:solidFill>
                        <a:srgbClr val="2B4B82"/>
                      </a:solidFill>
                      <a:prstDash val="solid"/>
                      <a:round/>
                      <a:headEnd type="none" w="med" len="med"/>
                      <a:tailEnd type="none" w="med" len="med"/>
                    </a:lnT>
                    <a:lnB w="66675" cap="flat" cmpd="sng" algn="ctr">
                      <a:solidFill>
                        <a:srgbClr val="2B4B82"/>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8731E27-B375-548C-FEA9-D5129361B4DD}"/>
              </a:ext>
            </a:extLst>
          </p:cNvPr>
          <p:cNvSpPr txBox="1"/>
          <p:nvPr/>
        </p:nvSpPr>
        <p:spPr>
          <a:xfrm>
            <a:off x="1143000" y="495300"/>
            <a:ext cx="12496800" cy="923330"/>
          </a:xfrm>
          <a:prstGeom prst="rect">
            <a:avLst/>
          </a:prstGeom>
          <a:noFill/>
        </p:spPr>
        <p:txBody>
          <a:bodyPr wrap="square" rtlCol="0">
            <a:spAutoFit/>
          </a:bodyPr>
          <a:lstStyle/>
          <a:p>
            <a:r>
              <a:rPr lang="en-GB" sz="5400" dirty="0">
                <a:solidFill>
                  <a:srgbClr val="2B4B82"/>
                </a:solidFill>
                <a:latin typeface="Clear Sans Bold" panose="020B0604020202020204" charset="0"/>
                <a:cs typeface="Clear Sans Bold" panose="020B0604020202020204" charset="0"/>
              </a:rPr>
              <a:t>Introduction</a:t>
            </a:r>
          </a:p>
        </p:txBody>
      </p:sp>
      <p:sp>
        <p:nvSpPr>
          <p:cNvPr id="6" name="TextBox 5">
            <a:extLst>
              <a:ext uri="{FF2B5EF4-FFF2-40B4-BE49-F238E27FC236}">
                <a16:creationId xmlns:a16="http://schemas.microsoft.com/office/drawing/2014/main" id="{875BE4ED-2BB4-A5E5-F6B3-686FFDF435A6}"/>
              </a:ext>
            </a:extLst>
          </p:cNvPr>
          <p:cNvSpPr txBox="1"/>
          <p:nvPr/>
        </p:nvSpPr>
        <p:spPr>
          <a:xfrm>
            <a:off x="4572000" y="3731879"/>
            <a:ext cx="9144000" cy="369332"/>
          </a:xfrm>
          <a:prstGeom prst="rect">
            <a:avLst/>
          </a:prstGeom>
          <a:noFill/>
        </p:spPr>
        <p:txBody>
          <a:bodyPr wrap="square">
            <a:spAutoFit/>
          </a:bodyPr>
          <a:lstStyle/>
          <a:p>
            <a:endParaRPr lang="en-IN" dirty="0"/>
          </a:p>
        </p:txBody>
      </p:sp>
      <p:sp>
        <p:nvSpPr>
          <p:cNvPr id="8" name="TextBox 7">
            <a:extLst>
              <a:ext uri="{FF2B5EF4-FFF2-40B4-BE49-F238E27FC236}">
                <a16:creationId xmlns:a16="http://schemas.microsoft.com/office/drawing/2014/main" id="{ACB3C53B-C2CF-31BD-BE20-1BEEDDF95786}"/>
              </a:ext>
            </a:extLst>
          </p:cNvPr>
          <p:cNvSpPr txBox="1"/>
          <p:nvPr/>
        </p:nvSpPr>
        <p:spPr>
          <a:xfrm>
            <a:off x="1138280" y="1943100"/>
            <a:ext cx="12882520" cy="6964471"/>
          </a:xfrm>
          <a:prstGeom prst="rect">
            <a:avLst/>
          </a:prstGeom>
          <a:noFill/>
        </p:spPr>
        <p:txBody>
          <a:bodyPr wrap="square" rtlCol="0">
            <a:spAutoFit/>
          </a:bodyPr>
          <a:lstStyle/>
          <a:p>
            <a:pPr algn="l">
              <a:lnSpc>
                <a:spcPct val="150000"/>
              </a:lnSpc>
            </a:pPr>
            <a:r>
              <a:rPr lang="en-GB" sz="2000" b="1" i="0" dirty="0">
                <a:solidFill>
                  <a:srgbClr val="374151"/>
                </a:solidFill>
                <a:effectLst/>
                <a:latin typeface="Clear Sans" panose="020B0604020202020204" charset="0"/>
                <a:cs typeface="Clear Sans" panose="020B0604020202020204" charset="0"/>
              </a:rPr>
              <a:t>Purpose of Presentation:</a:t>
            </a:r>
            <a:endParaRPr lang="en-GB" sz="2000" i="0" dirty="0">
              <a:solidFill>
                <a:srgbClr val="374151"/>
              </a:solidFill>
              <a:effectLst/>
              <a:latin typeface="Clear Sans" panose="020B0604020202020204" charset="0"/>
              <a:cs typeface="Clear Sans" panose="020B0604020202020204" charset="0"/>
            </a:endParaRPr>
          </a:p>
          <a:p>
            <a:pPr marL="342900" indent="-342900" algn="l">
              <a:lnSpc>
                <a:spcPct val="150000"/>
              </a:lnSpc>
              <a:buFont typeface="Wingdings" panose="05000000000000000000" pitchFamily="2" charset="2"/>
              <a:buChar char="Ø"/>
            </a:pPr>
            <a:r>
              <a:rPr lang="en-GB" sz="2000" b="0" i="0" dirty="0">
                <a:solidFill>
                  <a:srgbClr val="374151"/>
                </a:solidFill>
                <a:effectLst/>
                <a:latin typeface="Clear Sans" panose="020B0604020202020204" charset="0"/>
                <a:cs typeface="Clear Sans" panose="020B0604020202020204" charset="0"/>
              </a:rPr>
              <a:t>This presentation aims to provide an overview of the interconnected database schema for the Sales and Production databases.</a:t>
            </a:r>
          </a:p>
          <a:p>
            <a:pPr algn="l">
              <a:lnSpc>
                <a:spcPct val="150000"/>
              </a:lnSpc>
            </a:pPr>
            <a:r>
              <a:rPr lang="en-GB" sz="2000" b="1" i="0" dirty="0">
                <a:solidFill>
                  <a:srgbClr val="374151"/>
                </a:solidFill>
                <a:effectLst/>
                <a:latin typeface="Clear Sans" panose="020B0604020202020204" charset="0"/>
                <a:cs typeface="Clear Sans" panose="020B0604020202020204" charset="0"/>
              </a:rPr>
              <a:t>Significance of Databases and Relationships:</a:t>
            </a:r>
            <a:endParaRPr lang="en-GB" sz="2000" b="0" i="0" dirty="0">
              <a:solidFill>
                <a:srgbClr val="374151"/>
              </a:solidFill>
              <a:effectLst/>
              <a:latin typeface="Clear Sans" panose="020B0604020202020204" charset="0"/>
              <a:cs typeface="Clear Sans" panose="020B0604020202020204" charset="0"/>
            </a:endParaRPr>
          </a:p>
          <a:p>
            <a:pPr marL="342900" indent="-342900" algn="l">
              <a:lnSpc>
                <a:spcPct val="150000"/>
              </a:lnSpc>
              <a:buFont typeface="Wingdings" panose="05000000000000000000" pitchFamily="2" charset="2"/>
              <a:buChar char="Ø"/>
            </a:pPr>
            <a:r>
              <a:rPr lang="en-GB" sz="2000" b="0" i="0" dirty="0">
                <a:solidFill>
                  <a:srgbClr val="374151"/>
                </a:solidFill>
                <a:effectLst/>
                <a:latin typeface="Clear Sans" panose="020B0604020202020204" charset="0"/>
                <a:cs typeface="Clear Sans" panose="020B0604020202020204" charset="0"/>
              </a:rPr>
              <a:t>The Sales database plays a critical role in managing customer data, orders, and staff information vital for effective business operations.</a:t>
            </a:r>
          </a:p>
          <a:p>
            <a:pPr marL="342900" indent="-342900" algn="l">
              <a:lnSpc>
                <a:spcPct val="150000"/>
              </a:lnSpc>
              <a:buFont typeface="Wingdings" panose="05000000000000000000" pitchFamily="2" charset="2"/>
              <a:buChar char="Ø"/>
            </a:pPr>
            <a:r>
              <a:rPr lang="en-GB" sz="2000" b="0" i="0" dirty="0">
                <a:solidFill>
                  <a:srgbClr val="374151"/>
                </a:solidFill>
                <a:effectLst/>
                <a:latin typeface="Clear Sans" panose="020B0604020202020204" charset="0"/>
                <a:cs typeface="Clear Sans" panose="020B0604020202020204" charset="0"/>
              </a:rPr>
              <a:t>The Production database holds key information regarding brands, categories, products, and stocks, influencing product management and sales.</a:t>
            </a:r>
          </a:p>
          <a:p>
            <a:pPr marL="342900" indent="-342900" algn="l">
              <a:lnSpc>
                <a:spcPct val="150000"/>
              </a:lnSpc>
              <a:buFont typeface="Wingdings" panose="05000000000000000000" pitchFamily="2" charset="2"/>
              <a:buChar char="Ø"/>
            </a:pPr>
            <a:r>
              <a:rPr lang="en-GB" sz="2000" b="0" i="0" dirty="0">
                <a:solidFill>
                  <a:srgbClr val="374151"/>
                </a:solidFill>
                <a:effectLst/>
                <a:latin typeface="Clear Sans" panose="020B0604020202020204" charset="0"/>
                <a:cs typeface="Clear Sans" panose="020B0604020202020204" charset="0"/>
              </a:rPr>
              <a:t>Highlighting the relationships between these databases showcases how data seamlessly flows to support various business processes.</a:t>
            </a:r>
          </a:p>
          <a:p>
            <a:pPr algn="l">
              <a:lnSpc>
                <a:spcPct val="150000"/>
              </a:lnSpc>
            </a:pPr>
            <a:r>
              <a:rPr lang="en-GB" sz="2000" b="1" i="0" dirty="0">
                <a:solidFill>
                  <a:srgbClr val="374151"/>
                </a:solidFill>
                <a:effectLst/>
                <a:latin typeface="Clear Sans" panose="020B0604020202020204" charset="0"/>
                <a:cs typeface="Clear Sans" panose="020B0604020202020204" charset="0"/>
              </a:rPr>
              <a:t>Key Components Covered in Schema:</a:t>
            </a:r>
            <a:endParaRPr lang="en-GB" sz="2000" b="0" i="0" dirty="0">
              <a:solidFill>
                <a:srgbClr val="374151"/>
              </a:solidFill>
              <a:effectLst/>
              <a:latin typeface="Clear Sans" panose="020B0604020202020204" charset="0"/>
              <a:cs typeface="Clear Sans" panose="020B0604020202020204" charset="0"/>
            </a:endParaRPr>
          </a:p>
          <a:p>
            <a:pPr marL="342900" indent="-342900" algn="l">
              <a:lnSpc>
                <a:spcPct val="150000"/>
              </a:lnSpc>
              <a:buFont typeface="Wingdings" panose="05000000000000000000" pitchFamily="2" charset="2"/>
              <a:buChar char="Ø"/>
            </a:pPr>
            <a:r>
              <a:rPr lang="en-GB" sz="2000" b="0" i="0" dirty="0">
                <a:solidFill>
                  <a:srgbClr val="374151"/>
                </a:solidFill>
                <a:effectLst/>
                <a:latin typeface="Clear Sans" panose="020B0604020202020204" charset="0"/>
                <a:cs typeface="Clear Sans" panose="020B0604020202020204" charset="0"/>
              </a:rPr>
              <a:t>Sales Database and their T</a:t>
            </a:r>
            <a:r>
              <a:rPr lang="en-GB" sz="2000" dirty="0">
                <a:solidFill>
                  <a:srgbClr val="374151"/>
                </a:solidFill>
                <a:latin typeface="Clear Sans" panose="020B0604020202020204" charset="0"/>
                <a:cs typeface="Clear Sans" panose="020B0604020202020204" charset="0"/>
              </a:rPr>
              <a:t>ables (</a:t>
            </a:r>
            <a:r>
              <a:rPr lang="en-GB" sz="2000" b="0" i="0" dirty="0">
                <a:solidFill>
                  <a:srgbClr val="374151"/>
                </a:solidFill>
                <a:effectLst/>
                <a:latin typeface="Clear Sans" panose="020B0604020202020204" charset="0"/>
                <a:cs typeface="Clear Sans" panose="020B0604020202020204" charset="0"/>
              </a:rPr>
              <a:t>Customers, Staffs, Stores, Orders, Order Items).</a:t>
            </a:r>
          </a:p>
          <a:p>
            <a:pPr marL="342900" indent="-342900" algn="l">
              <a:lnSpc>
                <a:spcPct val="150000"/>
              </a:lnSpc>
              <a:buFont typeface="Wingdings" panose="05000000000000000000" pitchFamily="2" charset="2"/>
              <a:buChar char="Ø"/>
            </a:pPr>
            <a:r>
              <a:rPr lang="en-GB" sz="2000" b="0" i="0" dirty="0">
                <a:solidFill>
                  <a:srgbClr val="374151"/>
                </a:solidFill>
                <a:effectLst/>
                <a:latin typeface="Clear Sans" panose="020B0604020202020204" charset="0"/>
                <a:cs typeface="Clear Sans" panose="020B0604020202020204" charset="0"/>
              </a:rPr>
              <a:t>Production Database and their Tables(Brands, Categories, Products, Stocks).</a:t>
            </a:r>
          </a:p>
          <a:p>
            <a:pPr>
              <a:lnSpc>
                <a:spcPct val="150000"/>
              </a:lnSpc>
            </a:pPr>
            <a:br>
              <a:rPr lang="en-GB" sz="2000" dirty="0">
                <a:latin typeface="Clear Sans" panose="020B0604020202020204" charset="0"/>
                <a:cs typeface="Clear Sans" panose="020B0604020202020204" charset="0"/>
              </a:rPr>
            </a:br>
            <a:endParaRPr lang="en-IN" sz="2000" dirty="0">
              <a:latin typeface="Clear Sans" panose="020B0604020202020204" charset="0"/>
              <a:cs typeface="Clear Sans" panose="020B0604020202020204" charset="0"/>
            </a:endParaRPr>
          </a:p>
        </p:txBody>
      </p:sp>
      <p:sp>
        <p:nvSpPr>
          <p:cNvPr id="15" name="Freeform 5">
            <a:extLst>
              <a:ext uri="{FF2B5EF4-FFF2-40B4-BE49-F238E27FC236}">
                <a16:creationId xmlns:a16="http://schemas.microsoft.com/office/drawing/2014/main" id="{60B96787-FB1F-FC80-5B7A-9D4D79444FF9}"/>
              </a:ext>
            </a:extLst>
          </p:cNvPr>
          <p:cNvSpPr/>
          <p:nvPr/>
        </p:nvSpPr>
        <p:spPr>
          <a:xfrm>
            <a:off x="14249399" y="7658100"/>
            <a:ext cx="4052087" cy="2658908"/>
          </a:xfrm>
          <a:custGeom>
            <a:avLst/>
            <a:gdLst/>
            <a:ahLst/>
            <a:cxnLst/>
            <a:rect l="l" t="t" r="r" b="b"/>
            <a:pathLst>
              <a:path w="2130348" h="1464130">
                <a:moveTo>
                  <a:pt x="0" y="0"/>
                </a:moveTo>
                <a:lnTo>
                  <a:pt x="2130348" y="0"/>
                </a:lnTo>
                <a:lnTo>
                  <a:pt x="2130348" y="1464130"/>
                </a:lnTo>
                <a:lnTo>
                  <a:pt x="0" y="14641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Tree>
    <p:extLst>
      <p:ext uri="{BB962C8B-B14F-4D97-AF65-F5344CB8AC3E}">
        <p14:creationId xmlns:p14="http://schemas.microsoft.com/office/powerpoint/2010/main" val="1444826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sp>
        <p:nvSpPr>
          <p:cNvPr id="2" name="Freeform 2"/>
          <p:cNvSpPr/>
          <p:nvPr/>
        </p:nvSpPr>
        <p:spPr>
          <a:xfrm>
            <a:off x="13106400" y="38100"/>
            <a:ext cx="5131837" cy="4114800"/>
          </a:xfrm>
          <a:custGeom>
            <a:avLst/>
            <a:gdLst/>
            <a:ahLst/>
            <a:cxnLst/>
            <a:rect l="l" t="t" r="r" b="b"/>
            <a:pathLst>
              <a:path w="5131837" h="4114800">
                <a:moveTo>
                  <a:pt x="0" y="0"/>
                </a:moveTo>
                <a:lnTo>
                  <a:pt x="5131837" y="0"/>
                </a:lnTo>
                <a:lnTo>
                  <a:pt x="513183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TextBox 4"/>
          <p:cNvSpPr txBox="1"/>
          <p:nvPr/>
        </p:nvSpPr>
        <p:spPr>
          <a:xfrm>
            <a:off x="762000" y="723900"/>
            <a:ext cx="9768230" cy="813364"/>
          </a:xfrm>
          <a:prstGeom prst="rect">
            <a:avLst/>
          </a:prstGeom>
        </p:spPr>
        <p:txBody>
          <a:bodyPr lIns="0" tIns="0" rIns="0" bIns="0" rtlCol="0" anchor="t">
            <a:spAutoFit/>
          </a:bodyPr>
          <a:lstStyle/>
          <a:p>
            <a:pPr>
              <a:lnSpc>
                <a:spcPts val="6719"/>
              </a:lnSpc>
            </a:pPr>
            <a:r>
              <a:rPr lang="en-US" sz="5400" dirty="0">
                <a:solidFill>
                  <a:srgbClr val="31356E"/>
                </a:solidFill>
                <a:latin typeface="Clear Sans Bold"/>
              </a:rPr>
              <a:t>Individual Tasks</a:t>
            </a:r>
          </a:p>
        </p:txBody>
      </p:sp>
      <p:pic>
        <p:nvPicPr>
          <p:cNvPr id="11" name="Picture 10">
            <a:extLst>
              <a:ext uri="{FF2B5EF4-FFF2-40B4-BE49-F238E27FC236}">
                <a16:creationId xmlns:a16="http://schemas.microsoft.com/office/drawing/2014/main" id="{2ED148EB-DC6B-90DB-9FC1-4D5ABE429D18}"/>
              </a:ext>
            </a:extLst>
          </p:cNvPr>
          <p:cNvPicPr>
            <a:picLocks noChangeAspect="1"/>
          </p:cNvPicPr>
          <p:nvPr/>
        </p:nvPicPr>
        <p:blipFill>
          <a:blip r:embed="rId4"/>
          <a:stretch>
            <a:fillRect/>
          </a:stretch>
        </p:blipFill>
        <p:spPr>
          <a:xfrm>
            <a:off x="990600" y="1943100"/>
            <a:ext cx="11963400" cy="8001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B4A7"/>
        </a:solidFill>
        <a:effectLst/>
      </p:bgPr>
    </p:bg>
    <p:spTree>
      <p:nvGrpSpPr>
        <p:cNvPr id="1" name=""/>
        <p:cNvGrpSpPr/>
        <p:nvPr/>
      </p:nvGrpSpPr>
      <p:grpSpPr>
        <a:xfrm>
          <a:off x="0" y="0"/>
          <a:ext cx="0" cy="0"/>
          <a:chOff x="0" y="0"/>
          <a:chExt cx="0" cy="0"/>
        </a:xfrm>
      </p:grpSpPr>
      <p:sp>
        <p:nvSpPr>
          <p:cNvPr id="2" name="Freeform 2"/>
          <p:cNvSpPr/>
          <p:nvPr/>
        </p:nvSpPr>
        <p:spPr>
          <a:xfrm>
            <a:off x="14706600" y="-1095217"/>
            <a:ext cx="4151228" cy="4257517"/>
          </a:xfrm>
          <a:custGeom>
            <a:avLst/>
            <a:gdLst/>
            <a:ahLst/>
            <a:cxnLst/>
            <a:rect l="l" t="t" r="r" b="b"/>
            <a:pathLst>
              <a:path w="6414740" h="6631780">
                <a:moveTo>
                  <a:pt x="0" y="0"/>
                </a:moveTo>
                <a:lnTo>
                  <a:pt x="6414740" y="0"/>
                </a:lnTo>
                <a:lnTo>
                  <a:pt x="6414740" y="6631780"/>
                </a:lnTo>
                <a:lnTo>
                  <a:pt x="0" y="66317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TextBox 4"/>
          <p:cNvSpPr txBox="1"/>
          <p:nvPr/>
        </p:nvSpPr>
        <p:spPr>
          <a:xfrm>
            <a:off x="838200" y="580865"/>
            <a:ext cx="9569415" cy="846386"/>
          </a:xfrm>
          <a:prstGeom prst="rect">
            <a:avLst/>
          </a:prstGeom>
        </p:spPr>
        <p:txBody>
          <a:bodyPr lIns="0" tIns="0" rIns="0" bIns="0" rtlCol="0" anchor="t">
            <a:spAutoFit/>
          </a:bodyPr>
          <a:lstStyle/>
          <a:p>
            <a:pPr marL="0" algn="l" rtl="0" eaLnBrk="1" fontAlgn="t" latinLnBrk="0" hangingPunct="1">
              <a:lnSpc>
                <a:spcPts val="6600"/>
              </a:lnSpc>
              <a:spcBef>
                <a:spcPts val="0"/>
              </a:spcBef>
              <a:spcAft>
                <a:spcPts val="0"/>
              </a:spcAft>
            </a:pPr>
            <a:r>
              <a:rPr lang="en-US" sz="5400" b="0" i="0" u="none" strike="noStrike" kern="1200" dirty="0">
                <a:solidFill>
                  <a:srgbClr val="2B4B82"/>
                </a:solidFill>
                <a:effectLst/>
                <a:latin typeface="Clear Sans Bold" panose="020B0604020202020204" charset="0"/>
              </a:rPr>
              <a:t>ER Diagram</a:t>
            </a:r>
            <a:endParaRPr lang="en-IN" sz="5400" b="0" i="0" u="none" strike="noStrike" dirty="0">
              <a:effectLst/>
              <a:latin typeface="Arial" panose="020B0604020202020204" pitchFamily="34" charset="0"/>
            </a:endParaRPr>
          </a:p>
        </p:txBody>
      </p:sp>
      <p:pic>
        <p:nvPicPr>
          <p:cNvPr id="5" name="Picture 4">
            <a:extLst>
              <a:ext uri="{FF2B5EF4-FFF2-40B4-BE49-F238E27FC236}">
                <a16:creationId xmlns:a16="http://schemas.microsoft.com/office/drawing/2014/main" id="{A4066E8D-891B-D610-F4DB-EC3758965A77}"/>
              </a:ext>
            </a:extLst>
          </p:cNvPr>
          <p:cNvPicPr>
            <a:picLocks noChangeAspect="1"/>
          </p:cNvPicPr>
          <p:nvPr/>
        </p:nvPicPr>
        <p:blipFill>
          <a:blip r:embed="rId4"/>
          <a:stretch>
            <a:fillRect/>
          </a:stretch>
        </p:blipFill>
        <p:spPr>
          <a:xfrm>
            <a:off x="1981200" y="1859409"/>
            <a:ext cx="11811000" cy="7848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4" name="Freeform 4"/>
          <p:cNvSpPr/>
          <p:nvPr/>
        </p:nvSpPr>
        <p:spPr>
          <a:xfrm>
            <a:off x="14859000" y="-1257300"/>
            <a:ext cx="3837986" cy="4114800"/>
          </a:xfrm>
          <a:custGeom>
            <a:avLst/>
            <a:gdLst/>
            <a:ahLst/>
            <a:cxnLst/>
            <a:rect l="l" t="t" r="r" b="b"/>
            <a:pathLst>
              <a:path w="3837986" h="4114800">
                <a:moveTo>
                  <a:pt x="0" y="0"/>
                </a:moveTo>
                <a:lnTo>
                  <a:pt x="3837986" y="0"/>
                </a:lnTo>
                <a:lnTo>
                  <a:pt x="383798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aphicFrame>
        <p:nvGraphicFramePr>
          <p:cNvPr id="9" name="Table 8">
            <a:extLst>
              <a:ext uri="{FF2B5EF4-FFF2-40B4-BE49-F238E27FC236}">
                <a16:creationId xmlns:a16="http://schemas.microsoft.com/office/drawing/2014/main" id="{BD0E9FD6-5FEC-0226-00C5-F2817686E093}"/>
              </a:ext>
            </a:extLst>
          </p:cNvPr>
          <p:cNvGraphicFramePr>
            <a:graphicFrameLocks noGrp="1"/>
          </p:cNvGraphicFramePr>
          <p:nvPr>
            <p:extLst>
              <p:ext uri="{D42A27DB-BD31-4B8C-83A1-F6EECF244321}">
                <p14:modId xmlns:p14="http://schemas.microsoft.com/office/powerpoint/2010/main" val="1285327692"/>
              </p:ext>
            </p:extLst>
          </p:nvPr>
        </p:nvGraphicFramePr>
        <p:xfrm>
          <a:off x="1143000" y="1862930"/>
          <a:ext cx="12420599" cy="7782888"/>
        </p:xfrm>
        <a:graphic>
          <a:graphicData uri="http://schemas.openxmlformats.org/drawingml/2006/table">
            <a:tbl>
              <a:tblPr/>
              <a:tblGrid>
                <a:gridCol w="2667000">
                  <a:extLst>
                    <a:ext uri="{9D8B030D-6E8A-4147-A177-3AD203B41FA5}">
                      <a16:colId xmlns:a16="http://schemas.microsoft.com/office/drawing/2014/main" val="3644146478"/>
                    </a:ext>
                  </a:extLst>
                </a:gridCol>
                <a:gridCol w="2514600">
                  <a:extLst>
                    <a:ext uri="{9D8B030D-6E8A-4147-A177-3AD203B41FA5}">
                      <a16:colId xmlns:a16="http://schemas.microsoft.com/office/drawing/2014/main" val="1180295912"/>
                    </a:ext>
                  </a:extLst>
                </a:gridCol>
                <a:gridCol w="3733800">
                  <a:extLst>
                    <a:ext uri="{9D8B030D-6E8A-4147-A177-3AD203B41FA5}">
                      <a16:colId xmlns:a16="http://schemas.microsoft.com/office/drawing/2014/main" val="1821020072"/>
                    </a:ext>
                  </a:extLst>
                </a:gridCol>
                <a:gridCol w="3505199">
                  <a:extLst>
                    <a:ext uri="{9D8B030D-6E8A-4147-A177-3AD203B41FA5}">
                      <a16:colId xmlns:a16="http://schemas.microsoft.com/office/drawing/2014/main" val="263257750"/>
                    </a:ext>
                  </a:extLst>
                </a:gridCol>
              </a:tblGrid>
              <a:tr h="399242">
                <a:tc>
                  <a:txBody>
                    <a:bodyPr/>
                    <a:lstStyle/>
                    <a:p>
                      <a:pPr algn="l" fontAlgn="b"/>
                      <a:r>
                        <a:rPr lang="en-IN" sz="2400" b="1" i="0" u="none" strike="noStrike" dirty="0">
                          <a:solidFill>
                            <a:srgbClr val="FFFFFF"/>
                          </a:solidFill>
                          <a:effectLst/>
                          <a:latin typeface="Clear Sans" panose="020B0604020202020204" charset="0"/>
                          <a:cs typeface="Clear Sans" panose="020B0604020202020204" charset="0"/>
                        </a:rPr>
                        <a:t>Data Base</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r>
                        <a:rPr lang="en-IN" sz="2400" b="1" i="0" u="none" strike="noStrike">
                          <a:solidFill>
                            <a:srgbClr val="FFFFFF"/>
                          </a:solidFill>
                          <a:effectLst/>
                          <a:latin typeface="Clear Sans" panose="020B0604020202020204" charset="0"/>
                          <a:cs typeface="Clear Sans" panose="020B0604020202020204" charset="0"/>
                        </a:rPr>
                        <a:t>Table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r>
                        <a:rPr lang="en-IN" sz="2400" b="1" i="0" u="none" strike="noStrike">
                          <a:solidFill>
                            <a:srgbClr val="FFFFFF"/>
                          </a:solidFill>
                          <a:effectLst/>
                          <a:latin typeface="Clear Sans" panose="020B0604020202020204" charset="0"/>
                          <a:cs typeface="Clear Sans" panose="020B0604020202020204" charset="0"/>
                        </a:rPr>
                        <a:t>Primary Key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r>
                        <a:rPr lang="en-IN" sz="2400" b="1" i="0" u="none" strike="noStrike" dirty="0">
                          <a:solidFill>
                            <a:srgbClr val="FFFFFF"/>
                          </a:solidFill>
                          <a:effectLst/>
                          <a:latin typeface="Clear Sans" panose="020B0604020202020204" charset="0"/>
                          <a:cs typeface="Clear Sans" panose="020B0604020202020204" charset="0"/>
                        </a:rPr>
                        <a:t>Foreign Key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extLst>
                  <a:ext uri="{0D108BD9-81ED-4DB2-BD59-A6C34878D82A}">
                    <a16:rowId xmlns:a16="http://schemas.microsoft.com/office/drawing/2014/main" val="4176884806"/>
                  </a:ext>
                </a:extLst>
              </a:tr>
              <a:tr h="384259">
                <a:tc>
                  <a:txBody>
                    <a:bodyPr/>
                    <a:lstStyle/>
                    <a:p>
                      <a:pPr algn="l" fontAlgn="b"/>
                      <a:r>
                        <a:rPr lang="en-IN" sz="2400" b="1" i="0" u="none" strike="noStrike" dirty="0">
                          <a:solidFill>
                            <a:srgbClr val="FF0000"/>
                          </a:solidFill>
                          <a:effectLst/>
                          <a:latin typeface="Clear Sans" panose="020B0604020202020204" charset="0"/>
                          <a:cs typeface="Clear Sans" panose="020B0604020202020204" charset="0"/>
                        </a:rPr>
                        <a:t>Sales</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a:solidFill>
                            <a:srgbClr val="000000"/>
                          </a:solidFill>
                          <a:effectLst/>
                          <a:latin typeface="Clear Sans" panose="020B0604020202020204" charset="0"/>
                          <a:cs typeface="Clear Sans" panose="020B060402020202020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a:solidFill>
                            <a:srgbClr val="000000"/>
                          </a:solidFill>
                          <a:effectLst/>
                          <a:latin typeface="Clear Sans" panose="020B0604020202020204" charset="0"/>
                          <a:cs typeface="Clear Sans" panose="020B060402020202020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dirty="0">
                          <a:solidFill>
                            <a:srgbClr val="000000"/>
                          </a:solidFill>
                          <a:effectLst/>
                          <a:latin typeface="Clear Sans" panose="020B0604020202020204" charset="0"/>
                          <a:cs typeface="Clear Sans" panose="020B060402020202020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4027360"/>
                  </a:ext>
                </a:extLst>
              </a:tr>
              <a:tr h="384259">
                <a:tc>
                  <a:txBody>
                    <a:bodyPr/>
                    <a:lstStyle/>
                    <a:p>
                      <a:pPr algn="l" fontAlgn="b"/>
                      <a:r>
                        <a:rPr lang="en-IN" sz="2400" b="1" i="0" u="none" strike="noStrike" dirty="0">
                          <a:solidFill>
                            <a:srgbClr val="FF0000"/>
                          </a:solidFill>
                          <a:effectLst/>
                          <a:latin typeface="Clear Sans" panose="020B0604020202020204" charset="0"/>
                          <a:cs typeface="Clear Sans" panose="020B060402020202020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dirty="0">
                          <a:solidFill>
                            <a:srgbClr val="0070C0"/>
                          </a:solidFill>
                          <a:effectLst/>
                          <a:latin typeface="Clear Sans" panose="020B0604020202020204" charset="0"/>
                          <a:cs typeface="Clear Sans" panose="020B0604020202020204" charset="0"/>
                        </a:rPr>
                        <a:t>customers</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2400" b="1" i="0" u="none" strike="noStrike" dirty="0" err="1">
                          <a:solidFill>
                            <a:srgbClr val="00B050"/>
                          </a:solidFill>
                          <a:effectLst/>
                          <a:latin typeface="Clear Sans" panose="020B0604020202020204" charset="0"/>
                          <a:cs typeface="Clear Sans" panose="020B0604020202020204" charset="0"/>
                        </a:rPr>
                        <a:t>customer_id</a:t>
                      </a:r>
                      <a:endParaRPr lang="en-IN" sz="2400" b="1" i="0" u="none" strike="noStrike" dirty="0">
                        <a:solidFill>
                          <a:srgbClr val="00B050"/>
                        </a:solidFill>
                        <a:effectLst/>
                        <a:latin typeface="Clear Sans" panose="020B0604020202020204" charset="0"/>
                        <a:cs typeface="Clear Sans" panose="020B0604020202020204" charset="0"/>
                      </a:endParaRP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2400" b="1" i="0" u="none" strike="noStrike" dirty="0">
                          <a:solidFill>
                            <a:srgbClr val="000000"/>
                          </a:solidFill>
                          <a:effectLst/>
                          <a:latin typeface="Clear Sans" panose="020B0604020202020204" charset="0"/>
                          <a:cs typeface="Clear Sans" panose="020B060402020202020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0582418"/>
                  </a:ext>
                </a:extLst>
              </a:tr>
              <a:tr h="384259">
                <a:tc>
                  <a:txBody>
                    <a:bodyPr/>
                    <a:lstStyle/>
                    <a:p>
                      <a:pPr algn="l" fontAlgn="b"/>
                      <a:r>
                        <a:rPr lang="en-IN" sz="2400" b="1" i="0" u="none" strike="noStrike">
                          <a:solidFill>
                            <a:srgbClr val="FF0000"/>
                          </a:solidFill>
                          <a:effectLst/>
                          <a:latin typeface="Clear Sans" panose="020B0604020202020204" charset="0"/>
                          <a:cs typeface="Clear Sans" panose="020B060402020202020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dirty="0">
                          <a:solidFill>
                            <a:srgbClr val="0070C0"/>
                          </a:solidFill>
                          <a:effectLst/>
                          <a:latin typeface="Clear Sans" panose="020B0604020202020204" charset="0"/>
                          <a:cs typeface="Clear Sans" panose="020B0604020202020204" charset="0"/>
                        </a:rPr>
                        <a:t>stores</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dirty="0" err="1">
                          <a:solidFill>
                            <a:srgbClr val="00B050"/>
                          </a:solidFill>
                          <a:effectLst/>
                          <a:latin typeface="Clear Sans" panose="020B0604020202020204" charset="0"/>
                          <a:cs typeface="Clear Sans" panose="020B0604020202020204" charset="0"/>
                        </a:rPr>
                        <a:t>store_id</a:t>
                      </a:r>
                      <a:endParaRPr lang="en-IN" sz="2400" b="1" i="0" u="none" strike="noStrike" dirty="0">
                        <a:solidFill>
                          <a:srgbClr val="00B050"/>
                        </a:solidFill>
                        <a:effectLst/>
                        <a:latin typeface="Clear Sans" panose="020B0604020202020204" charset="0"/>
                        <a:cs typeface="Clear Sans" panose="020B0604020202020204" charset="0"/>
                      </a:endParaRP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dirty="0">
                          <a:solidFill>
                            <a:srgbClr val="7030A0"/>
                          </a:solidFill>
                          <a:effectLst/>
                          <a:latin typeface="Clear Sans" panose="020B0604020202020204" charset="0"/>
                          <a:cs typeface="Clear Sans" panose="020B060402020202020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9338794"/>
                  </a:ext>
                </a:extLst>
              </a:tr>
              <a:tr h="384259">
                <a:tc>
                  <a:txBody>
                    <a:bodyPr/>
                    <a:lstStyle/>
                    <a:p>
                      <a:pPr algn="l" fontAlgn="b"/>
                      <a:r>
                        <a:rPr lang="en-IN" sz="2400" b="1" i="0" u="none" strike="noStrike">
                          <a:solidFill>
                            <a:srgbClr val="FF0000"/>
                          </a:solidFill>
                          <a:effectLst/>
                          <a:latin typeface="Clear Sans" panose="020B0604020202020204" charset="0"/>
                          <a:cs typeface="Clear Sans" panose="020B060402020202020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dirty="0">
                          <a:solidFill>
                            <a:srgbClr val="0070C0"/>
                          </a:solidFill>
                          <a:effectLst/>
                          <a:latin typeface="Clear Sans" panose="020B0604020202020204" charset="0"/>
                          <a:cs typeface="Clear Sans" panose="020B0604020202020204" charset="0"/>
                        </a:rPr>
                        <a:t>staffs</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dirty="0" err="1">
                          <a:solidFill>
                            <a:srgbClr val="00B050"/>
                          </a:solidFill>
                          <a:effectLst/>
                          <a:latin typeface="Clear Sans" panose="020B0604020202020204" charset="0"/>
                          <a:cs typeface="Clear Sans" panose="020B0604020202020204" charset="0"/>
                        </a:rPr>
                        <a:t>staff_id</a:t>
                      </a:r>
                      <a:endParaRPr lang="en-IN" sz="2400" b="1" i="0" u="none" strike="noStrike" dirty="0">
                        <a:solidFill>
                          <a:srgbClr val="00B050"/>
                        </a:solidFill>
                        <a:effectLst/>
                        <a:latin typeface="Clear Sans" panose="020B0604020202020204" charset="0"/>
                        <a:cs typeface="Clear Sans" panose="020B0604020202020204" charset="0"/>
                      </a:endParaRP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dirty="0" err="1">
                          <a:solidFill>
                            <a:srgbClr val="7030A0"/>
                          </a:solidFill>
                          <a:effectLst/>
                          <a:latin typeface="Clear Sans" panose="020B0604020202020204" charset="0"/>
                          <a:cs typeface="Clear Sans" panose="020B0604020202020204" charset="0"/>
                        </a:rPr>
                        <a:t>store_id</a:t>
                      </a:r>
                      <a:endParaRPr lang="en-IN" sz="2400" b="1" i="0" u="none" strike="noStrike" dirty="0">
                        <a:solidFill>
                          <a:srgbClr val="7030A0"/>
                        </a:solidFill>
                        <a:effectLst/>
                        <a:latin typeface="Clear Sans" panose="020B0604020202020204" charset="0"/>
                        <a:cs typeface="Clear Sans" panose="020B0604020202020204" charset="0"/>
                      </a:endParaRP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5499838"/>
                  </a:ext>
                </a:extLst>
              </a:tr>
              <a:tr h="384259">
                <a:tc>
                  <a:txBody>
                    <a:bodyPr/>
                    <a:lstStyle/>
                    <a:p>
                      <a:pPr algn="l" fontAlgn="b"/>
                      <a:r>
                        <a:rPr lang="en-IN" sz="2400" b="1" i="0" u="none" strike="noStrike" dirty="0">
                          <a:solidFill>
                            <a:srgbClr val="FF0000"/>
                          </a:solidFill>
                          <a:effectLst/>
                          <a:latin typeface="Clear Sans" panose="020B0604020202020204" charset="0"/>
                          <a:cs typeface="Clear Sans" panose="020B060402020202020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dirty="0">
                          <a:solidFill>
                            <a:srgbClr val="0070C0"/>
                          </a:solidFill>
                          <a:effectLst/>
                          <a:latin typeface="Clear Sans" panose="020B0604020202020204" charset="0"/>
                          <a:cs typeface="Clear Sans" panose="020B060402020202020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dirty="0">
                          <a:solidFill>
                            <a:srgbClr val="00B050"/>
                          </a:solidFill>
                          <a:effectLst/>
                          <a:latin typeface="Clear Sans" panose="020B0604020202020204" charset="0"/>
                          <a:cs typeface="Clear Sans" panose="020B060402020202020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2400" b="1" i="0" u="none" strike="noStrike" dirty="0" err="1">
                          <a:solidFill>
                            <a:srgbClr val="7030A0"/>
                          </a:solidFill>
                          <a:effectLst/>
                          <a:latin typeface="Clear Sans" panose="020B0604020202020204" charset="0"/>
                          <a:cs typeface="Clear Sans" panose="020B0604020202020204" charset="0"/>
                        </a:rPr>
                        <a:t>manager_id</a:t>
                      </a:r>
                      <a:endParaRPr lang="en-IN" sz="2400" b="1" i="0" u="none" strike="noStrike" dirty="0">
                        <a:solidFill>
                          <a:srgbClr val="7030A0"/>
                        </a:solidFill>
                        <a:effectLst/>
                        <a:latin typeface="Clear Sans" panose="020B0604020202020204" charset="0"/>
                        <a:cs typeface="Clear Sans" panose="020B0604020202020204" charset="0"/>
                      </a:endParaRP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9349303"/>
                  </a:ext>
                </a:extLst>
              </a:tr>
              <a:tr h="384259">
                <a:tc>
                  <a:txBody>
                    <a:bodyPr/>
                    <a:lstStyle/>
                    <a:p>
                      <a:pPr algn="l" fontAlgn="b"/>
                      <a:r>
                        <a:rPr lang="en-IN" sz="2400" b="1" i="0" u="none" strike="noStrike">
                          <a:solidFill>
                            <a:srgbClr val="FF0000"/>
                          </a:solidFill>
                          <a:effectLst/>
                          <a:latin typeface="Clear Sans" panose="020B0604020202020204" charset="0"/>
                          <a:cs typeface="Clear Sans" panose="020B060402020202020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a:solidFill>
                            <a:srgbClr val="0070C0"/>
                          </a:solidFill>
                          <a:effectLst/>
                          <a:latin typeface="Clear Sans" panose="020B0604020202020204" charset="0"/>
                          <a:cs typeface="Clear Sans" panose="020B0604020202020204" charset="0"/>
                        </a:rPr>
                        <a:t>orders</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a:solidFill>
                            <a:srgbClr val="00B050"/>
                          </a:solidFill>
                          <a:effectLst/>
                          <a:latin typeface="Clear Sans" panose="020B0604020202020204" charset="0"/>
                          <a:cs typeface="Clear Sans" panose="020B0604020202020204" charset="0"/>
                        </a:rPr>
                        <a:t>order_id</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a:solidFill>
                            <a:srgbClr val="7030A0"/>
                          </a:solidFill>
                          <a:effectLst/>
                          <a:latin typeface="Clear Sans" panose="020B0604020202020204" charset="0"/>
                          <a:cs typeface="Clear Sans" panose="020B0604020202020204" charset="0"/>
                        </a:rPr>
                        <a:t>customer_id</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4340017"/>
                  </a:ext>
                </a:extLst>
              </a:tr>
              <a:tr h="384259">
                <a:tc>
                  <a:txBody>
                    <a:bodyPr/>
                    <a:lstStyle/>
                    <a:p>
                      <a:pPr algn="l" fontAlgn="b"/>
                      <a:r>
                        <a:rPr lang="en-IN" sz="2400" b="1" i="0" u="none" strike="noStrike">
                          <a:solidFill>
                            <a:srgbClr val="FF0000"/>
                          </a:solidFill>
                          <a:effectLst/>
                          <a:latin typeface="Clear Sans" panose="020B0604020202020204" charset="0"/>
                          <a:cs typeface="Clear Sans" panose="020B060402020202020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a:solidFill>
                            <a:srgbClr val="0070C0"/>
                          </a:solidFill>
                          <a:effectLst/>
                          <a:latin typeface="Clear Sans" panose="020B0604020202020204" charset="0"/>
                          <a:cs typeface="Clear Sans" panose="020B060402020202020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dirty="0">
                          <a:solidFill>
                            <a:srgbClr val="00B050"/>
                          </a:solidFill>
                          <a:effectLst/>
                          <a:latin typeface="Clear Sans" panose="020B0604020202020204" charset="0"/>
                          <a:cs typeface="Clear Sans" panose="020B060402020202020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a:solidFill>
                            <a:srgbClr val="7030A0"/>
                          </a:solidFill>
                          <a:effectLst/>
                          <a:latin typeface="Clear Sans" panose="020B0604020202020204" charset="0"/>
                          <a:cs typeface="Clear Sans" panose="020B0604020202020204" charset="0"/>
                        </a:rPr>
                        <a:t>store_id</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0777126"/>
                  </a:ext>
                </a:extLst>
              </a:tr>
              <a:tr h="384259">
                <a:tc>
                  <a:txBody>
                    <a:bodyPr/>
                    <a:lstStyle/>
                    <a:p>
                      <a:pPr algn="l" fontAlgn="b"/>
                      <a:r>
                        <a:rPr lang="en-IN" sz="2400" b="1" i="0" u="none" strike="noStrike">
                          <a:solidFill>
                            <a:srgbClr val="FF0000"/>
                          </a:solidFill>
                          <a:effectLst/>
                          <a:latin typeface="Clear Sans" panose="020B0604020202020204" charset="0"/>
                          <a:cs typeface="Clear Sans" panose="020B060402020202020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dirty="0">
                          <a:solidFill>
                            <a:srgbClr val="0070C0"/>
                          </a:solidFill>
                          <a:effectLst/>
                          <a:latin typeface="Clear Sans" panose="020B0604020202020204" charset="0"/>
                          <a:cs typeface="Clear Sans" panose="020B060402020202020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a:solidFill>
                            <a:srgbClr val="00B050"/>
                          </a:solidFill>
                          <a:effectLst/>
                          <a:latin typeface="Clear Sans" panose="020B0604020202020204" charset="0"/>
                          <a:cs typeface="Clear Sans" panose="020B060402020202020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a:solidFill>
                            <a:srgbClr val="7030A0"/>
                          </a:solidFill>
                          <a:effectLst/>
                          <a:latin typeface="Clear Sans" panose="020B0604020202020204" charset="0"/>
                          <a:cs typeface="Clear Sans" panose="020B0604020202020204" charset="0"/>
                        </a:rPr>
                        <a:t>staff_id</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9224434"/>
                  </a:ext>
                </a:extLst>
              </a:tr>
              <a:tr h="384259">
                <a:tc>
                  <a:txBody>
                    <a:bodyPr/>
                    <a:lstStyle/>
                    <a:p>
                      <a:pPr algn="l" fontAlgn="b"/>
                      <a:r>
                        <a:rPr lang="en-IN" sz="2400" b="1" i="0" u="none" strike="noStrike">
                          <a:solidFill>
                            <a:srgbClr val="FF0000"/>
                          </a:solidFill>
                          <a:effectLst/>
                          <a:latin typeface="Clear Sans" panose="020B0604020202020204" charset="0"/>
                          <a:cs typeface="Clear Sans" panose="020B060402020202020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a:solidFill>
                            <a:srgbClr val="0070C0"/>
                          </a:solidFill>
                          <a:effectLst/>
                          <a:latin typeface="Clear Sans" panose="020B0604020202020204" charset="0"/>
                          <a:cs typeface="Clear Sans" panose="020B0604020202020204" charset="0"/>
                        </a:rPr>
                        <a:t>orderitems</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dirty="0" err="1">
                          <a:solidFill>
                            <a:srgbClr val="00B050"/>
                          </a:solidFill>
                          <a:effectLst/>
                          <a:latin typeface="Clear Sans" panose="020B0604020202020204" charset="0"/>
                          <a:cs typeface="Clear Sans" panose="020B0604020202020204" charset="0"/>
                        </a:rPr>
                        <a:t>order_id</a:t>
                      </a:r>
                      <a:endParaRPr lang="en-IN" sz="2400" b="1" i="0" u="none" strike="noStrike" dirty="0">
                        <a:solidFill>
                          <a:srgbClr val="00B050"/>
                        </a:solidFill>
                        <a:effectLst/>
                        <a:latin typeface="Clear Sans" panose="020B0604020202020204" charset="0"/>
                        <a:cs typeface="Clear Sans" panose="020B0604020202020204" charset="0"/>
                      </a:endParaRP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dirty="0" err="1">
                          <a:solidFill>
                            <a:srgbClr val="7030A0"/>
                          </a:solidFill>
                          <a:effectLst/>
                          <a:latin typeface="Clear Sans" panose="020B0604020202020204" charset="0"/>
                          <a:cs typeface="Clear Sans" panose="020B0604020202020204" charset="0"/>
                        </a:rPr>
                        <a:t>order_id</a:t>
                      </a:r>
                      <a:endParaRPr lang="en-IN" sz="2400" b="1" i="0" u="none" strike="noStrike" dirty="0">
                        <a:solidFill>
                          <a:srgbClr val="7030A0"/>
                        </a:solidFill>
                        <a:effectLst/>
                        <a:latin typeface="Clear Sans" panose="020B0604020202020204" charset="0"/>
                        <a:cs typeface="Clear Sans" panose="020B0604020202020204" charset="0"/>
                      </a:endParaRP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5313242"/>
                  </a:ext>
                </a:extLst>
              </a:tr>
              <a:tr h="384259">
                <a:tc>
                  <a:txBody>
                    <a:bodyPr/>
                    <a:lstStyle/>
                    <a:p>
                      <a:pPr algn="l" fontAlgn="b"/>
                      <a:r>
                        <a:rPr lang="en-IN" sz="2400" b="1" i="0" u="none" strike="noStrike">
                          <a:solidFill>
                            <a:srgbClr val="FF0000"/>
                          </a:solidFill>
                          <a:effectLst/>
                          <a:latin typeface="Clear Sans" panose="020B0604020202020204" charset="0"/>
                          <a:cs typeface="Clear Sans" panose="020B060402020202020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dirty="0">
                          <a:solidFill>
                            <a:srgbClr val="0070C0"/>
                          </a:solidFill>
                          <a:effectLst/>
                          <a:latin typeface="Clear Sans" panose="020B0604020202020204" charset="0"/>
                          <a:cs typeface="Clear Sans" panose="020B060402020202020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a:solidFill>
                            <a:srgbClr val="00B050"/>
                          </a:solidFill>
                          <a:effectLst/>
                          <a:latin typeface="Clear Sans" panose="020B0604020202020204" charset="0"/>
                          <a:cs typeface="Clear Sans" panose="020B0604020202020204" charset="0"/>
                        </a:rPr>
                        <a:t>item_id</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a:solidFill>
                            <a:srgbClr val="7030A0"/>
                          </a:solidFill>
                          <a:effectLst/>
                          <a:latin typeface="Clear Sans" panose="020B0604020202020204" charset="0"/>
                          <a:cs typeface="Clear Sans" panose="020B0604020202020204" charset="0"/>
                        </a:rPr>
                        <a:t>product_id</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9328917"/>
                  </a:ext>
                </a:extLst>
              </a:tr>
              <a:tr h="384259">
                <a:tc>
                  <a:txBody>
                    <a:bodyPr/>
                    <a:lstStyle/>
                    <a:p>
                      <a:pPr algn="l" fontAlgn="b"/>
                      <a:r>
                        <a:rPr lang="en-IN" sz="2400" b="1" i="0" u="none" strike="noStrike">
                          <a:solidFill>
                            <a:srgbClr val="FF0000"/>
                          </a:solidFill>
                          <a:effectLst/>
                          <a:latin typeface="Clear Sans" panose="020B0604020202020204" charset="0"/>
                          <a:cs typeface="Clear Sans" panose="020B060402020202020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a:solidFill>
                            <a:srgbClr val="0070C0"/>
                          </a:solidFill>
                          <a:effectLst/>
                          <a:latin typeface="Clear Sans" panose="020B0604020202020204" charset="0"/>
                          <a:cs typeface="Clear Sans" panose="020B060402020202020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a:solidFill>
                            <a:srgbClr val="00B050"/>
                          </a:solidFill>
                          <a:effectLst/>
                          <a:latin typeface="Clear Sans" panose="020B0604020202020204" charset="0"/>
                          <a:cs typeface="Clear Sans" panose="020B060402020202020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dirty="0">
                          <a:solidFill>
                            <a:srgbClr val="7030A0"/>
                          </a:solidFill>
                          <a:effectLst/>
                          <a:latin typeface="Clear Sans" panose="020B0604020202020204" charset="0"/>
                          <a:cs typeface="Clear Sans" panose="020B060402020202020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1579847"/>
                  </a:ext>
                </a:extLst>
              </a:tr>
              <a:tr h="384259">
                <a:tc>
                  <a:txBody>
                    <a:bodyPr/>
                    <a:lstStyle/>
                    <a:p>
                      <a:pPr algn="l" fontAlgn="b"/>
                      <a:r>
                        <a:rPr lang="en-IN" sz="2400" b="1" i="0" u="none" strike="noStrike">
                          <a:solidFill>
                            <a:srgbClr val="FF0000"/>
                          </a:solidFill>
                          <a:effectLst/>
                          <a:latin typeface="Clear Sans" panose="020B0604020202020204" charset="0"/>
                          <a:cs typeface="Clear Sans" panose="020B0604020202020204" charset="0"/>
                        </a:rPr>
                        <a:t>Production</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a:solidFill>
                            <a:srgbClr val="0070C0"/>
                          </a:solidFill>
                          <a:effectLst/>
                          <a:latin typeface="Clear Sans" panose="020B0604020202020204" charset="0"/>
                          <a:cs typeface="Clear Sans" panose="020B060402020202020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dirty="0">
                          <a:solidFill>
                            <a:srgbClr val="00B050"/>
                          </a:solidFill>
                          <a:effectLst/>
                          <a:latin typeface="Clear Sans" panose="020B0604020202020204" charset="0"/>
                          <a:cs typeface="Clear Sans" panose="020B060402020202020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dirty="0">
                          <a:solidFill>
                            <a:srgbClr val="7030A0"/>
                          </a:solidFill>
                          <a:effectLst/>
                          <a:latin typeface="Clear Sans" panose="020B0604020202020204" charset="0"/>
                          <a:cs typeface="Clear Sans" panose="020B060402020202020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4259390"/>
                  </a:ext>
                </a:extLst>
              </a:tr>
              <a:tr h="384259">
                <a:tc>
                  <a:txBody>
                    <a:bodyPr/>
                    <a:lstStyle/>
                    <a:p>
                      <a:pPr algn="l" fontAlgn="b"/>
                      <a:r>
                        <a:rPr lang="en-IN" sz="2400" b="1" i="0" u="none" strike="noStrike">
                          <a:solidFill>
                            <a:srgbClr val="FF0000"/>
                          </a:solidFill>
                          <a:effectLst/>
                          <a:latin typeface="Clear Sans" panose="020B0604020202020204" charset="0"/>
                          <a:cs typeface="Clear Sans" panose="020B060402020202020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dirty="0">
                          <a:solidFill>
                            <a:srgbClr val="0070C0"/>
                          </a:solidFill>
                          <a:effectLst/>
                          <a:latin typeface="Clear Sans" panose="020B0604020202020204" charset="0"/>
                          <a:cs typeface="Clear Sans" panose="020B0604020202020204" charset="0"/>
                        </a:rPr>
                        <a:t>Brands</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dirty="0" err="1">
                          <a:solidFill>
                            <a:srgbClr val="00B050"/>
                          </a:solidFill>
                          <a:effectLst/>
                          <a:latin typeface="Clear Sans" panose="020B0604020202020204" charset="0"/>
                          <a:cs typeface="Clear Sans" panose="020B0604020202020204" charset="0"/>
                        </a:rPr>
                        <a:t>brand_id</a:t>
                      </a:r>
                      <a:endParaRPr lang="en-IN" sz="2400" b="1" i="0" u="none" strike="noStrike" dirty="0">
                        <a:solidFill>
                          <a:srgbClr val="00B050"/>
                        </a:solidFill>
                        <a:effectLst/>
                        <a:latin typeface="Clear Sans" panose="020B0604020202020204" charset="0"/>
                        <a:cs typeface="Clear Sans" panose="020B0604020202020204" charset="0"/>
                      </a:endParaRP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dirty="0">
                          <a:solidFill>
                            <a:srgbClr val="7030A0"/>
                          </a:solidFill>
                          <a:effectLst/>
                          <a:latin typeface="Clear Sans" panose="020B0604020202020204" charset="0"/>
                          <a:cs typeface="Clear Sans" panose="020B060402020202020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3166147"/>
                  </a:ext>
                </a:extLst>
              </a:tr>
              <a:tr h="384259">
                <a:tc>
                  <a:txBody>
                    <a:bodyPr/>
                    <a:lstStyle/>
                    <a:p>
                      <a:pPr algn="l" fontAlgn="b"/>
                      <a:r>
                        <a:rPr lang="en-IN" sz="2400" b="1" i="0" u="none" strike="noStrike">
                          <a:solidFill>
                            <a:srgbClr val="FF0000"/>
                          </a:solidFill>
                          <a:effectLst/>
                          <a:latin typeface="Clear Sans" panose="020B0604020202020204" charset="0"/>
                          <a:cs typeface="Clear Sans" panose="020B060402020202020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a:solidFill>
                            <a:srgbClr val="0070C0"/>
                          </a:solidFill>
                          <a:effectLst/>
                          <a:latin typeface="Clear Sans" panose="020B0604020202020204" charset="0"/>
                          <a:cs typeface="Clear Sans" panose="020B0604020202020204" charset="0"/>
                        </a:rPr>
                        <a:t>categories</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dirty="0" err="1">
                          <a:solidFill>
                            <a:srgbClr val="00B050"/>
                          </a:solidFill>
                          <a:effectLst/>
                          <a:latin typeface="Clear Sans" panose="020B0604020202020204" charset="0"/>
                          <a:cs typeface="Clear Sans" panose="020B0604020202020204" charset="0"/>
                        </a:rPr>
                        <a:t>category_id</a:t>
                      </a:r>
                      <a:endParaRPr lang="en-IN" sz="2400" b="1" i="0" u="none" strike="noStrike" dirty="0">
                        <a:solidFill>
                          <a:srgbClr val="00B050"/>
                        </a:solidFill>
                        <a:effectLst/>
                        <a:latin typeface="Clear Sans" panose="020B0604020202020204" charset="0"/>
                        <a:cs typeface="Clear Sans" panose="020B0604020202020204" charset="0"/>
                      </a:endParaRP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dirty="0">
                          <a:solidFill>
                            <a:srgbClr val="7030A0"/>
                          </a:solidFill>
                          <a:effectLst/>
                          <a:latin typeface="Clear Sans" panose="020B0604020202020204" charset="0"/>
                          <a:cs typeface="Clear Sans" panose="020B060402020202020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4114209"/>
                  </a:ext>
                </a:extLst>
              </a:tr>
              <a:tr h="384259">
                <a:tc>
                  <a:txBody>
                    <a:bodyPr/>
                    <a:lstStyle/>
                    <a:p>
                      <a:pPr algn="l" fontAlgn="b"/>
                      <a:r>
                        <a:rPr lang="en-IN" sz="2400" b="1" i="0" u="none" strike="noStrike">
                          <a:solidFill>
                            <a:srgbClr val="FF0000"/>
                          </a:solidFill>
                          <a:effectLst/>
                          <a:latin typeface="Clear Sans" panose="020B0604020202020204" charset="0"/>
                          <a:cs typeface="Clear Sans" panose="020B060402020202020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a:solidFill>
                            <a:srgbClr val="0070C0"/>
                          </a:solidFill>
                          <a:effectLst/>
                          <a:latin typeface="Clear Sans" panose="020B0604020202020204" charset="0"/>
                          <a:cs typeface="Clear Sans" panose="020B0604020202020204" charset="0"/>
                        </a:rPr>
                        <a:t>products</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dirty="0" err="1">
                          <a:solidFill>
                            <a:srgbClr val="00B050"/>
                          </a:solidFill>
                          <a:effectLst/>
                          <a:latin typeface="Clear Sans" panose="020B0604020202020204" charset="0"/>
                          <a:cs typeface="Clear Sans" panose="020B0604020202020204" charset="0"/>
                        </a:rPr>
                        <a:t>product_id</a:t>
                      </a:r>
                      <a:endParaRPr lang="en-IN" sz="2400" b="1" i="0" u="none" strike="noStrike" dirty="0">
                        <a:solidFill>
                          <a:srgbClr val="00B050"/>
                        </a:solidFill>
                        <a:effectLst/>
                        <a:latin typeface="Clear Sans" panose="020B0604020202020204" charset="0"/>
                        <a:cs typeface="Clear Sans" panose="020B0604020202020204" charset="0"/>
                      </a:endParaRP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dirty="0" err="1">
                          <a:solidFill>
                            <a:srgbClr val="7030A0"/>
                          </a:solidFill>
                          <a:effectLst/>
                          <a:latin typeface="Clear Sans" panose="020B0604020202020204" charset="0"/>
                          <a:cs typeface="Clear Sans" panose="020B0604020202020204" charset="0"/>
                        </a:rPr>
                        <a:t>brand_id</a:t>
                      </a:r>
                      <a:endParaRPr lang="en-IN" sz="2400" b="1" i="0" u="none" strike="noStrike" dirty="0">
                        <a:solidFill>
                          <a:srgbClr val="7030A0"/>
                        </a:solidFill>
                        <a:effectLst/>
                        <a:latin typeface="Clear Sans" panose="020B0604020202020204" charset="0"/>
                        <a:cs typeface="Clear Sans" panose="020B0604020202020204" charset="0"/>
                      </a:endParaRP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833143"/>
                  </a:ext>
                </a:extLst>
              </a:tr>
              <a:tr h="384259">
                <a:tc>
                  <a:txBody>
                    <a:bodyPr/>
                    <a:lstStyle/>
                    <a:p>
                      <a:pPr algn="l" fontAlgn="b"/>
                      <a:r>
                        <a:rPr lang="en-IN" sz="2400" b="1" i="0" u="none" strike="noStrike">
                          <a:solidFill>
                            <a:srgbClr val="FF0000"/>
                          </a:solidFill>
                          <a:effectLst/>
                          <a:latin typeface="Clear Sans" panose="020B0604020202020204" charset="0"/>
                          <a:cs typeface="Clear Sans" panose="020B060402020202020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a:solidFill>
                            <a:srgbClr val="0070C0"/>
                          </a:solidFill>
                          <a:effectLst/>
                          <a:latin typeface="Clear Sans" panose="020B0604020202020204" charset="0"/>
                          <a:cs typeface="Clear Sans" panose="020B060402020202020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a:solidFill>
                            <a:srgbClr val="00B050"/>
                          </a:solidFill>
                          <a:effectLst/>
                          <a:latin typeface="Clear Sans" panose="020B0604020202020204" charset="0"/>
                          <a:cs typeface="Clear Sans" panose="020B060402020202020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dirty="0" err="1">
                          <a:solidFill>
                            <a:srgbClr val="7030A0"/>
                          </a:solidFill>
                          <a:effectLst/>
                          <a:latin typeface="Clear Sans" panose="020B0604020202020204" charset="0"/>
                          <a:cs typeface="Clear Sans" panose="020B0604020202020204" charset="0"/>
                        </a:rPr>
                        <a:t>category_id</a:t>
                      </a:r>
                      <a:endParaRPr lang="en-IN" sz="2400" b="1" i="0" u="none" strike="noStrike" dirty="0">
                        <a:solidFill>
                          <a:srgbClr val="7030A0"/>
                        </a:solidFill>
                        <a:effectLst/>
                        <a:latin typeface="Clear Sans" panose="020B0604020202020204" charset="0"/>
                        <a:cs typeface="Clear Sans" panose="020B0604020202020204" charset="0"/>
                      </a:endParaRP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8194246"/>
                  </a:ext>
                </a:extLst>
              </a:tr>
              <a:tr h="466984">
                <a:tc>
                  <a:txBody>
                    <a:bodyPr/>
                    <a:lstStyle/>
                    <a:p>
                      <a:pPr algn="l" fontAlgn="b"/>
                      <a:r>
                        <a:rPr lang="en-IN" sz="2400" b="1" i="0" u="none" strike="noStrike">
                          <a:solidFill>
                            <a:srgbClr val="FF0000"/>
                          </a:solidFill>
                          <a:effectLst/>
                          <a:latin typeface="Clear Sans" panose="020B0604020202020204" charset="0"/>
                          <a:cs typeface="Clear Sans" panose="020B060402020202020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a:solidFill>
                            <a:srgbClr val="0070C0"/>
                          </a:solidFill>
                          <a:effectLst/>
                          <a:latin typeface="Clear Sans" panose="020B0604020202020204" charset="0"/>
                          <a:cs typeface="Clear Sans" panose="020B0604020202020204" charset="0"/>
                        </a:rPr>
                        <a:t>stocks</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a:solidFill>
                            <a:srgbClr val="00B050"/>
                          </a:solidFill>
                          <a:effectLst/>
                          <a:latin typeface="Clear Sans" panose="020B0604020202020204" charset="0"/>
                          <a:cs typeface="Clear Sans" panose="020B060402020202020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dirty="0">
                          <a:solidFill>
                            <a:srgbClr val="7030A0"/>
                          </a:solidFill>
                          <a:effectLst/>
                          <a:latin typeface="Clear Sans" panose="020B0604020202020204" charset="0"/>
                          <a:cs typeface="Clear Sans" panose="020B060402020202020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0373401"/>
                  </a:ext>
                </a:extLst>
              </a:tr>
              <a:tr h="384259">
                <a:tc>
                  <a:txBody>
                    <a:bodyPr/>
                    <a:lstStyle/>
                    <a:p>
                      <a:pPr algn="l" fontAlgn="b"/>
                      <a:r>
                        <a:rPr lang="en-IN" sz="2400" b="1" i="0" u="none" strike="noStrike">
                          <a:solidFill>
                            <a:srgbClr val="FF0000"/>
                          </a:solidFill>
                          <a:effectLst/>
                          <a:latin typeface="Clear Sans" panose="020B0604020202020204" charset="0"/>
                          <a:cs typeface="Clear Sans" panose="020B060402020202020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a:solidFill>
                            <a:srgbClr val="0070C0"/>
                          </a:solidFill>
                          <a:effectLst/>
                          <a:latin typeface="Clear Sans" panose="020B0604020202020204" charset="0"/>
                          <a:cs typeface="Clear Sans" panose="020B060402020202020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dirty="0" err="1">
                          <a:solidFill>
                            <a:srgbClr val="00B050"/>
                          </a:solidFill>
                          <a:effectLst/>
                          <a:latin typeface="Clear Sans" panose="020B0604020202020204" charset="0"/>
                          <a:cs typeface="Clear Sans" panose="020B0604020202020204" charset="0"/>
                        </a:rPr>
                        <a:t>store_id</a:t>
                      </a:r>
                      <a:endParaRPr lang="en-IN" sz="2400" b="1" i="0" u="none" strike="noStrike" dirty="0">
                        <a:solidFill>
                          <a:srgbClr val="00B050"/>
                        </a:solidFill>
                        <a:effectLst/>
                        <a:latin typeface="Clear Sans" panose="020B0604020202020204" charset="0"/>
                        <a:cs typeface="Clear Sans" panose="020B0604020202020204" charset="0"/>
                      </a:endParaRP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dirty="0" err="1">
                          <a:solidFill>
                            <a:srgbClr val="7030A0"/>
                          </a:solidFill>
                          <a:effectLst/>
                          <a:latin typeface="Clear Sans" panose="020B0604020202020204" charset="0"/>
                          <a:cs typeface="Clear Sans" panose="020B0604020202020204" charset="0"/>
                        </a:rPr>
                        <a:t>store_id</a:t>
                      </a:r>
                      <a:endParaRPr lang="en-IN" sz="2400" b="1" i="0" u="none" strike="noStrike" dirty="0">
                        <a:solidFill>
                          <a:srgbClr val="7030A0"/>
                        </a:solidFill>
                        <a:effectLst/>
                        <a:latin typeface="Clear Sans" panose="020B0604020202020204" charset="0"/>
                        <a:cs typeface="Clear Sans" panose="020B0604020202020204" charset="0"/>
                      </a:endParaRP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1793039"/>
                  </a:ext>
                </a:extLst>
              </a:tr>
              <a:tr h="384259">
                <a:tc>
                  <a:txBody>
                    <a:bodyPr/>
                    <a:lstStyle/>
                    <a:p>
                      <a:pPr algn="l" fontAlgn="b"/>
                      <a:r>
                        <a:rPr lang="en-IN" sz="2400" b="1" i="0" u="none" strike="noStrike">
                          <a:solidFill>
                            <a:srgbClr val="000000"/>
                          </a:solidFill>
                          <a:effectLst/>
                          <a:latin typeface="Clear Sans" panose="020B0604020202020204" charset="0"/>
                          <a:cs typeface="Clear Sans" panose="020B060402020202020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a:solidFill>
                            <a:srgbClr val="000000"/>
                          </a:solidFill>
                          <a:effectLst/>
                          <a:latin typeface="Clear Sans" panose="020B0604020202020204" charset="0"/>
                          <a:cs typeface="Clear Sans" panose="020B060402020202020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dirty="0" err="1">
                          <a:solidFill>
                            <a:srgbClr val="00B050"/>
                          </a:solidFill>
                          <a:effectLst/>
                          <a:latin typeface="Clear Sans" panose="020B0604020202020204" charset="0"/>
                          <a:cs typeface="Clear Sans" panose="020B0604020202020204" charset="0"/>
                        </a:rPr>
                        <a:t>product_id</a:t>
                      </a:r>
                      <a:endParaRPr lang="en-IN" sz="2400" b="1" i="0" u="none" strike="noStrike" dirty="0">
                        <a:solidFill>
                          <a:srgbClr val="00B050"/>
                        </a:solidFill>
                        <a:effectLst/>
                        <a:latin typeface="Clear Sans" panose="020B0604020202020204" charset="0"/>
                        <a:cs typeface="Clear Sans" panose="020B0604020202020204" charset="0"/>
                      </a:endParaRP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1" i="0" u="none" strike="noStrike" dirty="0" err="1">
                          <a:solidFill>
                            <a:srgbClr val="7030A0"/>
                          </a:solidFill>
                          <a:effectLst/>
                          <a:latin typeface="Clear Sans" panose="020B0604020202020204" charset="0"/>
                          <a:cs typeface="Clear Sans" panose="020B0604020202020204" charset="0"/>
                        </a:rPr>
                        <a:t>product_id</a:t>
                      </a:r>
                      <a:endParaRPr lang="en-IN" sz="2400" b="1" i="0" u="none" strike="noStrike" dirty="0">
                        <a:solidFill>
                          <a:srgbClr val="7030A0"/>
                        </a:solidFill>
                        <a:effectLst/>
                        <a:latin typeface="Clear Sans" panose="020B0604020202020204" charset="0"/>
                        <a:cs typeface="Clear Sans" panose="020B0604020202020204" charset="0"/>
                      </a:endParaRP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2642247"/>
                  </a:ext>
                </a:extLst>
              </a:tr>
            </a:tbl>
          </a:graphicData>
        </a:graphic>
      </p:graphicFrame>
      <p:sp>
        <p:nvSpPr>
          <p:cNvPr id="10" name="TextBox 9">
            <a:extLst>
              <a:ext uri="{FF2B5EF4-FFF2-40B4-BE49-F238E27FC236}">
                <a16:creationId xmlns:a16="http://schemas.microsoft.com/office/drawing/2014/main" id="{68731E27-B375-548C-FEA9-D5129361B4DD}"/>
              </a:ext>
            </a:extLst>
          </p:cNvPr>
          <p:cNvSpPr txBox="1"/>
          <p:nvPr/>
        </p:nvSpPr>
        <p:spPr>
          <a:xfrm>
            <a:off x="1143000" y="495300"/>
            <a:ext cx="12496800" cy="923330"/>
          </a:xfrm>
          <a:prstGeom prst="rect">
            <a:avLst/>
          </a:prstGeom>
          <a:noFill/>
        </p:spPr>
        <p:txBody>
          <a:bodyPr wrap="square" rtlCol="0">
            <a:spAutoFit/>
          </a:bodyPr>
          <a:lstStyle/>
          <a:p>
            <a:r>
              <a:rPr lang="en-GB" sz="5400" dirty="0">
                <a:solidFill>
                  <a:srgbClr val="2B4B82"/>
                </a:solidFill>
                <a:latin typeface="Clear Sans Bold" panose="020B0604020202020204" charset="0"/>
                <a:cs typeface="Clear Sans Bold" panose="020B0604020202020204" charset="0"/>
              </a:rPr>
              <a:t>ID’s (Primary key and Foreign key)</a:t>
            </a:r>
            <a:endParaRPr lang="en-IN" sz="5400" dirty="0">
              <a:latin typeface="Clear Sans Bold" panose="020B0604020202020204" charset="0"/>
              <a:cs typeface="Clear Sans Bold" panose="020B0604020202020204" charset="0"/>
            </a:endParaRPr>
          </a:p>
        </p:txBody>
      </p:sp>
    </p:spTree>
    <p:extLst>
      <p:ext uri="{BB962C8B-B14F-4D97-AF65-F5344CB8AC3E}">
        <p14:creationId xmlns:p14="http://schemas.microsoft.com/office/powerpoint/2010/main" val="844997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4" name="TextBox 4"/>
          <p:cNvSpPr txBox="1"/>
          <p:nvPr/>
        </p:nvSpPr>
        <p:spPr>
          <a:xfrm>
            <a:off x="1118348" y="571500"/>
            <a:ext cx="8482852" cy="859210"/>
          </a:xfrm>
          <a:prstGeom prst="rect">
            <a:avLst/>
          </a:prstGeom>
        </p:spPr>
        <p:txBody>
          <a:bodyPr wrap="square" lIns="0" tIns="0" rIns="0" bIns="0" rtlCol="0" anchor="t">
            <a:spAutoFit/>
          </a:bodyPr>
          <a:lstStyle/>
          <a:p>
            <a:pPr>
              <a:lnSpc>
                <a:spcPts val="6719"/>
              </a:lnSpc>
            </a:pPr>
            <a:r>
              <a:rPr lang="en-US" sz="5400" dirty="0">
                <a:solidFill>
                  <a:srgbClr val="94DDDE"/>
                </a:solidFill>
                <a:latin typeface="Clear Sans Bold"/>
              </a:rPr>
              <a:t>Joins</a:t>
            </a:r>
            <a:r>
              <a:rPr lang="en-US" sz="6399" dirty="0">
                <a:solidFill>
                  <a:srgbClr val="94DDDE"/>
                </a:solidFill>
                <a:latin typeface="Clear Sans Bold"/>
              </a:rPr>
              <a:t> </a:t>
            </a:r>
            <a:r>
              <a:rPr lang="en-US" sz="2800" dirty="0">
                <a:solidFill>
                  <a:srgbClr val="94DDDE"/>
                </a:solidFill>
                <a:latin typeface="Clear Sans Bold"/>
              </a:rPr>
              <a:t>(Relation between Databases)</a:t>
            </a:r>
          </a:p>
        </p:txBody>
      </p:sp>
      <p:sp>
        <p:nvSpPr>
          <p:cNvPr id="7" name="内容占位符 4">
            <a:extLst>
              <a:ext uri="{FF2B5EF4-FFF2-40B4-BE49-F238E27FC236}">
                <a16:creationId xmlns:a16="http://schemas.microsoft.com/office/drawing/2014/main" id="{3E8490EE-75D9-E61D-4FC7-0D80012EC13F}"/>
              </a:ext>
            </a:extLst>
          </p:cNvPr>
          <p:cNvSpPr txBox="1">
            <a:spLocks/>
          </p:cNvSpPr>
          <p:nvPr/>
        </p:nvSpPr>
        <p:spPr>
          <a:xfrm>
            <a:off x="685800" y="1562100"/>
            <a:ext cx="9372600" cy="7772400"/>
          </a:xfrm>
          <a:prstGeom prst="rect">
            <a:avLst/>
          </a:prstGeom>
        </p:spPr>
        <p:txBody>
          <a:bodyPr vert="horz" lIns="0" tIns="0" rIns="0" bIns="0" rtlCol="0" anchor="t">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altLang="zh-CN" sz="2000" dirty="0">
                <a:solidFill>
                  <a:schemeClr val="bg1"/>
                </a:solidFill>
                <a:latin typeface="Clear Sans" panose="020B0604020202020204" charset="0"/>
                <a:cs typeface="Clear Sans" panose="020B0604020202020204" charset="0"/>
              </a:rPr>
              <a:t>T</a:t>
            </a:r>
            <a:r>
              <a:rPr kumimoji="0" lang="en-GB" altLang="zh-CN" sz="2000" b="0" i="0" u="none" strike="noStrike" kern="1200" cap="none" spc="0" normalizeH="0" baseline="0" noProof="0" dirty="0">
                <a:ln>
                  <a:noFill/>
                </a:ln>
                <a:solidFill>
                  <a:schemeClr val="bg1"/>
                </a:solidFill>
                <a:effectLst/>
                <a:uLnTx/>
                <a:uFillTx/>
                <a:latin typeface="Clear Sans" panose="020B0604020202020204" charset="0"/>
                <a:cs typeface="Clear Sans" panose="020B0604020202020204" charset="0"/>
              </a:rPr>
              <a:t>he databases Sales and Production are joined through the following tables:</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GB" altLang="zh-CN" sz="2000" b="0" i="0" u="none" strike="noStrike" kern="1200" cap="none" spc="0" normalizeH="0" baseline="0" noProof="0" dirty="0">
              <a:ln>
                <a:noFill/>
              </a:ln>
              <a:solidFill>
                <a:schemeClr val="bg1"/>
              </a:solidFill>
              <a:effectLst/>
              <a:uLnTx/>
              <a:uFillTx/>
              <a:latin typeface="Clear Sans" panose="020B0604020202020204" charset="0"/>
              <a:cs typeface="Clear Sans" panose="020B0604020202020204" charset="0"/>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altLang="zh-CN" sz="2000" u="sng" dirty="0">
                <a:solidFill>
                  <a:schemeClr val="bg1"/>
                </a:solidFill>
                <a:latin typeface="Clear Sans" panose="020B0604020202020204" charset="0"/>
                <a:cs typeface="Clear Sans" panose="020B0604020202020204" charset="0"/>
              </a:rPr>
              <a:t>Scenario 1: </a:t>
            </a:r>
          </a:p>
          <a:p>
            <a:pPr marL="542925" lvl="2" indent="0">
              <a:spcBef>
                <a:spcPts val="1000"/>
              </a:spcBef>
              <a:buNone/>
            </a:pPr>
            <a:r>
              <a:rPr kumimoji="0" lang="en-GB" altLang="zh-CN" sz="2000" b="0" i="0" u="none" strike="noStrike" kern="1200" cap="none" spc="0" normalizeH="0" baseline="0" noProof="0" dirty="0">
                <a:ln>
                  <a:noFill/>
                </a:ln>
                <a:solidFill>
                  <a:schemeClr val="bg1"/>
                </a:solidFill>
                <a:effectLst/>
                <a:uLnTx/>
                <a:uFillTx/>
                <a:latin typeface="Clear Sans" panose="020B0604020202020204" charset="0"/>
                <a:cs typeface="Clear Sans" panose="020B0604020202020204" charset="0"/>
              </a:rPr>
              <a:t>           </a:t>
            </a:r>
          </a:p>
          <a:p>
            <a:pPr lvl="2">
              <a:spcBef>
                <a:spcPts val="1000"/>
              </a:spcBef>
              <a:buFont typeface="Wingdings" panose="05000000000000000000" pitchFamily="2" charset="2"/>
              <a:buChar char="§"/>
            </a:pPr>
            <a:r>
              <a:rPr kumimoji="0" lang="en-GB" altLang="zh-CN" sz="2000" b="0" i="0" u="none" strike="noStrike" kern="1200" cap="none" spc="0" normalizeH="0" baseline="0" noProof="0" dirty="0">
                <a:ln>
                  <a:noFill/>
                </a:ln>
                <a:solidFill>
                  <a:schemeClr val="bg1"/>
                </a:solidFill>
                <a:effectLst/>
                <a:uLnTx/>
                <a:uFillTx/>
                <a:latin typeface="Clear Sans" panose="020B0604020202020204" charset="0"/>
                <a:cs typeface="Clear Sans" panose="020B0604020202020204" charset="0"/>
              </a:rPr>
              <a:t>The </a:t>
            </a:r>
            <a:r>
              <a:rPr kumimoji="0" lang="en-GB" altLang="zh-CN" sz="2000" b="0" i="0" u="none" strike="noStrike" kern="1200" cap="none" spc="0" normalizeH="0" baseline="0" noProof="0" dirty="0" err="1">
                <a:ln>
                  <a:noFill/>
                </a:ln>
                <a:solidFill>
                  <a:schemeClr val="bg1"/>
                </a:solidFill>
                <a:effectLst/>
                <a:uLnTx/>
                <a:uFillTx/>
                <a:latin typeface="Clear Sans" panose="020B0604020202020204" charset="0"/>
                <a:cs typeface="Clear Sans" panose="020B0604020202020204" charset="0"/>
              </a:rPr>
              <a:t>Production.Stocks</a:t>
            </a:r>
            <a:r>
              <a:rPr kumimoji="0" lang="en-GB" altLang="zh-CN" sz="2000" b="0" i="0" u="none" strike="noStrike" kern="1200" cap="none" spc="0" normalizeH="0" baseline="0" noProof="0" dirty="0">
                <a:ln>
                  <a:noFill/>
                </a:ln>
                <a:solidFill>
                  <a:schemeClr val="bg1"/>
                </a:solidFill>
                <a:effectLst/>
                <a:uLnTx/>
                <a:uFillTx/>
                <a:latin typeface="Clear Sans" panose="020B0604020202020204" charset="0"/>
                <a:cs typeface="Clear Sans" panose="020B0604020202020204" charset="0"/>
              </a:rPr>
              <a:t> table stores information about the different stores (</a:t>
            </a:r>
            <a:r>
              <a:rPr kumimoji="0" lang="en-GB" altLang="zh-CN" sz="2000" b="0" i="0" u="none" strike="noStrike" kern="1200" cap="none" spc="0" normalizeH="0" baseline="0" noProof="0" dirty="0" err="1">
                <a:ln>
                  <a:noFill/>
                </a:ln>
                <a:solidFill>
                  <a:schemeClr val="bg1"/>
                </a:solidFill>
                <a:effectLst/>
                <a:uLnTx/>
                <a:uFillTx/>
                <a:latin typeface="Clear Sans" panose="020B0604020202020204" charset="0"/>
                <a:cs typeface="Clear Sans" panose="020B0604020202020204" charset="0"/>
              </a:rPr>
              <a:t>store_id</a:t>
            </a:r>
            <a:r>
              <a:rPr kumimoji="0" lang="en-GB" altLang="zh-CN" sz="2000" b="0" i="0" u="none" strike="noStrike" kern="1200" cap="none" spc="0" normalizeH="0" baseline="0" noProof="0" dirty="0">
                <a:ln>
                  <a:noFill/>
                </a:ln>
                <a:solidFill>
                  <a:schemeClr val="bg1"/>
                </a:solidFill>
                <a:effectLst/>
                <a:uLnTx/>
                <a:uFillTx/>
                <a:latin typeface="Clear Sans" panose="020B0604020202020204" charset="0"/>
                <a:cs typeface="Clear Sans" panose="020B0604020202020204" charset="0"/>
              </a:rPr>
              <a:t>) from the </a:t>
            </a:r>
            <a:r>
              <a:rPr kumimoji="0" lang="en-GB" altLang="zh-CN" sz="2000" b="0" i="0" u="none" strike="noStrike" kern="1200" cap="none" spc="0" normalizeH="0" baseline="0" noProof="0" dirty="0" err="1">
                <a:ln>
                  <a:noFill/>
                </a:ln>
                <a:solidFill>
                  <a:schemeClr val="bg1"/>
                </a:solidFill>
                <a:effectLst/>
                <a:uLnTx/>
                <a:uFillTx/>
                <a:latin typeface="Clear Sans" panose="020B0604020202020204" charset="0"/>
                <a:cs typeface="Clear Sans" panose="020B0604020202020204" charset="0"/>
              </a:rPr>
              <a:t>Sales.Stores</a:t>
            </a:r>
            <a:r>
              <a:rPr kumimoji="0" lang="en-GB" altLang="zh-CN" sz="2000" b="0" i="0" u="none" strike="noStrike" kern="1200" cap="none" spc="0" normalizeH="0" baseline="0" noProof="0" dirty="0">
                <a:ln>
                  <a:noFill/>
                </a:ln>
                <a:solidFill>
                  <a:schemeClr val="bg1"/>
                </a:solidFill>
                <a:effectLst/>
                <a:uLnTx/>
                <a:uFillTx/>
                <a:latin typeface="Clear Sans" panose="020B0604020202020204" charset="0"/>
                <a:cs typeface="Clear Sans" panose="020B0604020202020204" charset="0"/>
              </a:rPr>
              <a:t> table.</a:t>
            </a:r>
          </a:p>
          <a:p>
            <a:pPr lvl="2">
              <a:spcBef>
                <a:spcPts val="1000"/>
              </a:spcBef>
              <a:buFont typeface="Wingdings" panose="05000000000000000000" pitchFamily="2" charset="2"/>
              <a:buChar char="§"/>
            </a:pPr>
            <a:r>
              <a:rPr kumimoji="0" lang="en-GB" altLang="zh-CN" sz="2000" b="0" i="0" u="none" strike="noStrike" kern="1200" cap="none" spc="0" normalizeH="0" baseline="0" noProof="0" dirty="0">
                <a:ln>
                  <a:noFill/>
                </a:ln>
                <a:solidFill>
                  <a:schemeClr val="bg1"/>
                </a:solidFill>
                <a:effectLst/>
                <a:uLnTx/>
                <a:uFillTx/>
                <a:latin typeface="Clear Sans" panose="020B0604020202020204" charset="0"/>
                <a:cs typeface="Clear Sans" panose="020B0604020202020204" charset="0"/>
              </a:rPr>
              <a:t>The </a:t>
            </a:r>
            <a:r>
              <a:rPr kumimoji="0" lang="en-GB" altLang="zh-CN" sz="2000" b="0" i="0" u="none" strike="noStrike" kern="1200" cap="none" spc="0" normalizeH="0" baseline="0" noProof="0" dirty="0" err="1">
                <a:ln>
                  <a:noFill/>
                </a:ln>
                <a:solidFill>
                  <a:schemeClr val="bg1"/>
                </a:solidFill>
                <a:effectLst/>
                <a:uLnTx/>
                <a:uFillTx/>
                <a:latin typeface="Clear Sans" panose="020B0604020202020204" charset="0"/>
                <a:cs typeface="Clear Sans" panose="020B0604020202020204" charset="0"/>
              </a:rPr>
              <a:t>Production.Stocks</a:t>
            </a:r>
            <a:r>
              <a:rPr kumimoji="0" lang="en-GB" altLang="zh-CN" sz="2000" b="0" i="0" u="none" strike="noStrike" kern="1200" cap="none" spc="0" normalizeH="0" baseline="0" noProof="0" dirty="0">
                <a:ln>
                  <a:noFill/>
                </a:ln>
                <a:solidFill>
                  <a:schemeClr val="bg1"/>
                </a:solidFill>
                <a:effectLst/>
                <a:uLnTx/>
                <a:uFillTx/>
                <a:latin typeface="Clear Sans" panose="020B0604020202020204" charset="0"/>
                <a:cs typeface="Clear Sans" panose="020B0604020202020204" charset="0"/>
              </a:rPr>
              <a:t> table has foreign keys referencing </a:t>
            </a:r>
            <a:r>
              <a:rPr kumimoji="0" lang="en-GB" altLang="zh-CN" sz="2000" b="0" i="0" u="none" strike="noStrike" kern="1200" cap="none" spc="0" normalizeH="0" baseline="0" noProof="0" dirty="0" err="1">
                <a:ln>
                  <a:noFill/>
                </a:ln>
                <a:solidFill>
                  <a:schemeClr val="bg1"/>
                </a:solidFill>
                <a:effectLst/>
                <a:uLnTx/>
                <a:uFillTx/>
                <a:latin typeface="Clear Sans" panose="020B0604020202020204" charset="0"/>
                <a:cs typeface="Clear Sans" panose="020B0604020202020204" charset="0"/>
              </a:rPr>
              <a:t>store_id</a:t>
            </a:r>
            <a:r>
              <a:rPr kumimoji="0" lang="en-GB" altLang="zh-CN" sz="2000" b="0" i="0" u="none" strike="noStrike" kern="1200" cap="none" spc="0" normalizeH="0" baseline="0" noProof="0" dirty="0">
                <a:ln>
                  <a:noFill/>
                </a:ln>
                <a:solidFill>
                  <a:schemeClr val="bg1"/>
                </a:solidFill>
                <a:effectLst/>
                <a:uLnTx/>
                <a:uFillTx/>
                <a:latin typeface="Clear Sans" panose="020B0604020202020204" charset="0"/>
                <a:cs typeface="Clear Sans" panose="020B0604020202020204" charset="0"/>
              </a:rPr>
              <a:t> from </a:t>
            </a:r>
            <a:r>
              <a:rPr kumimoji="0" lang="en-GB" altLang="zh-CN" sz="2000" b="0" i="0" u="none" strike="noStrike" kern="1200" cap="none" spc="0" normalizeH="0" baseline="0" noProof="0" dirty="0" err="1">
                <a:ln>
                  <a:noFill/>
                </a:ln>
                <a:solidFill>
                  <a:schemeClr val="bg1"/>
                </a:solidFill>
                <a:effectLst/>
                <a:uLnTx/>
                <a:uFillTx/>
                <a:latin typeface="Clear Sans" panose="020B0604020202020204" charset="0"/>
                <a:cs typeface="Clear Sans" panose="020B0604020202020204" charset="0"/>
              </a:rPr>
              <a:t>Sales.Stores</a:t>
            </a:r>
            <a:endParaRPr kumimoji="0" lang="en-GB" altLang="zh-CN" sz="2000" b="0" i="0" u="none" strike="noStrike" kern="1200" cap="none" spc="0" normalizeH="0" baseline="0" noProof="0" dirty="0">
              <a:ln>
                <a:noFill/>
              </a:ln>
              <a:solidFill>
                <a:schemeClr val="bg1"/>
              </a:solidFill>
              <a:effectLst/>
              <a:uLnTx/>
              <a:uFillTx/>
              <a:latin typeface="Clear Sans" panose="020B0604020202020204" charset="0"/>
              <a:cs typeface="Clear Sans" panose="020B0604020202020204" charset="0"/>
            </a:endParaRPr>
          </a:p>
          <a:p>
            <a:pPr lvl="2">
              <a:spcBef>
                <a:spcPts val="1000"/>
              </a:spcBef>
              <a:buFont typeface="Wingdings" panose="05000000000000000000" pitchFamily="2" charset="2"/>
              <a:buChar char="§"/>
            </a:pPr>
            <a:r>
              <a:rPr kumimoji="0" lang="en-GB" altLang="zh-CN" sz="2000" b="0" i="0" u="none" strike="noStrike" kern="1200" cap="none" spc="0" normalizeH="0" baseline="0" noProof="0" dirty="0">
                <a:ln>
                  <a:noFill/>
                </a:ln>
                <a:solidFill>
                  <a:schemeClr val="bg1"/>
                </a:solidFill>
                <a:effectLst/>
                <a:uLnTx/>
                <a:uFillTx/>
                <a:latin typeface="Clear Sans" panose="020B0604020202020204" charset="0"/>
                <a:cs typeface="Clear Sans" panose="020B0604020202020204" charset="0"/>
              </a:rPr>
              <a:t>Through this connection, the Production database and Sales database are indirectly linked. </a:t>
            </a:r>
          </a:p>
          <a:p>
            <a:pPr lvl="2">
              <a:spcBef>
                <a:spcPts val="1000"/>
              </a:spcBef>
              <a:buFont typeface="Wingdings" panose="05000000000000000000" pitchFamily="2" charset="2"/>
              <a:buChar char="§"/>
            </a:pPr>
            <a:r>
              <a:rPr kumimoji="0" lang="en-GB" altLang="zh-CN" sz="2000" b="0" i="0" u="none" strike="noStrike" kern="1200" cap="none" spc="0" normalizeH="0" baseline="0" noProof="0" dirty="0">
                <a:ln>
                  <a:noFill/>
                </a:ln>
                <a:solidFill>
                  <a:schemeClr val="bg1"/>
                </a:solidFill>
                <a:effectLst/>
                <a:uLnTx/>
                <a:uFillTx/>
                <a:latin typeface="Clear Sans" panose="020B0604020202020204" charset="0"/>
                <a:cs typeface="Clear Sans" panose="020B0604020202020204" charset="0"/>
              </a:rPr>
              <a:t>The </a:t>
            </a:r>
            <a:r>
              <a:rPr kumimoji="0" lang="en-GB" altLang="zh-CN" sz="2000" b="0" i="0" u="none" strike="noStrike" kern="1200" cap="none" spc="0" normalizeH="0" baseline="0" noProof="0" dirty="0" err="1">
                <a:ln>
                  <a:noFill/>
                </a:ln>
                <a:solidFill>
                  <a:schemeClr val="bg1"/>
                </a:solidFill>
                <a:effectLst/>
                <a:uLnTx/>
                <a:uFillTx/>
                <a:latin typeface="Clear Sans" panose="020B0604020202020204" charset="0"/>
                <a:cs typeface="Clear Sans" panose="020B0604020202020204" charset="0"/>
              </a:rPr>
              <a:t>Production.Stocks</a:t>
            </a:r>
            <a:r>
              <a:rPr kumimoji="0" lang="en-GB" altLang="zh-CN" sz="2000" b="0" i="0" u="none" strike="noStrike" kern="1200" cap="none" spc="0" normalizeH="0" baseline="0" noProof="0" dirty="0">
                <a:ln>
                  <a:noFill/>
                </a:ln>
                <a:solidFill>
                  <a:schemeClr val="bg1"/>
                </a:solidFill>
                <a:effectLst/>
                <a:uLnTx/>
                <a:uFillTx/>
                <a:latin typeface="Clear Sans" panose="020B0604020202020204" charset="0"/>
                <a:cs typeface="Clear Sans" panose="020B0604020202020204" charset="0"/>
              </a:rPr>
              <a:t> table holds data about products in different stores</a:t>
            </a:r>
          </a:p>
          <a:p>
            <a:pPr marL="542925" lvl="2" indent="0">
              <a:spcBef>
                <a:spcPts val="1000"/>
              </a:spcBef>
              <a:buNone/>
            </a:pPr>
            <a:endParaRPr kumimoji="0" lang="en-GB" altLang="zh-CN" sz="2000" b="0" i="0" u="none" strike="noStrike" kern="1200" cap="none" spc="0" normalizeH="0" baseline="0" noProof="0" dirty="0">
              <a:ln>
                <a:noFill/>
              </a:ln>
              <a:solidFill>
                <a:schemeClr val="bg1"/>
              </a:solidFill>
              <a:effectLst/>
              <a:uLnTx/>
              <a:uFillTx/>
              <a:latin typeface="Clear Sans" panose="020B0604020202020204" charset="0"/>
              <a:cs typeface="Clear Sans" panose="020B0604020202020204" charset="0"/>
            </a:endParaRPr>
          </a:p>
          <a:p>
            <a:pPr>
              <a:buFont typeface="Wingdings" panose="05000000000000000000" pitchFamily="2" charset="2"/>
              <a:buChar char="§"/>
            </a:pPr>
            <a:r>
              <a:rPr lang="en-GB" altLang="zh-CN" sz="2000" u="sng" dirty="0">
                <a:solidFill>
                  <a:schemeClr val="bg1"/>
                </a:solidFill>
                <a:latin typeface="Clear Sans" panose="020B0604020202020204" charset="0"/>
                <a:cs typeface="Clear Sans" panose="020B0604020202020204" charset="0"/>
              </a:rPr>
              <a:t>Scenario 2:</a:t>
            </a:r>
          </a:p>
          <a:p>
            <a:pPr marL="0" indent="0">
              <a:buNone/>
            </a:pPr>
            <a:endParaRPr lang="en-GB" altLang="zh-CN" sz="2000" u="sng" dirty="0">
              <a:solidFill>
                <a:schemeClr val="bg1"/>
              </a:solidFill>
              <a:latin typeface="Clear Sans" panose="020B0604020202020204" charset="0"/>
              <a:cs typeface="Clear Sans" panose="020B0604020202020204" charset="0"/>
            </a:endParaRPr>
          </a:p>
          <a:p>
            <a:pPr lvl="2">
              <a:buFont typeface="Wingdings" panose="05000000000000000000" pitchFamily="2" charset="2"/>
              <a:buChar char="§"/>
            </a:pPr>
            <a:r>
              <a:rPr lang="en-GB" altLang="zh-CN" sz="2000" dirty="0">
                <a:solidFill>
                  <a:schemeClr val="bg1"/>
                </a:solidFill>
                <a:latin typeface="Clear Sans" panose="020B0604020202020204" charset="0"/>
                <a:cs typeface="Clear Sans" panose="020B0604020202020204" charset="0"/>
              </a:rPr>
              <a:t>The </a:t>
            </a:r>
            <a:r>
              <a:rPr lang="en-GB" altLang="zh-CN" sz="2000" dirty="0" err="1">
                <a:solidFill>
                  <a:schemeClr val="bg1"/>
                </a:solidFill>
                <a:latin typeface="Clear Sans" panose="020B0604020202020204" charset="0"/>
                <a:cs typeface="Clear Sans" panose="020B0604020202020204" charset="0"/>
              </a:rPr>
              <a:t>Production.Products</a:t>
            </a:r>
            <a:r>
              <a:rPr lang="en-GB" altLang="zh-CN" sz="2000" dirty="0">
                <a:solidFill>
                  <a:schemeClr val="bg1"/>
                </a:solidFill>
                <a:latin typeface="Clear Sans" panose="020B0604020202020204" charset="0"/>
                <a:cs typeface="Clear Sans" panose="020B0604020202020204" charset="0"/>
              </a:rPr>
              <a:t> table contains information about different products, including their unique </a:t>
            </a:r>
            <a:r>
              <a:rPr lang="en-GB" altLang="zh-CN" sz="2000" dirty="0" err="1">
                <a:solidFill>
                  <a:schemeClr val="bg1"/>
                </a:solidFill>
                <a:latin typeface="Clear Sans" panose="020B0604020202020204" charset="0"/>
                <a:cs typeface="Clear Sans" panose="020B0604020202020204" charset="0"/>
              </a:rPr>
              <a:t>product_id</a:t>
            </a:r>
            <a:r>
              <a:rPr lang="en-GB" altLang="zh-CN" sz="2000" dirty="0">
                <a:solidFill>
                  <a:schemeClr val="bg1"/>
                </a:solidFill>
                <a:latin typeface="Clear Sans" panose="020B0604020202020204" charset="0"/>
                <a:cs typeface="Clear Sans" panose="020B0604020202020204" charset="0"/>
              </a:rPr>
              <a:t>.</a:t>
            </a:r>
          </a:p>
          <a:p>
            <a:pPr lvl="2">
              <a:buFont typeface="Wingdings" panose="05000000000000000000" pitchFamily="2" charset="2"/>
              <a:buChar char="§"/>
            </a:pPr>
            <a:r>
              <a:rPr lang="en-GB" altLang="zh-CN" sz="2000" dirty="0">
                <a:solidFill>
                  <a:schemeClr val="bg1"/>
                </a:solidFill>
                <a:latin typeface="Clear Sans" panose="020B0604020202020204" charset="0"/>
                <a:cs typeface="Clear Sans" panose="020B0604020202020204" charset="0"/>
              </a:rPr>
              <a:t>The </a:t>
            </a:r>
            <a:r>
              <a:rPr lang="en-GB" altLang="zh-CN" sz="2000" dirty="0" err="1">
                <a:solidFill>
                  <a:schemeClr val="bg1"/>
                </a:solidFill>
                <a:latin typeface="Clear Sans" panose="020B0604020202020204" charset="0"/>
                <a:cs typeface="Clear Sans" panose="020B0604020202020204" charset="0"/>
              </a:rPr>
              <a:t>Sales.OrderItems</a:t>
            </a:r>
            <a:r>
              <a:rPr lang="en-GB" altLang="zh-CN" sz="2000" dirty="0">
                <a:solidFill>
                  <a:schemeClr val="bg1"/>
                </a:solidFill>
                <a:latin typeface="Clear Sans" panose="020B0604020202020204" charset="0"/>
                <a:cs typeface="Clear Sans" panose="020B0604020202020204" charset="0"/>
              </a:rPr>
              <a:t> table stores details of items within orders, including the </a:t>
            </a:r>
            <a:r>
              <a:rPr lang="en-GB" altLang="zh-CN" sz="2000" dirty="0" err="1">
                <a:solidFill>
                  <a:schemeClr val="bg1"/>
                </a:solidFill>
                <a:latin typeface="Clear Sans" panose="020B0604020202020204" charset="0"/>
                <a:cs typeface="Clear Sans" panose="020B0604020202020204" charset="0"/>
              </a:rPr>
              <a:t>product_id</a:t>
            </a:r>
            <a:r>
              <a:rPr lang="en-GB" altLang="zh-CN" sz="2000" dirty="0">
                <a:solidFill>
                  <a:schemeClr val="bg1"/>
                </a:solidFill>
                <a:latin typeface="Clear Sans" panose="020B0604020202020204" charset="0"/>
                <a:cs typeface="Clear Sans" panose="020B0604020202020204" charset="0"/>
              </a:rPr>
              <a:t> of each item.</a:t>
            </a:r>
          </a:p>
          <a:p>
            <a:pPr lvl="2">
              <a:buFont typeface="Wingdings" panose="05000000000000000000" pitchFamily="2" charset="2"/>
              <a:buChar char="§"/>
            </a:pPr>
            <a:r>
              <a:rPr lang="en-GB" altLang="zh-CN" sz="2000" dirty="0">
                <a:solidFill>
                  <a:schemeClr val="bg1"/>
                </a:solidFill>
                <a:latin typeface="Clear Sans" panose="020B0604020202020204" charset="0"/>
                <a:cs typeface="Clear Sans" panose="020B0604020202020204" charset="0"/>
              </a:rPr>
              <a:t>The </a:t>
            </a:r>
            <a:r>
              <a:rPr lang="en-GB" altLang="zh-CN" sz="2000" dirty="0" err="1">
                <a:solidFill>
                  <a:schemeClr val="bg1"/>
                </a:solidFill>
                <a:latin typeface="Clear Sans" panose="020B0604020202020204" charset="0"/>
                <a:cs typeface="Clear Sans" panose="020B0604020202020204" charset="0"/>
              </a:rPr>
              <a:t>Sales.OrderItems</a:t>
            </a:r>
            <a:r>
              <a:rPr lang="en-GB" altLang="zh-CN" sz="2000" dirty="0">
                <a:solidFill>
                  <a:schemeClr val="bg1"/>
                </a:solidFill>
                <a:latin typeface="Clear Sans" panose="020B0604020202020204" charset="0"/>
                <a:cs typeface="Clear Sans" panose="020B0604020202020204" charset="0"/>
              </a:rPr>
              <a:t> table has a foreign key referencing </a:t>
            </a:r>
            <a:r>
              <a:rPr lang="en-GB" altLang="zh-CN" sz="2000" dirty="0" err="1">
                <a:solidFill>
                  <a:schemeClr val="bg1"/>
                </a:solidFill>
                <a:latin typeface="Clear Sans" panose="020B0604020202020204" charset="0"/>
                <a:cs typeface="Clear Sans" panose="020B0604020202020204" charset="0"/>
              </a:rPr>
              <a:t>product_id</a:t>
            </a:r>
            <a:r>
              <a:rPr lang="en-GB" altLang="zh-CN" sz="2000" dirty="0">
                <a:solidFill>
                  <a:schemeClr val="bg1"/>
                </a:solidFill>
                <a:latin typeface="Clear Sans" panose="020B0604020202020204" charset="0"/>
                <a:cs typeface="Clear Sans" panose="020B0604020202020204" charset="0"/>
              </a:rPr>
              <a:t> from the </a:t>
            </a:r>
            <a:r>
              <a:rPr lang="en-GB" altLang="zh-CN" sz="2000" dirty="0" err="1">
                <a:solidFill>
                  <a:schemeClr val="bg1"/>
                </a:solidFill>
                <a:latin typeface="Clear Sans" panose="020B0604020202020204" charset="0"/>
                <a:cs typeface="Clear Sans" panose="020B0604020202020204" charset="0"/>
              </a:rPr>
              <a:t>Production.Products</a:t>
            </a:r>
            <a:r>
              <a:rPr lang="en-GB" altLang="zh-CN" sz="2000" dirty="0">
                <a:solidFill>
                  <a:schemeClr val="bg1"/>
                </a:solidFill>
                <a:latin typeface="Clear Sans" panose="020B0604020202020204" charset="0"/>
                <a:cs typeface="Clear Sans" panose="020B0604020202020204" charset="0"/>
              </a:rPr>
              <a:t> table.</a:t>
            </a:r>
          </a:p>
          <a:p>
            <a:pPr lvl="2">
              <a:buFont typeface="Wingdings" panose="05000000000000000000" pitchFamily="2" charset="2"/>
              <a:buChar char="§"/>
            </a:pPr>
            <a:r>
              <a:rPr lang="en-GB" altLang="zh-CN" sz="2000" dirty="0">
                <a:solidFill>
                  <a:schemeClr val="bg1"/>
                </a:solidFill>
                <a:latin typeface="Clear Sans" panose="020B0604020202020204" charset="0"/>
                <a:cs typeface="Clear Sans" panose="020B0604020202020204" charset="0"/>
              </a:rPr>
              <a:t>This relationship allows the Sales database to access and utilize information from the Production database regarding the products that are part of different orders.</a:t>
            </a:r>
          </a:p>
          <a:p>
            <a:pPr marL="542925" lvl="2" indent="0">
              <a:spcBef>
                <a:spcPts val="1000"/>
              </a:spcBef>
              <a:buNone/>
            </a:pPr>
            <a:endParaRPr lang="en-GB" altLang="zh-CN" sz="2000" dirty="0">
              <a:solidFill>
                <a:schemeClr val="bg1"/>
              </a:solidFill>
              <a:latin typeface="Clear Sans" panose="020B0604020202020204" charset="0"/>
              <a:cs typeface="Clear Sans" panose="020B0604020202020204" charset="0"/>
            </a:endParaRPr>
          </a:p>
        </p:txBody>
      </p:sp>
      <p:pic>
        <p:nvPicPr>
          <p:cNvPr id="3" name="Picture 2">
            <a:extLst>
              <a:ext uri="{FF2B5EF4-FFF2-40B4-BE49-F238E27FC236}">
                <a16:creationId xmlns:a16="http://schemas.microsoft.com/office/drawing/2014/main" id="{7BB4FA7C-9C44-21FA-8C29-759DC57584C5}"/>
              </a:ext>
            </a:extLst>
          </p:cNvPr>
          <p:cNvPicPr>
            <a:picLocks noChangeAspect="1"/>
          </p:cNvPicPr>
          <p:nvPr/>
        </p:nvPicPr>
        <p:blipFill>
          <a:blip r:embed="rId3"/>
          <a:stretch>
            <a:fillRect/>
          </a:stretch>
        </p:blipFill>
        <p:spPr>
          <a:xfrm>
            <a:off x="10363200" y="1474033"/>
            <a:ext cx="7315200" cy="7924800"/>
          </a:xfrm>
          <a:prstGeom prst="rect">
            <a:avLst/>
          </a:prstGeom>
          <a:ln>
            <a:noFill/>
          </a:ln>
          <a:effectLst>
            <a:softEdge rad="112500"/>
          </a:effectLst>
        </p:spPr>
      </p:pic>
      <p:sp>
        <p:nvSpPr>
          <p:cNvPr id="5" name="Rectangle 4">
            <a:extLst>
              <a:ext uri="{FF2B5EF4-FFF2-40B4-BE49-F238E27FC236}">
                <a16:creationId xmlns:a16="http://schemas.microsoft.com/office/drawing/2014/main" id="{3C29F411-BC54-1D0A-8CA3-457E8140FE29}"/>
              </a:ext>
            </a:extLst>
          </p:cNvPr>
          <p:cNvSpPr/>
          <p:nvPr/>
        </p:nvSpPr>
        <p:spPr>
          <a:xfrm>
            <a:off x="14020800" y="1562100"/>
            <a:ext cx="3505200" cy="7772400"/>
          </a:xfrm>
          <a:prstGeom prst="rect">
            <a:avLst/>
          </a:prstGeom>
          <a:noFill/>
          <a:ln w="3810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6ED103DA-A546-805D-F388-DFA4A57DC53A}"/>
              </a:ext>
            </a:extLst>
          </p:cNvPr>
          <p:cNvSpPr txBox="1"/>
          <p:nvPr/>
        </p:nvSpPr>
        <p:spPr>
          <a:xfrm>
            <a:off x="14478000" y="1866900"/>
            <a:ext cx="2133600" cy="461665"/>
          </a:xfrm>
          <a:prstGeom prst="rect">
            <a:avLst/>
          </a:prstGeom>
          <a:noFill/>
        </p:spPr>
        <p:txBody>
          <a:bodyPr wrap="square" rtlCol="0">
            <a:spAutoFit/>
          </a:bodyPr>
          <a:lstStyle/>
          <a:p>
            <a:pPr algn="ctr"/>
            <a:r>
              <a:rPr lang="en-IN" sz="2400" b="1" dirty="0">
                <a:solidFill>
                  <a:schemeClr val="tx2"/>
                </a:solidFill>
              </a:rPr>
              <a:t>Production</a:t>
            </a:r>
          </a:p>
        </p:txBody>
      </p:sp>
      <p:sp>
        <p:nvSpPr>
          <p:cNvPr id="8" name="TextBox 7">
            <a:extLst>
              <a:ext uri="{FF2B5EF4-FFF2-40B4-BE49-F238E27FC236}">
                <a16:creationId xmlns:a16="http://schemas.microsoft.com/office/drawing/2014/main" id="{61D69104-800A-C39C-2306-C6A494B0858F}"/>
              </a:ext>
            </a:extLst>
          </p:cNvPr>
          <p:cNvSpPr txBox="1"/>
          <p:nvPr/>
        </p:nvSpPr>
        <p:spPr>
          <a:xfrm>
            <a:off x="10820400" y="5436433"/>
            <a:ext cx="2133600" cy="461665"/>
          </a:xfrm>
          <a:prstGeom prst="rect">
            <a:avLst/>
          </a:prstGeom>
          <a:noFill/>
        </p:spPr>
        <p:txBody>
          <a:bodyPr wrap="square" rtlCol="0">
            <a:spAutoFit/>
          </a:bodyPr>
          <a:lstStyle/>
          <a:p>
            <a:pPr algn="ctr"/>
            <a:r>
              <a:rPr lang="en-IN" sz="2400" b="1" dirty="0">
                <a:solidFill>
                  <a:srgbClr val="FF0000"/>
                </a:solidFill>
              </a:rPr>
              <a:t>Sales</a:t>
            </a:r>
          </a:p>
        </p:txBody>
      </p:sp>
      <p:sp>
        <p:nvSpPr>
          <p:cNvPr id="9" name="Rectangle 8">
            <a:extLst>
              <a:ext uri="{FF2B5EF4-FFF2-40B4-BE49-F238E27FC236}">
                <a16:creationId xmlns:a16="http://schemas.microsoft.com/office/drawing/2014/main" id="{674F9D14-4A52-35E0-98A7-465E11092A5F}"/>
              </a:ext>
            </a:extLst>
          </p:cNvPr>
          <p:cNvSpPr/>
          <p:nvPr/>
        </p:nvSpPr>
        <p:spPr>
          <a:xfrm>
            <a:off x="10515600" y="1562100"/>
            <a:ext cx="3200400" cy="7848600"/>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sp>
        <p:nvSpPr>
          <p:cNvPr id="12" name="TextBox 12"/>
          <p:cNvSpPr txBox="1"/>
          <p:nvPr/>
        </p:nvSpPr>
        <p:spPr>
          <a:xfrm>
            <a:off x="914400" y="510002"/>
            <a:ext cx="16135350" cy="1718419"/>
          </a:xfrm>
          <a:prstGeom prst="rect">
            <a:avLst/>
          </a:prstGeom>
        </p:spPr>
        <p:txBody>
          <a:bodyPr lIns="0" tIns="0" rIns="0" bIns="0" rtlCol="0" anchor="t">
            <a:spAutoFit/>
          </a:bodyPr>
          <a:lstStyle/>
          <a:p>
            <a:pPr>
              <a:lnSpc>
                <a:spcPts val="6719"/>
              </a:lnSpc>
            </a:pPr>
            <a:r>
              <a:rPr lang="en-US" sz="5400" dirty="0">
                <a:solidFill>
                  <a:schemeClr val="tx2"/>
                </a:solidFill>
                <a:latin typeface="Clear Sans Bold"/>
              </a:rPr>
              <a:t>Joins</a:t>
            </a:r>
            <a:r>
              <a:rPr lang="en-US" sz="6000" dirty="0">
                <a:solidFill>
                  <a:schemeClr val="tx2"/>
                </a:solidFill>
                <a:latin typeface="Clear Sans Bold"/>
              </a:rPr>
              <a:t> </a:t>
            </a:r>
            <a:r>
              <a:rPr lang="en-US" sz="2800" dirty="0">
                <a:solidFill>
                  <a:schemeClr val="tx2"/>
                </a:solidFill>
                <a:latin typeface="Clear Sans Bold"/>
              </a:rPr>
              <a:t>(Relation between Tables)</a:t>
            </a:r>
          </a:p>
          <a:p>
            <a:pPr>
              <a:lnSpc>
                <a:spcPts val="6719"/>
              </a:lnSpc>
            </a:pPr>
            <a:endParaRPr lang="en-US" sz="6000" dirty="0">
              <a:solidFill>
                <a:schemeClr val="tx2"/>
              </a:solidFill>
              <a:latin typeface="Clear Sans Bold"/>
            </a:endParaRPr>
          </a:p>
        </p:txBody>
      </p:sp>
      <p:sp>
        <p:nvSpPr>
          <p:cNvPr id="44" name="TextBox 43">
            <a:extLst>
              <a:ext uri="{FF2B5EF4-FFF2-40B4-BE49-F238E27FC236}">
                <a16:creationId xmlns:a16="http://schemas.microsoft.com/office/drawing/2014/main" id="{FB0CAA19-6026-09A9-2B14-0F5C6D294A43}"/>
              </a:ext>
            </a:extLst>
          </p:cNvPr>
          <p:cNvSpPr txBox="1"/>
          <p:nvPr/>
        </p:nvSpPr>
        <p:spPr>
          <a:xfrm>
            <a:off x="914400" y="1430729"/>
            <a:ext cx="12725400" cy="8322791"/>
          </a:xfrm>
          <a:prstGeom prst="rect">
            <a:avLst/>
          </a:prstGeom>
          <a:noFill/>
        </p:spPr>
        <p:txBody>
          <a:bodyPr wrap="square">
            <a:spAutoFit/>
          </a:bodyPr>
          <a:lstStyle/>
          <a:p>
            <a:pPr marR="0" lvl="0" algn="l" defTabSz="914400" rtl="0" eaLnBrk="1" fontAlgn="auto" latinLnBrk="0" hangingPunct="1">
              <a:lnSpc>
                <a:spcPct val="90000"/>
              </a:lnSpc>
              <a:spcBef>
                <a:spcPts val="1000"/>
              </a:spcBef>
              <a:spcAft>
                <a:spcPts val="0"/>
              </a:spcAft>
              <a:buClrTx/>
              <a:buSzTx/>
              <a:tabLst/>
              <a:defRPr/>
            </a:pPr>
            <a:r>
              <a:rPr lang="en-GB" sz="2000" dirty="0">
                <a:solidFill>
                  <a:schemeClr val="tx1"/>
                </a:solidFill>
                <a:latin typeface="Clear Sans" panose="020B0604020202020204" charset="0"/>
                <a:cs typeface="Clear Sans" panose="020B0604020202020204" charset="0"/>
              </a:rPr>
              <a:t>Different types of joins can be used to retrieve data from these tables based on relationships between them. Here are some common types of joins and how they can be applied to these tables:</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sz="2000" dirty="0">
              <a:solidFill>
                <a:schemeClr val="tx1"/>
              </a:solidFill>
              <a:latin typeface="Clear Sans" panose="020B0604020202020204" charset="0"/>
              <a:cs typeface="Clear Sans" panose="020B0604020202020204" charset="0"/>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000" dirty="0" err="1">
                <a:solidFill>
                  <a:schemeClr val="tx1"/>
                </a:solidFill>
                <a:latin typeface="Clear Sans" panose="020B0604020202020204" charset="0"/>
                <a:cs typeface="Clear Sans" panose="020B0604020202020204" charset="0"/>
              </a:rPr>
              <a:t>Production.Products</a:t>
            </a:r>
            <a:r>
              <a:rPr lang="en-US" sz="2000" dirty="0">
                <a:solidFill>
                  <a:schemeClr val="tx1"/>
                </a:solidFill>
                <a:latin typeface="Clear Sans" panose="020B0604020202020204" charset="0"/>
                <a:cs typeface="Clear Sans" panose="020B0604020202020204" charset="0"/>
              </a:rPr>
              <a:t> table has foreign keys referencing </a:t>
            </a:r>
            <a:r>
              <a:rPr lang="en-US" sz="2000" dirty="0" err="1">
                <a:solidFill>
                  <a:schemeClr val="tx1"/>
                </a:solidFill>
                <a:latin typeface="Clear Sans" panose="020B0604020202020204" charset="0"/>
                <a:cs typeface="Clear Sans" panose="020B0604020202020204" charset="0"/>
              </a:rPr>
              <a:t>Production.Brands</a:t>
            </a:r>
            <a:r>
              <a:rPr lang="en-US" sz="2000" dirty="0">
                <a:solidFill>
                  <a:schemeClr val="tx1"/>
                </a:solidFill>
                <a:latin typeface="Clear Sans" panose="020B0604020202020204" charset="0"/>
                <a:cs typeface="Clear Sans" panose="020B0604020202020204" charset="0"/>
              </a:rPr>
              <a:t> and </a:t>
            </a:r>
            <a:r>
              <a:rPr lang="en-US" sz="2000" dirty="0" err="1">
                <a:solidFill>
                  <a:schemeClr val="tx1"/>
                </a:solidFill>
                <a:latin typeface="Clear Sans" panose="020B0604020202020204" charset="0"/>
                <a:cs typeface="Clear Sans" panose="020B0604020202020204" charset="0"/>
              </a:rPr>
              <a:t>Production.Categories</a:t>
            </a:r>
            <a:r>
              <a:rPr lang="en-US" sz="2000" dirty="0">
                <a:solidFill>
                  <a:schemeClr val="tx1"/>
                </a:solidFill>
                <a:latin typeface="Clear Sans" panose="020B0604020202020204" charset="0"/>
                <a:cs typeface="Clear Sans" panose="020B0604020202020204" charset="0"/>
              </a:rPr>
              <a:t>.</a:t>
            </a:r>
            <a:endParaRPr lang="en-US" altLang="zh-CN" sz="2000" dirty="0">
              <a:solidFill>
                <a:schemeClr val="tx1"/>
              </a:solidFill>
              <a:latin typeface="Clear Sans" panose="020B0604020202020204" charset="0"/>
              <a:cs typeface="Clear Sans" panose="020B0604020202020204" charset="0"/>
            </a:endParaRPr>
          </a:p>
          <a:p>
            <a:pPr marL="542925" marR="0" lvl="1" indent="-276225" algn="l" defTabSz="914400" rtl="0" eaLnBrk="1" fontAlgn="auto" latinLnBrk="0" hangingPunct="1">
              <a:lnSpc>
                <a:spcPct val="90000"/>
              </a:lnSpc>
              <a:spcBef>
                <a:spcPts val="500"/>
              </a:spcBef>
              <a:spcAft>
                <a:spcPts val="0"/>
              </a:spcAft>
              <a:buClrTx/>
              <a:buSzTx/>
              <a:buFont typeface="Wingdings" panose="020B0604020202020204" pitchFamily="34" charset="0"/>
              <a:buChar char="v"/>
              <a:tabLst/>
              <a:defRPr/>
            </a:pPr>
            <a:r>
              <a:rPr lang="en-US" sz="2000" dirty="0">
                <a:solidFill>
                  <a:schemeClr val="tx1"/>
                </a:solidFill>
                <a:latin typeface="Clear Sans" panose="020B0604020202020204" charset="0"/>
                <a:cs typeface="Clear Sans" panose="020B0604020202020204" charset="0"/>
              </a:rPr>
              <a:t>This involves two inner joins when querying the product details with brand and category information.</a:t>
            </a:r>
          </a:p>
          <a:p>
            <a:pPr marL="266700" marR="0" lvl="1" indent="0" algn="l" defTabSz="914400" rtl="0" eaLnBrk="1" fontAlgn="auto" latinLnBrk="0" hangingPunct="1">
              <a:lnSpc>
                <a:spcPct val="90000"/>
              </a:lnSpc>
              <a:spcBef>
                <a:spcPts val="500"/>
              </a:spcBef>
              <a:spcAft>
                <a:spcPts val="0"/>
              </a:spcAft>
              <a:buClrTx/>
              <a:buSzTx/>
              <a:buNone/>
              <a:tabLst/>
              <a:defRPr/>
            </a:pPr>
            <a:endParaRPr lang="en-US" sz="2000" dirty="0">
              <a:solidFill>
                <a:schemeClr val="tx1"/>
              </a:solidFill>
              <a:latin typeface="Clear Sans" panose="020B0604020202020204" charset="0"/>
              <a:cs typeface="Clear Sans" panose="020B0604020202020204" charset="0"/>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000" dirty="0" err="1">
                <a:solidFill>
                  <a:schemeClr val="tx1"/>
                </a:solidFill>
                <a:latin typeface="Clear Sans" panose="020B0604020202020204" charset="0"/>
                <a:cs typeface="Clear Sans" panose="020B0604020202020204" charset="0"/>
              </a:rPr>
              <a:t>Production.Stocks</a:t>
            </a:r>
            <a:r>
              <a:rPr lang="en-US" sz="2000" dirty="0">
                <a:solidFill>
                  <a:schemeClr val="tx1"/>
                </a:solidFill>
                <a:latin typeface="Clear Sans" panose="020B0604020202020204" charset="0"/>
                <a:cs typeface="Clear Sans" panose="020B0604020202020204" charset="0"/>
              </a:rPr>
              <a:t> table has foreign keys referencing </a:t>
            </a:r>
            <a:r>
              <a:rPr lang="en-US" sz="2000" dirty="0" err="1">
                <a:solidFill>
                  <a:schemeClr val="tx1"/>
                </a:solidFill>
                <a:latin typeface="Clear Sans" panose="020B0604020202020204" charset="0"/>
                <a:cs typeface="Clear Sans" panose="020B0604020202020204" charset="0"/>
              </a:rPr>
              <a:t>Sales.Stores</a:t>
            </a:r>
            <a:r>
              <a:rPr lang="en-US" sz="2000" dirty="0">
                <a:solidFill>
                  <a:schemeClr val="tx1"/>
                </a:solidFill>
                <a:latin typeface="Clear Sans" panose="020B0604020202020204" charset="0"/>
                <a:cs typeface="Clear Sans" panose="020B0604020202020204" charset="0"/>
              </a:rPr>
              <a:t> and </a:t>
            </a:r>
            <a:r>
              <a:rPr lang="en-US" sz="2000" dirty="0" err="1">
                <a:solidFill>
                  <a:schemeClr val="tx1"/>
                </a:solidFill>
                <a:latin typeface="Clear Sans" panose="020B0604020202020204" charset="0"/>
                <a:cs typeface="Clear Sans" panose="020B0604020202020204" charset="0"/>
              </a:rPr>
              <a:t>Production.Products</a:t>
            </a:r>
            <a:r>
              <a:rPr lang="en-US" sz="2000" dirty="0">
                <a:solidFill>
                  <a:schemeClr val="tx1"/>
                </a:solidFill>
                <a:latin typeface="Clear Sans" panose="020B0604020202020204" charset="0"/>
                <a:cs typeface="Clear Sans" panose="020B0604020202020204" charset="0"/>
              </a:rPr>
              <a:t>.</a:t>
            </a:r>
            <a:endParaRPr lang="en-US" altLang="zh-CN" sz="2000" dirty="0">
              <a:solidFill>
                <a:schemeClr val="tx1"/>
              </a:solidFill>
              <a:latin typeface="Clear Sans" panose="020B0604020202020204" charset="0"/>
              <a:cs typeface="Clear Sans" panose="020B0604020202020204" charset="0"/>
            </a:endParaRPr>
          </a:p>
          <a:p>
            <a:pPr marL="609600" marR="0" lvl="2" indent="-342900" algn="l" defTabSz="914400" rtl="0" eaLnBrk="1" fontAlgn="auto" latinLnBrk="0" hangingPunct="1">
              <a:lnSpc>
                <a:spcPct val="90000"/>
              </a:lnSpc>
              <a:spcBef>
                <a:spcPts val="1000"/>
              </a:spcBef>
              <a:spcAft>
                <a:spcPts val="0"/>
              </a:spcAft>
              <a:buClrTx/>
              <a:buSzTx/>
              <a:buFont typeface="Wingdings" panose="020B0604020202020204" pitchFamily="34" charset="0"/>
              <a:buChar char="v"/>
              <a:tabLst/>
              <a:defRPr/>
            </a:pPr>
            <a:r>
              <a:rPr lang="en-US" sz="2000" dirty="0">
                <a:solidFill>
                  <a:schemeClr val="tx1"/>
                </a:solidFill>
                <a:latin typeface="Clear Sans" panose="020B0604020202020204" charset="0"/>
                <a:cs typeface="Clear Sans" panose="020B0604020202020204" charset="0"/>
              </a:rPr>
              <a:t>This involves inner joins when querying the stock details with the </a:t>
            </a:r>
            <a:r>
              <a:rPr lang="en-US" sz="2000">
                <a:solidFill>
                  <a:schemeClr val="tx1"/>
                </a:solidFill>
                <a:latin typeface="Clear Sans" panose="020B0604020202020204" charset="0"/>
                <a:cs typeface="Clear Sans" panose="020B0604020202020204" charset="0"/>
              </a:rPr>
              <a:t>store and </a:t>
            </a:r>
            <a:r>
              <a:rPr lang="en-US" sz="2000" dirty="0">
                <a:solidFill>
                  <a:schemeClr val="tx1"/>
                </a:solidFill>
                <a:latin typeface="Clear Sans" panose="020B0604020202020204" charset="0"/>
                <a:cs typeface="Clear Sans" panose="020B0604020202020204" charset="0"/>
              </a:rPr>
              <a:t>to </a:t>
            </a:r>
            <a:r>
              <a:rPr lang="en-GB" sz="2000" dirty="0">
                <a:solidFill>
                  <a:schemeClr val="tx1"/>
                </a:solidFill>
                <a:latin typeface="Clear Sans" panose="020B0604020202020204" charset="0"/>
                <a:cs typeface="Clear Sans" panose="020B0604020202020204" charset="0"/>
              </a:rPr>
              <a:t>retrieve all products and their stock</a:t>
            </a:r>
            <a:r>
              <a:rPr lang="en-IN" sz="2000" dirty="0">
                <a:solidFill>
                  <a:schemeClr val="tx1"/>
                </a:solidFill>
                <a:latin typeface="Clear Sans" panose="020B0604020202020204" charset="0"/>
                <a:cs typeface="Clear Sans" panose="020B0604020202020204" charset="0"/>
              </a:rPr>
              <a:t> </a:t>
            </a:r>
            <a:r>
              <a:rPr lang="en-US" sz="2000" dirty="0">
                <a:solidFill>
                  <a:schemeClr val="tx1"/>
                </a:solidFill>
                <a:latin typeface="Clear Sans" panose="020B0604020202020204" charset="0"/>
                <a:cs typeface="Clear Sans" panose="020B0604020202020204" charset="0"/>
              </a:rPr>
              <a:t>information.</a:t>
            </a:r>
          </a:p>
          <a:p>
            <a:pPr marL="266700" marR="0" lvl="2" algn="l" defTabSz="914400" rtl="0" eaLnBrk="1" fontAlgn="auto" latinLnBrk="0" hangingPunct="1">
              <a:lnSpc>
                <a:spcPct val="90000"/>
              </a:lnSpc>
              <a:spcBef>
                <a:spcPts val="1000"/>
              </a:spcBef>
              <a:spcAft>
                <a:spcPts val="0"/>
              </a:spcAft>
              <a:buClrTx/>
              <a:buSzTx/>
              <a:tabLst/>
              <a:defRPr/>
            </a:pPr>
            <a:endParaRPr lang="en-US" sz="2000" dirty="0">
              <a:solidFill>
                <a:schemeClr val="tx1"/>
              </a:solidFill>
              <a:latin typeface="Clear Sans" panose="020B0604020202020204" charset="0"/>
              <a:cs typeface="Clear Sans" panose="020B0604020202020204" charset="0"/>
            </a:endParaRPr>
          </a:p>
          <a:p>
            <a:pPr marL="342900" marR="0" lvl="0" indent="-342900"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000" dirty="0" err="1">
                <a:solidFill>
                  <a:schemeClr val="tx1"/>
                </a:solidFill>
                <a:latin typeface="Clear Sans" panose="020B0604020202020204" charset="0"/>
                <a:cs typeface="Clear Sans" panose="020B0604020202020204" charset="0"/>
              </a:rPr>
              <a:t>Sales.Staffs</a:t>
            </a:r>
            <a:r>
              <a:rPr lang="en-US" sz="2000" dirty="0">
                <a:solidFill>
                  <a:schemeClr val="tx1"/>
                </a:solidFill>
                <a:latin typeface="Clear Sans" panose="020B0604020202020204" charset="0"/>
                <a:cs typeface="Clear Sans" panose="020B0604020202020204" charset="0"/>
              </a:rPr>
              <a:t> table has a foreign key referencing itself (</a:t>
            </a:r>
            <a:r>
              <a:rPr lang="en-US" sz="2000" dirty="0" err="1">
                <a:solidFill>
                  <a:schemeClr val="tx1"/>
                </a:solidFill>
                <a:latin typeface="Clear Sans" panose="020B0604020202020204" charset="0"/>
                <a:cs typeface="Clear Sans" panose="020B0604020202020204" charset="0"/>
              </a:rPr>
              <a:t>manager_id</a:t>
            </a:r>
            <a:r>
              <a:rPr lang="en-US" sz="2000" dirty="0">
                <a:solidFill>
                  <a:schemeClr val="tx1"/>
                </a:solidFill>
                <a:latin typeface="Clear Sans" panose="020B0604020202020204" charset="0"/>
                <a:cs typeface="Clear Sans" panose="020B0604020202020204" charset="0"/>
              </a:rPr>
              <a:t>) and another foreign key referencing </a:t>
            </a:r>
            <a:r>
              <a:rPr lang="en-US" sz="2000" dirty="0" err="1">
                <a:solidFill>
                  <a:schemeClr val="tx1"/>
                </a:solidFill>
                <a:latin typeface="Clear Sans" panose="020B0604020202020204" charset="0"/>
                <a:cs typeface="Clear Sans" panose="020B0604020202020204" charset="0"/>
              </a:rPr>
              <a:t>Sales.Stores</a:t>
            </a:r>
            <a:r>
              <a:rPr lang="en-US" sz="2000" dirty="0">
                <a:solidFill>
                  <a:schemeClr val="tx1"/>
                </a:solidFill>
                <a:latin typeface="Clear Sans" panose="020B0604020202020204" charset="0"/>
                <a:cs typeface="Clear Sans" panose="020B0604020202020204" charset="0"/>
              </a:rPr>
              <a:t>.</a:t>
            </a:r>
            <a:endParaRPr lang="en-US" altLang="zh-CN" sz="2000" dirty="0">
              <a:solidFill>
                <a:schemeClr val="tx1"/>
              </a:solidFill>
              <a:latin typeface="Clear Sans" panose="020B0604020202020204" charset="0"/>
              <a:cs typeface="Clear Sans" panose="020B0604020202020204" charset="0"/>
            </a:endParaRPr>
          </a:p>
          <a:p>
            <a:pPr marL="609600" marR="0" lvl="2" indent="-342900" algn="l" defTabSz="914400" rtl="0" eaLnBrk="1" fontAlgn="auto" latinLnBrk="0" hangingPunct="1">
              <a:lnSpc>
                <a:spcPct val="90000"/>
              </a:lnSpc>
              <a:spcBef>
                <a:spcPts val="1000"/>
              </a:spcBef>
              <a:spcAft>
                <a:spcPts val="0"/>
              </a:spcAft>
              <a:buClrTx/>
              <a:buSzTx/>
              <a:buFont typeface="Wingdings" panose="020B0604020202020204" pitchFamily="34" charset="0"/>
              <a:buChar char="v"/>
              <a:tabLst/>
              <a:defRPr/>
            </a:pPr>
            <a:r>
              <a:rPr lang="en-US" sz="2000" dirty="0">
                <a:solidFill>
                  <a:schemeClr val="tx1"/>
                </a:solidFill>
                <a:latin typeface="Clear Sans" panose="020B0604020202020204" charset="0"/>
                <a:cs typeface="Clear Sans" panose="020B0604020202020204" charset="0"/>
              </a:rPr>
              <a:t>This involves one inner join when querying the staff details with manager information.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altLang="zh-CN" sz="2000" dirty="0">
              <a:solidFill>
                <a:schemeClr val="tx1"/>
              </a:solidFill>
              <a:latin typeface="Clear Sans" panose="020B0604020202020204" charset="0"/>
              <a:cs typeface="Clear Sans" panose="020B0604020202020204" charset="0"/>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000" dirty="0" err="1">
                <a:solidFill>
                  <a:schemeClr val="tx1"/>
                </a:solidFill>
                <a:latin typeface="Clear Sans" panose="020B0604020202020204" charset="0"/>
                <a:cs typeface="Clear Sans" panose="020B0604020202020204" charset="0"/>
              </a:rPr>
              <a:t>Sales.Orders</a:t>
            </a:r>
            <a:r>
              <a:rPr lang="en-US" sz="2000" dirty="0">
                <a:solidFill>
                  <a:schemeClr val="tx1"/>
                </a:solidFill>
                <a:latin typeface="Clear Sans" panose="020B0604020202020204" charset="0"/>
                <a:cs typeface="Clear Sans" panose="020B0604020202020204" charset="0"/>
              </a:rPr>
              <a:t> table has foreign keys referencing </a:t>
            </a:r>
            <a:r>
              <a:rPr lang="en-US" sz="2000" dirty="0" err="1">
                <a:solidFill>
                  <a:schemeClr val="tx1"/>
                </a:solidFill>
                <a:latin typeface="Clear Sans" panose="020B0604020202020204" charset="0"/>
                <a:cs typeface="Clear Sans" panose="020B0604020202020204" charset="0"/>
              </a:rPr>
              <a:t>Sales.Customers</a:t>
            </a:r>
            <a:r>
              <a:rPr lang="en-US" sz="2000" dirty="0">
                <a:solidFill>
                  <a:schemeClr val="tx1"/>
                </a:solidFill>
                <a:latin typeface="Clear Sans" panose="020B0604020202020204" charset="0"/>
                <a:cs typeface="Clear Sans" panose="020B0604020202020204" charset="0"/>
              </a:rPr>
              <a:t>, </a:t>
            </a:r>
            <a:r>
              <a:rPr lang="en-US" sz="2000" dirty="0" err="1">
                <a:solidFill>
                  <a:schemeClr val="tx1"/>
                </a:solidFill>
                <a:latin typeface="Clear Sans" panose="020B0604020202020204" charset="0"/>
                <a:cs typeface="Clear Sans" panose="020B0604020202020204" charset="0"/>
              </a:rPr>
              <a:t>Sales.Stores</a:t>
            </a:r>
            <a:r>
              <a:rPr lang="en-US" sz="2000" dirty="0">
                <a:solidFill>
                  <a:schemeClr val="tx1"/>
                </a:solidFill>
                <a:latin typeface="Clear Sans" panose="020B0604020202020204" charset="0"/>
                <a:cs typeface="Clear Sans" panose="020B0604020202020204" charset="0"/>
              </a:rPr>
              <a:t>, and </a:t>
            </a:r>
            <a:r>
              <a:rPr lang="en-US" sz="2000" dirty="0" err="1">
                <a:solidFill>
                  <a:schemeClr val="tx1"/>
                </a:solidFill>
                <a:latin typeface="Clear Sans" panose="020B0604020202020204" charset="0"/>
                <a:cs typeface="Clear Sans" panose="020B0604020202020204" charset="0"/>
              </a:rPr>
              <a:t>Sales.Staffs</a:t>
            </a:r>
            <a:r>
              <a:rPr lang="en-US" sz="2000" dirty="0">
                <a:solidFill>
                  <a:schemeClr val="tx1"/>
                </a:solidFill>
                <a:latin typeface="Clear Sans" panose="020B0604020202020204" charset="0"/>
                <a:cs typeface="Clear Sans" panose="020B0604020202020204" charset="0"/>
              </a:rPr>
              <a:t>.</a:t>
            </a:r>
            <a:endParaRPr lang="en-US" altLang="zh-CN" sz="2000" dirty="0">
              <a:solidFill>
                <a:schemeClr val="tx1"/>
              </a:solidFill>
              <a:latin typeface="Clear Sans" panose="020B0604020202020204" charset="0"/>
              <a:cs typeface="Clear Sans" panose="020B0604020202020204" charset="0"/>
            </a:endParaRPr>
          </a:p>
          <a:p>
            <a:pPr marL="609600" marR="0" lvl="2" indent="-342900" algn="l" defTabSz="914400" rtl="0" eaLnBrk="1" fontAlgn="auto" latinLnBrk="0" hangingPunct="1">
              <a:lnSpc>
                <a:spcPct val="90000"/>
              </a:lnSpc>
              <a:spcBef>
                <a:spcPts val="1000"/>
              </a:spcBef>
              <a:spcAft>
                <a:spcPts val="0"/>
              </a:spcAft>
              <a:buClrTx/>
              <a:buSzTx/>
              <a:buFont typeface="Wingdings" panose="020B0604020202020204" pitchFamily="34" charset="0"/>
              <a:buChar char="v"/>
              <a:tabLst/>
              <a:defRPr/>
            </a:pPr>
            <a:r>
              <a:rPr lang="en-US" sz="2000" dirty="0">
                <a:solidFill>
                  <a:schemeClr val="tx1"/>
                </a:solidFill>
                <a:latin typeface="Clear Sans" panose="020B0604020202020204" charset="0"/>
                <a:cs typeface="Clear Sans" panose="020B0604020202020204" charset="0"/>
              </a:rPr>
              <a:t>This involves three inner joins when querying the order details with customer, store, and staff information.</a:t>
            </a:r>
            <a:br>
              <a:rPr lang="en-US" sz="2000" dirty="0">
                <a:solidFill>
                  <a:schemeClr val="tx1"/>
                </a:solidFill>
                <a:latin typeface="Clear Sans" panose="020B0604020202020204" charset="0"/>
                <a:cs typeface="Clear Sans" panose="020B0604020202020204" charset="0"/>
              </a:rPr>
            </a:br>
            <a:endParaRPr lang="en-US" sz="2000" dirty="0">
              <a:solidFill>
                <a:schemeClr val="tx1"/>
              </a:solidFill>
              <a:latin typeface="Clear Sans" panose="020B0604020202020204" charset="0"/>
              <a:cs typeface="Clear Sans" panose="020B0604020202020204" charset="0"/>
            </a:endParaRPr>
          </a:p>
          <a:p>
            <a:pPr marL="266700" marR="0" lvl="0" indent="-2667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000" dirty="0" err="1">
                <a:solidFill>
                  <a:schemeClr val="tx1"/>
                </a:solidFill>
                <a:latin typeface="Clear Sans" panose="020B0604020202020204" charset="0"/>
                <a:cs typeface="Clear Sans" panose="020B0604020202020204" charset="0"/>
              </a:rPr>
              <a:t>Sales.OrderItems</a:t>
            </a:r>
            <a:r>
              <a:rPr lang="en-US" sz="2000" dirty="0">
                <a:solidFill>
                  <a:schemeClr val="tx1"/>
                </a:solidFill>
                <a:latin typeface="Clear Sans" panose="020B0604020202020204" charset="0"/>
                <a:cs typeface="Clear Sans" panose="020B0604020202020204" charset="0"/>
              </a:rPr>
              <a:t> table has a foreign key referencing </a:t>
            </a:r>
            <a:r>
              <a:rPr lang="en-US" sz="2000" dirty="0" err="1">
                <a:solidFill>
                  <a:schemeClr val="tx1"/>
                </a:solidFill>
                <a:latin typeface="Clear Sans" panose="020B0604020202020204" charset="0"/>
                <a:cs typeface="Clear Sans" panose="020B0604020202020204" charset="0"/>
              </a:rPr>
              <a:t>Sales.Orders</a:t>
            </a:r>
            <a:r>
              <a:rPr lang="en-US" sz="2000" dirty="0">
                <a:solidFill>
                  <a:schemeClr val="tx1"/>
                </a:solidFill>
                <a:latin typeface="Clear Sans" panose="020B0604020202020204" charset="0"/>
                <a:cs typeface="Clear Sans" panose="020B0604020202020204" charset="0"/>
              </a:rPr>
              <a:t> and another foreign key referencing </a:t>
            </a:r>
            <a:r>
              <a:rPr lang="en-US" sz="2000" dirty="0" err="1">
                <a:solidFill>
                  <a:schemeClr val="tx1"/>
                </a:solidFill>
                <a:latin typeface="Clear Sans" panose="020B0604020202020204" charset="0"/>
                <a:cs typeface="Clear Sans" panose="020B0604020202020204" charset="0"/>
              </a:rPr>
              <a:t>Production.Products</a:t>
            </a:r>
            <a:r>
              <a:rPr lang="en-US" sz="2000" dirty="0">
                <a:solidFill>
                  <a:schemeClr val="tx1"/>
                </a:solidFill>
                <a:latin typeface="Clear Sans" panose="020B0604020202020204" charset="0"/>
                <a:cs typeface="Clear Sans" panose="020B0604020202020204" charset="0"/>
              </a:rPr>
              <a:t>.</a:t>
            </a:r>
            <a:endParaRPr lang="en-US" altLang="zh-CN" sz="2000" dirty="0">
              <a:solidFill>
                <a:schemeClr val="tx1"/>
              </a:solidFill>
              <a:latin typeface="Clear Sans" panose="020B0604020202020204" charset="0"/>
              <a:cs typeface="Clear Sans" panose="020B0604020202020204" charset="0"/>
            </a:endParaRPr>
          </a:p>
          <a:p>
            <a:pPr marL="542925" marR="0" lvl="1" indent="-276225" algn="l" defTabSz="914400" rtl="0" eaLnBrk="1" fontAlgn="auto" latinLnBrk="0" hangingPunct="1">
              <a:lnSpc>
                <a:spcPct val="90000"/>
              </a:lnSpc>
              <a:spcBef>
                <a:spcPts val="500"/>
              </a:spcBef>
              <a:spcAft>
                <a:spcPts val="0"/>
              </a:spcAft>
              <a:buClrTx/>
              <a:buSzTx/>
              <a:buFont typeface="Wingdings" panose="020B0604020202020204" pitchFamily="34" charset="0"/>
              <a:buChar char="v"/>
              <a:tabLst/>
              <a:defRPr/>
            </a:pPr>
            <a:r>
              <a:rPr lang="en-US" sz="2000" dirty="0">
                <a:solidFill>
                  <a:schemeClr val="tx1"/>
                </a:solidFill>
                <a:latin typeface="Clear Sans" panose="020B0604020202020204" charset="0"/>
                <a:cs typeface="Clear Sans" panose="020B0604020202020204" charset="0"/>
              </a:rPr>
              <a:t>This involves a inner join and a left join when querying the order item details with order and product information.</a:t>
            </a:r>
          </a:p>
          <a:p>
            <a:pPr marL="266700" marR="0" lvl="2" algn="l" defTabSz="914400" rtl="0" eaLnBrk="1" fontAlgn="auto" latinLnBrk="0" hangingPunct="1">
              <a:lnSpc>
                <a:spcPct val="90000"/>
              </a:lnSpc>
              <a:spcBef>
                <a:spcPts val="1000"/>
              </a:spcBef>
              <a:spcAft>
                <a:spcPts val="0"/>
              </a:spcAft>
              <a:buClrTx/>
              <a:buSzTx/>
              <a:tabLst/>
              <a:defRPr/>
            </a:pPr>
            <a:endParaRPr lang="en-US" sz="2000" dirty="0">
              <a:latin typeface="Clear Sans" panose="020B0604020202020204" charset="0"/>
              <a:cs typeface="Clear Sans" panose="020B0604020202020204" charset="0"/>
            </a:endParaRPr>
          </a:p>
        </p:txBody>
      </p:sp>
      <p:grpSp>
        <p:nvGrpSpPr>
          <p:cNvPr id="18" name="Group 17">
            <a:extLst>
              <a:ext uri="{FF2B5EF4-FFF2-40B4-BE49-F238E27FC236}">
                <a16:creationId xmlns:a16="http://schemas.microsoft.com/office/drawing/2014/main" id="{44E8FC0C-26B7-F824-4C27-9A414D514BA6}"/>
              </a:ext>
            </a:extLst>
          </p:cNvPr>
          <p:cNvGrpSpPr/>
          <p:nvPr/>
        </p:nvGrpSpPr>
        <p:grpSpPr>
          <a:xfrm>
            <a:off x="14185963" y="1664970"/>
            <a:ext cx="3365385" cy="6957060"/>
            <a:chOff x="14478000" y="1943100"/>
            <a:chExt cx="2781310" cy="6324600"/>
          </a:xfrm>
        </p:grpSpPr>
        <p:pic>
          <p:nvPicPr>
            <p:cNvPr id="15" name="Picture 14">
              <a:extLst>
                <a:ext uri="{FF2B5EF4-FFF2-40B4-BE49-F238E27FC236}">
                  <a16:creationId xmlns:a16="http://schemas.microsoft.com/office/drawing/2014/main" id="{7B8AA5E8-FE6E-DDC5-6111-C1F309C129D5}"/>
                </a:ext>
              </a:extLst>
            </p:cNvPr>
            <p:cNvPicPr>
              <a:picLocks noChangeAspect="1"/>
            </p:cNvPicPr>
            <p:nvPr/>
          </p:nvPicPr>
          <p:blipFill>
            <a:blip r:embed="rId3"/>
            <a:stretch>
              <a:fillRect/>
            </a:stretch>
          </p:blipFill>
          <p:spPr>
            <a:xfrm>
              <a:off x="14478000" y="1943100"/>
              <a:ext cx="2781310" cy="30628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7" name="Picture 16">
              <a:extLst>
                <a:ext uri="{FF2B5EF4-FFF2-40B4-BE49-F238E27FC236}">
                  <a16:creationId xmlns:a16="http://schemas.microsoft.com/office/drawing/2014/main" id="{403CC2E3-AC89-B415-A7EE-A7036F822B99}"/>
                </a:ext>
              </a:extLst>
            </p:cNvPr>
            <p:cNvPicPr>
              <a:picLocks noChangeAspect="1"/>
            </p:cNvPicPr>
            <p:nvPr/>
          </p:nvPicPr>
          <p:blipFill>
            <a:blip r:embed="rId4"/>
            <a:stretch>
              <a:fillRect/>
            </a:stretch>
          </p:blipFill>
          <p:spPr>
            <a:xfrm>
              <a:off x="14478000" y="5024116"/>
              <a:ext cx="2781310" cy="32435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7B4A7"/>
        </a:solidFill>
        <a:effectLst/>
      </p:bgPr>
    </p:bg>
    <p:spTree>
      <p:nvGrpSpPr>
        <p:cNvPr id="1" name=""/>
        <p:cNvGrpSpPr/>
        <p:nvPr/>
      </p:nvGrpSpPr>
      <p:grpSpPr>
        <a:xfrm>
          <a:off x="0" y="0"/>
          <a:ext cx="0" cy="0"/>
          <a:chOff x="0" y="0"/>
          <a:chExt cx="0" cy="0"/>
        </a:xfrm>
      </p:grpSpPr>
      <p:sp>
        <p:nvSpPr>
          <p:cNvPr id="3" name="TextBox 12">
            <a:extLst>
              <a:ext uri="{FF2B5EF4-FFF2-40B4-BE49-F238E27FC236}">
                <a16:creationId xmlns:a16="http://schemas.microsoft.com/office/drawing/2014/main" id="{BF31B4CE-536D-90AF-76FB-B2EC6FF28D25}"/>
              </a:ext>
            </a:extLst>
          </p:cNvPr>
          <p:cNvSpPr txBox="1"/>
          <p:nvPr/>
        </p:nvSpPr>
        <p:spPr>
          <a:xfrm>
            <a:off x="961400" y="952500"/>
            <a:ext cx="16135350" cy="813364"/>
          </a:xfrm>
          <a:prstGeom prst="rect">
            <a:avLst/>
          </a:prstGeom>
        </p:spPr>
        <p:txBody>
          <a:bodyPr lIns="0" tIns="0" rIns="0" bIns="0" rtlCol="0" anchor="t">
            <a:spAutoFit/>
          </a:bodyPr>
          <a:lstStyle/>
          <a:p>
            <a:pPr>
              <a:lnSpc>
                <a:spcPts val="6719"/>
              </a:lnSpc>
            </a:pPr>
            <a:r>
              <a:rPr lang="en-US" sz="5400" dirty="0">
                <a:solidFill>
                  <a:srgbClr val="2B4B82"/>
                </a:solidFill>
                <a:latin typeface="Clear Sans Bold"/>
              </a:rPr>
              <a:t>Aspects Undertaken</a:t>
            </a:r>
          </a:p>
        </p:txBody>
      </p:sp>
      <p:sp>
        <p:nvSpPr>
          <p:cNvPr id="5" name="TextBox 4">
            <a:extLst>
              <a:ext uri="{FF2B5EF4-FFF2-40B4-BE49-F238E27FC236}">
                <a16:creationId xmlns:a16="http://schemas.microsoft.com/office/drawing/2014/main" id="{A6B0913A-8656-D7B3-338A-ACB2861B762B}"/>
              </a:ext>
            </a:extLst>
          </p:cNvPr>
          <p:cNvSpPr txBox="1"/>
          <p:nvPr/>
        </p:nvSpPr>
        <p:spPr>
          <a:xfrm>
            <a:off x="838200" y="2095500"/>
            <a:ext cx="16221075" cy="7887800"/>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000" b="1" dirty="0">
                <a:latin typeface="Clear Sans" panose="020B0604020202020204" charset="0"/>
                <a:ea typeface="Microsoft YaHei UI"/>
                <a:cs typeface="Clear Sans" panose="020B0604020202020204" charset="0"/>
              </a:rPr>
              <a:t>Database Creation:</a:t>
            </a:r>
            <a:endParaRPr lang="en-US" altLang="zh-CN" sz="2000" b="1" dirty="0">
              <a:latin typeface="Clear Sans" panose="020B0604020202020204" charset="0"/>
              <a:ea typeface="Microsoft YaHei UI"/>
              <a:cs typeface="Clear Sans" panose="020B0604020202020204" charset="0"/>
            </a:endParaRPr>
          </a:p>
          <a:p>
            <a:pPr marL="800100" lvl="1" indent="-342900">
              <a:lnSpc>
                <a:spcPct val="150000"/>
              </a:lnSpc>
              <a:buFont typeface="Wingdings" panose="05000000000000000000" pitchFamily="2" charset="2"/>
              <a:buChar char="§"/>
            </a:pPr>
            <a:r>
              <a:rPr lang="en-US" sz="2000" dirty="0">
                <a:latin typeface="Clear Sans" panose="020B0604020202020204" charset="0"/>
                <a:ea typeface="Microsoft YaHei UI"/>
                <a:cs typeface="Clear Sans" panose="020B0604020202020204" charset="0"/>
              </a:rPr>
              <a:t>The establishment of </a:t>
            </a:r>
            <a:r>
              <a:rPr lang="en-US" sz="2000" b="1" dirty="0">
                <a:latin typeface="Clear Sans" panose="020B0604020202020204" charset="0"/>
                <a:ea typeface="Microsoft YaHei UI"/>
                <a:cs typeface="Clear Sans" panose="020B0604020202020204" charset="0"/>
              </a:rPr>
              <a:t>Sales</a:t>
            </a:r>
            <a:r>
              <a:rPr lang="en-US" sz="2000" dirty="0">
                <a:latin typeface="Clear Sans" panose="020B0604020202020204" charset="0"/>
                <a:ea typeface="Microsoft YaHei UI"/>
                <a:cs typeface="Clear Sans" panose="020B0604020202020204" charset="0"/>
              </a:rPr>
              <a:t> and </a:t>
            </a:r>
            <a:r>
              <a:rPr lang="en-US" sz="2000" b="1" dirty="0">
                <a:latin typeface="Clear Sans" panose="020B0604020202020204" charset="0"/>
                <a:ea typeface="Microsoft YaHei UI"/>
                <a:cs typeface="Clear Sans" panose="020B0604020202020204" charset="0"/>
              </a:rPr>
              <a:t>Production</a:t>
            </a:r>
            <a:r>
              <a:rPr lang="en-US" sz="2000" dirty="0">
                <a:latin typeface="Clear Sans" panose="020B0604020202020204" charset="0"/>
                <a:ea typeface="Microsoft YaHei UI"/>
                <a:cs typeface="Clear Sans" panose="020B0604020202020204" charset="0"/>
              </a:rPr>
              <a:t> databases provides a foundational structure for data organization.</a:t>
            </a:r>
          </a:p>
          <a:p>
            <a:pPr marL="342900" indent="-342900">
              <a:lnSpc>
                <a:spcPct val="150000"/>
              </a:lnSpc>
              <a:buFont typeface="Wingdings" panose="05000000000000000000" pitchFamily="2" charset="2"/>
              <a:buChar char="Ø"/>
            </a:pPr>
            <a:r>
              <a:rPr lang="en-US" sz="2000" b="1" dirty="0">
                <a:latin typeface="Clear Sans" panose="020B0604020202020204" charset="0"/>
                <a:ea typeface="Microsoft YaHei UI"/>
                <a:cs typeface="Clear Sans" panose="020B0604020202020204" charset="0"/>
              </a:rPr>
              <a:t>Table Creation:</a:t>
            </a:r>
            <a:endParaRPr lang="en-US" sz="2000" dirty="0">
              <a:latin typeface="Clear Sans" panose="020B0604020202020204" charset="0"/>
              <a:ea typeface="Microsoft YaHei UI"/>
              <a:cs typeface="Clear Sans" panose="020B0604020202020204" charset="0"/>
            </a:endParaRPr>
          </a:p>
          <a:p>
            <a:pPr marL="800100" lvl="1" indent="-342900">
              <a:lnSpc>
                <a:spcPct val="150000"/>
              </a:lnSpc>
              <a:buFont typeface="Wingdings" panose="05000000000000000000" pitchFamily="2" charset="2"/>
              <a:buChar char="§"/>
            </a:pPr>
            <a:r>
              <a:rPr lang="en-US" sz="2000" dirty="0">
                <a:latin typeface="Clear Sans" panose="020B0604020202020204" charset="0"/>
                <a:ea typeface="Microsoft YaHei UI"/>
                <a:cs typeface="Clear Sans" panose="020B0604020202020204" charset="0"/>
              </a:rPr>
              <a:t>Creation of tables such as </a:t>
            </a:r>
            <a:r>
              <a:rPr lang="en-US" sz="2000" b="1" dirty="0">
                <a:latin typeface="Clear Sans" panose="020B0604020202020204" charset="0"/>
                <a:ea typeface="Microsoft YaHei UI"/>
                <a:cs typeface="Clear Sans" panose="020B0604020202020204" charset="0"/>
              </a:rPr>
              <a:t>Brands</a:t>
            </a:r>
            <a:r>
              <a:rPr lang="en-US" sz="2000" dirty="0">
                <a:latin typeface="Clear Sans" panose="020B0604020202020204" charset="0"/>
                <a:ea typeface="Microsoft YaHei UI"/>
                <a:cs typeface="Clear Sans" panose="020B0604020202020204" charset="0"/>
              </a:rPr>
              <a:t>, </a:t>
            </a:r>
            <a:r>
              <a:rPr lang="en-US" sz="2000" b="1" dirty="0">
                <a:latin typeface="Clear Sans" panose="020B0604020202020204" charset="0"/>
                <a:ea typeface="Microsoft YaHei UI"/>
                <a:cs typeface="Clear Sans" panose="020B0604020202020204" charset="0"/>
              </a:rPr>
              <a:t>Categories</a:t>
            </a:r>
            <a:r>
              <a:rPr lang="en-US" sz="2000" dirty="0">
                <a:latin typeface="Clear Sans" panose="020B0604020202020204" charset="0"/>
                <a:ea typeface="Microsoft YaHei UI"/>
                <a:cs typeface="Clear Sans" panose="020B0604020202020204" charset="0"/>
              </a:rPr>
              <a:t>, and </a:t>
            </a:r>
            <a:r>
              <a:rPr lang="en-US" sz="2000" b="1" dirty="0">
                <a:latin typeface="Clear Sans" panose="020B0604020202020204" charset="0"/>
                <a:ea typeface="Microsoft YaHei UI"/>
                <a:cs typeface="Clear Sans" panose="020B0604020202020204" charset="0"/>
              </a:rPr>
              <a:t>Products</a:t>
            </a:r>
            <a:r>
              <a:rPr lang="en-US" sz="2000" dirty="0">
                <a:latin typeface="Clear Sans" panose="020B0604020202020204" charset="0"/>
                <a:ea typeface="Microsoft YaHei UI"/>
                <a:cs typeface="Clear Sans" panose="020B0604020202020204" charset="0"/>
              </a:rPr>
              <a:t> facilitates systematic storage of various data entities.</a:t>
            </a:r>
          </a:p>
          <a:p>
            <a:pPr marL="342900" indent="-342900">
              <a:lnSpc>
                <a:spcPct val="150000"/>
              </a:lnSpc>
              <a:buFont typeface="Wingdings" panose="05000000000000000000" pitchFamily="2" charset="2"/>
              <a:buChar char="Ø"/>
            </a:pPr>
            <a:r>
              <a:rPr lang="en-GB" sz="2000" b="1" dirty="0">
                <a:latin typeface="Clear Sans" panose="020B0604020202020204" charset="0"/>
                <a:ea typeface="Microsoft YaHei UI"/>
                <a:cs typeface="Clear Sans" panose="020B0604020202020204" charset="0"/>
              </a:rPr>
              <a:t>Data types:</a:t>
            </a:r>
          </a:p>
          <a:p>
            <a:pPr marL="800100" lvl="1" indent="-342900">
              <a:lnSpc>
                <a:spcPct val="150000"/>
              </a:lnSpc>
              <a:buFont typeface="Wingdings" panose="05000000000000000000" pitchFamily="2" charset="2"/>
              <a:buChar char="§"/>
            </a:pPr>
            <a:r>
              <a:rPr lang="en-GB" sz="2000" dirty="0">
                <a:latin typeface="Clear Sans" panose="020B0604020202020204" charset="0"/>
                <a:ea typeface="Microsoft YaHei UI"/>
                <a:cs typeface="Clear Sans" panose="020B0604020202020204" charset="0"/>
              </a:rPr>
              <a:t>Defines the kind of data stored in a database, specifying the format and size. In the provided schema the most used data types are:</a:t>
            </a:r>
          </a:p>
          <a:p>
            <a:pPr marL="1257300" lvl="2" indent="-342900">
              <a:lnSpc>
                <a:spcPct val="150000"/>
              </a:lnSpc>
              <a:buFont typeface="Courier New" panose="02070309020205020404" pitchFamily="49" charset="0"/>
              <a:buChar char="o"/>
            </a:pPr>
            <a:r>
              <a:rPr lang="en-GB" sz="2000" dirty="0">
                <a:latin typeface="Clear Sans" panose="020B0604020202020204" charset="0"/>
                <a:ea typeface="Microsoft YaHei UI"/>
                <a:cs typeface="Clear Sans" panose="020B0604020202020204" charset="0"/>
              </a:rPr>
              <a:t>INT (Integer) is used for whole numbers, essential for unique IDs like brand IDs etc..</a:t>
            </a:r>
          </a:p>
          <a:p>
            <a:pPr marL="1257300" lvl="2" indent="-342900">
              <a:lnSpc>
                <a:spcPct val="150000"/>
              </a:lnSpc>
              <a:buFont typeface="Courier New" panose="02070309020205020404" pitchFamily="49" charset="0"/>
              <a:buChar char="o"/>
            </a:pPr>
            <a:r>
              <a:rPr lang="en-GB" sz="2000" dirty="0">
                <a:latin typeface="Clear Sans" panose="020B0604020202020204" charset="0"/>
                <a:ea typeface="Microsoft YaHei UI"/>
                <a:cs typeface="Clear Sans" panose="020B0604020202020204" charset="0"/>
              </a:rPr>
              <a:t>VARCHAR defines variable-length character strings, accommodating flexible data lengths for names, emails, and addresses.</a:t>
            </a:r>
          </a:p>
          <a:p>
            <a:pPr marL="1257300" lvl="2" indent="-342900">
              <a:lnSpc>
                <a:spcPct val="150000"/>
              </a:lnSpc>
              <a:buFont typeface="Courier New" panose="02070309020205020404" pitchFamily="49" charset="0"/>
              <a:buChar char="o"/>
            </a:pPr>
            <a:r>
              <a:rPr lang="en-GB" sz="2000" dirty="0">
                <a:latin typeface="Clear Sans" panose="020B0604020202020204" charset="0"/>
                <a:ea typeface="Microsoft YaHei UI"/>
                <a:cs typeface="Clear Sans" panose="020B0604020202020204" charset="0"/>
              </a:rPr>
              <a:t>DECIMAL(10, 2) is used for precise decimal numbers, ensuring accuracy for storing prices in the schema.</a:t>
            </a:r>
            <a:endParaRPr lang="en-US" sz="2000" dirty="0">
              <a:latin typeface="Clear Sans" panose="020B0604020202020204" charset="0"/>
              <a:ea typeface="Microsoft YaHei UI"/>
              <a:cs typeface="Clear Sans" panose="020B0604020202020204" charset="0"/>
            </a:endParaRPr>
          </a:p>
          <a:p>
            <a:pPr marL="342900" indent="-342900">
              <a:lnSpc>
                <a:spcPct val="150000"/>
              </a:lnSpc>
              <a:buFont typeface="Wingdings" panose="05000000000000000000" pitchFamily="2" charset="2"/>
              <a:buChar char="Ø"/>
            </a:pPr>
            <a:r>
              <a:rPr lang="en-US" sz="2000" b="1" dirty="0">
                <a:latin typeface="Clear Sans" panose="020B0604020202020204" charset="0"/>
                <a:ea typeface="Microsoft YaHei UI"/>
                <a:cs typeface="Clear Sans" panose="020B0604020202020204" charset="0"/>
              </a:rPr>
              <a:t>Primary Keys:</a:t>
            </a:r>
            <a:endParaRPr lang="en-US" sz="2000" dirty="0">
              <a:latin typeface="Clear Sans" panose="020B0604020202020204" charset="0"/>
              <a:ea typeface="Microsoft YaHei UI"/>
              <a:cs typeface="Clear Sans" panose="020B0604020202020204" charset="0"/>
            </a:endParaRPr>
          </a:p>
          <a:p>
            <a:pPr marL="800100" lvl="1" indent="-342900">
              <a:lnSpc>
                <a:spcPct val="150000"/>
              </a:lnSpc>
              <a:buFont typeface="Wingdings" panose="05000000000000000000" pitchFamily="2" charset="2"/>
              <a:buChar char="§"/>
            </a:pPr>
            <a:r>
              <a:rPr lang="en-US" sz="2000" dirty="0">
                <a:latin typeface="Clear Sans" panose="020B0604020202020204" charset="0"/>
                <a:ea typeface="Microsoft YaHei UI"/>
                <a:cs typeface="Clear Sans" panose="020B0604020202020204" charset="0"/>
              </a:rPr>
              <a:t>The introduction of primary keys ensures the uniqueness of records within each table, a fundamental principle for data integrity.</a:t>
            </a:r>
          </a:p>
          <a:p>
            <a:pPr marL="342900" indent="-342900">
              <a:lnSpc>
                <a:spcPct val="150000"/>
              </a:lnSpc>
              <a:buFont typeface="Wingdings" panose="05000000000000000000" pitchFamily="2" charset="2"/>
              <a:buChar char="Ø"/>
            </a:pPr>
            <a:r>
              <a:rPr lang="en-US" sz="2000" b="1" dirty="0">
                <a:latin typeface="Clear Sans" panose="020B0604020202020204" charset="0"/>
                <a:ea typeface="Microsoft YaHei UI"/>
                <a:cs typeface="Clear Sans" panose="020B0604020202020204" charset="0"/>
              </a:rPr>
              <a:t>Foreign Keys:</a:t>
            </a:r>
            <a:endParaRPr lang="en-US" sz="2000" dirty="0">
              <a:latin typeface="Clear Sans" panose="020B0604020202020204" charset="0"/>
              <a:ea typeface="Microsoft YaHei UI"/>
              <a:cs typeface="Clear Sans" panose="020B0604020202020204" charset="0"/>
            </a:endParaRPr>
          </a:p>
          <a:p>
            <a:pPr marL="800100" lvl="1" indent="-342900">
              <a:lnSpc>
                <a:spcPct val="150000"/>
              </a:lnSpc>
              <a:buFont typeface="Wingdings" panose="05000000000000000000" pitchFamily="2" charset="2"/>
              <a:buChar char="§"/>
            </a:pPr>
            <a:r>
              <a:rPr lang="en-US" sz="2000" dirty="0">
                <a:latin typeface="Clear Sans" panose="020B0604020202020204" charset="0"/>
                <a:ea typeface="Microsoft YaHei UI"/>
                <a:cs typeface="Clear Sans" panose="020B0604020202020204" charset="0"/>
              </a:rPr>
              <a:t>Implementation of foreign keys implements relationships between tables, supporting referential integrity in the database design.</a:t>
            </a:r>
          </a:p>
          <a:p>
            <a:pPr marL="342900" indent="-342900">
              <a:lnSpc>
                <a:spcPct val="150000"/>
              </a:lnSpc>
              <a:buFont typeface="Wingdings" panose="05000000000000000000" pitchFamily="2" charset="2"/>
              <a:buChar char="Ø"/>
            </a:pPr>
            <a:r>
              <a:rPr lang="en-US" sz="2000" b="1" dirty="0">
                <a:latin typeface="Clear Sans" panose="020B0604020202020204" charset="0"/>
                <a:ea typeface="Microsoft YaHei UI"/>
                <a:cs typeface="Clear Sans" panose="020B0604020202020204" charset="0"/>
              </a:rPr>
              <a:t>Joins:</a:t>
            </a:r>
            <a:endParaRPr lang="en-US" sz="2000" dirty="0">
              <a:latin typeface="Clear Sans" panose="020B0604020202020204" charset="0"/>
              <a:ea typeface="Microsoft YaHei UI"/>
              <a:cs typeface="Clear Sans" panose="020B0604020202020204" charset="0"/>
            </a:endParaRPr>
          </a:p>
          <a:p>
            <a:pPr marL="800100" lvl="1" indent="-342900">
              <a:lnSpc>
                <a:spcPct val="150000"/>
              </a:lnSpc>
              <a:buFont typeface="Wingdings" panose="05000000000000000000" pitchFamily="2" charset="2"/>
              <a:buChar char="§"/>
            </a:pPr>
            <a:r>
              <a:rPr lang="en-GB" sz="2000" dirty="0">
                <a:latin typeface="Clear Sans" panose="020B0604020202020204" charset="0"/>
                <a:ea typeface="Microsoft YaHei UI"/>
                <a:cs typeface="Clear Sans" panose="020B0604020202020204" charset="0"/>
              </a:rPr>
              <a:t>Using SQL joins link tables together using their relationships, helping to gather complete information from multiple tables based on their connections.</a:t>
            </a:r>
            <a:endParaRPr lang="en-US" sz="2000" dirty="0">
              <a:latin typeface="Clear Sans" panose="020B0604020202020204" charset="0"/>
              <a:ea typeface="Microsoft YaHei UI"/>
              <a:cs typeface="Clear Sans" panose="020B0604020202020204" charset="0"/>
            </a:endParaRPr>
          </a:p>
          <a:p>
            <a:pPr>
              <a:lnSpc>
                <a:spcPct val="150000"/>
              </a:lnSpc>
            </a:pPr>
            <a:endParaRPr lang="en-IN" sz="2000" dirty="0">
              <a:latin typeface="Clear Sans" panose="020B0604020202020204" charset="0"/>
              <a:cs typeface="Clear Sans" panose="020B0604020202020204" charset="0"/>
            </a:endParaRPr>
          </a:p>
        </p:txBody>
      </p:sp>
      <p:sp>
        <p:nvSpPr>
          <p:cNvPr id="6" name="Freeform 7">
            <a:extLst>
              <a:ext uri="{FF2B5EF4-FFF2-40B4-BE49-F238E27FC236}">
                <a16:creationId xmlns:a16="http://schemas.microsoft.com/office/drawing/2014/main" id="{6A9869FF-AB6E-40FF-6F54-0B0CDC38C524}"/>
              </a:ext>
            </a:extLst>
          </p:cNvPr>
          <p:cNvSpPr/>
          <p:nvPr/>
        </p:nvSpPr>
        <p:spPr>
          <a:xfrm>
            <a:off x="16916400" y="7505700"/>
            <a:ext cx="1194327" cy="2586142"/>
          </a:xfrm>
          <a:custGeom>
            <a:avLst/>
            <a:gdLst/>
            <a:ahLst/>
            <a:cxnLst/>
            <a:rect l="l" t="t" r="r" b="b"/>
            <a:pathLst>
              <a:path w="1194327" h="2586142">
                <a:moveTo>
                  <a:pt x="0" y="0"/>
                </a:moveTo>
                <a:lnTo>
                  <a:pt x="1194327" y="0"/>
                </a:lnTo>
                <a:lnTo>
                  <a:pt x="1194327" y="2586142"/>
                </a:lnTo>
                <a:lnTo>
                  <a:pt x="0" y="258614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Tree>
    <p:extLst>
      <p:ext uri="{BB962C8B-B14F-4D97-AF65-F5344CB8AC3E}">
        <p14:creationId xmlns:p14="http://schemas.microsoft.com/office/powerpoint/2010/main" val="976333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TotalTime>
  <Words>968</Words>
  <Application>Microsoft Office PowerPoint</Application>
  <PresentationFormat>Custom</PresentationFormat>
  <Paragraphs>174</Paragraphs>
  <Slides>11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Wingdings</vt:lpstr>
      <vt:lpstr>Arial</vt:lpstr>
      <vt:lpstr>Clear Sans</vt:lpstr>
      <vt:lpstr>Courier New</vt:lpstr>
      <vt:lpstr>Clear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in Education Technology Presentation in Blue Peach Illustrative Style</dc:title>
  <cp:lastModifiedBy>Priya Kaipu</cp:lastModifiedBy>
  <cp:revision>7</cp:revision>
  <dcterms:created xsi:type="dcterms:W3CDTF">2006-08-16T00:00:00Z</dcterms:created>
  <dcterms:modified xsi:type="dcterms:W3CDTF">2023-12-11T21:59:33Z</dcterms:modified>
  <dc:identifier>DAF2gJUp6BI</dc:identifier>
</cp:coreProperties>
</file>