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AF7782-5183-42A4-B4FC-16AAC4933EC2}">
  <a:tblStyle styleId="{07AF7782-5183-42A4-B4FC-16AAC4933EC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7c7091c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7c7091c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7c7091c9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7c7091c9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7c7091c9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7c7091c9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7c7091c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7c7091c9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7c7091c9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67c7091c9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7c7091c9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7c7091c9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67c7091c9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67c7091c9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7c7091c9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67c7091c9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7c7091c9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7c7091c9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7c7091c9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67c7091c9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7c7091c9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7c7091c9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67c7091c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67c7091c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67c7091c9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67c7091c9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67c7091c9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7c7091c9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7c7091c9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7c7091c9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67c7091c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67c7091c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7c7091c9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7c7091c9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7c7091c9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67c7091c9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7c7091c9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7c7091c9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7c7091c9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7c7091c9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5233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 Service - </a:t>
            </a:r>
            <a:r>
              <a:rPr lang="en"/>
              <a:t>Phase 1(Current)</a:t>
            </a:r>
            <a:r>
              <a:rPr lang="en"/>
              <a:t> </a:t>
            </a:r>
            <a:endParaRPr/>
          </a:p>
        </p:txBody>
      </p:sp>
      <p:sp>
        <p:nvSpPr>
          <p:cNvPr id="55" name="Google Shape;55;p13"/>
          <p:cNvSpPr txBox="1"/>
          <p:nvPr>
            <p:ph idx="1" type="body"/>
          </p:nvPr>
        </p:nvSpPr>
        <p:spPr>
          <a:xfrm>
            <a:off x="311700" y="1152475"/>
            <a:ext cx="5408100" cy="2707200"/>
          </a:xfrm>
          <a:prstGeom prst="rect">
            <a:avLst/>
          </a:prstGeom>
        </p:spPr>
        <p:txBody>
          <a:bodyPr anchorCtr="0" anchor="t" bIns="91425" lIns="91425" spcFirstLastPara="1" rIns="91425" wrap="square" tIns="91425">
            <a:normAutofit fontScale="92500" lnSpcReduction="10000"/>
          </a:bodyPr>
          <a:lstStyle/>
          <a:p>
            <a:pPr indent="-293211" lvl="0" marL="457200" rtl="0" algn="l">
              <a:spcBef>
                <a:spcPts val="1800"/>
              </a:spcBef>
              <a:spcAft>
                <a:spcPts val="0"/>
              </a:spcAft>
              <a:buClr>
                <a:schemeClr val="dk1"/>
              </a:buClr>
              <a:buSzPct val="94871"/>
              <a:buChar char="●"/>
            </a:pPr>
            <a:r>
              <a:rPr b="1" lang="en" sz="1159">
                <a:solidFill>
                  <a:schemeClr val="dk1"/>
                </a:solidFill>
              </a:rPr>
              <a:t>Components</a:t>
            </a:r>
            <a:r>
              <a:rPr b="1" lang="en" sz="1700">
                <a:solidFill>
                  <a:schemeClr val="dk1"/>
                </a:solidFill>
              </a:rPr>
              <a:t> </a:t>
            </a:r>
            <a:endParaRPr b="1" sz="1700">
              <a:solidFill>
                <a:schemeClr val="dk1"/>
              </a:solidFill>
            </a:endParaRPr>
          </a:p>
          <a:p>
            <a:pPr indent="-293211" lvl="1" marL="914400" rtl="0" algn="l">
              <a:spcBef>
                <a:spcPts val="0"/>
              </a:spcBef>
              <a:spcAft>
                <a:spcPts val="0"/>
              </a:spcAft>
              <a:buClr>
                <a:schemeClr val="dk1"/>
              </a:buClr>
              <a:buSzPct val="100000"/>
              <a:buAutoNum type="alphaLcPeriod"/>
            </a:pPr>
            <a:r>
              <a:rPr b="1" lang="en" sz="1100">
                <a:solidFill>
                  <a:schemeClr val="dk1"/>
                </a:solidFill>
              </a:rPr>
              <a:t>Config Service</a:t>
            </a:r>
            <a:r>
              <a:rPr lang="en" sz="1100">
                <a:solidFill>
                  <a:schemeClr val="dk1"/>
                </a:solidFill>
              </a:rPr>
              <a:t>: Exposes configuration to clients.</a:t>
            </a:r>
            <a:endParaRPr sz="1100">
              <a:solidFill>
                <a:schemeClr val="dk1"/>
              </a:solidFill>
            </a:endParaRPr>
          </a:p>
          <a:p>
            <a:pPr indent="-293211" lvl="1" marL="914400" rtl="0" algn="l">
              <a:spcBef>
                <a:spcPts val="0"/>
              </a:spcBef>
              <a:spcAft>
                <a:spcPts val="0"/>
              </a:spcAft>
              <a:buClr>
                <a:schemeClr val="dk1"/>
              </a:buClr>
              <a:buSzPct val="100000"/>
              <a:buAutoNum type="alphaLcPeriod"/>
            </a:pPr>
            <a:r>
              <a:rPr b="1" lang="en" sz="1100">
                <a:solidFill>
                  <a:schemeClr val="dk1"/>
                </a:solidFill>
              </a:rPr>
              <a:t>Config Admin Service</a:t>
            </a:r>
            <a:r>
              <a:rPr lang="en" sz="1100">
                <a:solidFill>
                  <a:schemeClr val="dk1"/>
                </a:solidFill>
              </a:rPr>
              <a:t>: Handles config Sync &amp; Labels Creation/Update.</a:t>
            </a:r>
            <a:endParaRPr sz="1100">
              <a:solidFill>
                <a:schemeClr val="dk1"/>
              </a:solidFill>
            </a:endParaRPr>
          </a:p>
          <a:p>
            <a:pPr indent="-293211" lvl="1" marL="914400" rtl="0" algn="l">
              <a:spcBef>
                <a:spcPts val="0"/>
              </a:spcBef>
              <a:spcAft>
                <a:spcPts val="0"/>
              </a:spcAft>
              <a:buClr>
                <a:schemeClr val="dk1"/>
              </a:buClr>
              <a:buSzPct val="100000"/>
              <a:buAutoNum type="alphaLcPeriod"/>
            </a:pPr>
            <a:r>
              <a:rPr b="1" lang="en" sz="1100">
                <a:solidFill>
                  <a:schemeClr val="dk1"/>
                </a:solidFill>
              </a:rPr>
              <a:t>Config UI</a:t>
            </a:r>
            <a:r>
              <a:rPr lang="en" sz="1100">
                <a:solidFill>
                  <a:schemeClr val="dk1"/>
                </a:solidFill>
              </a:rPr>
              <a:t>: Developers/SRE platform interface.</a:t>
            </a:r>
            <a:endParaRPr sz="1100">
              <a:solidFill>
                <a:schemeClr val="dk1"/>
              </a:solidFill>
            </a:endParaRPr>
          </a:p>
          <a:p>
            <a:pPr indent="-293211" lvl="1" marL="914400" rtl="0" algn="l">
              <a:spcBef>
                <a:spcPts val="0"/>
              </a:spcBef>
              <a:spcAft>
                <a:spcPts val="0"/>
              </a:spcAft>
              <a:buClr>
                <a:schemeClr val="dk1"/>
              </a:buClr>
              <a:buSzPct val="100000"/>
              <a:buAutoNum type="alphaLcPeriod"/>
            </a:pPr>
            <a:r>
              <a:rPr b="1" lang="en" sz="1100">
                <a:solidFill>
                  <a:schemeClr val="dk1"/>
                </a:solidFill>
              </a:rPr>
              <a:t>Config Clients</a:t>
            </a:r>
            <a:r>
              <a:rPr lang="en" sz="1100">
                <a:solidFill>
                  <a:schemeClr val="dk1"/>
                </a:solidFill>
              </a:rPr>
              <a:t>: Java,.Net  and UI</a:t>
            </a:r>
            <a:endParaRPr sz="1100">
              <a:solidFill>
                <a:schemeClr val="dk1"/>
              </a:solidFill>
            </a:endParaRPr>
          </a:p>
          <a:p>
            <a:pPr indent="-293211" lvl="1" marL="914400" rtl="0" algn="l">
              <a:spcBef>
                <a:spcPts val="0"/>
              </a:spcBef>
              <a:spcAft>
                <a:spcPts val="0"/>
              </a:spcAft>
              <a:buClr>
                <a:schemeClr val="dk1"/>
              </a:buClr>
              <a:buSzPct val="100000"/>
              <a:buAutoNum type="alphaLcPeriod"/>
            </a:pPr>
            <a:r>
              <a:rPr b="1" lang="en" sz="1100">
                <a:solidFill>
                  <a:schemeClr val="dk1"/>
                </a:solidFill>
              </a:rPr>
              <a:t>Apigee proxy </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Features</a:t>
            </a:r>
            <a:r>
              <a:rPr lang="en" sz="1100">
                <a:solidFill>
                  <a:schemeClr val="dk1"/>
                </a:solidFill>
              </a:rPr>
              <a:t>:</a:t>
            </a:r>
            <a:endParaRPr sz="1100">
              <a:solidFill>
                <a:schemeClr val="dk1"/>
              </a:solidFill>
            </a:endParaRPr>
          </a:p>
          <a:p>
            <a:pPr indent="-293211" lvl="1" marL="914400" rtl="0" algn="l">
              <a:spcBef>
                <a:spcPts val="0"/>
              </a:spcBef>
              <a:spcAft>
                <a:spcPts val="0"/>
              </a:spcAft>
              <a:buClr>
                <a:schemeClr val="dk1"/>
              </a:buClr>
              <a:buSzPct val="100000"/>
              <a:buAutoNum type="alphaLcPeriod"/>
            </a:pPr>
            <a:r>
              <a:rPr lang="en" sz="1100">
                <a:solidFill>
                  <a:schemeClr val="dk1"/>
                </a:solidFill>
              </a:rPr>
              <a:t>Property sync</a:t>
            </a:r>
            <a:endParaRPr sz="1100">
              <a:solidFill>
                <a:schemeClr val="dk1"/>
              </a:solidFill>
            </a:endParaRPr>
          </a:p>
          <a:p>
            <a:pPr indent="-293211" lvl="1" marL="914400" rtl="0" algn="l">
              <a:spcBef>
                <a:spcPts val="0"/>
              </a:spcBef>
              <a:spcAft>
                <a:spcPts val="0"/>
              </a:spcAft>
              <a:buClr>
                <a:schemeClr val="dk1"/>
              </a:buClr>
              <a:buSzPct val="100000"/>
              <a:buAutoNum type="alphaLcPeriod"/>
            </a:pPr>
            <a:r>
              <a:rPr lang="en" sz="1100">
                <a:solidFill>
                  <a:schemeClr val="dk1"/>
                </a:solidFill>
              </a:rPr>
              <a:t>Dynamic refresh</a:t>
            </a:r>
            <a:endParaRPr sz="1100">
              <a:solidFill>
                <a:schemeClr val="dk1"/>
              </a:solidFill>
            </a:endParaRPr>
          </a:p>
          <a:p>
            <a:pPr indent="-293211" lvl="1" marL="914400" rtl="0" algn="l">
              <a:spcBef>
                <a:spcPts val="0"/>
              </a:spcBef>
              <a:spcAft>
                <a:spcPts val="0"/>
              </a:spcAft>
              <a:buClr>
                <a:schemeClr val="dk1"/>
              </a:buClr>
              <a:buSzPct val="100000"/>
              <a:buAutoNum type="alphaLcPeriod"/>
            </a:pPr>
            <a:r>
              <a:rPr lang="en" sz="1100">
                <a:solidFill>
                  <a:schemeClr val="dk1"/>
                </a:solidFill>
              </a:rPr>
              <a:t>Vault </a:t>
            </a:r>
            <a:r>
              <a:rPr lang="en" sz="1100">
                <a:solidFill>
                  <a:schemeClr val="dk1"/>
                </a:solidFill>
              </a:rPr>
              <a:t>secrets</a:t>
            </a:r>
            <a:r>
              <a:rPr lang="en" sz="1100">
                <a:solidFill>
                  <a:schemeClr val="dk1"/>
                </a:solidFill>
              </a:rPr>
              <a:t> retrieval </a:t>
            </a:r>
            <a:endParaRPr sz="1100">
              <a:solidFill>
                <a:schemeClr val="dk1"/>
              </a:solidFill>
            </a:endParaRPr>
          </a:p>
          <a:p>
            <a:pPr indent="-293211" lvl="1" marL="914400" rtl="0" algn="l">
              <a:spcBef>
                <a:spcPts val="0"/>
              </a:spcBef>
              <a:spcAft>
                <a:spcPts val="0"/>
              </a:spcAft>
              <a:buClr>
                <a:schemeClr val="dk1"/>
              </a:buClr>
              <a:buSzPct val="100000"/>
              <a:buAutoNum type="alphaLcPeriod"/>
            </a:pPr>
            <a:r>
              <a:rPr lang="en" sz="1100">
                <a:solidFill>
                  <a:schemeClr val="dk1"/>
                </a:solidFill>
              </a:rPr>
              <a:t>APIs</a:t>
            </a:r>
            <a:endParaRPr sz="1100">
              <a:solidFill>
                <a:schemeClr val="dk1"/>
              </a:solidFill>
            </a:endParaRPr>
          </a:p>
          <a:p>
            <a:pPr indent="-293211" lvl="1" marL="914400" rtl="0" algn="l">
              <a:spcBef>
                <a:spcPts val="0"/>
              </a:spcBef>
              <a:spcAft>
                <a:spcPts val="0"/>
              </a:spcAft>
              <a:buClr>
                <a:schemeClr val="dk1"/>
              </a:buClr>
              <a:buSzPct val="100000"/>
              <a:buAutoNum type="alphaLcPeriod"/>
            </a:pPr>
            <a:r>
              <a:rPr lang="en" sz="1100">
                <a:solidFill>
                  <a:schemeClr val="dk1"/>
                </a:solidFill>
              </a:rPr>
              <a:t>Dashboard to register apps and maintain labels</a:t>
            </a:r>
            <a:endParaRPr sz="1100">
              <a:solidFill>
                <a:schemeClr val="dk1"/>
              </a:solidFill>
            </a:endParaRPr>
          </a:p>
          <a:p>
            <a:pPr indent="0" lvl="0" marL="0" rtl="0" algn="l">
              <a:spcBef>
                <a:spcPts val="1200"/>
              </a:spcBef>
              <a:spcAft>
                <a:spcPts val="1200"/>
              </a:spcAft>
              <a:buNone/>
            </a:pPr>
            <a:r>
              <a:t/>
            </a:r>
            <a:endParaRPr/>
          </a:p>
        </p:txBody>
      </p:sp>
      <p:sp>
        <p:nvSpPr>
          <p:cNvPr id="56" name="Google Shape;56;p13"/>
          <p:cNvSpPr txBox="1"/>
          <p:nvPr/>
        </p:nvSpPr>
        <p:spPr>
          <a:xfrm>
            <a:off x="523925" y="3406200"/>
            <a:ext cx="5903100" cy="173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 </a:t>
            </a:r>
            <a:r>
              <a:rPr lang="en" sz="1100">
                <a:solidFill>
                  <a:schemeClr val="dk1"/>
                </a:solidFill>
              </a:rPr>
              <a:t> </a:t>
            </a:r>
            <a:r>
              <a:rPr b="1" i="1" lang="en" sz="1100">
                <a:solidFill>
                  <a:schemeClr val="dk1"/>
                </a:solidFill>
              </a:rPr>
              <a:t>Pain Points</a:t>
            </a:r>
            <a:r>
              <a:rPr b="1" lang="en" sz="1100">
                <a:solidFill>
                  <a:schemeClr val="dk1"/>
                </a:solidFill>
              </a:rPr>
              <a:t>: </a:t>
            </a:r>
            <a:endParaRPr b="1" sz="1100">
              <a:solidFill>
                <a:schemeClr val="dk1"/>
              </a:solidFill>
            </a:endParaRPr>
          </a:p>
          <a:p>
            <a:pPr indent="-298450" lvl="0" marL="457200" rtl="0" algn="l">
              <a:lnSpc>
                <a:spcPct val="115000"/>
              </a:lnSpc>
              <a:spcBef>
                <a:spcPts val="1400"/>
              </a:spcBef>
              <a:spcAft>
                <a:spcPts val="0"/>
              </a:spcAft>
              <a:buClr>
                <a:schemeClr val="dk1"/>
              </a:buClr>
              <a:buSzPts val="1100"/>
              <a:buChar char="-"/>
            </a:pPr>
            <a:r>
              <a:rPr lang="en" sz="1100">
                <a:solidFill>
                  <a:schemeClr val="dk1"/>
                </a:solidFill>
              </a:rPr>
              <a:t>No drift detection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No configs read-only view per label in UI</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Limited observability,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No AI insights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Scaling challenges.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Manual Sync of Properties </a:t>
            </a:r>
            <a:endParaRPr sz="1100">
              <a:solidFill>
                <a:schemeClr val="dk1"/>
              </a:solidFill>
            </a:endParaRPr>
          </a:p>
        </p:txBody>
      </p:sp>
      <p:sp>
        <p:nvSpPr>
          <p:cNvPr id="57" name="Google Shape;57;p13"/>
          <p:cNvSpPr txBox="1"/>
          <p:nvPr/>
        </p:nvSpPr>
        <p:spPr>
          <a:xfrm>
            <a:off x="6144000" y="1068900"/>
            <a:ext cx="3000000" cy="300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Current</a:t>
            </a:r>
            <a:r>
              <a:rPr b="1" lang="en" sz="1300">
                <a:solidFill>
                  <a:schemeClr val="dk1"/>
                </a:solidFill>
              </a:rPr>
              <a:t> Client-Server Model</a:t>
            </a:r>
            <a:endParaRPr b="1" sz="1300">
              <a:solidFill>
                <a:schemeClr val="dk1"/>
              </a:solidFill>
            </a:endParaRPr>
          </a:p>
          <a:p>
            <a:pPr indent="0" lvl="0" marL="0" rtl="0" algn="l">
              <a:spcBef>
                <a:spcPts val="400"/>
              </a:spcBef>
              <a:spcAft>
                <a:spcPts val="0"/>
              </a:spcAft>
              <a:buNone/>
            </a:pPr>
            <a:r>
              <a:t/>
            </a:r>
            <a:endParaRPr sz="1100">
              <a:solidFill>
                <a:schemeClr val="dk1"/>
              </a:solidFill>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[Config Clients (Apps)]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 REST API</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v</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[APIGEE PROXY]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 REST API</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v</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[Spring Cloud Config Server]</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 Git Backend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[CD Repos]</a:t>
            </a:r>
            <a:endParaRPr sz="11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GenAI-Enabled Config Intelligence</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AI-Powered Drift Detection &amp; Auto-Remediation</a:t>
            </a:r>
            <a:endParaRPr b="1" sz="1100">
              <a:solidFill>
                <a:schemeClr val="dk1"/>
              </a:solidFill>
            </a:endParaRPr>
          </a:p>
          <a:p>
            <a:pPr indent="-267017" lvl="0" marL="457200" rtl="0" algn="l">
              <a:spcBef>
                <a:spcPts val="1200"/>
              </a:spcBef>
              <a:spcAft>
                <a:spcPts val="0"/>
              </a:spcAft>
              <a:buClr>
                <a:schemeClr val="dk1"/>
              </a:buClr>
              <a:buSzPct val="100000"/>
              <a:buChar char="●"/>
            </a:pPr>
            <a:r>
              <a:rPr lang="en" sz="1100">
                <a:solidFill>
                  <a:schemeClr val="dk1"/>
                </a:solidFill>
              </a:rPr>
              <a:t>Train GenAI models on config history, incidents, and infra changes.</a:t>
            </a: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lang="en" sz="1100">
                <a:solidFill>
                  <a:schemeClr val="dk1"/>
                </a:solidFill>
              </a:rPr>
              <a:t>Auto-identify config drift across environments.</a:t>
            </a: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lang="en" sz="1100">
                <a:solidFill>
                  <a:schemeClr val="dk1"/>
                </a:solidFill>
              </a:rPr>
              <a:t>Suggest &amp; apply fixes with approvals.</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b. AI Copilot for Config Writing &amp; Review</a:t>
            </a:r>
            <a:endParaRPr b="1" sz="1100">
              <a:solidFill>
                <a:schemeClr val="dk1"/>
              </a:solidFill>
            </a:endParaRPr>
          </a:p>
          <a:p>
            <a:pPr indent="-267017" lvl="0" marL="457200" rtl="0" algn="l">
              <a:spcBef>
                <a:spcPts val="1200"/>
              </a:spcBef>
              <a:spcAft>
                <a:spcPts val="0"/>
              </a:spcAft>
              <a:buClr>
                <a:schemeClr val="dk1"/>
              </a:buClr>
              <a:buSzPct val="100000"/>
              <a:buChar char="●"/>
            </a:pPr>
            <a:r>
              <a:rPr lang="en" sz="1100">
                <a:solidFill>
                  <a:schemeClr val="dk1"/>
                </a:solidFill>
              </a:rPr>
              <a:t>Developer Copilot in UI/CLI that:</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Suggests optimal config values.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Highlights anti-patterns or deprecated flags.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Auto-generates config templates based on service type (e.g., Kafka, Postgres, Spring Boot).</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c. Natural Language Interface (NLI)</a:t>
            </a:r>
            <a:endParaRPr b="1" sz="1100">
              <a:solidFill>
                <a:schemeClr val="dk1"/>
              </a:solidFill>
            </a:endParaRPr>
          </a:p>
          <a:p>
            <a:pPr indent="-267017" lvl="0" marL="457200" rtl="0" algn="l">
              <a:spcBef>
                <a:spcPts val="1200"/>
              </a:spcBef>
              <a:spcAft>
                <a:spcPts val="0"/>
              </a:spcAft>
              <a:buClr>
                <a:schemeClr val="dk1"/>
              </a:buClr>
              <a:buSzPct val="100000"/>
              <a:buChar char="●"/>
            </a:pPr>
            <a:r>
              <a:rPr lang="en" sz="1100">
                <a:solidFill>
                  <a:schemeClr val="dk1"/>
                </a:solidFill>
              </a:rPr>
              <a:t>Ask: “Show me all configs using deprecated feature flags.”</a:t>
            </a: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lang="en" sz="1100">
                <a:solidFill>
                  <a:schemeClr val="dk1"/>
                </a:solidFill>
              </a:rPr>
              <a:t>Ask: “What changed in config that may cause memory issues?”</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0" y="0"/>
            <a:ext cx="8383200" cy="132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3. Smart Context-Aware Config Serving via MCP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Each client sends context: environment, infra, version, load, region, etc.</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MCP Server delivers tailored config slices with overrides, fallbacks, and policies.</a:t>
            </a:r>
            <a:br>
              <a:rPr lang="en" sz="1100">
                <a:solidFill>
                  <a:schemeClr val="dk1"/>
                </a:solidFill>
              </a:rPr>
            </a:br>
            <a:endParaRPr sz="1100">
              <a:solidFill>
                <a:schemeClr val="dk1"/>
              </a:solidFill>
            </a:endParaRPr>
          </a:p>
        </p:txBody>
      </p:sp>
      <p:sp>
        <p:nvSpPr>
          <p:cNvPr id="119" name="Google Shape;119;p23"/>
          <p:cNvSpPr txBox="1"/>
          <p:nvPr/>
        </p:nvSpPr>
        <p:spPr>
          <a:xfrm>
            <a:off x="349300" y="1274950"/>
            <a:ext cx="8217300" cy="229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Real-time Diff Viewer and Change Impact Analysis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Visual UI to:</a:t>
            </a:r>
            <a:br>
              <a:rPr lang="en" sz="1100">
                <a:solidFill>
                  <a:schemeClr val="dk1"/>
                </a:solidFill>
              </a:rPr>
            </a:b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Compare environment configs.</a:t>
            </a:r>
            <a:br>
              <a:rPr lang="en" sz="1100">
                <a:solidFill>
                  <a:schemeClr val="dk1"/>
                </a:solidFill>
              </a:rPr>
            </a:b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View historical change impact.</a:t>
            </a:r>
            <a:br>
              <a:rPr lang="en" sz="1100">
                <a:solidFill>
                  <a:schemeClr val="dk1"/>
                </a:solidFill>
              </a:rPr>
            </a:b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See “who changed what” and “what it caused.”</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GenAI highlights </a:t>
            </a:r>
            <a:r>
              <a:rPr i="1" lang="en" sz="1100">
                <a:solidFill>
                  <a:schemeClr val="dk1"/>
                </a:solidFill>
              </a:rPr>
              <a:t>potential blast radius</a:t>
            </a:r>
            <a:r>
              <a:rPr lang="en" sz="1100">
                <a:solidFill>
                  <a:schemeClr val="dk1"/>
                </a:solidFill>
              </a:rPr>
              <a:t> of config changes.</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520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GenAI-Driven Automation &amp; Intelligence</a:t>
            </a:r>
            <a:endParaRPr/>
          </a:p>
        </p:txBody>
      </p:sp>
      <p:sp>
        <p:nvSpPr>
          <p:cNvPr id="125" name="Google Shape;125;p24"/>
          <p:cNvSpPr txBox="1"/>
          <p:nvPr>
            <p:ph idx="1" type="body"/>
          </p:nvPr>
        </p:nvSpPr>
        <p:spPr>
          <a:xfrm>
            <a:off x="364100" y="663450"/>
            <a:ext cx="4133100" cy="3416400"/>
          </a:xfrm>
          <a:prstGeom prst="rect">
            <a:avLst/>
          </a:prstGeom>
        </p:spPr>
        <p:txBody>
          <a:bodyPr anchorCtr="0" anchor="t" bIns="91425" lIns="91425" spcFirstLastPara="1" rIns="91425" wrap="square" tIns="91425">
            <a:normAutofit lnSpcReduction="10000"/>
          </a:bodyPr>
          <a:lstStyle/>
          <a:p>
            <a:pPr indent="-285750" lvl="0" marL="457200" rtl="0" algn="l">
              <a:spcBef>
                <a:spcPts val="0"/>
              </a:spcBef>
              <a:spcAft>
                <a:spcPts val="0"/>
              </a:spcAft>
              <a:buSzPts val="900"/>
              <a:buChar char="-"/>
            </a:pPr>
            <a:r>
              <a:rPr lang="en" sz="900"/>
              <a:t>Auto Onboarding with GenAI Copilot:</a:t>
            </a:r>
            <a:endParaRPr sz="900"/>
          </a:p>
          <a:p>
            <a:pPr indent="-285750" lvl="1" marL="914400" rtl="0" algn="l">
              <a:spcBef>
                <a:spcPts val="0"/>
              </a:spcBef>
              <a:spcAft>
                <a:spcPts val="0"/>
              </a:spcAft>
              <a:buSzPts val="900"/>
              <a:buChar char="-"/>
            </a:pPr>
            <a:r>
              <a:rPr lang="en" sz="900"/>
              <a:t>Use LLMs to read application manifests (k8s, helm charts, Dockerfiles).</a:t>
            </a:r>
            <a:endParaRPr sz="900"/>
          </a:p>
          <a:p>
            <a:pPr indent="-285750" lvl="1" marL="914400" rtl="0" algn="l">
              <a:spcBef>
                <a:spcPts val="0"/>
              </a:spcBef>
              <a:spcAft>
                <a:spcPts val="0"/>
              </a:spcAft>
              <a:buSzPts val="900"/>
              <a:buChar char="-"/>
            </a:pPr>
            <a:r>
              <a:rPr lang="en" sz="900"/>
              <a:t>Auto-suggest required configs.</a:t>
            </a:r>
            <a:endParaRPr sz="900"/>
          </a:p>
          <a:p>
            <a:pPr indent="-285750" lvl="1" marL="914400" rtl="0" algn="l">
              <a:spcBef>
                <a:spcPts val="0"/>
              </a:spcBef>
              <a:spcAft>
                <a:spcPts val="0"/>
              </a:spcAft>
              <a:buSzPts val="900"/>
              <a:buChar char="-"/>
            </a:pPr>
            <a:r>
              <a:rPr lang="en" sz="900"/>
              <a:t>Recommend best practices based on internal patterns and external security benchmarks (e.g., OWASP, NIST).</a:t>
            </a:r>
            <a:endParaRPr sz="900"/>
          </a:p>
          <a:p>
            <a:pPr indent="-285750" lvl="0" marL="457200" rtl="0" algn="l">
              <a:spcBef>
                <a:spcPts val="0"/>
              </a:spcBef>
              <a:spcAft>
                <a:spcPts val="0"/>
              </a:spcAft>
              <a:buSzPts val="900"/>
              <a:buChar char="-"/>
            </a:pPr>
            <a:r>
              <a:rPr lang="en" sz="900"/>
              <a:t>Drift Detection &amp; Fix Assistant:</a:t>
            </a:r>
            <a:endParaRPr sz="900"/>
          </a:p>
          <a:p>
            <a:pPr indent="-285750" lvl="1" marL="914400" rtl="0" algn="l">
              <a:spcBef>
                <a:spcPts val="0"/>
              </a:spcBef>
              <a:spcAft>
                <a:spcPts val="0"/>
              </a:spcAft>
              <a:buSzPts val="900"/>
              <a:buChar char="-"/>
            </a:pPr>
            <a:r>
              <a:rPr lang="en" sz="900"/>
              <a:t>Daily/trigger-based MCP client snapshot &amp; hash comparison.</a:t>
            </a:r>
            <a:endParaRPr sz="900"/>
          </a:p>
          <a:p>
            <a:pPr indent="-285750" lvl="1" marL="914400" rtl="0" algn="l">
              <a:spcBef>
                <a:spcPts val="0"/>
              </a:spcBef>
              <a:spcAft>
                <a:spcPts val="0"/>
              </a:spcAft>
              <a:buSzPts val="900"/>
              <a:buChar char="-"/>
            </a:pPr>
            <a:r>
              <a:rPr lang="en" sz="900"/>
              <a:t>AI explains the diff in plain language and recommends automated fixes.</a:t>
            </a:r>
            <a:endParaRPr sz="900"/>
          </a:p>
          <a:p>
            <a:pPr indent="-285750" lvl="1" marL="914400" rtl="0" algn="l">
              <a:spcBef>
                <a:spcPts val="0"/>
              </a:spcBef>
              <a:spcAft>
                <a:spcPts val="0"/>
              </a:spcAft>
              <a:buSzPts val="900"/>
              <a:buChar char="-"/>
            </a:pPr>
            <a:r>
              <a:rPr lang="en" sz="900"/>
              <a:t>UI view with “Approve &amp; Fix” workflows.</a:t>
            </a:r>
            <a:endParaRPr sz="900"/>
          </a:p>
          <a:p>
            <a:pPr indent="-285750" lvl="0" marL="457200" rtl="0" algn="l">
              <a:spcBef>
                <a:spcPts val="0"/>
              </a:spcBef>
              <a:spcAft>
                <a:spcPts val="0"/>
              </a:spcAft>
              <a:buSzPts val="900"/>
              <a:buChar char="-"/>
            </a:pPr>
            <a:r>
              <a:rPr lang="en" sz="900">
                <a:solidFill>
                  <a:schemeClr val="dk1"/>
                </a:solidFill>
              </a:rPr>
              <a:t>Intelligent Config Validation:</a:t>
            </a:r>
            <a:endParaRPr sz="900">
              <a:solidFill>
                <a:schemeClr val="dk1"/>
              </a:solidFill>
            </a:endParaRPr>
          </a:p>
          <a:p>
            <a:pPr indent="-298450" lvl="1" marL="914400" rtl="0" algn="l">
              <a:spcBef>
                <a:spcPts val="0"/>
              </a:spcBef>
              <a:spcAft>
                <a:spcPts val="0"/>
              </a:spcAft>
              <a:buClr>
                <a:schemeClr val="dk1"/>
              </a:buClr>
              <a:buSzPts val="1100"/>
              <a:buChar char="-"/>
            </a:pPr>
            <a:r>
              <a:rPr lang="en" sz="900">
                <a:solidFill>
                  <a:schemeClr val="dk1"/>
                </a:solidFill>
              </a:rPr>
              <a:t>GenAI to evaluate config changes against usage patterns.</a:t>
            </a:r>
            <a:endParaRPr sz="900">
              <a:solidFill>
                <a:schemeClr val="dk1"/>
              </a:solidFill>
            </a:endParaRPr>
          </a:p>
          <a:p>
            <a:pPr indent="-298450" lvl="1" marL="914400" rtl="0" algn="l">
              <a:spcBef>
                <a:spcPts val="0"/>
              </a:spcBef>
              <a:spcAft>
                <a:spcPts val="0"/>
              </a:spcAft>
              <a:buClr>
                <a:schemeClr val="dk1"/>
              </a:buClr>
              <a:buSzPts val="1100"/>
              <a:buChar char="-"/>
            </a:pPr>
            <a:r>
              <a:rPr lang="en" sz="900">
                <a:solidFill>
                  <a:schemeClr val="dk1"/>
                </a:solidFill>
              </a:rPr>
              <a:t>Predictive alerts (e.g., “This change may cause downtime for XYZ service”).</a:t>
            </a:r>
            <a:endParaRPr sz="900">
              <a:solidFill>
                <a:schemeClr val="dk1"/>
              </a:solidFill>
            </a:endParaRPr>
          </a:p>
          <a:p>
            <a:pPr indent="0" lvl="0" marL="914400" rtl="0" algn="l">
              <a:spcBef>
                <a:spcPts val="1200"/>
              </a:spcBef>
              <a:spcAft>
                <a:spcPts val="0"/>
              </a:spcAft>
              <a:buNone/>
            </a:pPr>
            <a:r>
              <a:t/>
            </a:r>
            <a:endParaRPr sz="900">
              <a:solidFill>
                <a:schemeClr val="dk1"/>
              </a:solidFill>
            </a:endParaRPr>
          </a:p>
          <a:p>
            <a:pPr indent="0" lvl="0" marL="0" rtl="0" algn="l">
              <a:spcBef>
                <a:spcPts val="1200"/>
              </a:spcBef>
              <a:spcAft>
                <a:spcPts val="1200"/>
              </a:spcAft>
              <a:buNone/>
            </a:pPr>
            <a:r>
              <a:t/>
            </a:r>
            <a:endParaRPr/>
          </a:p>
        </p:txBody>
      </p:sp>
      <p:sp>
        <p:nvSpPr>
          <p:cNvPr id="126" name="Google Shape;126;p24"/>
          <p:cNvSpPr txBox="1"/>
          <p:nvPr/>
        </p:nvSpPr>
        <p:spPr>
          <a:xfrm>
            <a:off x="5571400" y="340575"/>
            <a:ext cx="3000000" cy="43224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800"/>
              </a:spcBef>
              <a:spcAft>
                <a:spcPts val="0"/>
              </a:spcAft>
              <a:buNone/>
            </a:pPr>
            <a:r>
              <a:rPr lang="en" sz="1300">
                <a:solidFill>
                  <a:srgbClr val="FFFFFF"/>
                </a:solidFill>
                <a:highlight>
                  <a:srgbClr val="1C1C1C"/>
                </a:highlight>
              </a:rPr>
              <a:t> GenAI-Powered Auto Onboarding</a:t>
            </a:r>
            <a:endParaRPr sz="1300">
              <a:solidFill>
                <a:srgbClr val="FFFFFF"/>
              </a:solidFill>
              <a:highlight>
                <a:srgbClr val="1C1C1C"/>
              </a:highlight>
            </a:endParaRPr>
          </a:p>
          <a:p>
            <a:pPr indent="0" lvl="0" marL="0" rtl="0" algn="l">
              <a:lnSpc>
                <a:spcPct val="156000"/>
              </a:lnSpc>
              <a:spcBef>
                <a:spcPts val="800"/>
              </a:spcBef>
              <a:spcAft>
                <a:spcPts val="0"/>
              </a:spcAft>
              <a:buNone/>
            </a:pPr>
            <a:r>
              <a:rPr lang="en" sz="1200">
                <a:solidFill>
                  <a:srgbClr val="FFFFFF"/>
                </a:solidFill>
                <a:highlight>
                  <a:srgbClr val="1C1C1C"/>
                </a:highlight>
              </a:rPr>
              <a:t>Solution</a:t>
            </a:r>
            <a:r>
              <a:rPr lang="en" sz="1200">
                <a:solidFill>
                  <a:srgbClr val="D4D4D8"/>
                </a:solidFill>
                <a:highlight>
                  <a:srgbClr val="1C1C1C"/>
                </a:highlight>
              </a:rPr>
              <a:t>: Intelligent Configuration Discovery &amp; Bootstrapping</a:t>
            </a:r>
            <a:endParaRPr sz="1200">
              <a:solidFill>
                <a:srgbClr val="D4D4D8"/>
              </a:solidFill>
              <a:highlight>
                <a:srgbClr val="1C1C1C"/>
              </a:highlight>
            </a:endParaRPr>
          </a:p>
          <a:p>
            <a:pPr indent="-304800" lvl="0" marL="457200" rtl="0" algn="l">
              <a:lnSpc>
                <a:spcPct val="115000"/>
              </a:lnSpc>
              <a:spcBef>
                <a:spcPts val="1500"/>
              </a:spcBef>
              <a:spcAft>
                <a:spcPts val="0"/>
              </a:spcAft>
              <a:buClr>
                <a:srgbClr val="D4D4D8"/>
              </a:buClr>
              <a:buSzPts val="1200"/>
              <a:buChar char="●"/>
            </a:pPr>
            <a:r>
              <a:rPr lang="en" sz="1200">
                <a:solidFill>
                  <a:srgbClr val="FFFFFF"/>
                </a:solidFill>
                <a:highlight>
                  <a:srgbClr val="1C1C1C"/>
                </a:highlight>
              </a:rPr>
              <a:t>AI Config Analyzer</a:t>
            </a:r>
            <a:r>
              <a:rPr lang="en" sz="1200">
                <a:solidFill>
                  <a:srgbClr val="D4D4D8"/>
                </a:solidFill>
                <a:highlight>
                  <a:srgbClr val="1C1C1C"/>
                </a:highlight>
              </a:rPr>
              <a:t>: Scans existing applications to auto-detect configuration patterns</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FFFFFF"/>
                </a:solidFill>
                <a:highlight>
                  <a:srgbClr val="1C1C1C"/>
                </a:highlight>
              </a:rPr>
              <a:t>Smart Template Generation</a:t>
            </a:r>
            <a:r>
              <a:rPr lang="en" sz="1200">
                <a:solidFill>
                  <a:srgbClr val="D4D4D8"/>
                </a:solidFill>
                <a:highlight>
                  <a:srgbClr val="1C1C1C"/>
                </a:highlight>
              </a:rPr>
              <a:t>: Creates baseline configs based on application type, tech stack, and deployment patterns</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FFFFFF"/>
                </a:solidFill>
                <a:highlight>
                  <a:srgbClr val="1C1C1C"/>
                </a:highlight>
              </a:rPr>
              <a:t>Natural Language Onboarding</a:t>
            </a:r>
            <a:r>
              <a:rPr lang="en" sz="1200">
                <a:solidFill>
                  <a:srgbClr val="D4D4D8"/>
                </a:solidFill>
                <a:highlight>
                  <a:srgbClr val="1C1C1C"/>
                </a:highlight>
              </a:rPr>
              <a:t>: Developers describe their service requirements in plain English</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FFFFFF"/>
                </a:solidFill>
                <a:highlight>
                  <a:srgbClr val="1C1C1C"/>
                </a:highlight>
              </a:rPr>
              <a:t>MCP Integration</a:t>
            </a:r>
            <a:r>
              <a:rPr lang="en" sz="1200">
                <a:solidFill>
                  <a:srgbClr val="D4D4D8"/>
                </a:solidFill>
                <a:highlight>
                  <a:srgbClr val="1C1C1C"/>
                </a:highlight>
              </a:rPr>
              <a:t>: Uses Model Context Protocol to maintain context across onboarding sessions</a:t>
            </a:r>
            <a:endParaRPr sz="1200">
              <a:solidFill>
                <a:srgbClr val="D4D4D8"/>
              </a:solidFill>
              <a:highlight>
                <a:srgbClr val="1C1C1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CI/CD &amp; GitOps Integration</a:t>
            </a:r>
            <a:endParaRPr/>
          </a:p>
        </p:txBody>
      </p:sp>
      <p:sp>
        <p:nvSpPr>
          <p:cNvPr id="132" name="Google Shape;132;p25"/>
          <p:cNvSpPr txBox="1"/>
          <p:nvPr/>
        </p:nvSpPr>
        <p:spPr>
          <a:xfrm>
            <a:off x="454100" y="1017725"/>
            <a:ext cx="6898800" cy="409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000">
                <a:solidFill>
                  <a:schemeClr val="dk1"/>
                </a:solidFill>
              </a:rPr>
              <a:t>Pipeline Enhancements:</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Harness CD Integration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Automate Git PR validations via MCP policy engine.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Plugins for Jenkins, GitHub Actions, or GitLab CI that:</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Validate config against policies via MCP Server.</a:t>
            </a:r>
            <a:br>
              <a:rPr lang="en" sz="1000">
                <a:solidFill>
                  <a:schemeClr val="dk1"/>
                </a:solidFill>
              </a:rPr>
            </a:br>
            <a:endParaRPr sz="1000">
              <a:solidFill>
                <a:schemeClr val="dk1"/>
              </a:solidFill>
            </a:endParaRPr>
          </a:p>
          <a:p>
            <a:pPr indent="0" lvl="0" marL="0" rtl="0" algn="l">
              <a:lnSpc>
                <a:spcPct val="115000"/>
              </a:lnSpc>
              <a:spcBef>
                <a:spcPts val="1200"/>
              </a:spcBef>
              <a:spcAft>
                <a:spcPts val="0"/>
              </a:spcAft>
              <a:buNone/>
            </a:pPr>
            <a:r>
              <a:t/>
            </a:r>
            <a:endParaRPr b="1" sz="1000">
              <a:solidFill>
                <a:schemeClr val="dk1"/>
              </a:solidFill>
            </a:endParaRPr>
          </a:p>
          <a:p>
            <a:pPr indent="0" lvl="0" marL="0" rtl="0" algn="l">
              <a:lnSpc>
                <a:spcPct val="115000"/>
              </a:lnSpc>
              <a:spcBef>
                <a:spcPts val="1200"/>
              </a:spcBef>
              <a:spcAft>
                <a:spcPts val="0"/>
              </a:spcAft>
              <a:buNone/>
            </a:pPr>
            <a:r>
              <a:t/>
            </a:r>
            <a:endParaRPr b="1" sz="1000">
              <a:solidFill>
                <a:schemeClr val="dk1"/>
              </a:solidFill>
            </a:endParaRPr>
          </a:p>
          <a:p>
            <a:pPr indent="0" lvl="0" marL="0" rtl="0" algn="l">
              <a:lnSpc>
                <a:spcPct val="115000"/>
              </a:lnSpc>
              <a:spcBef>
                <a:spcPts val="1200"/>
              </a:spcBef>
              <a:spcAft>
                <a:spcPts val="0"/>
              </a:spcAft>
              <a:buNone/>
            </a:pPr>
            <a:r>
              <a:rPr b="1" lang="en" sz="1000">
                <a:solidFill>
                  <a:schemeClr val="dk1"/>
                </a:solidFill>
              </a:rPr>
              <a:t>Standard Git CD Repo Branch Strategy:</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rgbClr val="188038"/>
                </a:solidFill>
                <a:latin typeface="Roboto Mono"/>
                <a:ea typeface="Roboto Mono"/>
                <a:cs typeface="Roboto Mono"/>
                <a:sym typeface="Roboto Mono"/>
              </a:rPr>
              <a:t>main</a:t>
            </a:r>
            <a:r>
              <a:rPr lang="en" sz="1000">
                <a:solidFill>
                  <a:schemeClr val="dk1"/>
                </a:solidFill>
              </a:rPr>
              <a:t> – production configs</a:t>
            </a:r>
            <a:br>
              <a:rPr lang="en" sz="1000">
                <a:solidFill>
                  <a:schemeClr val="dk1"/>
                </a:solidFill>
              </a:rPr>
            </a:b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rgbClr val="188038"/>
                </a:solidFill>
                <a:latin typeface="Roboto Mono"/>
                <a:ea typeface="Roboto Mono"/>
                <a:cs typeface="Roboto Mono"/>
                <a:sym typeface="Roboto Mono"/>
              </a:rPr>
              <a:t>release/*</a:t>
            </a:r>
            <a:r>
              <a:rPr lang="en" sz="1000">
                <a:solidFill>
                  <a:schemeClr val="dk1"/>
                </a:solidFill>
              </a:rPr>
              <a:t> – versioned releases</a:t>
            </a:r>
            <a:br>
              <a:rPr lang="en" sz="1000">
                <a:solidFill>
                  <a:schemeClr val="dk1"/>
                </a:solidFill>
              </a:rPr>
            </a:b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rgbClr val="188038"/>
                </a:solidFill>
                <a:latin typeface="Roboto Mono"/>
                <a:ea typeface="Roboto Mono"/>
                <a:cs typeface="Roboto Mono"/>
                <a:sym typeface="Roboto Mono"/>
              </a:rPr>
              <a:t>feature/*</a:t>
            </a:r>
            <a:r>
              <a:rPr lang="en" sz="1000">
                <a:solidFill>
                  <a:schemeClr val="dk1"/>
                </a:solidFill>
              </a:rPr>
              <a:t> – temporary or experimental</a:t>
            </a:r>
            <a:br>
              <a:rPr lang="en" sz="1000">
                <a:solidFill>
                  <a:schemeClr val="dk1"/>
                </a:solidFill>
              </a:rPr>
            </a:br>
            <a:endParaRPr sz="1000">
              <a:solidFill>
                <a:schemeClr val="dk1"/>
              </a:solidFill>
            </a:endParaRPr>
          </a:p>
          <a:p>
            <a:pPr indent="0" lvl="0" marL="0" rtl="0" algn="l">
              <a:lnSpc>
                <a:spcPct val="115000"/>
              </a:lnSpc>
              <a:spcBef>
                <a:spcPts val="1200"/>
              </a:spcBef>
              <a:spcAft>
                <a:spcPts val="1200"/>
              </a:spcAft>
              <a:buNone/>
            </a:pPr>
            <a:br>
              <a:rPr lang="en" sz="1000">
                <a:solidFill>
                  <a:schemeClr val="dk1"/>
                </a:solidFill>
              </a:rPr>
            </a:b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idx="1" type="body"/>
          </p:nvPr>
        </p:nvSpPr>
        <p:spPr>
          <a:xfrm>
            <a:off x="224375" y="25302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Secrets &amp; Backup Improvements</a:t>
            </a:r>
            <a:endParaRPr b="1" sz="17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Vault Secrets Integration (Improved):</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Unified secrets access through MCP client abstraction.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Vault Integration to automate password push to Hashicorp Vault</a:t>
            </a:r>
            <a:endParaRPr sz="1100">
              <a:solidFill>
                <a:schemeClr val="dk1"/>
              </a:solidFill>
            </a:endParaRPr>
          </a:p>
          <a:p>
            <a:pPr indent="0" lvl="0" marL="457200" rtl="0" algn="l">
              <a:spcBef>
                <a:spcPts val="1200"/>
              </a:spcBef>
              <a:spcAft>
                <a:spcPts val="0"/>
              </a:spcAft>
              <a:buNone/>
            </a:pP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Config Backup &amp; Restore:</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Store snapshots as </a:t>
            </a:r>
            <a:r>
              <a:rPr b="1" lang="en" sz="1100">
                <a:solidFill>
                  <a:schemeClr val="dk1"/>
                </a:solidFill>
              </a:rPr>
              <a:t>Kubernetes ConfigMaps</a:t>
            </a:r>
            <a:r>
              <a:rPr lang="en" sz="1100">
                <a:solidFill>
                  <a:schemeClr val="dk1"/>
                </a:solidFill>
              </a:rPr>
              <a:t> and </a:t>
            </a:r>
            <a:r>
              <a:rPr b="1" lang="en" sz="1100">
                <a:solidFill>
                  <a:schemeClr val="dk1"/>
                </a:solidFill>
              </a:rPr>
              <a:t>dumps</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Version-controlled in Git (tagged by environment/app).</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Daily automated backup routines via MCP Server.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Developer/SRE Experience (UI &amp; APIs)</a:t>
            </a:r>
            <a:endParaRPr b="1" sz="1700"/>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Next-Gen Unified UI Portal:</a:t>
            </a:r>
            <a:endParaRPr b="1" sz="1100">
              <a:solidFill>
                <a:schemeClr val="dk1"/>
              </a:solidFill>
            </a:endParaRPr>
          </a:p>
          <a:p>
            <a:pPr indent="-287972" lvl="0" marL="457200" rtl="0" algn="l">
              <a:spcBef>
                <a:spcPts val="1200"/>
              </a:spcBef>
              <a:spcAft>
                <a:spcPts val="0"/>
              </a:spcAft>
              <a:buClr>
                <a:schemeClr val="dk1"/>
              </a:buClr>
              <a:buSzPct val="100000"/>
              <a:buChar char="●"/>
            </a:pPr>
            <a:r>
              <a:rPr lang="en" sz="1100">
                <a:solidFill>
                  <a:schemeClr val="dk1"/>
                </a:solidFill>
              </a:rPr>
              <a:t>One dashboard for developers, SREs, and platform engineers.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lang="en" sz="1100">
                <a:solidFill>
                  <a:schemeClr val="dk1"/>
                </a:solidFill>
              </a:rPr>
              <a:t>Modules:</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AI Onboarding Assistant</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Drift Visualizer</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GitOps Change Viewer</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Secrets Keys Viewer</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Environment Comparison</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APIs:</a:t>
            </a:r>
            <a:endParaRPr b="1" sz="1100">
              <a:solidFill>
                <a:schemeClr val="dk1"/>
              </a:solidFill>
            </a:endParaRPr>
          </a:p>
          <a:p>
            <a:pPr indent="-287972" lvl="0" marL="457200" rtl="0" algn="l">
              <a:spcBef>
                <a:spcPts val="1200"/>
              </a:spcBef>
              <a:spcAft>
                <a:spcPts val="0"/>
              </a:spcAft>
              <a:buClr>
                <a:schemeClr val="dk1"/>
              </a:buClr>
              <a:buSzPct val="100000"/>
              <a:buChar char="●"/>
            </a:pPr>
            <a:r>
              <a:rPr lang="en" sz="1100">
                <a:solidFill>
                  <a:schemeClr val="dk1"/>
                </a:solidFill>
              </a:rPr>
              <a:t>REST/gRPC APIs exposed via MCP for config pull/push, diff checks, drift alerts, validation, and secrets sync.</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Observability &amp; Metrics </a:t>
            </a:r>
            <a:endParaRPr/>
          </a:p>
        </p:txBody>
      </p:sp>
      <p:sp>
        <p:nvSpPr>
          <p:cNvPr id="149" name="Google Shape;149;p28"/>
          <p:cNvSpPr txBox="1"/>
          <p:nvPr>
            <p:ph idx="1" type="body"/>
          </p:nvPr>
        </p:nvSpPr>
        <p:spPr>
          <a:xfrm>
            <a:off x="311700" y="1152475"/>
            <a:ext cx="8520600" cy="3807600"/>
          </a:xfrm>
          <a:prstGeom prst="rect">
            <a:avLst/>
          </a:prstGeom>
        </p:spPr>
        <p:txBody>
          <a:bodyPr anchorCtr="0" anchor="t" bIns="91425" lIns="91425" spcFirstLastPara="1" rIns="91425" wrap="square" tIns="91425">
            <a:normAutofit fontScale="25000" lnSpcReduction="20000"/>
          </a:bodyPr>
          <a:lstStyle/>
          <a:p>
            <a:pPr indent="0" lvl="0" marL="0" rtl="0" algn="l">
              <a:lnSpc>
                <a:spcPct val="133333"/>
              </a:lnSpc>
              <a:spcBef>
                <a:spcPts val="900"/>
              </a:spcBef>
              <a:spcAft>
                <a:spcPts val="0"/>
              </a:spcAft>
              <a:buNone/>
            </a:pPr>
            <a:r>
              <a:rPr b="1" lang="en" sz="3007">
                <a:solidFill>
                  <a:schemeClr val="dk1"/>
                </a:solidFill>
              </a:rPr>
              <a:t>Dashboards</a:t>
            </a:r>
            <a:r>
              <a:rPr lang="en" sz="3007">
                <a:solidFill>
                  <a:schemeClr val="dk1"/>
                </a:solidFill>
              </a:rPr>
              <a:t> for:</a:t>
            </a:r>
            <a:endParaRPr sz="3007">
              <a:solidFill>
                <a:schemeClr val="dk1"/>
              </a:solidFill>
            </a:endParaRPr>
          </a:p>
          <a:p>
            <a:pPr indent="-276347" lvl="0" marL="457200" rtl="0" algn="l">
              <a:spcBef>
                <a:spcPts val="1700"/>
              </a:spcBef>
              <a:spcAft>
                <a:spcPts val="0"/>
              </a:spcAft>
              <a:buClr>
                <a:schemeClr val="dk1"/>
              </a:buClr>
              <a:buSzPct val="100000"/>
              <a:buChar char="●"/>
            </a:pPr>
            <a:r>
              <a:rPr lang="en" sz="3007">
                <a:solidFill>
                  <a:schemeClr val="dk1"/>
                </a:solidFill>
              </a:rPr>
              <a:t>Drift Trends</a:t>
            </a:r>
            <a:br>
              <a:rPr lang="en" sz="3007">
                <a:solidFill>
                  <a:schemeClr val="dk1"/>
                </a:solidFill>
              </a:rPr>
            </a:br>
            <a:endParaRPr sz="3007">
              <a:solidFill>
                <a:schemeClr val="dk1"/>
              </a:solidFill>
            </a:endParaRPr>
          </a:p>
          <a:p>
            <a:pPr indent="-276347" lvl="0" marL="457200" rtl="0" algn="l">
              <a:spcBef>
                <a:spcPts val="0"/>
              </a:spcBef>
              <a:spcAft>
                <a:spcPts val="0"/>
              </a:spcAft>
              <a:buClr>
                <a:schemeClr val="dk1"/>
              </a:buClr>
              <a:buSzPct val="100000"/>
              <a:buChar char="●"/>
            </a:pPr>
            <a:r>
              <a:rPr lang="en" sz="3007">
                <a:solidFill>
                  <a:schemeClr val="dk1"/>
                </a:solidFill>
              </a:rPr>
              <a:t>Rollback Events</a:t>
            </a:r>
            <a:br>
              <a:rPr lang="en" sz="3007">
                <a:solidFill>
                  <a:schemeClr val="dk1"/>
                </a:solidFill>
              </a:rPr>
            </a:br>
            <a:endParaRPr sz="3007">
              <a:solidFill>
                <a:schemeClr val="dk1"/>
              </a:solidFill>
            </a:endParaRPr>
          </a:p>
          <a:p>
            <a:pPr indent="-276347" lvl="0" marL="457200" rtl="0" algn="l">
              <a:spcBef>
                <a:spcPts val="0"/>
              </a:spcBef>
              <a:spcAft>
                <a:spcPts val="0"/>
              </a:spcAft>
              <a:buClr>
                <a:schemeClr val="dk1"/>
              </a:buClr>
              <a:buSzPct val="100000"/>
              <a:buChar char="●"/>
            </a:pPr>
            <a:r>
              <a:rPr lang="en" sz="3007">
                <a:solidFill>
                  <a:schemeClr val="dk1"/>
                </a:solidFill>
              </a:rPr>
              <a:t>Config Audit Trail</a:t>
            </a:r>
            <a:br>
              <a:rPr lang="en" sz="3007">
                <a:solidFill>
                  <a:schemeClr val="dk1"/>
                </a:solidFill>
              </a:rPr>
            </a:br>
            <a:endParaRPr sz="3007">
              <a:solidFill>
                <a:schemeClr val="dk1"/>
              </a:solidFill>
            </a:endParaRPr>
          </a:p>
          <a:p>
            <a:pPr indent="-276347" lvl="0" marL="457200" rtl="0" algn="l">
              <a:spcBef>
                <a:spcPts val="0"/>
              </a:spcBef>
              <a:spcAft>
                <a:spcPts val="0"/>
              </a:spcAft>
              <a:buClr>
                <a:schemeClr val="dk1"/>
              </a:buClr>
              <a:buSzPct val="100000"/>
              <a:buChar char="●"/>
            </a:pPr>
            <a:r>
              <a:rPr lang="en" sz="3007">
                <a:solidFill>
                  <a:schemeClr val="dk1"/>
                </a:solidFill>
              </a:rPr>
              <a:t>Auto-Onboarding Success Rates</a:t>
            </a:r>
            <a:br>
              <a:rPr lang="en" sz="3007">
                <a:solidFill>
                  <a:schemeClr val="dk1"/>
                </a:solidFill>
              </a:rPr>
            </a:br>
            <a:endParaRPr sz="3007">
              <a:solidFill>
                <a:schemeClr val="dk1"/>
              </a:solidFill>
            </a:endParaRPr>
          </a:p>
          <a:p>
            <a:pPr indent="0" lvl="0" marL="0" rtl="0" algn="l">
              <a:spcBef>
                <a:spcPts val="1200"/>
              </a:spcBef>
              <a:spcAft>
                <a:spcPts val="0"/>
              </a:spcAft>
              <a:buNone/>
            </a:pPr>
            <a:r>
              <a:rPr b="1" lang="en" sz="3007">
                <a:solidFill>
                  <a:schemeClr val="dk1"/>
                </a:solidFill>
              </a:rPr>
              <a:t>KPI Suggestions:</a:t>
            </a:r>
            <a:br>
              <a:rPr b="1" lang="en" sz="3007">
                <a:solidFill>
                  <a:schemeClr val="dk1"/>
                </a:solidFill>
              </a:rPr>
            </a:br>
            <a:endParaRPr b="1" sz="3007">
              <a:solidFill>
                <a:schemeClr val="dk1"/>
              </a:solidFill>
            </a:endParaRPr>
          </a:p>
          <a:p>
            <a:pPr indent="-276347" lvl="0" marL="457200" rtl="0" algn="l">
              <a:spcBef>
                <a:spcPts val="1200"/>
              </a:spcBef>
              <a:spcAft>
                <a:spcPts val="0"/>
              </a:spcAft>
              <a:buClr>
                <a:schemeClr val="dk1"/>
              </a:buClr>
              <a:buSzPct val="100000"/>
              <a:buChar char="●"/>
            </a:pPr>
            <a:r>
              <a:rPr lang="en" sz="3007">
                <a:solidFill>
                  <a:schemeClr val="dk1"/>
                </a:solidFill>
              </a:rPr>
              <a:t>Mean Time to Detect (MTTD) Drift</a:t>
            </a:r>
            <a:endParaRPr sz="3007">
              <a:solidFill>
                <a:schemeClr val="dk1"/>
              </a:solidFill>
            </a:endParaRPr>
          </a:p>
          <a:p>
            <a:pPr indent="-276347" lvl="0" marL="457200" rtl="0" algn="l">
              <a:spcBef>
                <a:spcPts val="0"/>
              </a:spcBef>
              <a:spcAft>
                <a:spcPts val="0"/>
              </a:spcAft>
              <a:buClr>
                <a:schemeClr val="dk1"/>
              </a:buClr>
              <a:buSzPct val="100000"/>
              <a:buChar char="●"/>
            </a:pPr>
            <a:r>
              <a:rPr lang="en" sz="3007">
                <a:solidFill>
                  <a:schemeClr val="dk1"/>
                </a:solidFill>
              </a:rPr>
              <a:t>% of Apps Auto-Onboarded</a:t>
            </a:r>
            <a:endParaRPr sz="3007">
              <a:solidFill>
                <a:schemeClr val="dk1"/>
              </a:solidFill>
            </a:endParaRPr>
          </a:p>
          <a:p>
            <a:pPr indent="-276347" lvl="0" marL="457200" rtl="0" algn="l">
              <a:spcBef>
                <a:spcPts val="0"/>
              </a:spcBef>
              <a:spcAft>
                <a:spcPts val="0"/>
              </a:spcAft>
              <a:buClr>
                <a:schemeClr val="dk1"/>
              </a:buClr>
              <a:buSzPct val="100000"/>
              <a:buChar char="●"/>
            </a:pPr>
            <a:r>
              <a:rPr lang="en" sz="3007">
                <a:solidFill>
                  <a:schemeClr val="dk1"/>
                </a:solidFill>
              </a:rPr>
              <a:t>Config Rollback Frequency</a:t>
            </a:r>
            <a:endParaRPr sz="3007">
              <a:solidFill>
                <a:schemeClr val="dk1"/>
              </a:solidFill>
            </a:endParaRPr>
          </a:p>
          <a:p>
            <a:pPr indent="-276347" lvl="0" marL="457200" rtl="0" algn="l">
              <a:spcBef>
                <a:spcPts val="0"/>
              </a:spcBef>
              <a:spcAft>
                <a:spcPts val="0"/>
              </a:spcAft>
              <a:buClr>
                <a:schemeClr val="dk1"/>
              </a:buClr>
              <a:buSzPct val="100000"/>
              <a:buChar char="●"/>
            </a:pPr>
            <a:r>
              <a:rPr lang="en" sz="3007">
                <a:solidFill>
                  <a:schemeClr val="dk1"/>
                </a:solidFill>
              </a:rPr>
              <a:t>Pipeline Validation Success Rate</a:t>
            </a:r>
            <a:endParaRPr sz="3007">
              <a:solidFill>
                <a:schemeClr val="dk1"/>
              </a:solidFill>
            </a:endParaRPr>
          </a:p>
          <a:p>
            <a:pPr indent="-276347" lvl="0" marL="457200" rtl="0" algn="l">
              <a:spcBef>
                <a:spcPts val="0"/>
              </a:spcBef>
              <a:spcAft>
                <a:spcPts val="0"/>
              </a:spcAft>
              <a:buClr>
                <a:schemeClr val="dk1"/>
              </a:buClr>
              <a:buSzPct val="100000"/>
              <a:buChar char="●"/>
            </a:pPr>
            <a:r>
              <a:rPr lang="en" sz="3007">
                <a:solidFill>
                  <a:schemeClr val="dk1"/>
                </a:solidFill>
              </a:rPr>
              <a:t>Secrets Resolution Failures</a:t>
            </a:r>
            <a:endParaRPr sz="3007">
              <a:solidFill>
                <a:schemeClr val="dk1"/>
              </a:solidFill>
            </a:endParaRPr>
          </a:p>
          <a:p>
            <a:pPr indent="0" lvl="0" marL="0" rtl="0" algn="l">
              <a:lnSpc>
                <a:spcPct val="133333"/>
              </a:lnSpc>
              <a:spcBef>
                <a:spcPts val="1200"/>
              </a:spcBef>
              <a:spcAft>
                <a:spcPts val="0"/>
              </a:spcAft>
              <a:buNone/>
            </a:pPr>
            <a:r>
              <a:t/>
            </a:r>
            <a:endParaRPr sz="1700">
              <a:solidFill>
                <a:srgbClr val="FFFFFF"/>
              </a:solidFill>
              <a:highlight>
                <a:srgbClr val="1C1C1C"/>
              </a:highlight>
            </a:endParaRPr>
          </a:p>
          <a:p>
            <a:pPr indent="0" lvl="0" marL="0" rtl="0" algn="l">
              <a:lnSpc>
                <a:spcPct val="133333"/>
              </a:lnSpc>
              <a:spcBef>
                <a:spcPts val="1700"/>
              </a:spcBef>
              <a:spcAft>
                <a:spcPts val="0"/>
              </a:spcAft>
              <a:buNone/>
            </a:pPr>
            <a:r>
              <a:t/>
            </a:r>
            <a:endParaRPr sz="1700">
              <a:solidFill>
                <a:srgbClr val="FFFFFF"/>
              </a:solidFill>
              <a:highlight>
                <a:srgbClr val="1C1C1C"/>
              </a:highlight>
            </a:endParaRPr>
          </a:p>
          <a:p>
            <a:pPr indent="0" lvl="0" marL="0" rtl="0" algn="l">
              <a:lnSpc>
                <a:spcPct val="133333"/>
              </a:lnSpc>
              <a:spcBef>
                <a:spcPts val="1700"/>
              </a:spcBef>
              <a:spcAft>
                <a:spcPts val="0"/>
              </a:spcAft>
              <a:buClr>
                <a:schemeClr val="dk1"/>
              </a:buClr>
              <a:buSzPct val="64705"/>
              <a:buFont typeface="Arial"/>
              <a:buNone/>
            </a:pPr>
            <a:r>
              <a:rPr lang="en" sz="1700">
                <a:solidFill>
                  <a:srgbClr val="FFFFFF"/>
                </a:solidFill>
                <a:highlight>
                  <a:srgbClr val="1C1C1C"/>
                </a:highlight>
              </a:rPr>
              <a:t> Success Metrics</a:t>
            </a:r>
            <a:endParaRPr sz="1700">
              <a:solidFill>
                <a:srgbClr val="FFFFFF"/>
              </a:solidFill>
              <a:highlight>
                <a:srgbClr val="1C1C1C"/>
              </a:highlight>
            </a:endParaRPr>
          </a:p>
          <a:p>
            <a:pPr indent="-247650" lvl="0" marL="457200" rtl="0" algn="l">
              <a:spcBef>
                <a:spcPts val="1700"/>
              </a:spcBef>
              <a:spcAft>
                <a:spcPts val="0"/>
              </a:spcAft>
              <a:buClr>
                <a:srgbClr val="D4D4D8"/>
              </a:buClr>
              <a:buSzPct val="100000"/>
              <a:buChar char="●"/>
            </a:pPr>
            <a:r>
              <a:rPr lang="en" sz="1200">
                <a:solidFill>
                  <a:srgbClr val="FFFFFF"/>
                </a:solidFill>
                <a:highlight>
                  <a:srgbClr val="1C1C1C"/>
                </a:highlight>
              </a:rPr>
              <a:t>Onboarding Time</a:t>
            </a:r>
            <a:r>
              <a:rPr lang="en" sz="1200">
                <a:solidFill>
                  <a:srgbClr val="D4D4D8"/>
                </a:solidFill>
                <a:highlight>
                  <a:srgbClr val="1C1C1C"/>
                </a:highlight>
              </a:rPr>
              <a:t>: Reduce from days to minutes</a:t>
            </a:r>
            <a:endParaRPr sz="1200">
              <a:solidFill>
                <a:srgbClr val="D4D4D8"/>
              </a:solidFill>
              <a:highlight>
                <a:srgbClr val="1C1C1C"/>
              </a:highlight>
            </a:endParaRPr>
          </a:p>
          <a:p>
            <a:pPr indent="-247650" lvl="0" marL="457200" rtl="0" algn="l">
              <a:spcBef>
                <a:spcPts val="0"/>
              </a:spcBef>
              <a:spcAft>
                <a:spcPts val="0"/>
              </a:spcAft>
              <a:buClr>
                <a:srgbClr val="D4D4D8"/>
              </a:buClr>
              <a:buSzPct val="100000"/>
              <a:buChar char="●"/>
            </a:pPr>
            <a:r>
              <a:rPr lang="en" sz="1200">
                <a:solidFill>
                  <a:srgbClr val="FFFFFF"/>
                </a:solidFill>
                <a:highlight>
                  <a:srgbClr val="1C1C1C"/>
                </a:highlight>
              </a:rPr>
              <a:t>Configuration Drift</a:t>
            </a:r>
            <a:r>
              <a:rPr lang="en" sz="1200">
                <a:solidFill>
                  <a:srgbClr val="D4D4D8"/>
                </a:solidFill>
                <a:highlight>
                  <a:srgbClr val="1C1C1C"/>
                </a:highlight>
              </a:rPr>
              <a:t>: 95% reduction in production incidents</a:t>
            </a:r>
            <a:endParaRPr sz="1200">
              <a:solidFill>
                <a:srgbClr val="D4D4D8"/>
              </a:solidFill>
              <a:highlight>
                <a:srgbClr val="1C1C1C"/>
              </a:highlight>
            </a:endParaRPr>
          </a:p>
          <a:p>
            <a:pPr indent="-247650" lvl="0" marL="457200" rtl="0" algn="l">
              <a:spcBef>
                <a:spcPts val="0"/>
              </a:spcBef>
              <a:spcAft>
                <a:spcPts val="0"/>
              </a:spcAft>
              <a:buClr>
                <a:srgbClr val="D4D4D8"/>
              </a:buClr>
              <a:buSzPct val="100000"/>
              <a:buChar char="●"/>
            </a:pPr>
            <a:r>
              <a:rPr lang="en" sz="1200">
                <a:solidFill>
                  <a:srgbClr val="FFFFFF"/>
                </a:solidFill>
                <a:highlight>
                  <a:srgbClr val="1C1C1C"/>
                </a:highlight>
              </a:rPr>
              <a:t>Developer Productivity</a:t>
            </a:r>
            <a:r>
              <a:rPr lang="en" sz="1200">
                <a:solidFill>
                  <a:srgbClr val="D4D4D8"/>
                </a:solidFill>
                <a:highlight>
                  <a:srgbClr val="1C1C1C"/>
                </a:highlight>
              </a:rPr>
              <a:t>: 60% faster configuration management</a:t>
            </a:r>
            <a:endParaRPr sz="1200">
              <a:solidFill>
                <a:srgbClr val="D4D4D8"/>
              </a:solidFill>
              <a:highlight>
                <a:srgbClr val="1C1C1C"/>
              </a:highlight>
            </a:endParaRPr>
          </a:p>
          <a:p>
            <a:pPr indent="-247650" lvl="0" marL="457200" rtl="0" algn="l">
              <a:spcBef>
                <a:spcPts val="0"/>
              </a:spcBef>
              <a:spcAft>
                <a:spcPts val="0"/>
              </a:spcAft>
              <a:buClr>
                <a:srgbClr val="D4D4D8"/>
              </a:buClr>
              <a:buSzPct val="100000"/>
              <a:buChar char="●"/>
            </a:pPr>
            <a:r>
              <a:rPr lang="en" sz="1200">
                <a:solidFill>
                  <a:srgbClr val="FFFFFF"/>
                </a:solidFill>
                <a:highlight>
                  <a:srgbClr val="1C1C1C"/>
                </a:highlight>
              </a:rPr>
              <a:t>Compliance</a:t>
            </a:r>
            <a:r>
              <a:rPr lang="en" sz="1200">
                <a:solidFill>
                  <a:srgbClr val="D4D4D8"/>
                </a:solidFill>
                <a:highlight>
                  <a:srgbClr val="1C1C1C"/>
                </a:highlight>
              </a:rPr>
              <a:t>: 100% automated compliance checking</a:t>
            </a:r>
            <a:endParaRPr sz="1200">
              <a:solidFill>
                <a:srgbClr val="D4D4D8"/>
              </a:solidFill>
              <a:highlight>
                <a:srgbClr val="1C1C1C"/>
              </a:highlight>
            </a:endParaRPr>
          </a:p>
          <a:p>
            <a:pPr indent="-247650" lvl="0" marL="457200" rtl="0" algn="l">
              <a:spcBef>
                <a:spcPts val="0"/>
              </a:spcBef>
              <a:spcAft>
                <a:spcPts val="0"/>
              </a:spcAft>
              <a:buClr>
                <a:srgbClr val="D4D4D8"/>
              </a:buClr>
              <a:buSzPct val="100000"/>
              <a:buChar char="●"/>
            </a:pPr>
            <a:r>
              <a:rPr lang="en" sz="1200">
                <a:solidFill>
                  <a:srgbClr val="FFFFFF"/>
                </a:solidFill>
                <a:highlight>
                  <a:srgbClr val="1C1C1C"/>
                </a:highlight>
              </a:rPr>
              <a:t>Recovery Time</a:t>
            </a:r>
            <a:r>
              <a:rPr lang="en" sz="1200">
                <a:solidFill>
                  <a:srgbClr val="D4D4D8"/>
                </a:solidFill>
                <a:highlight>
                  <a:srgbClr val="1C1C1C"/>
                </a:highlight>
              </a:rPr>
              <a:t>: Sub-minute configuration restoration</a:t>
            </a:r>
            <a:endParaRPr sz="1200">
              <a:solidFill>
                <a:srgbClr val="D4D4D8"/>
              </a:solidFill>
              <a:highlight>
                <a:srgbClr val="1C1C1C"/>
              </a:highlight>
            </a:endParaRPr>
          </a:p>
          <a:p>
            <a:pPr indent="0" lvl="0" marL="0" rtl="0" algn="l">
              <a:spcBef>
                <a:spcPts val="6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aphicFrame>
        <p:nvGraphicFramePr>
          <p:cNvPr id="154" name="Google Shape;154;p29"/>
          <p:cNvGraphicFramePr/>
          <p:nvPr/>
        </p:nvGraphicFramePr>
        <p:xfrm>
          <a:off x="152400" y="152400"/>
          <a:ext cx="3000000" cy="3000000"/>
        </p:xfrm>
        <a:graphic>
          <a:graphicData uri="http://schemas.openxmlformats.org/drawingml/2006/table">
            <a:tbl>
              <a:tblPr>
                <a:noFill/>
                <a:tableStyleId>{07AF7782-5183-42A4-B4FC-16AAC4933EC2}</a:tableStyleId>
              </a:tblPr>
              <a:tblGrid>
                <a:gridCol w="1752600"/>
                <a:gridCol w="3333750"/>
              </a:tblGrid>
              <a:tr h="200025">
                <a:tc>
                  <a:txBody>
                    <a:bodyPr/>
                    <a:lstStyle/>
                    <a:p>
                      <a:pPr indent="0" lvl="0" marL="0" rtl="0" algn="ctr">
                        <a:lnSpc>
                          <a:spcPct val="115000"/>
                        </a:lnSpc>
                        <a:spcBef>
                          <a:spcPts val="0"/>
                        </a:spcBef>
                        <a:spcAft>
                          <a:spcPts val="0"/>
                        </a:spcAft>
                        <a:buNone/>
                      </a:pPr>
                      <a:r>
                        <a:rPr b="1" lang="en" sz="1100"/>
                        <a:t>Benefit</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Description</a:t>
                      </a:r>
                      <a:endParaRPr b="1" sz="1100"/>
                    </a:p>
                  </a:txBody>
                  <a:tcPr marT="91425" marB="91425" marR="91425" marL="91425"/>
                </a:tc>
              </a:tr>
              <a:tr h="219075">
                <a:tc>
                  <a:txBody>
                    <a:bodyPr/>
                    <a:lstStyle/>
                    <a:p>
                      <a:pPr indent="0" lvl="0" marL="0" rtl="0" algn="l">
                        <a:spcBef>
                          <a:spcPts val="0"/>
                        </a:spcBef>
                        <a:spcAft>
                          <a:spcPts val="0"/>
                        </a:spcAft>
                        <a:buNone/>
                      </a:pPr>
                      <a:r>
                        <a:rPr lang="en"/>
                        <a:t>⏱️ Time Saved</a:t>
                      </a:r>
                      <a:endParaRPr/>
                    </a:p>
                  </a:txBody>
                  <a:tcPr marT="91425" marB="91425" marR="91425" marL="91425"/>
                </a:tc>
                <a:tc>
                  <a:txBody>
                    <a:bodyPr/>
                    <a:lstStyle/>
                    <a:p>
                      <a:pPr indent="0" lvl="0" marL="0" rtl="0" algn="l">
                        <a:spcBef>
                          <a:spcPts val="0"/>
                        </a:spcBef>
                        <a:spcAft>
                          <a:spcPts val="0"/>
                        </a:spcAft>
                        <a:buNone/>
                      </a:pPr>
                      <a:r>
                        <a:rPr lang="en"/>
                        <a:t>AI Copilot &amp; Smart UI accelerate development</a:t>
                      </a:r>
                      <a:endParaRPr/>
                    </a:p>
                  </a:txBody>
                  <a:tcPr marT="91425" marB="91425" marR="91425" marL="91425"/>
                </a:tc>
              </a:tr>
              <a:tr h="219075">
                <a:tc>
                  <a:txBody>
                    <a:bodyPr/>
                    <a:lstStyle/>
                    <a:p>
                      <a:pPr indent="0" lvl="0" marL="0" rtl="0" algn="l">
                        <a:spcBef>
                          <a:spcPts val="0"/>
                        </a:spcBef>
                        <a:spcAft>
                          <a:spcPts val="0"/>
                        </a:spcAft>
                        <a:buNone/>
                      </a:pPr>
                      <a:r>
                        <a:rPr lang="en"/>
                        <a:t>⚠️ Fewer Incidents</a:t>
                      </a:r>
                      <a:endParaRPr/>
                    </a:p>
                  </a:txBody>
                  <a:tcPr marT="91425" marB="91425" marR="91425" marL="91425"/>
                </a:tc>
                <a:tc>
                  <a:txBody>
                    <a:bodyPr/>
                    <a:lstStyle/>
                    <a:p>
                      <a:pPr indent="0" lvl="0" marL="0" rtl="0" algn="l">
                        <a:spcBef>
                          <a:spcPts val="0"/>
                        </a:spcBef>
                        <a:spcAft>
                          <a:spcPts val="0"/>
                        </a:spcAft>
                        <a:buNone/>
                      </a:pPr>
                      <a:r>
                        <a:rPr lang="en"/>
                        <a:t>Drift detection &amp; rollback mechanisms</a:t>
                      </a:r>
                      <a:endParaRPr/>
                    </a:p>
                  </a:txBody>
                  <a:tcPr marT="91425" marB="91425" marR="91425" marL="91425"/>
                </a:tc>
              </a:tr>
              <a:tr h="219075">
                <a:tc>
                  <a:txBody>
                    <a:bodyPr/>
                    <a:lstStyle/>
                    <a:p>
                      <a:pPr indent="0" lvl="0" marL="0" rtl="0" algn="l">
                        <a:spcBef>
                          <a:spcPts val="0"/>
                        </a:spcBef>
                        <a:spcAft>
                          <a:spcPts val="0"/>
                        </a:spcAft>
                        <a:buNone/>
                      </a:pPr>
                      <a:r>
                        <a:rPr lang="en"/>
                        <a:t>🔄 Continuous Optimization</a:t>
                      </a:r>
                      <a:endParaRPr/>
                    </a:p>
                  </a:txBody>
                  <a:tcPr marT="91425" marB="91425" marR="91425" marL="91425"/>
                </a:tc>
                <a:tc>
                  <a:txBody>
                    <a:bodyPr/>
                    <a:lstStyle/>
                    <a:p>
                      <a:pPr indent="0" lvl="0" marL="0" rtl="0" algn="l">
                        <a:spcBef>
                          <a:spcPts val="0"/>
                        </a:spcBef>
                        <a:spcAft>
                          <a:spcPts val="0"/>
                        </a:spcAft>
                        <a:buNone/>
                      </a:pPr>
                      <a:r>
                        <a:rPr lang="en"/>
                        <a:t>GenAI learns and recommends better config over time</a:t>
                      </a:r>
                      <a:endParaRPr/>
                    </a:p>
                  </a:txBody>
                  <a:tcPr marT="91425" marB="91425" marR="91425" marL="91425"/>
                </a:tc>
              </a:tr>
              <a:tr h="219075">
                <a:tc>
                  <a:txBody>
                    <a:bodyPr/>
                    <a:lstStyle/>
                    <a:p>
                      <a:pPr indent="0" lvl="0" marL="0" rtl="0" algn="l">
                        <a:spcBef>
                          <a:spcPts val="0"/>
                        </a:spcBef>
                        <a:spcAft>
                          <a:spcPts val="0"/>
                        </a:spcAft>
                        <a:buNone/>
                      </a:pPr>
                      <a:r>
                        <a:rPr lang="en"/>
                        <a:t>📉 Cost Optimization</a:t>
                      </a:r>
                      <a:endParaRPr/>
                    </a:p>
                  </a:txBody>
                  <a:tcPr marT="91425" marB="91425" marR="91425" marL="91425"/>
                </a:tc>
                <a:tc>
                  <a:txBody>
                    <a:bodyPr/>
                    <a:lstStyle/>
                    <a:p>
                      <a:pPr indent="0" lvl="0" marL="0" rtl="0" algn="l">
                        <a:spcBef>
                          <a:spcPts val="0"/>
                        </a:spcBef>
                        <a:spcAft>
                          <a:spcPts val="0"/>
                        </a:spcAft>
                        <a:buNone/>
                      </a:pPr>
                      <a:r>
                        <a:rPr lang="en"/>
                        <a:t>Detects over-provisioned resource configs</a:t>
                      </a:r>
                      <a:endParaRPr/>
                    </a:p>
                  </a:txBody>
                  <a:tcPr marT="91425" marB="91425" marR="91425" marL="91425"/>
                </a:tc>
              </a:tr>
              <a:tr h="219075">
                <a:tc>
                  <a:txBody>
                    <a:bodyPr/>
                    <a:lstStyle/>
                    <a:p>
                      <a:pPr indent="0" lvl="0" marL="0" rtl="0" algn="l">
                        <a:spcBef>
                          <a:spcPts val="0"/>
                        </a:spcBef>
                        <a:spcAft>
                          <a:spcPts val="0"/>
                        </a:spcAft>
                        <a:buNone/>
                      </a:pPr>
                      <a:r>
                        <a:rPr lang="en"/>
                        <a:t>👥 Better Collaboration</a:t>
                      </a:r>
                      <a:endParaRPr/>
                    </a:p>
                  </a:txBody>
                  <a:tcPr marT="91425" marB="91425" marR="91425" marL="91425"/>
                </a:tc>
                <a:tc>
                  <a:txBody>
                    <a:bodyPr/>
                    <a:lstStyle/>
                    <a:p>
                      <a:pPr indent="0" lvl="0" marL="0" rtl="0" algn="l">
                        <a:spcBef>
                          <a:spcPts val="0"/>
                        </a:spcBef>
                        <a:spcAft>
                          <a:spcPts val="0"/>
                        </a:spcAft>
                        <a:buNone/>
                      </a:pPr>
                      <a:r>
                        <a:rPr lang="en"/>
                        <a:t>Role-specific tools and explainability</a:t>
                      </a:r>
                      <a:endParaRPr/>
                    </a:p>
                  </a:txBody>
                  <a:tcPr marT="91425" marB="91425" marR="91425" marL="91425"/>
                </a:tc>
              </a:tr>
            </a:tbl>
          </a:graphicData>
        </a:graphic>
      </p:graphicFrame>
      <p:sp>
        <p:nvSpPr>
          <p:cNvPr id="155" name="Google Shape;155;p29"/>
          <p:cNvSpPr txBox="1"/>
          <p:nvPr/>
        </p:nvSpPr>
        <p:spPr>
          <a:xfrm>
            <a:off x="304800" y="304800"/>
            <a:ext cx="4768800" cy="306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t/>
            </a:r>
            <a:endParaRPr b="1"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30"/>
          <p:cNvGraphicFramePr/>
          <p:nvPr/>
        </p:nvGraphicFramePr>
        <p:xfrm>
          <a:off x="152400" y="152400"/>
          <a:ext cx="3000000" cy="3000000"/>
        </p:xfrm>
        <a:graphic>
          <a:graphicData uri="http://schemas.openxmlformats.org/drawingml/2006/table">
            <a:tbl>
              <a:tblPr>
                <a:noFill/>
                <a:tableStyleId>{07AF7782-5183-42A4-B4FC-16AAC4933EC2}</a:tableStyleId>
              </a:tblPr>
              <a:tblGrid>
                <a:gridCol w="3257550"/>
                <a:gridCol w="3810000"/>
                <a:gridCol w="2000250"/>
              </a:tblGrid>
              <a:tr h="200025">
                <a:tc>
                  <a:txBody>
                    <a:bodyPr/>
                    <a:lstStyle/>
                    <a:p>
                      <a:pPr indent="0" lvl="0" marL="0" rtl="0" algn="ctr">
                        <a:lnSpc>
                          <a:spcPct val="115000"/>
                        </a:lnSpc>
                        <a:spcBef>
                          <a:spcPts val="0"/>
                        </a:spcBef>
                        <a:spcAft>
                          <a:spcPts val="0"/>
                        </a:spcAft>
                        <a:buNone/>
                      </a:pPr>
                      <a:r>
                        <a:rPr b="1" lang="en" sz="800"/>
                        <a:t>Metric</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How to Measure</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Value</a:t>
                      </a:r>
                      <a:endParaRPr b="1" sz="800"/>
                    </a:p>
                  </a:txBody>
                  <a:tcPr marT="91425" marB="91425" marR="91425" marL="91425"/>
                </a:tc>
              </a:tr>
              <a:tr h="371475">
                <a:tc>
                  <a:txBody>
                    <a:bodyPr/>
                    <a:lstStyle/>
                    <a:p>
                      <a:pPr indent="0" lvl="0" marL="0" rtl="0" algn="l">
                        <a:spcBef>
                          <a:spcPts val="0"/>
                        </a:spcBef>
                        <a:spcAft>
                          <a:spcPts val="0"/>
                        </a:spcAft>
                        <a:buNone/>
                      </a:pPr>
                      <a:r>
                        <a:rPr lang="en" sz="800"/>
                        <a:t>🕒 </a:t>
                      </a:r>
                      <a:r>
                        <a:rPr b="1" lang="en" sz="800"/>
                        <a:t>Time to update/apply config</a:t>
                      </a:r>
                      <a:endParaRPr b="1" sz="800"/>
                    </a:p>
                  </a:txBody>
                  <a:tcPr marT="91425" marB="91425" marR="91425" marL="91425"/>
                </a:tc>
                <a:tc>
                  <a:txBody>
                    <a:bodyPr/>
                    <a:lstStyle/>
                    <a:p>
                      <a:pPr indent="0" lvl="0" marL="0" rtl="0" algn="l">
                        <a:spcBef>
                          <a:spcPts val="0"/>
                        </a:spcBef>
                        <a:spcAft>
                          <a:spcPts val="0"/>
                        </a:spcAft>
                        <a:buNone/>
                      </a:pPr>
                      <a:r>
                        <a:rPr lang="en" sz="800"/>
                        <a:t>Avg. time to deploy config changes before vs. after modernization</a:t>
                      </a:r>
                      <a:endParaRPr sz="800"/>
                    </a:p>
                  </a:txBody>
                  <a:tcPr marT="91425" marB="91425" marR="91425" marL="91425"/>
                </a:tc>
                <a:tc>
                  <a:txBody>
                    <a:bodyPr/>
                    <a:lstStyle/>
                    <a:p>
                      <a:pPr indent="0" lvl="0" marL="0" rtl="0" algn="l">
                        <a:spcBef>
                          <a:spcPts val="0"/>
                        </a:spcBef>
                        <a:spcAft>
                          <a:spcPts val="0"/>
                        </a:spcAft>
                        <a:buNone/>
                      </a:pPr>
                      <a:r>
                        <a:rPr lang="en" sz="800"/>
                        <a:t>Faster delivery, less downtime</a:t>
                      </a:r>
                      <a:endParaRPr sz="800"/>
                    </a:p>
                  </a:txBody>
                  <a:tcPr marT="91425" marB="91425" marR="91425" marL="91425"/>
                </a:tc>
              </a:tr>
              <a:tr h="371475">
                <a:tc>
                  <a:txBody>
                    <a:bodyPr/>
                    <a:lstStyle/>
                    <a:p>
                      <a:pPr indent="0" lvl="0" marL="0" rtl="0" algn="l">
                        <a:spcBef>
                          <a:spcPts val="0"/>
                        </a:spcBef>
                        <a:spcAft>
                          <a:spcPts val="0"/>
                        </a:spcAft>
                        <a:buNone/>
                      </a:pPr>
                      <a:r>
                        <a:rPr lang="en" sz="800"/>
                        <a:t>🔁 </a:t>
                      </a:r>
                      <a:r>
                        <a:rPr b="1" lang="en" sz="800"/>
                        <a:t>Manual config changes</a:t>
                      </a:r>
                      <a:endParaRPr b="1" sz="800"/>
                    </a:p>
                  </a:txBody>
                  <a:tcPr marT="91425" marB="91425" marR="91425" marL="91425"/>
                </a:tc>
                <a:tc>
                  <a:txBody>
                    <a:bodyPr/>
                    <a:lstStyle/>
                    <a:p>
                      <a:pPr indent="0" lvl="0" marL="0" rtl="0" algn="l">
                        <a:spcBef>
                          <a:spcPts val="0"/>
                        </a:spcBef>
                        <a:spcAft>
                          <a:spcPts val="0"/>
                        </a:spcAft>
                        <a:buNone/>
                      </a:pPr>
                      <a:r>
                        <a:rPr lang="en" sz="800"/>
                        <a:t># of manual edits vs. AI-assisted edits</a:t>
                      </a:r>
                      <a:endParaRPr sz="800"/>
                    </a:p>
                  </a:txBody>
                  <a:tcPr marT="91425" marB="91425" marR="91425" marL="91425"/>
                </a:tc>
                <a:tc>
                  <a:txBody>
                    <a:bodyPr/>
                    <a:lstStyle/>
                    <a:p>
                      <a:pPr indent="0" lvl="0" marL="0" rtl="0" algn="l">
                        <a:spcBef>
                          <a:spcPts val="0"/>
                        </a:spcBef>
                        <a:spcAft>
                          <a:spcPts val="0"/>
                        </a:spcAft>
                        <a:buNone/>
                      </a:pPr>
                      <a:r>
                        <a:rPr lang="en" sz="800"/>
                        <a:t>Reduction = increased automation</a:t>
                      </a:r>
                      <a:endParaRPr sz="800"/>
                    </a:p>
                  </a:txBody>
                  <a:tcPr marT="91425" marB="91425" marR="91425" marL="91425"/>
                </a:tc>
              </a:tr>
              <a:tr h="400050">
                <a:tc>
                  <a:txBody>
                    <a:bodyPr/>
                    <a:lstStyle/>
                    <a:p>
                      <a:pPr indent="0" lvl="0" marL="0" rtl="0" algn="l">
                        <a:spcBef>
                          <a:spcPts val="0"/>
                        </a:spcBef>
                        <a:spcAft>
                          <a:spcPts val="0"/>
                        </a:spcAft>
                        <a:buNone/>
                      </a:pPr>
                      <a:r>
                        <a:rPr lang="en" sz="800"/>
                        <a:t>📉 </a:t>
                      </a:r>
                      <a:r>
                        <a:rPr b="1" lang="en" sz="800"/>
                        <a:t>Mean Time to Detect (MTTD)</a:t>
                      </a:r>
                      <a:r>
                        <a:rPr lang="en" sz="800"/>
                        <a:t> &amp; </a:t>
                      </a:r>
                      <a:r>
                        <a:rPr b="1" lang="en" sz="800"/>
                        <a:t>Resolve (MTTR)</a:t>
                      </a:r>
                      <a:endParaRPr b="1" sz="800"/>
                    </a:p>
                  </a:txBody>
                  <a:tcPr marT="91425" marB="91425" marR="91425" marL="91425"/>
                </a:tc>
                <a:tc>
                  <a:txBody>
                    <a:bodyPr/>
                    <a:lstStyle/>
                    <a:p>
                      <a:pPr indent="0" lvl="0" marL="0" rtl="0" algn="l">
                        <a:spcBef>
                          <a:spcPts val="0"/>
                        </a:spcBef>
                        <a:spcAft>
                          <a:spcPts val="0"/>
                        </a:spcAft>
                        <a:buNone/>
                      </a:pPr>
                      <a:r>
                        <a:rPr lang="en" sz="800"/>
                        <a:t>Incident logs + telemetry</a:t>
                      </a:r>
                      <a:endParaRPr sz="800"/>
                    </a:p>
                  </a:txBody>
                  <a:tcPr marT="91425" marB="91425" marR="91425" marL="91425"/>
                </a:tc>
                <a:tc>
                  <a:txBody>
                    <a:bodyPr/>
                    <a:lstStyle/>
                    <a:p>
                      <a:pPr indent="0" lvl="0" marL="0" rtl="0" algn="l">
                        <a:spcBef>
                          <a:spcPts val="0"/>
                        </a:spcBef>
                        <a:spcAft>
                          <a:spcPts val="0"/>
                        </a:spcAft>
                        <a:buNone/>
                      </a:pPr>
                      <a:r>
                        <a:rPr lang="en" sz="800"/>
                        <a:t>Reduced incident response time</a:t>
                      </a:r>
                      <a:endParaRPr sz="800"/>
                    </a:p>
                  </a:txBody>
                  <a:tcPr marT="91425" marB="91425" marR="91425" marL="91425"/>
                </a:tc>
              </a:tr>
            </a:tbl>
          </a:graphicData>
        </a:graphic>
      </p:graphicFrame>
      <p:graphicFrame>
        <p:nvGraphicFramePr>
          <p:cNvPr id="161" name="Google Shape;161;p30"/>
          <p:cNvGraphicFramePr/>
          <p:nvPr/>
        </p:nvGraphicFramePr>
        <p:xfrm>
          <a:off x="304800" y="365825"/>
          <a:ext cx="3000000" cy="3000000"/>
        </p:xfrm>
        <a:graphic>
          <a:graphicData uri="http://schemas.openxmlformats.org/drawingml/2006/table">
            <a:tbl>
              <a:tblPr>
                <a:noFill/>
                <a:tableStyleId>{07AF7782-5183-42A4-B4FC-16AAC4933EC2}</a:tableStyleId>
              </a:tblPr>
              <a:tblGrid>
                <a:gridCol w="2105025"/>
                <a:gridCol w="3609975"/>
                <a:gridCol w="2209800"/>
              </a:tblGrid>
              <a:tr h="100000">
                <a:tc>
                  <a:txBody>
                    <a:bodyPr/>
                    <a:lstStyle/>
                    <a:p>
                      <a:pPr indent="0" lvl="0" marL="0" rtl="0" algn="ctr">
                        <a:lnSpc>
                          <a:spcPct val="115000"/>
                        </a:lnSpc>
                        <a:spcBef>
                          <a:spcPts val="0"/>
                        </a:spcBef>
                        <a:spcAft>
                          <a:spcPts val="0"/>
                        </a:spcAft>
                        <a:buNone/>
                      </a:pPr>
                      <a:r>
                        <a:rPr b="1" lang="en" sz="800"/>
                        <a:t>Metric</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How to Measure</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Value</a:t>
                      </a:r>
                      <a:endParaRPr b="1" sz="800"/>
                    </a:p>
                  </a:txBody>
                  <a:tcPr marT="91425" marB="91425" marR="91425" marL="91425"/>
                </a:tc>
              </a:tr>
              <a:tr h="361575">
                <a:tc>
                  <a:txBody>
                    <a:bodyPr/>
                    <a:lstStyle/>
                    <a:p>
                      <a:pPr indent="0" lvl="0" marL="0" rtl="0" algn="l">
                        <a:spcBef>
                          <a:spcPts val="0"/>
                        </a:spcBef>
                        <a:spcAft>
                          <a:spcPts val="0"/>
                        </a:spcAft>
                        <a:buNone/>
                      </a:pPr>
                      <a:r>
                        <a:rPr lang="en" sz="800"/>
                        <a:t>⚠️ </a:t>
                      </a:r>
                      <a:r>
                        <a:rPr b="1" lang="en" sz="800"/>
                        <a:t>Config Drift Incidents</a:t>
                      </a:r>
                      <a:endParaRPr b="1" sz="800"/>
                    </a:p>
                  </a:txBody>
                  <a:tcPr marT="91425" marB="91425" marR="91425" marL="91425"/>
                </a:tc>
                <a:tc>
                  <a:txBody>
                    <a:bodyPr/>
                    <a:lstStyle/>
                    <a:p>
                      <a:pPr indent="0" lvl="0" marL="0" rtl="0" algn="l">
                        <a:spcBef>
                          <a:spcPts val="0"/>
                        </a:spcBef>
                        <a:spcAft>
                          <a:spcPts val="0"/>
                        </a:spcAft>
                        <a:buNone/>
                      </a:pPr>
                      <a:r>
                        <a:rPr lang="en" sz="800"/>
                        <a:t>Count of drift incidents detected and remediated</a:t>
                      </a:r>
                      <a:endParaRPr sz="800"/>
                    </a:p>
                  </a:txBody>
                  <a:tcPr marT="91425" marB="91425" marR="91425" marL="91425"/>
                </a:tc>
                <a:tc>
                  <a:txBody>
                    <a:bodyPr/>
                    <a:lstStyle/>
                    <a:p>
                      <a:pPr indent="0" lvl="0" marL="0" rtl="0" algn="l">
                        <a:spcBef>
                          <a:spcPts val="0"/>
                        </a:spcBef>
                        <a:spcAft>
                          <a:spcPts val="0"/>
                        </a:spcAft>
                        <a:buNone/>
                      </a:pPr>
                      <a:r>
                        <a:rPr lang="en" sz="800"/>
                        <a:t>Drift under control = better stability</a:t>
                      </a:r>
                      <a:endParaRPr sz="800"/>
                    </a:p>
                  </a:txBody>
                  <a:tcPr marT="91425" marB="91425" marR="91425" marL="91425"/>
                </a:tc>
              </a:tr>
              <a:tr h="361575">
                <a:tc>
                  <a:txBody>
                    <a:bodyPr/>
                    <a:lstStyle/>
                    <a:p>
                      <a:pPr indent="0" lvl="0" marL="0" rtl="0" algn="l">
                        <a:spcBef>
                          <a:spcPts val="0"/>
                        </a:spcBef>
                        <a:spcAft>
                          <a:spcPts val="0"/>
                        </a:spcAft>
                        <a:buNone/>
                      </a:pPr>
                      <a:r>
                        <a:rPr lang="en" sz="800"/>
                        <a:t>🔄 </a:t>
                      </a:r>
                      <a:r>
                        <a:rPr b="1" lang="en" sz="800"/>
                        <a:t>Rollback Frequency</a:t>
                      </a:r>
                      <a:endParaRPr b="1" sz="800"/>
                    </a:p>
                  </a:txBody>
                  <a:tcPr marT="91425" marB="91425" marR="91425" marL="91425"/>
                </a:tc>
                <a:tc>
                  <a:txBody>
                    <a:bodyPr/>
                    <a:lstStyle/>
                    <a:p>
                      <a:pPr indent="0" lvl="0" marL="0" rtl="0" algn="l">
                        <a:spcBef>
                          <a:spcPts val="0"/>
                        </a:spcBef>
                        <a:spcAft>
                          <a:spcPts val="0"/>
                        </a:spcAft>
                        <a:buNone/>
                      </a:pPr>
                      <a:r>
                        <a:rPr lang="en" sz="800"/>
                        <a:t># of rollbacks due to faulty configs</a:t>
                      </a:r>
                      <a:endParaRPr sz="800"/>
                    </a:p>
                  </a:txBody>
                  <a:tcPr marT="91425" marB="91425" marR="91425" marL="91425"/>
                </a:tc>
                <a:tc>
                  <a:txBody>
                    <a:bodyPr/>
                    <a:lstStyle/>
                    <a:p>
                      <a:pPr indent="0" lvl="0" marL="0" rtl="0" algn="l">
                        <a:spcBef>
                          <a:spcPts val="0"/>
                        </a:spcBef>
                        <a:spcAft>
                          <a:spcPts val="0"/>
                        </a:spcAft>
                        <a:buNone/>
                      </a:pPr>
                      <a:r>
                        <a:rPr lang="en" sz="800"/>
                        <a:t>Reduction = better quality control</a:t>
                      </a:r>
                      <a:endParaRPr sz="800"/>
                    </a:p>
                  </a:txBody>
                  <a:tcPr marT="91425" marB="91425" marR="91425" marL="91425"/>
                </a:tc>
              </a:tr>
              <a:tr h="361575">
                <a:tc>
                  <a:txBody>
                    <a:bodyPr/>
                    <a:lstStyle/>
                    <a:p>
                      <a:pPr indent="0" lvl="0" marL="0" rtl="0" algn="l">
                        <a:spcBef>
                          <a:spcPts val="0"/>
                        </a:spcBef>
                        <a:spcAft>
                          <a:spcPts val="0"/>
                        </a:spcAft>
                        <a:buNone/>
                      </a:pPr>
                      <a:r>
                        <a:rPr lang="en" sz="800"/>
                        <a:t>🧠 </a:t>
                      </a:r>
                      <a:r>
                        <a:rPr b="1" lang="en" sz="800"/>
                        <a:t>Anomaly Detection Accuracy</a:t>
                      </a:r>
                      <a:endParaRPr b="1" sz="800"/>
                    </a:p>
                  </a:txBody>
                  <a:tcPr marT="91425" marB="91425" marR="91425" marL="91425"/>
                </a:tc>
                <a:tc>
                  <a:txBody>
                    <a:bodyPr/>
                    <a:lstStyle/>
                    <a:p>
                      <a:pPr indent="0" lvl="0" marL="0" rtl="0" algn="l">
                        <a:spcBef>
                          <a:spcPts val="0"/>
                        </a:spcBef>
                        <a:spcAft>
                          <a:spcPts val="0"/>
                        </a:spcAft>
                        <a:buNone/>
                      </a:pPr>
                      <a:r>
                        <a:rPr lang="en" sz="800"/>
                        <a:t># of AI-generated pre-warnings that matched actual impact</a:t>
                      </a:r>
                      <a:endParaRPr sz="800"/>
                    </a:p>
                  </a:txBody>
                  <a:tcPr marT="91425" marB="91425" marR="91425" marL="91425"/>
                </a:tc>
                <a:tc>
                  <a:txBody>
                    <a:bodyPr/>
                    <a:lstStyle/>
                    <a:p>
                      <a:pPr indent="0" lvl="0" marL="0" rtl="0" algn="l">
                        <a:spcBef>
                          <a:spcPts val="0"/>
                        </a:spcBef>
                        <a:spcAft>
                          <a:spcPts val="0"/>
                        </a:spcAft>
                        <a:buNone/>
                      </a:pPr>
                      <a:r>
                        <a:rPr lang="en" sz="800"/>
                        <a:t>Indicates AI effectiveness</a:t>
                      </a:r>
                      <a:endParaRPr sz="800"/>
                    </a:p>
                  </a:txBody>
                  <a:tcPr marT="91425" marB="91425" marR="91425" marL="91425"/>
                </a:tc>
              </a:tr>
            </a:tbl>
          </a:graphicData>
        </a:graphic>
      </p:graphicFrame>
      <p:graphicFrame>
        <p:nvGraphicFramePr>
          <p:cNvPr id="162" name="Google Shape;162;p30"/>
          <p:cNvGraphicFramePr/>
          <p:nvPr/>
        </p:nvGraphicFramePr>
        <p:xfrm>
          <a:off x="2409825" y="920025"/>
          <a:ext cx="3000000" cy="3000000"/>
        </p:xfrm>
        <a:graphic>
          <a:graphicData uri="http://schemas.openxmlformats.org/drawingml/2006/table">
            <a:tbl>
              <a:tblPr>
                <a:noFill/>
                <a:tableStyleId>{07AF7782-5183-42A4-B4FC-16AAC4933EC2}</a:tableStyleId>
              </a:tblPr>
              <a:tblGrid>
                <a:gridCol w="2095500"/>
                <a:gridCol w="2857500"/>
                <a:gridCol w="2419350"/>
              </a:tblGrid>
              <a:tr h="200025">
                <a:tc>
                  <a:txBody>
                    <a:bodyPr/>
                    <a:lstStyle/>
                    <a:p>
                      <a:pPr indent="0" lvl="0" marL="0" rtl="0" algn="ctr">
                        <a:lnSpc>
                          <a:spcPct val="115000"/>
                        </a:lnSpc>
                        <a:spcBef>
                          <a:spcPts val="0"/>
                        </a:spcBef>
                        <a:spcAft>
                          <a:spcPts val="0"/>
                        </a:spcAft>
                        <a:buNone/>
                      </a:pPr>
                      <a:r>
                        <a:rPr b="1" lang="en" sz="800"/>
                        <a:t>Metric</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How to Measure</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Value</a:t>
                      </a:r>
                      <a:endParaRPr b="1" sz="800"/>
                    </a:p>
                  </a:txBody>
                  <a:tcPr marT="91425" marB="91425" marR="91425" marL="91425"/>
                </a:tc>
              </a:tr>
              <a:tr h="219075">
                <a:tc>
                  <a:txBody>
                    <a:bodyPr/>
                    <a:lstStyle/>
                    <a:p>
                      <a:pPr indent="0" lvl="0" marL="0" rtl="0" algn="l">
                        <a:spcBef>
                          <a:spcPts val="0"/>
                        </a:spcBef>
                        <a:spcAft>
                          <a:spcPts val="0"/>
                        </a:spcAft>
                        <a:buNone/>
                      </a:pPr>
                      <a:r>
                        <a:rPr lang="en" sz="800"/>
                        <a:t>🧰 </a:t>
                      </a:r>
                      <a:r>
                        <a:rPr b="1" lang="en" sz="800"/>
                        <a:t>Config Coverage</a:t>
                      </a:r>
                      <a:endParaRPr b="1" sz="800"/>
                    </a:p>
                  </a:txBody>
                  <a:tcPr marT="91425" marB="91425" marR="91425" marL="91425"/>
                </a:tc>
                <a:tc>
                  <a:txBody>
                    <a:bodyPr/>
                    <a:lstStyle/>
                    <a:p>
                      <a:pPr indent="0" lvl="0" marL="0" rtl="0" algn="l">
                        <a:spcBef>
                          <a:spcPts val="0"/>
                        </a:spcBef>
                        <a:spcAft>
                          <a:spcPts val="0"/>
                        </a:spcAft>
                        <a:buNone/>
                      </a:pPr>
                      <a:r>
                        <a:rPr lang="en" sz="800"/>
                        <a:t>% of services onboarded to MCP-based config</a:t>
                      </a:r>
                      <a:endParaRPr sz="800"/>
                    </a:p>
                  </a:txBody>
                  <a:tcPr marT="91425" marB="91425" marR="91425" marL="91425"/>
                </a:tc>
                <a:tc>
                  <a:txBody>
                    <a:bodyPr/>
                    <a:lstStyle/>
                    <a:p>
                      <a:pPr indent="0" lvl="0" marL="0" rtl="0" algn="l">
                        <a:spcBef>
                          <a:spcPts val="0"/>
                        </a:spcBef>
                        <a:spcAft>
                          <a:spcPts val="0"/>
                        </a:spcAft>
                        <a:buNone/>
                      </a:pPr>
                      <a:r>
                        <a:rPr lang="en" sz="800"/>
                        <a:t>Tracks adoption across org</a:t>
                      </a:r>
                      <a:endParaRPr sz="800"/>
                    </a:p>
                  </a:txBody>
                  <a:tcPr marT="91425" marB="91425" marR="91425" marL="91425"/>
                </a:tc>
              </a:tr>
              <a:tr h="219075">
                <a:tc>
                  <a:txBody>
                    <a:bodyPr/>
                    <a:lstStyle/>
                    <a:p>
                      <a:pPr indent="0" lvl="0" marL="0" rtl="0" algn="l">
                        <a:spcBef>
                          <a:spcPts val="0"/>
                        </a:spcBef>
                        <a:spcAft>
                          <a:spcPts val="0"/>
                        </a:spcAft>
                        <a:buNone/>
                      </a:pPr>
                      <a:r>
                        <a:rPr lang="en" sz="800"/>
                        <a:t>🔐 </a:t>
                      </a:r>
                      <a:r>
                        <a:rPr b="1" lang="en" sz="800"/>
                        <a:t>Secrets Rotation Compliance</a:t>
                      </a:r>
                      <a:endParaRPr b="1" sz="800"/>
                    </a:p>
                  </a:txBody>
                  <a:tcPr marT="91425" marB="91425" marR="91425" marL="91425"/>
                </a:tc>
                <a:tc>
                  <a:txBody>
                    <a:bodyPr/>
                    <a:lstStyle/>
                    <a:p>
                      <a:pPr indent="0" lvl="0" marL="0" rtl="0" algn="l">
                        <a:spcBef>
                          <a:spcPts val="0"/>
                        </a:spcBef>
                        <a:spcAft>
                          <a:spcPts val="0"/>
                        </a:spcAft>
                        <a:buNone/>
                      </a:pPr>
                      <a:r>
                        <a:rPr lang="en" sz="800"/>
                        <a:t>% configs with compliant rotation cycles</a:t>
                      </a:r>
                      <a:endParaRPr sz="800"/>
                    </a:p>
                  </a:txBody>
                  <a:tcPr marT="91425" marB="91425" marR="91425" marL="91425"/>
                </a:tc>
                <a:tc>
                  <a:txBody>
                    <a:bodyPr/>
                    <a:lstStyle/>
                    <a:p>
                      <a:pPr indent="0" lvl="0" marL="0" rtl="0" algn="l">
                        <a:spcBef>
                          <a:spcPts val="0"/>
                        </a:spcBef>
                        <a:spcAft>
                          <a:spcPts val="0"/>
                        </a:spcAft>
                        <a:buNone/>
                      </a:pPr>
                      <a:r>
                        <a:rPr lang="en" sz="800"/>
                        <a:t>Higher % = better security posture</a:t>
                      </a:r>
                      <a:endParaRPr sz="800"/>
                    </a:p>
                  </a:txBody>
                  <a:tcPr marT="91425" marB="91425" marR="91425" marL="91425"/>
                </a:tc>
              </a:tr>
              <a:tr h="219075">
                <a:tc>
                  <a:txBody>
                    <a:bodyPr/>
                    <a:lstStyle/>
                    <a:p>
                      <a:pPr indent="0" lvl="0" marL="0" rtl="0" algn="l">
                        <a:spcBef>
                          <a:spcPts val="0"/>
                        </a:spcBef>
                        <a:spcAft>
                          <a:spcPts val="0"/>
                        </a:spcAft>
                        <a:buNone/>
                      </a:pPr>
                      <a:r>
                        <a:rPr lang="en" sz="800"/>
                        <a:t>⏱️ </a:t>
                      </a:r>
                      <a:r>
                        <a:rPr b="1" lang="en" sz="800"/>
                        <a:t>Change Approval Lead Time</a:t>
                      </a:r>
                      <a:endParaRPr b="1" sz="800"/>
                    </a:p>
                  </a:txBody>
                  <a:tcPr marT="91425" marB="91425" marR="91425" marL="91425"/>
                </a:tc>
                <a:tc>
                  <a:txBody>
                    <a:bodyPr/>
                    <a:lstStyle/>
                    <a:p>
                      <a:pPr indent="0" lvl="0" marL="0" rtl="0" algn="l">
                        <a:spcBef>
                          <a:spcPts val="0"/>
                        </a:spcBef>
                        <a:spcAft>
                          <a:spcPts val="0"/>
                        </a:spcAft>
                        <a:buNone/>
                      </a:pPr>
                      <a:r>
                        <a:rPr lang="en" sz="800"/>
                        <a:t>Time from config submission to approval</a:t>
                      </a:r>
                      <a:endParaRPr sz="800"/>
                    </a:p>
                  </a:txBody>
                  <a:tcPr marT="91425" marB="91425" marR="91425" marL="91425"/>
                </a:tc>
                <a:tc>
                  <a:txBody>
                    <a:bodyPr/>
                    <a:lstStyle/>
                    <a:p>
                      <a:pPr indent="0" lvl="0" marL="0" rtl="0" algn="l">
                        <a:spcBef>
                          <a:spcPts val="0"/>
                        </a:spcBef>
                        <a:spcAft>
                          <a:spcPts val="0"/>
                        </a:spcAft>
                        <a:buNone/>
                      </a:pPr>
                      <a:r>
                        <a:rPr lang="en" sz="800"/>
                        <a:t>Faster approvals = efficient governance</a:t>
                      </a:r>
                      <a:endParaRPr sz="800"/>
                    </a:p>
                  </a:txBody>
                  <a:tcPr marT="91425" marB="91425" marR="91425" marL="91425"/>
                </a:tc>
              </a:tr>
            </a:tbl>
          </a:graphicData>
        </a:graphic>
      </p:graphicFrame>
      <p:graphicFrame>
        <p:nvGraphicFramePr>
          <p:cNvPr id="163" name="Google Shape;163;p30"/>
          <p:cNvGraphicFramePr/>
          <p:nvPr/>
        </p:nvGraphicFramePr>
        <p:xfrm>
          <a:off x="2871350" y="3238125"/>
          <a:ext cx="3000000" cy="3000000"/>
        </p:xfrm>
        <a:graphic>
          <a:graphicData uri="http://schemas.openxmlformats.org/drawingml/2006/table">
            <a:tbl>
              <a:tblPr>
                <a:noFill/>
                <a:tableStyleId>{07AF7782-5183-42A4-B4FC-16AAC4933EC2}</a:tableStyleId>
              </a:tblPr>
              <a:tblGrid>
                <a:gridCol w="1874575"/>
                <a:gridCol w="2026750"/>
                <a:gridCol w="1611725"/>
              </a:tblGrid>
              <a:tr h="200025">
                <a:tc>
                  <a:txBody>
                    <a:bodyPr/>
                    <a:lstStyle/>
                    <a:p>
                      <a:pPr indent="0" lvl="0" marL="0" rtl="0" algn="ctr">
                        <a:lnSpc>
                          <a:spcPct val="115000"/>
                        </a:lnSpc>
                        <a:spcBef>
                          <a:spcPts val="0"/>
                        </a:spcBef>
                        <a:spcAft>
                          <a:spcPts val="0"/>
                        </a:spcAft>
                        <a:buNone/>
                      </a:pPr>
                      <a:r>
                        <a:rPr b="1" lang="en" sz="800"/>
                        <a:t>Metric</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How to Measure</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Value</a:t>
                      </a:r>
                      <a:endParaRPr b="1" sz="800"/>
                    </a:p>
                  </a:txBody>
                  <a:tcPr marT="91425" marB="91425" marR="91425" marL="91425"/>
                </a:tc>
              </a:tr>
              <a:tr h="219075">
                <a:tc>
                  <a:txBody>
                    <a:bodyPr/>
                    <a:lstStyle/>
                    <a:p>
                      <a:pPr indent="0" lvl="0" marL="0" rtl="0" algn="l">
                        <a:spcBef>
                          <a:spcPts val="0"/>
                        </a:spcBef>
                        <a:spcAft>
                          <a:spcPts val="0"/>
                        </a:spcAft>
                        <a:buNone/>
                      </a:pPr>
                      <a:r>
                        <a:rPr lang="en" sz="800"/>
                        <a:t>🧑‍💻 </a:t>
                      </a:r>
                      <a:r>
                        <a:rPr b="1" lang="en" sz="800"/>
                        <a:t>AI Copilot Adoption Rate</a:t>
                      </a:r>
                      <a:endParaRPr b="1" sz="800"/>
                    </a:p>
                  </a:txBody>
                  <a:tcPr marT="91425" marB="91425" marR="91425" marL="91425"/>
                </a:tc>
                <a:tc>
                  <a:txBody>
                    <a:bodyPr/>
                    <a:lstStyle/>
                    <a:p>
                      <a:pPr indent="0" lvl="0" marL="0" rtl="0" algn="l">
                        <a:spcBef>
                          <a:spcPts val="0"/>
                        </a:spcBef>
                        <a:spcAft>
                          <a:spcPts val="0"/>
                        </a:spcAft>
                        <a:buNone/>
                      </a:pPr>
                      <a:r>
                        <a:rPr lang="en" sz="800"/>
                        <a:t>% of config changes suggested by Copilot</a:t>
                      </a:r>
                      <a:endParaRPr sz="800"/>
                    </a:p>
                  </a:txBody>
                  <a:tcPr marT="91425" marB="91425" marR="91425" marL="91425"/>
                </a:tc>
                <a:tc>
                  <a:txBody>
                    <a:bodyPr/>
                    <a:lstStyle/>
                    <a:p>
                      <a:pPr indent="0" lvl="0" marL="0" rtl="0" algn="l">
                        <a:spcBef>
                          <a:spcPts val="0"/>
                        </a:spcBef>
                        <a:spcAft>
                          <a:spcPts val="0"/>
                        </a:spcAft>
                        <a:buNone/>
                      </a:pPr>
                      <a:r>
                        <a:rPr lang="en" sz="800"/>
                        <a:t>Higher usage = trust in AI tools</a:t>
                      </a:r>
                      <a:endParaRPr sz="800"/>
                    </a:p>
                  </a:txBody>
                  <a:tcPr marT="91425" marB="91425" marR="91425" marL="91425"/>
                </a:tc>
              </a:tr>
              <a:tr h="219075">
                <a:tc>
                  <a:txBody>
                    <a:bodyPr/>
                    <a:lstStyle/>
                    <a:p>
                      <a:pPr indent="0" lvl="0" marL="0" rtl="0" algn="l">
                        <a:spcBef>
                          <a:spcPts val="0"/>
                        </a:spcBef>
                        <a:spcAft>
                          <a:spcPts val="0"/>
                        </a:spcAft>
                        <a:buNone/>
                      </a:pPr>
                      <a:r>
                        <a:rPr lang="en" sz="800"/>
                        <a:t>📊 </a:t>
                      </a:r>
                      <a:r>
                        <a:rPr b="1" lang="en" sz="800"/>
                        <a:t>Model Feedback Loop Accuracy</a:t>
                      </a:r>
                      <a:endParaRPr b="1" sz="800"/>
                    </a:p>
                  </a:txBody>
                  <a:tcPr marT="91425" marB="91425" marR="91425" marL="91425"/>
                </a:tc>
                <a:tc>
                  <a:txBody>
                    <a:bodyPr/>
                    <a:lstStyle/>
                    <a:p>
                      <a:pPr indent="0" lvl="0" marL="0" rtl="0" algn="l">
                        <a:spcBef>
                          <a:spcPts val="0"/>
                        </a:spcBef>
                        <a:spcAft>
                          <a:spcPts val="0"/>
                        </a:spcAft>
                        <a:buNone/>
                      </a:pPr>
                      <a:r>
                        <a:rPr lang="en" sz="800"/>
                        <a:t>% of AI suggestions accepted without rework</a:t>
                      </a:r>
                      <a:endParaRPr sz="800"/>
                    </a:p>
                  </a:txBody>
                  <a:tcPr marT="91425" marB="91425" marR="91425" marL="91425"/>
                </a:tc>
                <a:tc>
                  <a:txBody>
                    <a:bodyPr/>
                    <a:lstStyle/>
                    <a:p>
                      <a:pPr indent="0" lvl="0" marL="0" rtl="0" algn="l">
                        <a:spcBef>
                          <a:spcPts val="0"/>
                        </a:spcBef>
                        <a:spcAft>
                          <a:spcPts val="0"/>
                        </a:spcAft>
                        <a:buNone/>
                      </a:pPr>
                      <a:r>
                        <a:rPr lang="en" sz="800"/>
                        <a:t>Indicates model maturity</a:t>
                      </a:r>
                      <a:endParaRPr sz="800"/>
                    </a:p>
                  </a:txBody>
                  <a:tcPr marT="91425" marB="91425" marR="91425" marL="91425"/>
                </a:tc>
              </a:tr>
              <a:tr h="219075">
                <a:tc>
                  <a:txBody>
                    <a:bodyPr/>
                    <a:lstStyle/>
                    <a:p>
                      <a:pPr indent="0" lvl="0" marL="0" rtl="0" algn="l">
                        <a:spcBef>
                          <a:spcPts val="0"/>
                        </a:spcBef>
                        <a:spcAft>
                          <a:spcPts val="0"/>
                        </a:spcAft>
                        <a:buNone/>
                      </a:pPr>
                      <a:r>
                        <a:rPr lang="en" sz="800"/>
                        <a:t>📚 </a:t>
                      </a:r>
                      <a:r>
                        <a:rPr b="1" lang="en" sz="800"/>
                        <a:t>Natural Language Queries Executed</a:t>
                      </a:r>
                      <a:endParaRPr b="1" sz="800"/>
                    </a:p>
                  </a:txBody>
                  <a:tcPr marT="91425" marB="91425" marR="91425" marL="91425"/>
                </a:tc>
                <a:tc>
                  <a:txBody>
                    <a:bodyPr/>
                    <a:lstStyle/>
                    <a:p>
                      <a:pPr indent="0" lvl="0" marL="0" rtl="0" algn="l">
                        <a:spcBef>
                          <a:spcPts val="0"/>
                        </a:spcBef>
                        <a:spcAft>
                          <a:spcPts val="0"/>
                        </a:spcAft>
                        <a:buNone/>
                      </a:pPr>
                      <a:r>
                        <a:rPr lang="en" sz="800"/>
                        <a:t>Count of NLI usage by engineers</a:t>
                      </a:r>
                      <a:endParaRPr sz="800"/>
                    </a:p>
                  </a:txBody>
                  <a:tcPr marT="91425" marB="91425" marR="91425" marL="91425"/>
                </a:tc>
                <a:tc>
                  <a:txBody>
                    <a:bodyPr/>
                    <a:lstStyle/>
                    <a:p>
                      <a:pPr indent="0" lvl="0" marL="0" rtl="0" algn="l">
                        <a:spcBef>
                          <a:spcPts val="0"/>
                        </a:spcBef>
                        <a:spcAft>
                          <a:spcPts val="0"/>
                        </a:spcAft>
                        <a:buNone/>
                      </a:pPr>
                      <a:r>
                        <a:rPr lang="en" sz="800"/>
                        <a:t>Measures real-world AI usage value</a:t>
                      </a:r>
                      <a:endParaRPr sz="800"/>
                    </a:p>
                  </a:txBody>
                  <a:tcPr marT="91425" marB="91425" marR="91425" marL="91425"/>
                </a:tc>
              </a:tr>
            </a:tbl>
          </a:graphicData>
        </a:graphic>
      </p:graphicFrame>
      <p:graphicFrame>
        <p:nvGraphicFramePr>
          <p:cNvPr id="164" name="Google Shape;164;p30"/>
          <p:cNvGraphicFramePr/>
          <p:nvPr/>
        </p:nvGraphicFramePr>
        <p:xfrm>
          <a:off x="2987150" y="1744725"/>
          <a:ext cx="3000000" cy="3000000"/>
        </p:xfrm>
        <a:graphic>
          <a:graphicData uri="http://schemas.openxmlformats.org/drawingml/2006/table">
            <a:tbl>
              <a:tblPr>
                <a:noFill/>
                <a:tableStyleId>{07AF7782-5183-42A4-B4FC-16AAC4933EC2}</a:tableStyleId>
              </a:tblPr>
              <a:tblGrid>
                <a:gridCol w="2120550"/>
                <a:gridCol w="2506125"/>
                <a:gridCol w="1164350"/>
              </a:tblGrid>
              <a:tr h="200025">
                <a:tc>
                  <a:txBody>
                    <a:bodyPr/>
                    <a:lstStyle/>
                    <a:p>
                      <a:pPr indent="0" lvl="0" marL="0" rtl="0" algn="ctr">
                        <a:lnSpc>
                          <a:spcPct val="115000"/>
                        </a:lnSpc>
                        <a:spcBef>
                          <a:spcPts val="0"/>
                        </a:spcBef>
                        <a:spcAft>
                          <a:spcPts val="0"/>
                        </a:spcAft>
                        <a:buNone/>
                      </a:pPr>
                      <a:r>
                        <a:rPr b="1" lang="en" sz="800"/>
                        <a:t>Metric</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How to Measure</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Value</a:t>
                      </a:r>
                      <a:endParaRPr b="1" sz="800"/>
                    </a:p>
                  </a:txBody>
                  <a:tcPr marT="91425" marB="91425" marR="91425" marL="91425"/>
                </a:tc>
              </a:tr>
              <a:tr h="219075">
                <a:tc>
                  <a:txBody>
                    <a:bodyPr/>
                    <a:lstStyle/>
                    <a:p>
                      <a:pPr indent="0" lvl="0" marL="0" rtl="0" algn="l">
                        <a:spcBef>
                          <a:spcPts val="0"/>
                        </a:spcBef>
                        <a:spcAft>
                          <a:spcPts val="0"/>
                        </a:spcAft>
                        <a:buNone/>
                      </a:pPr>
                      <a:r>
                        <a:rPr lang="en" sz="800"/>
                        <a:t>💸 </a:t>
                      </a:r>
                      <a:r>
                        <a:rPr b="1" lang="en" sz="800"/>
                        <a:t>Cost Savings from Outage Reduction</a:t>
                      </a:r>
                      <a:endParaRPr b="1" sz="800"/>
                    </a:p>
                  </a:txBody>
                  <a:tcPr marT="91425" marB="91425" marR="91425" marL="91425"/>
                </a:tc>
                <a:tc>
                  <a:txBody>
                    <a:bodyPr/>
                    <a:lstStyle/>
                    <a:p>
                      <a:pPr indent="0" lvl="0" marL="0" rtl="0" algn="l">
                        <a:spcBef>
                          <a:spcPts val="0"/>
                        </a:spcBef>
                        <a:spcAft>
                          <a:spcPts val="0"/>
                        </a:spcAft>
                        <a:buNone/>
                      </a:pPr>
                      <a:r>
                        <a:rPr lang="en" sz="800"/>
                        <a:t>Downtime × $ impact avoided post-modernization</a:t>
                      </a:r>
                      <a:endParaRPr sz="800"/>
                    </a:p>
                  </a:txBody>
                  <a:tcPr marT="91425" marB="91425" marR="91425" marL="91425"/>
                </a:tc>
                <a:tc>
                  <a:txBody>
                    <a:bodyPr/>
                    <a:lstStyle/>
                    <a:p>
                      <a:pPr indent="0" lvl="0" marL="0" rtl="0" algn="l">
                        <a:spcBef>
                          <a:spcPts val="0"/>
                        </a:spcBef>
                        <a:spcAft>
                          <a:spcPts val="0"/>
                        </a:spcAft>
                        <a:buNone/>
                      </a:pPr>
                      <a:r>
                        <a:rPr lang="en" sz="800"/>
                        <a:t>Tangible ROI</a:t>
                      </a:r>
                      <a:endParaRPr sz="800"/>
                    </a:p>
                  </a:txBody>
                  <a:tcPr marT="91425" marB="91425" marR="91425" marL="91425"/>
                </a:tc>
              </a:tr>
              <a:tr h="219075">
                <a:tc>
                  <a:txBody>
                    <a:bodyPr/>
                    <a:lstStyle/>
                    <a:p>
                      <a:pPr indent="0" lvl="0" marL="0" rtl="0" algn="l">
                        <a:spcBef>
                          <a:spcPts val="0"/>
                        </a:spcBef>
                        <a:spcAft>
                          <a:spcPts val="0"/>
                        </a:spcAft>
                        <a:buNone/>
                      </a:pPr>
                      <a:r>
                        <a:rPr lang="en" sz="800"/>
                        <a:t>🏗️ </a:t>
                      </a:r>
                      <a:r>
                        <a:rPr b="1" lang="en" sz="800"/>
                        <a:t>Environment Consistency Score</a:t>
                      </a:r>
                      <a:endParaRPr b="1" sz="800"/>
                    </a:p>
                  </a:txBody>
                  <a:tcPr marT="91425" marB="91425" marR="91425" marL="91425"/>
                </a:tc>
                <a:tc>
                  <a:txBody>
                    <a:bodyPr/>
                    <a:lstStyle/>
                    <a:p>
                      <a:pPr indent="0" lvl="0" marL="0" rtl="0" algn="l">
                        <a:spcBef>
                          <a:spcPts val="0"/>
                        </a:spcBef>
                        <a:spcAft>
                          <a:spcPts val="0"/>
                        </a:spcAft>
                        <a:buNone/>
                      </a:pPr>
                      <a:r>
                        <a:rPr lang="en" sz="800"/>
                        <a:t>Config parity across envs (dev/stage/prod)</a:t>
                      </a:r>
                      <a:endParaRPr sz="800"/>
                    </a:p>
                  </a:txBody>
                  <a:tcPr marT="91425" marB="91425" marR="91425" marL="91425"/>
                </a:tc>
                <a:tc>
                  <a:txBody>
                    <a:bodyPr/>
                    <a:lstStyle/>
                    <a:p>
                      <a:pPr indent="0" lvl="0" marL="0" rtl="0" algn="l">
                        <a:spcBef>
                          <a:spcPts val="0"/>
                        </a:spcBef>
                        <a:spcAft>
                          <a:spcPts val="0"/>
                        </a:spcAft>
                        <a:buNone/>
                      </a:pPr>
                      <a:r>
                        <a:rPr lang="en" sz="800"/>
                        <a:t>Less drift = fewer bugs</a:t>
                      </a:r>
                      <a:endParaRPr sz="800"/>
                    </a:p>
                  </a:txBody>
                  <a:tcPr marT="91425" marB="91425" marR="91425" marL="91425"/>
                </a:tc>
              </a:tr>
              <a:tr h="219075">
                <a:tc>
                  <a:txBody>
                    <a:bodyPr/>
                    <a:lstStyle/>
                    <a:p>
                      <a:pPr indent="0" lvl="0" marL="0" rtl="0" algn="l">
                        <a:spcBef>
                          <a:spcPts val="0"/>
                        </a:spcBef>
                        <a:spcAft>
                          <a:spcPts val="0"/>
                        </a:spcAft>
                        <a:buNone/>
                      </a:pPr>
                      <a:r>
                        <a:rPr lang="en" sz="800"/>
                        <a:t>🚀 </a:t>
                      </a:r>
                      <a:r>
                        <a:rPr b="1" lang="en" sz="800"/>
                        <a:t>Release Velocity</a:t>
                      </a:r>
                      <a:endParaRPr b="1" sz="800"/>
                    </a:p>
                  </a:txBody>
                  <a:tcPr marT="91425" marB="91425" marR="91425" marL="91425"/>
                </a:tc>
                <a:tc>
                  <a:txBody>
                    <a:bodyPr/>
                    <a:lstStyle/>
                    <a:p>
                      <a:pPr indent="0" lvl="0" marL="0" rtl="0" algn="l">
                        <a:spcBef>
                          <a:spcPts val="0"/>
                        </a:spcBef>
                        <a:spcAft>
                          <a:spcPts val="0"/>
                        </a:spcAft>
                        <a:buNone/>
                      </a:pPr>
                      <a:r>
                        <a:rPr lang="en" sz="800"/>
                        <a:t>Releases per week/month before vs. after</a:t>
                      </a:r>
                      <a:endParaRPr sz="800"/>
                    </a:p>
                  </a:txBody>
                  <a:tcPr marT="91425" marB="91425" marR="91425" marL="91425"/>
                </a:tc>
                <a:tc>
                  <a:txBody>
                    <a:bodyPr/>
                    <a:lstStyle/>
                    <a:p>
                      <a:pPr indent="0" lvl="0" marL="0" rtl="0" algn="l">
                        <a:spcBef>
                          <a:spcPts val="0"/>
                        </a:spcBef>
                        <a:spcAft>
                          <a:spcPts val="0"/>
                        </a:spcAft>
                        <a:buNone/>
                      </a:pPr>
                      <a:r>
                        <a:rPr lang="en" sz="800"/>
                        <a:t>Faster CI/CD cycles</a:t>
                      </a:r>
                      <a:endParaRPr sz="800"/>
                    </a:p>
                  </a:txBody>
                  <a:tcPr marT="91425" marB="91425" marR="91425" marL="91425"/>
                </a:tc>
              </a:tr>
            </a:tbl>
          </a:graphicData>
        </a:graphic>
      </p:graphicFrame>
      <p:sp>
        <p:nvSpPr>
          <p:cNvPr id="165" name="Google Shape;165;p30"/>
          <p:cNvSpPr txBox="1"/>
          <p:nvPr/>
        </p:nvSpPr>
        <p:spPr>
          <a:xfrm>
            <a:off x="304800" y="19186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 sz="800"/>
              <a:t>✅ 1. Developer &amp; SRE Productivity</a:t>
            </a:r>
            <a:endParaRPr b="1" sz="800"/>
          </a:p>
          <a:p>
            <a:pPr indent="0" lvl="0" marL="0" rtl="0" algn="l">
              <a:lnSpc>
                <a:spcPct val="115000"/>
              </a:lnSpc>
              <a:spcBef>
                <a:spcPts val="400"/>
              </a:spcBef>
              <a:spcAft>
                <a:spcPts val="0"/>
              </a:spcAft>
              <a:buNone/>
            </a:pPr>
            <a:r>
              <a:t/>
            </a:r>
            <a:endParaRPr b="1" sz="800"/>
          </a:p>
          <a:p>
            <a:pPr indent="0" lvl="0" marL="0" rtl="0" algn="l">
              <a:lnSpc>
                <a:spcPct val="115000"/>
              </a:lnSpc>
              <a:spcBef>
                <a:spcPts val="1800"/>
              </a:spcBef>
              <a:spcAft>
                <a:spcPts val="0"/>
              </a:spcAft>
              <a:buNone/>
            </a:pPr>
            <a:r>
              <a:rPr b="1" lang="en" sz="800"/>
              <a:t>✅ 2. System Reliability &amp; Risk Reduction</a:t>
            </a:r>
            <a:endParaRPr b="1" sz="800"/>
          </a:p>
          <a:p>
            <a:pPr indent="0" lvl="0" marL="0" rtl="0" algn="l">
              <a:lnSpc>
                <a:spcPct val="115000"/>
              </a:lnSpc>
              <a:spcBef>
                <a:spcPts val="400"/>
              </a:spcBef>
              <a:spcAft>
                <a:spcPts val="0"/>
              </a:spcAft>
              <a:buNone/>
            </a:pPr>
            <a:r>
              <a:t/>
            </a:r>
            <a:endParaRPr b="1" sz="800"/>
          </a:p>
          <a:p>
            <a:pPr indent="0" lvl="0" marL="0" rtl="0" algn="l">
              <a:lnSpc>
                <a:spcPct val="115000"/>
              </a:lnSpc>
              <a:spcBef>
                <a:spcPts val="1800"/>
              </a:spcBef>
              <a:spcAft>
                <a:spcPts val="0"/>
              </a:spcAft>
              <a:buNone/>
            </a:pPr>
            <a:r>
              <a:rPr b="1" lang="en" sz="800"/>
              <a:t>✅ 3. Operational Efficiency</a:t>
            </a:r>
            <a:endParaRPr b="1" sz="800"/>
          </a:p>
          <a:p>
            <a:pPr indent="0" lvl="0" marL="0" rtl="0" algn="l">
              <a:lnSpc>
                <a:spcPct val="115000"/>
              </a:lnSpc>
              <a:spcBef>
                <a:spcPts val="400"/>
              </a:spcBef>
              <a:spcAft>
                <a:spcPts val="0"/>
              </a:spcAft>
              <a:buNone/>
            </a:pPr>
            <a:r>
              <a:t/>
            </a:r>
            <a:endParaRPr b="1" sz="800"/>
          </a:p>
          <a:p>
            <a:pPr indent="0" lvl="0" marL="0" rtl="0" algn="l">
              <a:lnSpc>
                <a:spcPct val="115000"/>
              </a:lnSpc>
              <a:spcBef>
                <a:spcPts val="1800"/>
              </a:spcBef>
              <a:spcAft>
                <a:spcPts val="0"/>
              </a:spcAft>
              <a:buNone/>
            </a:pPr>
            <a:r>
              <a:rPr b="1" lang="en" sz="800"/>
              <a:t>✅ 4. AI Impact &amp; Usage</a:t>
            </a:r>
            <a:endParaRPr b="1" sz="800"/>
          </a:p>
          <a:p>
            <a:pPr indent="0" lvl="0" marL="0" rtl="0" algn="l">
              <a:lnSpc>
                <a:spcPct val="115000"/>
              </a:lnSpc>
              <a:spcBef>
                <a:spcPts val="400"/>
              </a:spcBef>
              <a:spcAft>
                <a:spcPts val="0"/>
              </a:spcAft>
              <a:buNone/>
            </a:pPr>
            <a:r>
              <a:t/>
            </a:r>
            <a:endParaRPr b="1" sz="800"/>
          </a:p>
          <a:p>
            <a:pPr indent="0" lvl="0" marL="0" rtl="0" algn="l">
              <a:lnSpc>
                <a:spcPct val="115000"/>
              </a:lnSpc>
              <a:spcBef>
                <a:spcPts val="1800"/>
              </a:spcBef>
              <a:spcAft>
                <a:spcPts val="400"/>
              </a:spcAft>
              <a:buNone/>
            </a:pPr>
            <a:r>
              <a:rPr b="1" lang="en" sz="800"/>
              <a:t>✅ 5. Business Impact</a:t>
            </a:r>
            <a:endParaRPr b="1" sz="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How to Track These Metrics</a:t>
            </a:r>
            <a:endParaRPr b="1" sz="17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Use </a:t>
            </a:r>
            <a:r>
              <a:rPr b="1" lang="en" sz="1100">
                <a:solidFill>
                  <a:schemeClr val="dk1"/>
                </a:solidFill>
              </a:rPr>
              <a:t>telemetry from MCP clients</a:t>
            </a:r>
            <a:br>
              <a:rPr b="1" lang="en"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Integrate with tools like </a:t>
            </a:r>
            <a:r>
              <a:rPr b="1" lang="en" sz="1100">
                <a:solidFill>
                  <a:schemeClr val="dk1"/>
                </a:solidFill>
              </a:rPr>
              <a:t>Datadog, Prometheus, Grafana</a:t>
            </a:r>
            <a:br>
              <a:rPr b="1" lang="en"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Leverage </a:t>
            </a:r>
            <a:r>
              <a:rPr b="1" lang="en" sz="1100">
                <a:solidFill>
                  <a:schemeClr val="dk1"/>
                </a:solidFill>
              </a:rPr>
              <a:t>audit logs, incident reports, and deployment history</a:t>
            </a:r>
            <a:br>
              <a:rPr b="1" lang="en"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Add </a:t>
            </a:r>
            <a:r>
              <a:rPr b="1" lang="en" sz="1100">
                <a:solidFill>
                  <a:schemeClr val="dk1"/>
                </a:solidFill>
              </a:rPr>
              <a:t>AI usage analytics dashboards</a:t>
            </a:r>
            <a:br>
              <a:rPr b="1" lang="en"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Set up </a:t>
            </a:r>
            <a:r>
              <a:rPr b="1" lang="en" sz="1100">
                <a:solidFill>
                  <a:schemeClr val="dk1"/>
                </a:solidFill>
              </a:rPr>
              <a:t>monthly/quarterly review reports</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 Service -Phase 2 or NextGen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1100">
                <a:solidFill>
                  <a:schemeClr val="dk1"/>
                </a:solidFill>
              </a:rPr>
              <a:t>Set of </a:t>
            </a:r>
            <a:r>
              <a:rPr b="1" lang="en" sz="1100">
                <a:solidFill>
                  <a:schemeClr val="dk1"/>
                </a:solidFill>
              </a:rPr>
              <a:t>ideas and modernization solutions</a:t>
            </a:r>
            <a:r>
              <a:rPr lang="en" sz="1100">
                <a:solidFill>
                  <a:schemeClr val="dk1"/>
                </a:solidFill>
              </a:rPr>
              <a:t> to evolve your </a:t>
            </a:r>
            <a:r>
              <a:rPr b="1" lang="en" sz="1100">
                <a:solidFill>
                  <a:schemeClr val="dk1"/>
                </a:solidFill>
              </a:rPr>
              <a:t>Enterprise Config Service</a:t>
            </a:r>
            <a:r>
              <a:rPr lang="en" sz="1100">
                <a:solidFill>
                  <a:schemeClr val="dk1"/>
                </a:solidFill>
              </a:rPr>
              <a:t> using </a:t>
            </a:r>
            <a:r>
              <a:rPr b="1" lang="en" sz="1100">
                <a:solidFill>
                  <a:schemeClr val="dk1"/>
                </a:solidFill>
              </a:rPr>
              <a:t>GenAI</a:t>
            </a:r>
            <a:r>
              <a:rPr lang="en" sz="1100">
                <a:solidFill>
                  <a:schemeClr val="dk1"/>
                </a:solidFill>
              </a:rPr>
              <a:t> and </a:t>
            </a:r>
            <a:r>
              <a:rPr b="1" lang="en" sz="1100">
                <a:solidFill>
                  <a:schemeClr val="dk1"/>
                </a:solidFill>
              </a:rPr>
              <a:t>MCP (Model Context Protocol) Client/Server</a:t>
            </a:r>
            <a:r>
              <a:rPr lang="en" sz="1100">
                <a:solidFill>
                  <a:schemeClr val="dk1"/>
                </a:solidFill>
              </a:rPr>
              <a:t> architecture, moving beyond the traditional client-server model:</a:t>
            </a:r>
            <a:endParaRPr sz="1100">
              <a:solidFill>
                <a:schemeClr val="dk1"/>
              </a:solidFill>
            </a:endParaRPr>
          </a:p>
          <a:p>
            <a:pPr indent="0" lvl="0" marL="0" rtl="0" algn="l">
              <a:lnSpc>
                <a:spcPct val="133333"/>
              </a:lnSpc>
              <a:spcBef>
                <a:spcPts val="1200"/>
              </a:spcBef>
              <a:spcAft>
                <a:spcPts val="0"/>
              </a:spcAft>
              <a:buClr>
                <a:schemeClr val="dk1"/>
              </a:buClr>
              <a:buSzPct val="64705"/>
              <a:buFont typeface="Arial"/>
              <a:buNone/>
            </a:pPr>
            <a:r>
              <a:rPr lang="en" sz="1700">
                <a:solidFill>
                  <a:srgbClr val="FFFFFF"/>
                </a:solidFill>
                <a:highlight>
                  <a:srgbClr val="1C1C1C"/>
                </a:highlight>
              </a:rPr>
              <a:t> Next-Generation Enterprise Config Service Architecture</a:t>
            </a:r>
            <a:endParaRPr sz="1700">
              <a:solidFill>
                <a:srgbClr val="FFFFFF"/>
              </a:solidFill>
              <a:highlight>
                <a:srgbClr val="1C1C1C"/>
              </a:highlight>
            </a:endParaRPr>
          </a:p>
          <a:p>
            <a:pPr indent="0" lvl="0" marL="0" rtl="0" algn="l">
              <a:lnSpc>
                <a:spcPct val="160000"/>
              </a:lnSpc>
              <a:spcBef>
                <a:spcPts val="1700"/>
              </a:spcBef>
              <a:spcAft>
                <a:spcPts val="0"/>
              </a:spcAft>
              <a:buClr>
                <a:schemeClr val="dk1"/>
              </a:buClr>
              <a:buSzPct val="84615"/>
              <a:buFont typeface="Arial"/>
              <a:buNone/>
            </a:pPr>
            <a:r>
              <a:rPr lang="en" sz="1300">
                <a:solidFill>
                  <a:srgbClr val="FFFFFF"/>
                </a:solidFill>
                <a:highlight>
                  <a:srgbClr val="1C1C1C"/>
                </a:highlight>
              </a:rPr>
              <a:t>Core Architecture Evolution</a:t>
            </a:r>
            <a:endParaRPr sz="1300">
              <a:solidFill>
                <a:srgbClr val="FFFFFF"/>
              </a:solidFill>
              <a:highlight>
                <a:srgbClr val="1C1C1C"/>
              </a:highlight>
            </a:endParaRPr>
          </a:p>
          <a:p>
            <a:pPr indent="0" lvl="0" marL="0" rtl="0" algn="l">
              <a:lnSpc>
                <a:spcPct val="156000"/>
              </a:lnSpc>
              <a:spcBef>
                <a:spcPts val="800"/>
              </a:spcBef>
              <a:spcAft>
                <a:spcPts val="0"/>
              </a:spcAft>
              <a:buNone/>
            </a:pPr>
            <a:r>
              <a:rPr lang="en" sz="1200">
                <a:solidFill>
                  <a:srgbClr val="FFFFFF"/>
                </a:solidFill>
                <a:highlight>
                  <a:srgbClr val="1C1C1C"/>
                </a:highlight>
              </a:rPr>
              <a:t>Current State</a:t>
            </a:r>
            <a:r>
              <a:rPr lang="en" sz="1200">
                <a:solidFill>
                  <a:srgbClr val="D4D4D8"/>
                </a:solidFill>
                <a:highlight>
                  <a:srgbClr val="1C1C1C"/>
                </a:highlight>
              </a:rPr>
              <a:t>: Traditional client-server with Apigee proxy </a:t>
            </a:r>
            <a:endParaRPr sz="1200">
              <a:solidFill>
                <a:srgbClr val="D4D4D8"/>
              </a:solidFill>
              <a:highlight>
                <a:srgbClr val="1C1C1C"/>
              </a:highlight>
            </a:endParaRPr>
          </a:p>
          <a:p>
            <a:pPr indent="0" lvl="0" marL="0" rtl="0" algn="l">
              <a:lnSpc>
                <a:spcPct val="156000"/>
              </a:lnSpc>
              <a:spcBef>
                <a:spcPts val="1500"/>
              </a:spcBef>
              <a:spcAft>
                <a:spcPts val="0"/>
              </a:spcAft>
              <a:buClr>
                <a:schemeClr val="dk1"/>
              </a:buClr>
              <a:buSzPct val="91666"/>
              <a:buFont typeface="Arial"/>
              <a:buNone/>
            </a:pPr>
            <a:r>
              <a:rPr lang="en" sz="1200">
                <a:solidFill>
                  <a:srgbClr val="FFFFFF"/>
                </a:solidFill>
                <a:highlight>
                  <a:srgbClr val="1C1C1C"/>
                </a:highlight>
              </a:rPr>
              <a:t>Future State</a:t>
            </a:r>
            <a:r>
              <a:rPr lang="en" sz="1200">
                <a:solidFill>
                  <a:srgbClr val="D4D4D8"/>
                </a:solidFill>
                <a:highlight>
                  <a:srgbClr val="1C1C1C"/>
                </a:highlight>
              </a:rPr>
              <a:t>: AI-native, MCP-powered distributed configuration mesh</a:t>
            </a:r>
            <a:endParaRPr sz="1200">
              <a:solidFill>
                <a:srgbClr val="D4D4D8"/>
              </a:solidFill>
              <a:highlight>
                <a:srgbClr val="1C1C1C"/>
              </a:highlight>
            </a:endParaRPr>
          </a:p>
          <a:p>
            <a:pPr indent="0" lvl="0" marL="0" rtl="0" algn="l">
              <a:spcBef>
                <a:spcPts val="1500"/>
              </a:spcBef>
              <a:spcAft>
                <a:spcPts val="0"/>
              </a:spcAft>
              <a:buNone/>
            </a:pPr>
            <a:r>
              <a:t/>
            </a:r>
            <a:endParaRPr sz="1100">
              <a:solidFill>
                <a:schemeClr val="dk1"/>
              </a:solidFill>
            </a:endParaRPr>
          </a:p>
          <a:p>
            <a:pPr indent="0" lvl="0" marL="0" rtl="0" algn="l">
              <a:spcBef>
                <a:spcPts val="1400"/>
              </a:spcBef>
              <a:spcAft>
                <a:spcPts val="0"/>
              </a:spcAft>
              <a:buClr>
                <a:schemeClr val="dk1"/>
              </a:buClr>
              <a:buSzPct val="84615"/>
              <a:buFont typeface="Arial"/>
              <a:buNone/>
            </a:pPr>
            <a:r>
              <a:rPr b="1" lang="en" sz="1300">
                <a:solidFill>
                  <a:schemeClr val="dk1"/>
                </a:solidFill>
              </a:rPr>
              <a:t>Phase2 Goals</a:t>
            </a:r>
            <a:endParaRPr b="1" sz="1300">
              <a:solidFill>
                <a:schemeClr val="dk1"/>
              </a:solidFill>
            </a:endParaRPr>
          </a:p>
          <a:p>
            <a:pPr indent="-258762" lvl="0" marL="457200" rtl="0" algn="l">
              <a:spcBef>
                <a:spcPts val="1200"/>
              </a:spcBef>
              <a:spcAft>
                <a:spcPts val="0"/>
              </a:spcAft>
              <a:buClr>
                <a:schemeClr val="dk1"/>
              </a:buClr>
              <a:buSzPct val="100000"/>
              <a:buChar char="●"/>
            </a:pPr>
            <a:r>
              <a:rPr lang="en" sz="1000">
                <a:solidFill>
                  <a:schemeClr val="dk1"/>
                </a:solidFill>
              </a:rPr>
              <a:t>Auto onboarding </a:t>
            </a:r>
            <a:endParaRPr sz="1000">
              <a:solidFill>
                <a:schemeClr val="dk1"/>
              </a:solidFill>
            </a:endParaRPr>
          </a:p>
          <a:p>
            <a:pPr indent="-258762" lvl="0" marL="457200" rtl="0" algn="l">
              <a:spcBef>
                <a:spcPts val="0"/>
              </a:spcBef>
              <a:spcAft>
                <a:spcPts val="0"/>
              </a:spcAft>
              <a:buClr>
                <a:schemeClr val="dk1"/>
              </a:buClr>
              <a:buSzPct val="100000"/>
              <a:buChar char="●"/>
            </a:pPr>
            <a:r>
              <a:rPr lang="en" sz="1000">
                <a:solidFill>
                  <a:schemeClr val="dk1"/>
                </a:solidFill>
              </a:rPr>
              <a:t>Config drift management </a:t>
            </a:r>
            <a:endParaRPr sz="1000">
              <a:solidFill>
                <a:schemeClr val="dk1"/>
              </a:solidFill>
            </a:endParaRPr>
          </a:p>
          <a:p>
            <a:pPr indent="-258762" lvl="0" marL="457200" rtl="0" algn="l">
              <a:spcBef>
                <a:spcPts val="0"/>
              </a:spcBef>
              <a:spcAft>
                <a:spcPts val="0"/>
              </a:spcAft>
              <a:buClr>
                <a:schemeClr val="dk1"/>
              </a:buClr>
              <a:buSzPct val="100000"/>
              <a:buChar char="●"/>
            </a:pPr>
            <a:r>
              <a:rPr lang="en" sz="1000">
                <a:solidFill>
                  <a:schemeClr val="dk1"/>
                </a:solidFill>
              </a:rPr>
              <a:t>CICD integration </a:t>
            </a:r>
            <a:r>
              <a:rPr lang="en" sz="1100">
                <a:solidFill>
                  <a:schemeClr val="dk1"/>
                </a:solidFill>
              </a:rPr>
              <a:t> </a:t>
            </a:r>
            <a:endParaRPr sz="1100">
              <a:solidFill>
                <a:schemeClr val="dk1"/>
              </a:solidFill>
            </a:endParaRPr>
          </a:p>
          <a:p>
            <a:pPr indent="-261778" lvl="0" marL="457200" rtl="0" algn="l">
              <a:spcBef>
                <a:spcPts val="0"/>
              </a:spcBef>
              <a:spcAft>
                <a:spcPts val="0"/>
              </a:spcAft>
              <a:buClr>
                <a:schemeClr val="dk1"/>
              </a:buClr>
              <a:buSzPct val="100000"/>
              <a:buChar char="●"/>
            </a:pPr>
            <a:r>
              <a:rPr lang="en" sz="1100">
                <a:solidFill>
                  <a:schemeClr val="dk1"/>
                </a:solidFill>
              </a:rPr>
              <a:t>Enable Dynamic Refresh of properties without CR</a:t>
            </a:r>
            <a:endParaRPr sz="1100">
              <a:solidFill>
                <a:schemeClr val="dk1"/>
              </a:solidFill>
            </a:endParaRPr>
          </a:p>
          <a:p>
            <a:pPr indent="-261778" lvl="0" marL="457200" rtl="0" algn="l">
              <a:spcBef>
                <a:spcPts val="0"/>
              </a:spcBef>
              <a:spcAft>
                <a:spcPts val="0"/>
              </a:spcAft>
              <a:buClr>
                <a:schemeClr val="dk1"/>
              </a:buClr>
              <a:buSzPct val="100000"/>
              <a:buChar char="●"/>
            </a:pPr>
            <a:r>
              <a:rPr lang="en" sz="1100">
                <a:solidFill>
                  <a:schemeClr val="dk1"/>
                </a:solidFill>
              </a:rPr>
              <a:t>Introduce self-healing, drift detection, and predictive config management.</a:t>
            </a:r>
            <a:endParaRPr sz="1100">
              <a:solidFill>
                <a:schemeClr val="dk1"/>
              </a:solidFill>
            </a:endParaRPr>
          </a:p>
          <a:p>
            <a:pPr indent="-261778" lvl="0" marL="457200" rtl="0" algn="l">
              <a:spcBef>
                <a:spcPts val="0"/>
              </a:spcBef>
              <a:spcAft>
                <a:spcPts val="0"/>
              </a:spcAft>
              <a:buClr>
                <a:schemeClr val="dk1"/>
              </a:buClr>
              <a:buSzPct val="100000"/>
              <a:buChar char="●"/>
            </a:pPr>
            <a:r>
              <a:rPr lang="en" sz="1100">
                <a:solidFill>
                  <a:schemeClr val="dk1"/>
                </a:solidFill>
              </a:rPr>
              <a:t>Improve developer and SRE productivity via automation and smart UIs.</a:t>
            </a:r>
            <a:endParaRPr sz="1100">
              <a:solidFill>
                <a:schemeClr val="dk1"/>
              </a:solidFill>
            </a:endParaRPr>
          </a:p>
          <a:p>
            <a:pPr indent="-261778" lvl="0" marL="457200" rtl="0" algn="l">
              <a:spcBef>
                <a:spcPts val="0"/>
              </a:spcBef>
              <a:spcAft>
                <a:spcPts val="0"/>
              </a:spcAft>
              <a:buClr>
                <a:schemeClr val="dk1"/>
              </a:buClr>
              <a:buSzPct val="100000"/>
              <a:buChar char="●"/>
            </a:pPr>
            <a:r>
              <a:rPr lang="en" sz="1100">
                <a:solidFill>
                  <a:schemeClr val="dk1"/>
                </a:solidFill>
              </a:rPr>
              <a:t>Measuring the outcome and value, requires both quantitative and qualitative metrics.</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261778" lvl="0" marL="457200" rtl="0" algn="l">
              <a:spcBef>
                <a:spcPts val="1200"/>
              </a:spcBef>
              <a:spcAft>
                <a:spcPts val="0"/>
              </a:spcAft>
              <a:buClr>
                <a:schemeClr val="dk1"/>
              </a:buClr>
              <a:buSzPct val="100000"/>
              <a:buChar char="●"/>
            </a:pPr>
            <a:r>
              <a:rPr lang="en" sz="1100">
                <a:solidFill>
                  <a:schemeClr val="dk1"/>
                </a:solidFill>
              </a:rPr>
              <a:t>Vault Integration to automate password push to Hashicorp Vault</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
        <p:nvSpPr>
          <p:cNvPr id="64" name="Google Shape;64;p14"/>
          <p:cNvSpPr txBox="1"/>
          <p:nvPr/>
        </p:nvSpPr>
        <p:spPr>
          <a:xfrm>
            <a:off x="5753725" y="1454725"/>
            <a:ext cx="3000000" cy="34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DriftGuard AI</a:t>
            </a:r>
            <a:endParaRPr b="1" sz="1100">
              <a:solidFill>
                <a:schemeClr val="dk1"/>
              </a:solidFill>
            </a:endParaRPr>
          </a:p>
          <a:p>
            <a:pPr indent="0" lvl="0" marL="0" rtl="0" algn="l">
              <a:spcBef>
                <a:spcPts val="0"/>
              </a:spcBef>
              <a:spcAft>
                <a:spcPts val="0"/>
              </a:spcAft>
              <a:buNone/>
            </a:pPr>
            <a:r>
              <a:rPr lang="en" sz="1100">
                <a:solidFill>
                  <a:schemeClr val="dk1"/>
                </a:solidFill>
              </a:rPr>
              <a:t>"Detect. Predict. Heal."</a:t>
            </a:r>
            <a:endParaRPr sz="11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 Product Overview:</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DriftGuard AI</a:t>
            </a:r>
            <a:r>
              <a:rPr lang="en" sz="1100">
                <a:solidFill>
                  <a:schemeClr val="dk1"/>
                </a:solidFill>
              </a:rPr>
              <a:t> is an intelligent, full-stack configuration drift detection, analysis, and remediation platform that ensures consistency and security across distributed environments. It leverages AI to detect anomalies, predict future drifts, and recommend actions. It is built on an </a:t>
            </a:r>
            <a:r>
              <a:rPr b="1" lang="en" sz="1100">
                <a:solidFill>
                  <a:schemeClr val="dk1"/>
                </a:solidFill>
              </a:rPr>
              <a:t>MCP-based architecture</a:t>
            </a:r>
            <a:r>
              <a:rPr lang="en" sz="1100">
                <a:solidFill>
                  <a:schemeClr val="dk1"/>
                </a:solidFill>
              </a:rPr>
              <a:t>, allowing seamless integration with multiple language clients and services (Java, Python, Spring, etc.).</a:t>
            </a:r>
            <a:endParaRPr sz="1100">
              <a:solidFill>
                <a:schemeClr val="dk1"/>
              </a:solidFill>
            </a:endParaRPr>
          </a:p>
          <a:p>
            <a:pPr indent="0" lvl="0" marL="0" rtl="0" algn="l">
              <a:spcBef>
                <a:spcPts val="1200"/>
              </a:spcBef>
              <a:spcAft>
                <a:spcPts val="0"/>
              </a:spcAft>
              <a:buNone/>
            </a:pPr>
            <a:r>
              <a:t/>
            </a:r>
            <a:endParaRPr sz="1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idx="1" type="body"/>
          </p:nvPr>
        </p:nvSpPr>
        <p:spPr>
          <a:xfrm>
            <a:off x="233125" y="261750"/>
            <a:ext cx="3993600" cy="193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Clr>
                <a:schemeClr val="dk1"/>
              </a:buClr>
              <a:buSzPct val="64705"/>
              <a:buFont typeface="Arial"/>
              <a:buNone/>
            </a:pPr>
            <a:r>
              <a:rPr b="1" lang="en" sz="1700">
                <a:solidFill>
                  <a:schemeClr val="dk1"/>
                </a:solidFill>
              </a:rPr>
              <a:t>Rollout Plan / Milestones</a:t>
            </a:r>
            <a:endParaRPr b="1" sz="1700">
              <a:solidFill>
                <a:schemeClr val="dk1"/>
              </a:solidFill>
            </a:endParaRPr>
          </a:p>
          <a:p>
            <a:pPr indent="-282733" lvl="0" marL="457200" rtl="0" algn="l">
              <a:spcBef>
                <a:spcPts val="1200"/>
              </a:spcBef>
              <a:spcAft>
                <a:spcPts val="0"/>
              </a:spcAft>
              <a:buClr>
                <a:schemeClr val="dk1"/>
              </a:buClr>
              <a:buSzPct val="100000"/>
              <a:buAutoNum type="arabicPeriod"/>
            </a:pPr>
            <a:r>
              <a:rPr b="1" lang="en" sz="1100">
                <a:solidFill>
                  <a:schemeClr val="dk1"/>
                </a:solidFill>
              </a:rPr>
              <a:t>Phase 1</a:t>
            </a:r>
            <a:r>
              <a:rPr lang="en" sz="1100">
                <a:solidFill>
                  <a:schemeClr val="dk1"/>
                </a:solidFill>
              </a:rPr>
              <a:t> – MCP Core &amp; Clients: Drift Detection + GitOps Connector</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AutoNum type="arabicPeriod"/>
            </a:pPr>
            <a:r>
              <a:rPr b="1" lang="en" sz="1100">
                <a:solidFill>
                  <a:schemeClr val="dk1"/>
                </a:solidFill>
              </a:rPr>
              <a:t>Phase 2</a:t>
            </a:r>
            <a:r>
              <a:rPr lang="en" sz="1100">
                <a:solidFill>
                  <a:schemeClr val="dk1"/>
                </a:solidFill>
              </a:rPr>
              <a:t> – GenAI Copilot &amp; Auto Onboarding</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AutoNum type="arabicPeriod"/>
            </a:pPr>
            <a:r>
              <a:rPr b="1" lang="en" sz="1100">
                <a:solidFill>
                  <a:schemeClr val="dk1"/>
                </a:solidFill>
              </a:rPr>
              <a:t>Phase 3</a:t>
            </a:r>
            <a:r>
              <a:rPr lang="en" sz="1100">
                <a:solidFill>
                  <a:schemeClr val="dk1"/>
                </a:solidFill>
              </a:rPr>
              <a:t> – UI Portal &amp; Validation Pipelines</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AutoNum type="arabicPeriod"/>
            </a:pPr>
            <a:r>
              <a:rPr b="1" lang="en" sz="1100">
                <a:solidFill>
                  <a:schemeClr val="dk1"/>
                </a:solidFill>
              </a:rPr>
              <a:t>Phase 4</a:t>
            </a:r>
            <a:r>
              <a:rPr lang="en" sz="1100">
                <a:solidFill>
                  <a:schemeClr val="dk1"/>
                </a:solidFill>
              </a:rPr>
              <a:t> – Enterprise Adoption, Training, and Metrics Dashboards</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
        <p:nvSpPr>
          <p:cNvPr id="176" name="Google Shape;176;p32"/>
          <p:cNvSpPr txBox="1"/>
          <p:nvPr/>
        </p:nvSpPr>
        <p:spPr>
          <a:xfrm>
            <a:off x="4977575" y="183375"/>
            <a:ext cx="3000000" cy="41091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900"/>
              </a:spcBef>
              <a:spcAft>
                <a:spcPts val="0"/>
              </a:spcAft>
              <a:buNone/>
            </a:pPr>
            <a:r>
              <a:rPr lang="en" sz="1700">
                <a:solidFill>
                  <a:srgbClr val="FFFFFF"/>
                </a:solidFill>
                <a:highlight>
                  <a:srgbClr val="1C1C1C"/>
                </a:highlight>
              </a:rPr>
              <a:t> Implementation Roadmap</a:t>
            </a:r>
            <a:endParaRPr sz="1700">
              <a:solidFill>
                <a:srgbClr val="FFFFFF"/>
              </a:solidFill>
              <a:highlight>
                <a:srgbClr val="1C1C1C"/>
              </a:highlight>
            </a:endParaRPr>
          </a:p>
          <a:p>
            <a:pPr indent="0" lvl="0" marL="0" rtl="0" algn="l">
              <a:lnSpc>
                <a:spcPct val="160000"/>
              </a:lnSpc>
              <a:spcBef>
                <a:spcPts val="1700"/>
              </a:spcBef>
              <a:spcAft>
                <a:spcPts val="0"/>
              </a:spcAft>
              <a:buNone/>
            </a:pPr>
            <a:r>
              <a:rPr lang="en" sz="1300">
                <a:solidFill>
                  <a:srgbClr val="FFFFFF"/>
                </a:solidFill>
                <a:highlight>
                  <a:srgbClr val="1C1C1C"/>
                </a:highlight>
              </a:rPr>
              <a:t>Phase 1: Foundation (3-6 months)</a:t>
            </a:r>
            <a:endParaRPr sz="1300">
              <a:solidFill>
                <a:srgbClr val="FFFFFF"/>
              </a:solidFill>
              <a:highlight>
                <a:srgbClr val="1C1C1C"/>
              </a:highlight>
            </a:endParaRPr>
          </a:p>
          <a:p>
            <a:pPr indent="-304800" lvl="0" marL="457200" rtl="0" algn="l">
              <a:lnSpc>
                <a:spcPct val="115000"/>
              </a:lnSpc>
              <a:spcBef>
                <a:spcPts val="800"/>
              </a:spcBef>
              <a:spcAft>
                <a:spcPts val="0"/>
              </a:spcAft>
              <a:buClr>
                <a:srgbClr val="D4D4D8"/>
              </a:buClr>
              <a:buSzPts val="1200"/>
              <a:buChar char="●"/>
            </a:pPr>
            <a:r>
              <a:rPr lang="en" sz="1200">
                <a:solidFill>
                  <a:srgbClr val="D4D4D8"/>
                </a:solidFill>
                <a:highlight>
                  <a:srgbClr val="1C1C1C"/>
                </a:highlight>
              </a:rPr>
              <a:t>Deploy MCP infrastructure</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D4D4D8"/>
                </a:solidFill>
                <a:highlight>
                  <a:srgbClr val="1C1C1C"/>
                </a:highlight>
              </a:rPr>
              <a:t>Implement basic AI validation</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D4D4D8"/>
                </a:solidFill>
                <a:highlight>
                  <a:srgbClr val="1C1C1C"/>
                </a:highlight>
              </a:rPr>
              <a:t>Migrate to container-native storage</a:t>
            </a:r>
            <a:endParaRPr sz="1200">
              <a:solidFill>
                <a:srgbClr val="D4D4D8"/>
              </a:solidFill>
              <a:highlight>
                <a:srgbClr val="1C1C1C"/>
              </a:highlight>
            </a:endParaRPr>
          </a:p>
          <a:p>
            <a:pPr indent="0" lvl="0" marL="0" rtl="0" algn="l">
              <a:lnSpc>
                <a:spcPct val="160000"/>
              </a:lnSpc>
              <a:spcBef>
                <a:spcPts val="800"/>
              </a:spcBef>
              <a:spcAft>
                <a:spcPts val="0"/>
              </a:spcAft>
              <a:buNone/>
            </a:pPr>
            <a:r>
              <a:rPr lang="en" sz="1300">
                <a:solidFill>
                  <a:srgbClr val="FFFFFF"/>
                </a:solidFill>
                <a:highlight>
                  <a:srgbClr val="1C1C1C"/>
                </a:highlight>
              </a:rPr>
              <a:t>Phase 2: Intelligence (6-9 months)</a:t>
            </a:r>
            <a:endParaRPr sz="1300">
              <a:solidFill>
                <a:srgbClr val="FFFFFF"/>
              </a:solidFill>
              <a:highlight>
                <a:srgbClr val="1C1C1C"/>
              </a:highlight>
            </a:endParaRPr>
          </a:p>
          <a:p>
            <a:pPr indent="-304800" lvl="0" marL="457200" rtl="0" algn="l">
              <a:lnSpc>
                <a:spcPct val="115000"/>
              </a:lnSpc>
              <a:spcBef>
                <a:spcPts val="800"/>
              </a:spcBef>
              <a:spcAft>
                <a:spcPts val="0"/>
              </a:spcAft>
              <a:buClr>
                <a:srgbClr val="D4D4D8"/>
              </a:buClr>
              <a:buSzPts val="1200"/>
              <a:buChar char="●"/>
            </a:pPr>
            <a:r>
              <a:rPr lang="en" sz="1200">
                <a:solidFill>
                  <a:srgbClr val="D4D4D8"/>
                </a:solidFill>
                <a:highlight>
                  <a:srgbClr val="1C1C1C"/>
                </a:highlight>
              </a:rPr>
              <a:t>Add drift detection AI</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D4D4D8"/>
                </a:solidFill>
                <a:highlight>
                  <a:srgbClr val="1C1C1C"/>
                </a:highlight>
              </a:rPr>
              <a:t>Implement auto-onboarding</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D4D4D8"/>
                </a:solidFill>
                <a:highlight>
                  <a:srgbClr val="1C1C1C"/>
                </a:highlight>
              </a:rPr>
              <a:t>Enhanced CI/CD integration</a:t>
            </a:r>
            <a:endParaRPr sz="1200">
              <a:solidFill>
                <a:srgbClr val="D4D4D8"/>
              </a:solidFill>
              <a:highlight>
                <a:srgbClr val="1C1C1C"/>
              </a:highlight>
            </a:endParaRPr>
          </a:p>
          <a:p>
            <a:pPr indent="0" lvl="0" marL="0" rtl="0" algn="l">
              <a:lnSpc>
                <a:spcPct val="160000"/>
              </a:lnSpc>
              <a:spcBef>
                <a:spcPts val="800"/>
              </a:spcBef>
              <a:spcAft>
                <a:spcPts val="0"/>
              </a:spcAft>
              <a:buNone/>
            </a:pPr>
            <a:r>
              <a:rPr lang="en" sz="1300">
                <a:solidFill>
                  <a:srgbClr val="FFFFFF"/>
                </a:solidFill>
                <a:highlight>
                  <a:srgbClr val="1C1C1C"/>
                </a:highlight>
              </a:rPr>
              <a:t>Phase 3: Automation (9-12 months)</a:t>
            </a:r>
            <a:endParaRPr sz="1300">
              <a:solidFill>
                <a:srgbClr val="FFFFFF"/>
              </a:solidFill>
              <a:highlight>
                <a:srgbClr val="1C1C1C"/>
              </a:highlight>
            </a:endParaRPr>
          </a:p>
          <a:p>
            <a:pPr indent="-304800" lvl="0" marL="457200" rtl="0" algn="l">
              <a:lnSpc>
                <a:spcPct val="115000"/>
              </a:lnSpc>
              <a:spcBef>
                <a:spcPts val="800"/>
              </a:spcBef>
              <a:spcAft>
                <a:spcPts val="0"/>
              </a:spcAft>
              <a:buClr>
                <a:srgbClr val="D4D4D8"/>
              </a:buClr>
              <a:buSzPts val="1200"/>
              <a:buChar char="●"/>
            </a:pPr>
            <a:r>
              <a:rPr lang="en" sz="1200">
                <a:solidFill>
                  <a:srgbClr val="D4D4D8"/>
                </a:solidFill>
                <a:highlight>
                  <a:srgbClr val="1C1C1C"/>
                </a:highlight>
              </a:rPr>
              <a:t>Full self-healing capabilities</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D4D4D8"/>
                </a:solidFill>
                <a:highlight>
                  <a:srgbClr val="1C1C1C"/>
                </a:highlight>
              </a:rPr>
              <a:t>Advanced predictive analytics</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D4D4D8"/>
                </a:solidFill>
                <a:highlight>
                  <a:srgbClr val="1C1C1C"/>
                </a:highlight>
              </a:rPr>
              <a:t>Complete GenAI integration</a:t>
            </a:r>
            <a:endParaRPr sz="1200">
              <a:solidFill>
                <a:srgbClr val="D4D4D8"/>
              </a:solidFill>
              <a:highlight>
                <a:srgbClr val="1C1C1C"/>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aphicFrame>
        <p:nvGraphicFramePr>
          <p:cNvPr id="69" name="Google Shape;69;p15"/>
          <p:cNvGraphicFramePr/>
          <p:nvPr/>
        </p:nvGraphicFramePr>
        <p:xfrm>
          <a:off x="654125" y="873200"/>
          <a:ext cx="3000000" cy="3000000"/>
        </p:xfrm>
        <a:graphic>
          <a:graphicData uri="http://schemas.openxmlformats.org/drawingml/2006/table">
            <a:tbl>
              <a:tblPr>
                <a:noFill/>
                <a:tableStyleId>{07AF7782-5183-42A4-B4FC-16AAC4933EC2}</a:tableStyleId>
              </a:tblPr>
              <a:tblGrid>
                <a:gridCol w="822100"/>
                <a:gridCol w="3199850"/>
              </a:tblGrid>
              <a:tr h="97775">
                <a:tc>
                  <a:txBody>
                    <a:bodyPr/>
                    <a:lstStyle/>
                    <a:p>
                      <a:pPr indent="0" lvl="0" marL="0" rtl="0" algn="ctr">
                        <a:lnSpc>
                          <a:spcPct val="115000"/>
                        </a:lnSpc>
                        <a:spcBef>
                          <a:spcPts val="0"/>
                        </a:spcBef>
                        <a:spcAft>
                          <a:spcPts val="0"/>
                        </a:spcAft>
                        <a:buNone/>
                      </a:pPr>
                      <a:r>
                        <a:rPr b="1" lang="en" sz="1100"/>
                        <a:t>Feature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Description</a:t>
                      </a:r>
                      <a:endParaRPr b="1" sz="1100"/>
                    </a:p>
                  </a:txBody>
                  <a:tcPr marT="91425" marB="91425" marR="91425" marL="91425"/>
                </a:tc>
              </a:tr>
              <a:tr h="157650">
                <a:tc>
                  <a:txBody>
                    <a:bodyPr/>
                    <a:lstStyle/>
                    <a:p>
                      <a:pPr indent="0" lvl="0" marL="0" rtl="0" algn="l">
                        <a:spcBef>
                          <a:spcPts val="0"/>
                        </a:spcBef>
                        <a:spcAft>
                          <a:spcPts val="0"/>
                        </a:spcAft>
                        <a:buNone/>
                      </a:pPr>
                      <a:r>
                        <a:rPr lang="en" sz="1100"/>
                        <a:t>🔍 </a:t>
                      </a:r>
                      <a:r>
                        <a:rPr b="1" lang="en" sz="1100"/>
                        <a:t>Drift Detection Engine</a:t>
                      </a:r>
                      <a:endParaRPr b="1" sz="1100"/>
                    </a:p>
                  </a:txBody>
                  <a:tcPr marT="91425" marB="91425" marR="91425" marL="91425"/>
                </a:tc>
                <a:tc>
                  <a:txBody>
                    <a:bodyPr/>
                    <a:lstStyle/>
                    <a:p>
                      <a:pPr indent="0" lvl="0" marL="0" rtl="0" algn="l">
                        <a:spcBef>
                          <a:spcPts val="0"/>
                        </a:spcBef>
                        <a:spcAft>
                          <a:spcPts val="0"/>
                        </a:spcAft>
                        <a:buNone/>
                      </a:pPr>
                      <a:r>
                        <a:rPr lang="en" sz="1300"/>
                        <a:t>Real-time and scheduled scanning of configs from Git, databases, live environments, or config services (e.g., Spring Cloud Config).</a:t>
                      </a:r>
                      <a:endParaRPr sz="1300"/>
                    </a:p>
                  </a:txBody>
                  <a:tcPr marT="91425" marB="91425" marR="91425" marL="91425"/>
                </a:tc>
              </a:tr>
              <a:tr h="157650">
                <a:tc>
                  <a:txBody>
                    <a:bodyPr/>
                    <a:lstStyle/>
                    <a:p>
                      <a:pPr indent="0" lvl="0" marL="0" rtl="0" algn="l">
                        <a:spcBef>
                          <a:spcPts val="0"/>
                        </a:spcBef>
                        <a:spcAft>
                          <a:spcPts val="0"/>
                        </a:spcAft>
                        <a:buNone/>
                      </a:pPr>
                      <a:r>
                        <a:rPr lang="en" sz="1100"/>
                        <a:t>🧠 </a:t>
                      </a:r>
                      <a:r>
                        <a:rPr b="1" lang="en" sz="1100"/>
                        <a:t>AI Drift Analysis</a:t>
                      </a:r>
                      <a:endParaRPr b="1" sz="1100"/>
                    </a:p>
                  </a:txBody>
                  <a:tcPr marT="91425" marB="91425" marR="91425" marL="91425"/>
                </a:tc>
                <a:tc>
                  <a:txBody>
                    <a:bodyPr/>
                    <a:lstStyle/>
                    <a:p>
                      <a:pPr indent="0" lvl="0" marL="0" rtl="0" algn="l">
                        <a:spcBef>
                          <a:spcPts val="0"/>
                        </a:spcBef>
                        <a:spcAft>
                          <a:spcPts val="0"/>
                        </a:spcAft>
                        <a:buNone/>
                      </a:pPr>
                      <a:r>
                        <a:rPr lang="en"/>
                        <a:t>Uses LLMs and ML models to identify risky drifts, false positives, and classify changes as benign, security-related, or critical.</a:t>
                      </a:r>
                      <a:endParaRPr/>
                    </a:p>
                  </a:txBody>
                  <a:tcPr marT="91425" marB="91425" marR="91425" marL="91425"/>
                </a:tc>
              </a:tr>
              <a:tr h="157650">
                <a:tc>
                  <a:txBody>
                    <a:bodyPr/>
                    <a:lstStyle/>
                    <a:p>
                      <a:pPr indent="0" lvl="0" marL="0" rtl="0" algn="l">
                        <a:spcBef>
                          <a:spcPts val="0"/>
                        </a:spcBef>
                        <a:spcAft>
                          <a:spcPts val="0"/>
                        </a:spcAft>
                        <a:buNone/>
                      </a:pPr>
                      <a:r>
                        <a:rPr lang="en" sz="1100"/>
                        <a:t>📜 </a:t>
                      </a:r>
                      <a:r>
                        <a:rPr b="1" lang="en" sz="1100"/>
                        <a:t>Explainable AI Suggestions</a:t>
                      </a:r>
                      <a:endParaRPr b="1" sz="1100"/>
                    </a:p>
                  </a:txBody>
                  <a:tcPr marT="91425" marB="91425" marR="91425" marL="91425"/>
                </a:tc>
                <a:tc>
                  <a:txBody>
                    <a:bodyPr/>
                    <a:lstStyle/>
                    <a:p>
                      <a:pPr indent="0" lvl="0" marL="0" rtl="0" algn="l">
                        <a:spcBef>
                          <a:spcPts val="0"/>
                        </a:spcBef>
                        <a:spcAft>
                          <a:spcPts val="0"/>
                        </a:spcAft>
                        <a:buNone/>
                      </a:pPr>
                      <a:r>
                        <a:rPr lang="en"/>
                        <a:t>AI explains why the drift occurred and suggests corrective actions with references to past resolutions.</a:t>
                      </a:r>
                      <a:endParaRPr/>
                    </a:p>
                  </a:txBody>
                  <a:tcPr marT="91425" marB="91425" marR="91425" marL="91425"/>
                </a:tc>
              </a:tr>
              <a:tr h="157650">
                <a:tc>
                  <a:txBody>
                    <a:bodyPr/>
                    <a:lstStyle/>
                    <a:p>
                      <a:pPr indent="0" lvl="0" marL="0" rtl="0" algn="l">
                        <a:spcBef>
                          <a:spcPts val="0"/>
                        </a:spcBef>
                        <a:spcAft>
                          <a:spcPts val="0"/>
                        </a:spcAft>
                        <a:buNone/>
                      </a:pPr>
                      <a:r>
                        <a:rPr lang="en" sz="1100"/>
                        <a:t>📊 </a:t>
                      </a:r>
                      <a:r>
                        <a:rPr b="1" lang="en" sz="1100"/>
                        <a:t>Drift Dashboard</a:t>
                      </a:r>
                      <a:endParaRPr b="1" sz="1100"/>
                    </a:p>
                  </a:txBody>
                  <a:tcPr marT="91425" marB="91425" marR="91425" marL="91425"/>
                </a:tc>
                <a:tc>
                  <a:txBody>
                    <a:bodyPr/>
                    <a:lstStyle/>
                    <a:p>
                      <a:pPr indent="0" lvl="0" marL="0" rtl="0" algn="l">
                        <a:spcBef>
                          <a:spcPts val="0"/>
                        </a:spcBef>
                        <a:spcAft>
                          <a:spcPts val="0"/>
                        </a:spcAft>
                        <a:buNone/>
                      </a:pPr>
                      <a:r>
                        <a:rPr lang="en"/>
                        <a:t>A live, interactive UI with drift history, risk scores, change diffs, and auto-remediation status.</a:t>
                      </a:r>
                      <a:endParaRPr/>
                    </a:p>
                  </a:txBody>
                  <a:tcPr marT="91425" marB="91425" marR="91425" marL="91425"/>
                </a:tc>
              </a:tr>
              <a:tr h="157650">
                <a:tc>
                  <a:txBody>
                    <a:bodyPr/>
                    <a:lstStyle/>
                    <a:p>
                      <a:pPr indent="0" lvl="0" marL="0" rtl="0" algn="l">
                        <a:spcBef>
                          <a:spcPts val="0"/>
                        </a:spcBef>
                        <a:spcAft>
                          <a:spcPts val="0"/>
                        </a:spcAft>
                        <a:buNone/>
                      </a:pPr>
                      <a:r>
                        <a:rPr lang="en" sz="1100"/>
                        <a:t>⚙️ </a:t>
                      </a:r>
                      <a:r>
                        <a:rPr b="1" lang="en" sz="1100"/>
                        <a:t>MCP Integration</a:t>
                      </a:r>
                      <a:endParaRPr b="1" sz="1100"/>
                    </a:p>
                  </a:txBody>
                  <a:tcPr marT="91425" marB="91425" marR="91425" marL="91425"/>
                </a:tc>
                <a:tc>
                  <a:txBody>
                    <a:bodyPr/>
                    <a:lstStyle/>
                    <a:p>
                      <a:pPr indent="0" lvl="0" marL="0" rtl="0" algn="l">
                        <a:spcBef>
                          <a:spcPts val="0"/>
                        </a:spcBef>
                        <a:spcAft>
                          <a:spcPts val="0"/>
                        </a:spcAft>
                        <a:buNone/>
                      </a:pPr>
                      <a:r>
                        <a:rPr lang="en"/>
                        <a:t>Uses MCP Server to manage client-server communication for config pull/push, drift events, and context metadata exchange.</a:t>
                      </a:r>
                      <a:endParaRPr/>
                    </a:p>
                  </a:txBody>
                  <a:tcPr marT="91425" marB="91425" marR="91425" marL="91425"/>
                </a:tc>
              </a:tr>
              <a:tr h="137675">
                <a:tc>
                  <a:txBody>
                    <a:bodyPr/>
                    <a:lstStyle/>
                    <a:p>
                      <a:pPr indent="0" lvl="0" marL="0" rtl="0" algn="l">
                        <a:spcBef>
                          <a:spcPts val="0"/>
                        </a:spcBef>
                        <a:spcAft>
                          <a:spcPts val="0"/>
                        </a:spcAft>
                        <a:buNone/>
                      </a:pPr>
                      <a:r>
                        <a:rPr lang="en" sz="1100"/>
                        <a:t>🔁 </a:t>
                      </a:r>
                      <a:r>
                        <a:rPr b="1" lang="en" sz="1100"/>
                        <a:t>Auto-remediation Pipelines</a:t>
                      </a:r>
                      <a:endParaRPr b="1" sz="1100"/>
                    </a:p>
                  </a:txBody>
                  <a:tcPr marT="91425" marB="91425" marR="91425" marL="91425"/>
                </a:tc>
                <a:tc>
                  <a:txBody>
                    <a:bodyPr/>
                    <a:lstStyle/>
                    <a:p>
                      <a:pPr indent="0" lvl="0" marL="0" rtl="0" algn="l">
                        <a:spcBef>
                          <a:spcPts val="0"/>
                        </a:spcBef>
                        <a:spcAft>
                          <a:spcPts val="0"/>
                        </a:spcAft>
                        <a:buNone/>
                      </a:pPr>
                      <a:r>
                        <a:rPr lang="en"/>
                        <a:t>Smart GitOps-based or API-based fix deployment with approval workflows.</a:t>
                      </a:r>
                      <a:endParaRPr/>
                    </a:p>
                  </a:txBody>
                  <a:tcPr marT="91425" marB="91425" marR="91425" marL="91425"/>
                </a:tc>
              </a:tr>
              <a:tr h="137675">
                <a:tc>
                  <a:txBody>
                    <a:bodyPr/>
                    <a:lstStyle/>
                    <a:p>
                      <a:pPr indent="0" lvl="0" marL="0" rtl="0" algn="l">
                        <a:spcBef>
                          <a:spcPts val="0"/>
                        </a:spcBef>
                        <a:spcAft>
                          <a:spcPts val="0"/>
                        </a:spcAft>
                        <a:buNone/>
                      </a:pPr>
                      <a:r>
                        <a:rPr lang="en" sz="1100"/>
                        <a:t>🛡️ </a:t>
                      </a:r>
                      <a:r>
                        <a:rPr b="1" lang="en" sz="1100"/>
                        <a:t>Security &amp; Policy Engine</a:t>
                      </a:r>
                      <a:endParaRPr b="1" sz="1100"/>
                    </a:p>
                  </a:txBody>
                  <a:tcPr marT="91425" marB="91425" marR="91425" marL="91425"/>
                </a:tc>
                <a:tc>
                  <a:txBody>
                    <a:bodyPr/>
                    <a:lstStyle/>
                    <a:p>
                      <a:pPr indent="0" lvl="0" marL="0" rtl="0" algn="l">
                        <a:spcBef>
                          <a:spcPts val="0"/>
                        </a:spcBef>
                        <a:spcAft>
                          <a:spcPts val="0"/>
                        </a:spcAft>
                        <a:buNone/>
                      </a:pPr>
                      <a:r>
                        <a:rPr lang="en"/>
                        <a:t>Alert or auto-block config changes violating org policy or compliance (PCI, HIPAA).</a:t>
                      </a:r>
                      <a:endParaRPr/>
                    </a:p>
                  </a:txBody>
                  <a:tcPr marT="91425" marB="91425" marR="91425" marL="91425"/>
                </a:tc>
              </a:tr>
              <a:tr h="102750">
                <a:tc>
                  <a:txBody>
                    <a:bodyPr/>
                    <a:lstStyle/>
                    <a:p>
                      <a:pPr indent="0" lvl="0" marL="0" rtl="0" algn="l">
                        <a:spcBef>
                          <a:spcPts val="0"/>
                        </a:spcBef>
                        <a:spcAft>
                          <a:spcPts val="0"/>
                        </a:spcAft>
                        <a:buNone/>
                      </a:pPr>
                      <a:r>
                        <a:rPr lang="en" sz="1100"/>
                        <a:t>📦 </a:t>
                      </a:r>
                      <a:r>
                        <a:rPr b="1" lang="en" sz="1100"/>
                        <a:t>Plugin Framework</a:t>
                      </a:r>
                      <a:endParaRPr b="1" sz="1100"/>
                    </a:p>
                  </a:txBody>
                  <a:tcPr marT="91425" marB="91425" marR="91425" marL="91425"/>
                </a:tc>
                <a:tc>
                  <a:txBody>
                    <a:bodyPr/>
                    <a:lstStyle/>
                    <a:p>
                      <a:pPr indent="0" lvl="0" marL="0" rtl="0" algn="l">
                        <a:spcBef>
                          <a:spcPts val="0"/>
                        </a:spcBef>
                        <a:spcAft>
                          <a:spcPts val="0"/>
                        </a:spcAft>
                        <a:buNone/>
                      </a:pPr>
                      <a:r>
                        <a:rPr lang="en"/>
                        <a:t>Integrate with Terraform, Kubernetes, Helm, Ansible, AWS/GCP, etc.</a:t>
                      </a:r>
                      <a:endParaRPr/>
                    </a:p>
                  </a:txBody>
                  <a:tcPr marT="91425" marB="91425" marR="91425" marL="91425"/>
                </a:tc>
              </a:tr>
            </a:tbl>
          </a:graphicData>
        </a:graphic>
      </p:graphicFrame>
      <p:sp>
        <p:nvSpPr>
          <p:cNvPr id="70" name="Google Shape;70;p15"/>
          <p:cNvSpPr txBox="1"/>
          <p:nvPr/>
        </p:nvSpPr>
        <p:spPr>
          <a:xfrm>
            <a:off x="296075" y="0"/>
            <a:ext cx="3000000" cy="49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400"/>
              </a:spcAft>
              <a:buNone/>
            </a:pPr>
            <a:r>
              <a:rPr b="1" lang="en" sz="1700"/>
              <a:t>🧠 Key Capabilities:</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3333"/>
              </a:lnSpc>
              <a:spcBef>
                <a:spcPts val="900"/>
              </a:spcBef>
              <a:spcAft>
                <a:spcPts val="0"/>
              </a:spcAft>
              <a:buClr>
                <a:schemeClr val="dk1"/>
              </a:buClr>
              <a:buSzPts val="1100"/>
              <a:buFont typeface="Arial"/>
              <a:buNone/>
            </a:pPr>
            <a:r>
              <a:rPr lang="en" sz="1700">
                <a:solidFill>
                  <a:srgbClr val="FFFFFF"/>
                </a:solidFill>
                <a:highlight>
                  <a:srgbClr val="1C1C1C"/>
                </a:highlight>
              </a:rPr>
              <a:t>Security &amp; Compliance Enhancements</a:t>
            </a:r>
            <a:endParaRPr sz="1700">
              <a:solidFill>
                <a:srgbClr val="FFFFFF"/>
              </a:solidFill>
              <a:highlight>
                <a:srgbClr val="1C1C1C"/>
              </a:highlight>
            </a:endParaRPr>
          </a:p>
          <a:p>
            <a:pPr indent="-304800" lvl="0" marL="457200" rtl="0" algn="l">
              <a:spcBef>
                <a:spcPts val="1700"/>
              </a:spcBef>
              <a:spcAft>
                <a:spcPts val="0"/>
              </a:spcAft>
              <a:buClr>
                <a:srgbClr val="D4D4D8"/>
              </a:buClr>
              <a:buSzPts val="1200"/>
              <a:buChar char="●"/>
            </a:pPr>
            <a:r>
              <a:rPr lang="en" sz="1200">
                <a:solidFill>
                  <a:srgbClr val="FFFFFF"/>
                </a:solidFill>
                <a:highlight>
                  <a:srgbClr val="1C1C1C"/>
                </a:highlight>
              </a:rPr>
              <a:t>AI-Powered Secret Detection</a:t>
            </a:r>
            <a:r>
              <a:rPr lang="en" sz="1200">
                <a:solidFill>
                  <a:srgbClr val="D4D4D8"/>
                </a:solidFill>
                <a:highlight>
                  <a:srgbClr val="1C1C1C"/>
                </a:highlight>
              </a:rPr>
              <a:t>: Automatically identify and protect sensitive data</a:t>
            </a:r>
            <a:endParaRPr sz="1200">
              <a:solidFill>
                <a:srgbClr val="D4D4D8"/>
              </a:solidFill>
              <a:highlight>
                <a:srgbClr val="1C1C1C"/>
              </a:highlight>
            </a:endParaRPr>
          </a:p>
          <a:p>
            <a:pPr indent="-304800" lvl="0" marL="457200" rtl="0" algn="l">
              <a:spcBef>
                <a:spcPts val="0"/>
              </a:spcBef>
              <a:spcAft>
                <a:spcPts val="0"/>
              </a:spcAft>
              <a:buClr>
                <a:srgbClr val="D4D4D8"/>
              </a:buClr>
              <a:buSzPts val="1200"/>
              <a:buChar char="●"/>
            </a:pPr>
            <a:r>
              <a:rPr lang="en" sz="1200">
                <a:solidFill>
                  <a:srgbClr val="FFFFFF"/>
                </a:solidFill>
                <a:highlight>
                  <a:srgbClr val="1C1C1C"/>
                </a:highlight>
              </a:rPr>
              <a:t>Compliance Automation</a:t>
            </a:r>
            <a:r>
              <a:rPr lang="en" sz="1200">
                <a:solidFill>
                  <a:srgbClr val="D4D4D8"/>
                </a:solidFill>
                <a:highlight>
                  <a:srgbClr val="1C1C1C"/>
                </a:highlight>
              </a:rPr>
              <a:t>: AI ensures all configurations meet regulatory requirements</a:t>
            </a:r>
            <a:endParaRPr sz="1200">
              <a:solidFill>
                <a:srgbClr val="D4D4D8"/>
              </a:solidFill>
              <a:highlight>
                <a:srgbClr val="1C1C1C"/>
              </a:highlight>
            </a:endParaRPr>
          </a:p>
          <a:p>
            <a:pPr indent="-304800" lvl="0" marL="457200" rtl="0" algn="l">
              <a:spcBef>
                <a:spcPts val="0"/>
              </a:spcBef>
              <a:spcAft>
                <a:spcPts val="0"/>
              </a:spcAft>
              <a:buClr>
                <a:srgbClr val="D4D4D8"/>
              </a:buClr>
              <a:buSzPts val="1200"/>
              <a:buChar char="●"/>
            </a:pPr>
            <a:r>
              <a:rPr lang="en" sz="1200">
                <a:solidFill>
                  <a:srgbClr val="FFFFFF"/>
                </a:solidFill>
                <a:highlight>
                  <a:srgbClr val="1C1C1C"/>
                </a:highlight>
              </a:rPr>
              <a:t>Zero-Trust Configuration</a:t>
            </a:r>
            <a:r>
              <a:rPr lang="en" sz="1200">
                <a:solidFill>
                  <a:srgbClr val="D4D4D8"/>
                </a:solidFill>
                <a:highlight>
                  <a:srgbClr val="1C1C1C"/>
                </a:highlight>
              </a:rPr>
              <a:t>: Every config change requires AI-verified authorization</a:t>
            </a:r>
            <a:endParaRPr sz="1200">
              <a:solidFill>
                <a:srgbClr val="D4D4D8"/>
              </a:solidFill>
              <a:highlight>
                <a:srgbClr val="1C1C1C"/>
              </a:highlight>
            </a:endParaRPr>
          </a:p>
          <a:p>
            <a:pPr indent="-304800" lvl="0" marL="457200" rtl="0" algn="l">
              <a:spcBef>
                <a:spcPts val="0"/>
              </a:spcBef>
              <a:spcAft>
                <a:spcPts val="0"/>
              </a:spcAft>
              <a:buClr>
                <a:srgbClr val="D4D4D8"/>
              </a:buClr>
              <a:buSzPts val="1200"/>
              <a:buChar char="●"/>
            </a:pPr>
            <a:r>
              <a:rPr lang="en" sz="1200">
                <a:solidFill>
                  <a:srgbClr val="FFFFFF"/>
                </a:solidFill>
                <a:highlight>
                  <a:srgbClr val="1C1C1C"/>
                </a:highlight>
              </a:rPr>
              <a:t>Audit Trail Intelligence</a:t>
            </a:r>
            <a:r>
              <a:rPr lang="en" sz="1200">
                <a:solidFill>
                  <a:srgbClr val="D4D4D8"/>
                </a:solidFill>
                <a:highlight>
                  <a:srgbClr val="1C1C1C"/>
                </a:highlight>
              </a:rPr>
              <a:t>: Natural language audit queries and reports</a:t>
            </a:r>
            <a:endParaRPr sz="1200">
              <a:solidFill>
                <a:srgbClr val="D4D4D8"/>
              </a:solidFill>
              <a:highlight>
                <a:srgbClr val="1C1C1C"/>
              </a:highlight>
            </a:endParaRPr>
          </a:p>
          <a:p>
            <a:pPr indent="-304800" lvl="0" marL="457200" rtl="0" algn="l">
              <a:spcBef>
                <a:spcPts val="0"/>
              </a:spcBef>
              <a:spcAft>
                <a:spcPts val="0"/>
              </a:spcAft>
              <a:buClr>
                <a:srgbClr val="D4D4D8"/>
              </a:buClr>
              <a:buSzPts val="1200"/>
              <a:buChar char="●"/>
            </a:pPr>
            <a:r>
              <a:t/>
            </a:r>
            <a:endParaRPr sz="1200">
              <a:solidFill>
                <a:srgbClr val="D4D4D8"/>
              </a:solidFill>
              <a:highlight>
                <a:srgbClr val="1C1C1C"/>
              </a:highlight>
            </a:endParaRPr>
          </a:p>
          <a:p>
            <a:pPr indent="0" lvl="0" marL="0" rtl="0" algn="l">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99050" y="43325"/>
            <a:ext cx="8520600" cy="4113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t>Architecture Redesign: MCP-Client-Server + GenAI </a:t>
            </a:r>
            <a:endParaRPr b="1" sz="1700"/>
          </a:p>
          <a:p>
            <a:pPr indent="0" lvl="0" marL="0" rtl="0" algn="l">
              <a:lnSpc>
                <a:spcPct val="115000"/>
              </a:lnSpc>
              <a:spcBef>
                <a:spcPts val="1800"/>
              </a:spcBef>
              <a:spcAft>
                <a:spcPts val="0"/>
              </a:spcAft>
              <a:buNone/>
            </a:pPr>
            <a:r>
              <a:t/>
            </a:r>
            <a:endParaRPr b="1" sz="1100"/>
          </a:p>
          <a:p>
            <a:pPr indent="0" lvl="0" marL="0" rtl="0" algn="l">
              <a:lnSpc>
                <a:spcPct val="115000"/>
              </a:lnSpc>
              <a:spcBef>
                <a:spcPts val="1800"/>
              </a:spcBef>
              <a:spcAft>
                <a:spcPts val="0"/>
              </a:spcAft>
              <a:buClr>
                <a:schemeClr val="dk1"/>
              </a:buClr>
              <a:buSzPct val="100000"/>
              <a:buFont typeface="Arial"/>
              <a:buNone/>
            </a:pPr>
            <a:r>
              <a:rPr b="1" lang="en" sz="1100"/>
              <a:t>Proposed:</a:t>
            </a:r>
            <a:br>
              <a:rPr b="1" lang="en" sz="1100"/>
            </a:br>
            <a:r>
              <a:rPr lang="en" sz="1100"/>
              <a:t> 📦 </a:t>
            </a:r>
            <a:r>
              <a:rPr b="1" lang="en" sz="1100"/>
              <a:t>MCP-Based Architecture</a:t>
            </a:r>
            <a:r>
              <a:rPr lang="en" sz="1100"/>
              <a:t>  Foundation:</a:t>
            </a:r>
            <a:endParaRPr sz="1100"/>
          </a:p>
          <a:p>
            <a:pPr indent="-291465" lvl="0" marL="457200" rtl="0" algn="l">
              <a:lnSpc>
                <a:spcPct val="115000"/>
              </a:lnSpc>
              <a:spcBef>
                <a:spcPts val="1200"/>
              </a:spcBef>
              <a:spcAft>
                <a:spcPts val="0"/>
              </a:spcAft>
              <a:buSzPct val="100000"/>
              <a:buChar char="●"/>
            </a:pPr>
            <a:r>
              <a:rPr b="1" lang="en" sz="1100"/>
              <a:t>MCP Server (Control Plane)</a:t>
            </a:r>
            <a:r>
              <a:rPr lang="en" sz="1100"/>
              <a:t>: Manages centralized config metadata, AI services, audit logs, and policy enforcement.</a:t>
            </a:r>
            <a:br>
              <a:rPr lang="en" sz="1100"/>
            </a:br>
            <a:endParaRPr sz="1100"/>
          </a:p>
          <a:p>
            <a:pPr indent="-291465" lvl="0" marL="457200" rtl="0" algn="l">
              <a:lnSpc>
                <a:spcPct val="115000"/>
              </a:lnSpc>
              <a:spcBef>
                <a:spcPts val="0"/>
              </a:spcBef>
              <a:spcAft>
                <a:spcPts val="0"/>
              </a:spcAft>
              <a:buSzPct val="100000"/>
              <a:buChar char="●"/>
            </a:pPr>
            <a:r>
              <a:rPr b="1" lang="en" sz="1100"/>
              <a:t>MCP Clients (Data Plane)</a:t>
            </a:r>
            <a:r>
              <a:rPr lang="en" sz="1100"/>
              <a:t>: Lightweight agents embedded into apps/containers, auto-pull configs and execute local validation &amp; drift checks.</a:t>
            </a:r>
            <a:br>
              <a:rPr lang="en" sz="1100"/>
            </a:br>
            <a:endParaRPr sz="1100"/>
          </a:p>
          <a:p>
            <a:pPr indent="-291465" lvl="0" marL="457200" rtl="0" algn="l">
              <a:lnSpc>
                <a:spcPct val="115000"/>
              </a:lnSpc>
              <a:spcBef>
                <a:spcPts val="0"/>
              </a:spcBef>
              <a:spcAft>
                <a:spcPts val="0"/>
              </a:spcAft>
              <a:buSzPct val="100000"/>
              <a:buChar char="●"/>
            </a:pPr>
            <a:r>
              <a:rPr b="1" lang="en" sz="1100"/>
              <a:t>MCP AI Orchestrator</a:t>
            </a:r>
            <a:r>
              <a:rPr lang="en" sz="1100"/>
              <a:t>: GenAI module to assist with onboarding, analysis, drift resolution, etc.</a:t>
            </a:r>
            <a:br>
              <a:rPr lang="en" sz="1100"/>
            </a:b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0"/>
              </a:spcBef>
              <a:spcAft>
                <a:spcPts val="0"/>
              </a:spcAft>
              <a:buNone/>
            </a:pPr>
            <a:r>
              <a:rPr b="1" lang="en" sz="1100"/>
              <a:t>Pros</a:t>
            </a:r>
            <a:r>
              <a:rPr lang="en" sz="1100"/>
              <a:t>:</a:t>
            </a:r>
            <a:endParaRPr sz="1100"/>
          </a:p>
          <a:p>
            <a:pPr indent="0" lvl="0" marL="0" rtl="0" algn="l">
              <a:lnSpc>
                <a:spcPct val="115000"/>
              </a:lnSpc>
              <a:spcBef>
                <a:spcPts val="0"/>
              </a:spcBef>
              <a:spcAft>
                <a:spcPts val="0"/>
              </a:spcAft>
              <a:buNone/>
            </a:pPr>
            <a:r>
              <a:rPr lang="en" sz="1100"/>
              <a:t>Decoupled and extensible via SDKs</a:t>
            </a:r>
            <a:br>
              <a:rPr lang="en" sz="1100"/>
            </a:br>
            <a:r>
              <a:rPr lang="en" sz="1100"/>
              <a:t>Supports versioning, rollback, and GitOps</a:t>
            </a:r>
            <a:br>
              <a:rPr lang="en" sz="1100"/>
            </a:br>
            <a:r>
              <a:rPr lang="en" sz="1100"/>
              <a:t>Scalable with consistent interface</a:t>
            </a:r>
            <a:endParaRPr sz="1100"/>
          </a:p>
          <a:p>
            <a:pPr indent="0" lvl="0" marL="0" rtl="0" algn="l">
              <a:lnSpc>
                <a:spcPct val="115000"/>
              </a:lnSpc>
              <a:spcBef>
                <a:spcPts val="0"/>
              </a:spcBef>
              <a:spcAft>
                <a:spcPts val="0"/>
              </a:spcAft>
              <a:buNone/>
            </a:pPr>
            <a:r>
              <a:t/>
            </a:r>
            <a:endParaRPr sz="1100"/>
          </a:p>
          <a:p>
            <a:pPr indent="0" lvl="0" marL="0" rtl="0" algn="l">
              <a:spcBef>
                <a:spcPts val="0"/>
              </a:spcBef>
              <a:spcAft>
                <a:spcPts val="0"/>
              </a:spcAft>
              <a:buNone/>
            </a:pPr>
            <a:r>
              <a:t/>
            </a:r>
            <a:endParaRPr/>
          </a:p>
        </p:txBody>
      </p:sp>
      <p:sp>
        <p:nvSpPr>
          <p:cNvPr id="81" name="Google Shape;81;p17"/>
          <p:cNvSpPr txBox="1"/>
          <p:nvPr/>
        </p:nvSpPr>
        <p:spPr>
          <a:xfrm>
            <a:off x="163225" y="4488575"/>
            <a:ext cx="891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Key Differentiator</a:t>
            </a:r>
            <a:r>
              <a:rPr lang="en" sz="1100">
                <a:solidFill>
                  <a:schemeClr val="dk1"/>
                </a:solidFill>
              </a:rPr>
              <a:t>: Unlike current polling-based config sync, MCP clients use </a:t>
            </a:r>
            <a:r>
              <a:rPr b="1" lang="en" sz="1100">
                <a:solidFill>
                  <a:schemeClr val="dk1"/>
                </a:solidFill>
              </a:rPr>
              <a:t>context-aware pull + AI push</a:t>
            </a:r>
            <a:r>
              <a:rPr lang="en" sz="1100">
                <a:solidFill>
                  <a:schemeClr val="dk1"/>
                </a:solidFill>
              </a:rPr>
              <a:t> (hybrid) and </a:t>
            </a:r>
            <a:r>
              <a:rPr b="1" lang="en" sz="1100">
                <a:solidFill>
                  <a:schemeClr val="dk1"/>
                </a:solidFill>
              </a:rPr>
              <a:t>intent-based diff resolution</a:t>
            </a:r>
            <a:r>
              <a:rPr lang="en" sz="1100">
                <a:solidFill>
                  <a:schemeClr val="dk1"/>
                </a:solidFill>
              </a:rPr>
              <a:t>.</a:t>
            </a:r>
            <a:endParaRPr/>
          </a:p>
        </p:txBody>
      </p:sp>
      <p:sp>
        <p:nvSpPr>
          <p:cNvPr id="82" name="Google Shape;82;p17"/>
          <p:cNvSpPr txBox="1"/>
          <p:nvPr/>
        </p:nvSpPr>
        <p:spPr>
          <a:xfrm>
            <a:off x="2820650" y="489025"/>
            <a:ext cx="647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MCP Clients → MCP Gateway → MCP Config Server → Config Store (Git/DB)</a:t>
            </a:r>
            <a:endParaRPr sz="1100"/>
          </a:p>
        </p:txBody>
      </p:sp>
      <p:sp>
        <p:nvSpPr>
          <p:cNvPr id="83" name="Google Shape;83;p17"/>
          <p:cNvSpPr txBox="1"/>
          <p:nvPr/>
        </p:nvSpPr>
        <p:spPr>
          <a:xfrm>
            <a:off x="5126050" y="2571750"/>
            <a:ext cx="3589200" cy="16281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800"/>
              </a:spcBef>
              <a:spcAft>
                <a:spcPts val="0"/>
              </a:spcAft>
              <a:buNone/>
            </a:pPr>
            <a:r>
              <a:rPr lang="en" sz="1000">
                <a:solidFill>
                  <a:srgbClr val="FFFFFF"/>
                </a:solidFill>
                <a:highlight>
                  <a:srgbClr val="1C1C1C"/>
                </a:highlight>
              </a:rPr>
              <a:t>MCP Client/Server Implementation</a:t>
            </a:r>
            <a:endParaRPr sz="1000">
              <a:solidFill>
                <a:srgbClr val="FFFFFF"/>
              </a:solidFill>
              <a:highlight>
                <a:srgbClr val="1C1C1C"/>
              </a:highlight>
            </a:endParaRPr>
          </a:p>
          <a:p>
            <a:pPr indent="-285750" lvl="0" marL="457200" rtl="0" algn="l">
              <a:lnSpc>
                <a:spcPct val="115000"/>
              </a:lnSpc>
              <a:spcBef>
                <a:spcPts val="800"/>
              </a:spcBef>
              <a:spcAft>
                <a:spcPts val="0"/>
              </a:spcAft>
              <a:buClr>
                <a:srgbClr val="D4D4D8"/>
              </a:buClr>
              <a:buSzPts val="900"/>
              <a:buChar char="●"/>
            </a:pPr>
            <a:r>
              <a:rPr lang="en" sz="900">
                <a:solidFill>
                  <a:srgbClr val="FFFFFF"/>
                </a:solidFill>
                <a:highlight>
                  <a:srgbClr val="1C1C1C"/>
                </a:highlight>
              </a:rPr>
              <a:t>MCP Server</a:t>
            </a:r>
            <a:r>
              <a:rPr lang="en" sz="900">
                <a:solidFill>
                  <a:srgbClr val="D4D4D8"/>
                </a:solidFill>
                <a:highlight>
                  <a:srgbClr val="1C1C1C"/>
                </a:highlight>
              </a:rPr>
              <a:t>: Maintains configuration context across all environments</a:t>
            </a:r>
            <a:endParaRPr sz="900">
              <a:solidFill>
                <a:srgbClr val="D4D4D8"/>
              </a:solidFill>
              <a:highlight>
                <a:srgbClr val="1C1C1C"/>
              </a:highlight>
            </a:endParaRPr>
          </a:p>
          <a:p>
            <a:pPr indent="-285750" lvl="0" marL="457200" rtl="0" algn="l">
              <a:lnSpc>
                <a:spcPct val="115000"/>
              </a:lnSpc>
              <a:spcBef>
                <a:spcPts val="0"/>
              </a:spcBef>
              <a:spcAft>
                <a:spcPts val="0"/>
              </a:spcAft>
              <a:buClr>
                <a:srgbClr val="D4D4D8"/>
              </a:buClr>
              <a:buSzPts val="900"/>
              <a:buChar char="●"/>
            </a:pPr>
            <a:r>
              <a:rPr lang="en" sz="900">
                <a:solidFill>
                  <a:srgbClr val="FFFFFF"/>
                </a:solidFill>
                <a:highlight>
                  <a:srgbClr val="1C1C1C"/>
                </a:highlight>
              </a:rPr>
              <a:t>MCP Client</a:t>
            </a:r>
            <a:r>
              <a:rPr lang="en" sz="900">
                <a:solidFill>
                  <a:srgbClr val="D4D4D8"/>
                </a:solidFill>
                <a:highlight>
                  <a:srgbClr val="1C1C1C"/>
                </a:highlight>
              </a:rPr>
              <a:t>: Provides AI-powered configuration assistance to developers</a:t>
            </a:r>
            <a:endParaRPr sz="900">
              <a:solidFill>
                <a:srgbClr val="D4D4D8"/>
              </a:solidFill>
              <a:highlight>
                <a:srgbClr val="1C1C1C"/>
              </a:highlight>
            </a:endParaRPr>
          </a:p>
          <a:p>
            <a:pPr indent="-285750" lvl="0" marL="457200" rtl="0" algn="l">
              <a:lnSpc>
                <a:spcPct val="115000"/>
              </a:lnSpc>
              <a:spcBef>
                <a:spcPts val="0"/>
              </a:spcBef>
              <a:spcAft>
                <a:spcPts val="0"/>
              </a:spcAft>
              <a:buClr>
                <a:srgbClr val="D4D4D8"/>
              </a:buClr>
              <a:buSzPts val="900"/>
              <a:buChar char="●"/>
            </a:pPr>
            <a:r>
              <a:rPr lang="en" sz="900">
                <a:solidFill>
                  <a:srgbClr val="FFFFFF"/>
                </a:solidFill>
                <a:highlight>
                  <a:srgbClr val="1C1C1C"/>
                </a:highlight>
              </a:rPr>
              <a:t>Context Sharing</a:t>
            </a:r>
            <a:r>
              <a:rPr lang="en" sz="900">
                <a:solidFill>
                  <a:srgbClr val="D4D4D8"/>
                </a:solidFill>
                <a:highlight>
                  <a:srgbClr val="1C1C1C"/>
                </a:highlight>
              </a:rPr>
              <a:t>: Seamless knowledge transfer between different AI agents</a:t>
            </a:r>
            <a:endParaRPr sz="900">
              <a:solidFill>
                <a:srgbClr val="D4D4D8"/>
              </a:solidFill>
              <a:highlight>
                <a:srgbClr val="1C1C1C"/>
              </a:highlight>
            </a:endParaRPr>
          </a:p>
          <a:p>
            <a:pPr indent="-285750" lvl="0" marL="457200" rtl="0" algn="l">
              <a:lnSpc>
                <a:spcPct val="115000"/>
              </a:lnSpc>
              <a:spcBef>
                <a:spcPts val="0"/>
              </a:spcBef>
              <a:spcAft>
                <a:spcPts val="0"/>
              </a:spcAft>
              <a:buClr>
                <a:srgbClr val="D4D4D8"/>
              </a:buClr>
              <a:buSzPts val="900"/>
              <a:buChar char="●"/>
            </a:pPr>
            <a:r>
              <a:t/>
            </a:r>
            <a:endParaRPr sz="900">
              <a:solidFill>
                <a:srgbClr val="D4D4D8"/>
              </a:solidFill>
              <a:highlight>
                <a:srgbClr val="1C1C1C"/>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558875" y="279425"/>
            <a:ext cx="54579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      MCP Client SDKs     |  &lt;- Apps (Java, Python, Node.js)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        MCP Gateway        |  &lt;- Handles auth, routing, metrics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     MCP Config Server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 Config Fetch &amp; Apply      |</a:t>
            </a:r>
            <a:endParaRPr/>
          </a:p>
          <a:p>
            <a:pPr indent="0" lvl="0" marL="0" rtl="0" algn="l">
              <a:spcBef>
                <a:spcPts val="0"/>
              </a:spcBef>
              <a:spcAft>
                <a:spcPts val="0"/>
              </a:spcAft>
              <a:buNone/>
            </a:pPr>
            <a:r>
              <a:rPr lang="en"/>
              <a:t>        | Versioning &amp; Rollback     |</a:t>
            </a:r>
            <a:endParaRPr/>
          </a:p>
          <a:p>
            <a:pPr indent="0" lvl="0" marL="0" rtl="0" algn="l">
              <a:spcBef>
                <a:spcPts val="0"/>
              </a:spcBef>
              <a:spcAft>
                <a:spcPts val="0"/>
              </a:spcAft>
              <a:buNone/>
            </a:pPr>
            <a:r>
              <a:rPr lang="en"/>
              <a:t>        | GitOps Sync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       Config Store        |  &lt;- Git, S3, DB</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714375" y="0"/>
            <a:ext cx="771525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416500" y="5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MCP + AI + Drift Management Architecture</a:t>
            </a:r>
            <a:endParaRPr/>
          </a:p>
        </p:txBody>
      </p:sp>
      <p:sp>
        <p:nvSpPr>
          <p:cNvPr id="99" name="Google Shape;99;p20"/>
          <p:cNvSpPr txBox="1"/>
          <p:nvPr/>
        </p:nvSpPr>
        <p:spPr>
          <a:xfrm>
            <a:off x="785950" y="554900"/>
            <a:ext cx="35019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     App MCP Clients      |</a:t>
            </a:r>
            <a:endParaRPr sz="800"/>
          </a:p>
          <a:p>
            <a:pPr indent="0" lvl="0" marL="0" rtl="0" algn="l">
              <a:spcBef>
                <a:spcPts val="0"/>
              </a:spcBef>
              <a:spcAft>
                <a:spcPts val="0"/>
              </a:spcAft>
              <a:buNone/>
            </a:pPr>
            <a:r>
              <a:rPr lang="en" sz="800"/>
              <a:t>                | (SDKs, Agents, Sidecars)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v</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     MCP Gateway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                                       |</a:t>
            </a:r>
            <a:endParaRPr sz="800"/>
          </a:p>
          <a:p>
            <a:pPr indent="0" lvl="0" marL="0" rtl="0" algn="l">
              <a:spcBef>
                <a:spcPts val="0"/>
              </a:spcBef>
              <a:spcAft>
                <a:spcPts val="0"/>
              </a:spcAft>
              <a:buNone/>
            </a:pPr>
            <a:r>
              <a:rPr lang="en" sz="800"/>
              <a:t>        v                                       v</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MCP Config Server|                | Drift Detection Engine|</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GitOps Sync      |                | Compare Desired vs   |</a:t>
            </a:r>
            <a:endParaRPr sz="800"/>
          </a:p>
          <a:p>
            <a:pPr indent="0" lvl="0" marL="0" rtl="0" algn="l">
              <a:spcBef>
                <a:spcPts val="0"/>
              </a:spcBef>
              <a:spcAft>
                <a:spcPts val="0"/>
              </a:spcAft>
              <a:buNone/>
            </a:pPr>
            <a:r>
              <a:rPr lang="en" sz="800"/>
              <a:t>| Versioning       |                | Actual Configs       |</a:t>
            </a:r>
            <a:endParaRPr sz="800"/>
          </a:p>
          <a:p>
            <a:pPr indent="0" lvl="0" marL="0" rtl="0" algn="l">
              <a:spcBef>
                <a:spcPts val="0"/>
              </a:spcBef>
              <a:spcAft>
                <a:spcPts val="0"/>
              </a:spcAft>
              <a:buNone/>
            </a:pPr>
            <a:r>
              <a:rPr lang="en" sz="800"/>
              <a:t>| Rollback         |                | Alerting &amp; Audit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                                      |</a:t>
            </a:r>
            <a:endParaRPr sz="800"/>
          </a:p>
          <a:p>
            <a:pPr indent="0" lvl="0" marL="0" rtl="0" algn="l">
              <a:spcBef>
                <a:spcPts val="0"/>
              </a:spcBef>
              <a:spcAft>
                <a:spcPts val="0"/>
              </a:spcAft>
              <a:buNone/>
            </a:pPr>
            <a:r>
              <a:rPr lang="en" sz="800"/>
              <a:t>         v                                      v</a:t>
            </a:r>
            <a:endParaRPr sz="800"/>
          </a:p>
          <a:p>
            <a:pPr indent="0" lvl="0" marL="0" rtl="0" algn="l">
              <a:spcBef>
                <a:spcPts val="0"/>
              </a:spcBef>
              <a:spcAft>
                <a:spcPts val="0"/>
              </a:spcAft>
              <a:buNone/>
            </a:pPr>
            <a:r>
              <a:rPr lang="en" sz="800"/>
              <a:t> +--------------------+              +---------------------------+</a:t>
            </a:r>
            <a:endParaRPr sz="800"/>
          </a:p>
          <a:p>
            <a:pPr indent="0" lvl="0" marL="0" rtl="0" algn="l">
              <a:spcBef>
                <a:spcPts val="0"/>
              </a:spcBef>
              <a:spcAft>
                <a:spcPts val="0"/>
              </a:spcAft>
              <a:buNone/>
            </a:pPr>
            <a:r>
              <a:rPr lang="en" sz="800"/>
              <a:t> |  Config Store (Git)|              | Observability &amp; Logs      |</a:t>
            </a:r>
            <a:endParaRPr sz="800"/>
          </a:p>
          <a:p>
            <a:pPr indent="0" lvl="0" marL="0" rtl="0" algn="l">
              <a:spcBef>
                <a:spcPts val="0"/>
              </a:spcBef>
              <a:spcAft>
                <a:spcPts val="0"/>
              </a:spcAft>
              <a:buNone/>
            </a:pPr>
            <a:r>
              <a:rPr lang="en" sz="800"/>
              <a:t> +--------------------+              | (Elastic, Prometheus, etc)|</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      AI Agent Platform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 Drift Root Cause Analysis    |</a:t>
            </a:r>
            <a:endParaRPr sz="800"/>
          </a:p>
          <a:p>
            <a:pPr indent="0" lvl="0" marL="0" rtl="0" algn="l">
              <a:spcBef>
                <a:spcPts val="0"/>
              </a:spcBef>
              <a:spcAft>
                <a:spcPts val="0"/>
              </a:spcAft>
              <a:buNone/>
            </a:pPr>
            <a:r>
              <a:rPr lang="en" sz="800"/>
              <a:t>                            | Auto-remediation Suggestions |</a:t>
            </a:r>
            <a:endParaRPr sz="800"/>
          </a:p>
          <a:p>
            <a:pPr indent="0" lvl="0" marL="0" rtl="0" algn="l">
              <a:spcBef>
                <a:spcPts val="0"/>
              </a:spcBef>
              <a:spcAft>
                <a:spcPts val="0"/>
              </a:spcAft>
              <a:buNone/>
            </a:pPr>
            <a:r>
              <a:rPr lang="en" sz="800"/>
              <a:t>                            | Config Optimization Hints    |</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t/>
            </a:r>
            <a:endParaRPr sz="800"/>
          </a:p>
        </p:txBody>
      </p:sp>
      <p:sp>
        <p:nvSpPr>
          <p:cNvPr id="100" name="Google Shape;100;p20"/>
          <p:cNvSpPr txBox="1"/>
          <p:nvPr/>
        </p:nvSpPr>
        <p:spPr>
          <a:xfrm>
            <a:off x="4689425" y="873250"/>
            <a:ext cx="3000000" cy="39462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1200"/>
              </a:spcBef>
              <a:spcAft>
                <a:spcPts val="0"/>
              </a:spcAft>
              <a:buClr>
                <a:schemeClr val="dk1"/>
              </a:buClr>
              <a:buSzPts val="800"/>
              <a:buChar char="●"/>
            </a:pPr>
            <a:r>
              <a:rPr b="1" lang="en" sz="800">
                <a:solidFill>
                  <a:schemeClr val="dk1"/>
                </a:solidFill>
              </a:rPr>
              <a:t>Drift Engine</a:t>
            </a:r>
            <a:r>
              <a:rPr lang="en" sz="800">
                <a:solidFill>
                  <a:schemeClr val="dk1"/>
                </a:solidFill>
              </a:rPr>
              <a:t> compares </a:t>
            </a:r>
            <a:r>
              <a:rPr i="1" lang="en" sz="800">
                <a:solidFill>
                  <a:schemeClr val="dk1"/>
                </a:solidFill>
              </a:rPr>
              <a:t>desired state (Git/S3)</a:t>
            </a:r>
            <a:r>
              <a:rPr lang="en" sz="800">
                <a:solidFill>
                  <a:schemeClr val="dk1"/>
                </a:solidFill>
              </a:rPr>
              <a:t> vs </a:t>
            </a:r>
            <a:r>
              <a:rPr i="1" lang="en" sz="800">
                <a:solidFill>
                  <a:schemeClr val="dk1"/>
                </a:solidFill>
              </a:rPr>
              <a:t>runtime state</a:t>
            </a:r>
            <a:r>
              <a:rPr lang="en" sz="800">
                <a:solidFill>
                  <a:schemeClr val="dk1"/>
                </a:solidFill>
              </a:rPr>
              <a:t> (from agent reports or kube API).</a:t>
            </a:r>
            <a:br>
              <a:rPr lang="en" sz="800">
                <a:solidFill>
                  <a:schemeClr val="dk1"/>
                </a:solidFill>
              </a:rPr>
            </a:b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AI Agent</a:t>
            </a:r>
            <a:r>
              <a:rPr lang="en" sz="800">
                <a:solidFill>
                  <a:schemeClr val="dk1"/>
                </a:solidFill>
              </a:rPr>
              <a:t> uses embeddings, prompt engineering, and LLMs to recommend:</a:t>
            </a:r>
            <a:br>
              <a:rPr lang="en" sz="800">
                <a:solidFill>
                  <a:schemeClr val="dk1"/>
                </a:solidFill>
              </a:rPr>
            </a:b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What changed?</a:t>
            </a:r>
            <a:br>
              <a:rPr lang="en" sz="800">
                <a:solidFill>
                  <a:schemeClr val="dk1"/>
                </a:solidFill>
              </a:rPr>
            </a:b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Why it might have changed?</a:t>
            </a:r>
            <a:br>
              <a:rPr lang="en" sz="800">
                <a:solidFill>
                  <a:schemeClr val="dk1"/>
                </a:solidFill>
              </a:rPr>
            </a:b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How to fix or optimize it?</a:t>
            </a:r>
            <a:br>
              <a:rPr lang="en" sz="800">
                <a:solidFill>
                  <a:schemeClr val="dk1"/>
                </a:solidFill>
              </a:rPr>
            </a:br>
            <a:endParaRPr sz="800">
              <a:solidFill>
                <a:schemeClr val="dk1"/>
              </a:solidFill>
            </a:endParaRPr>
          </a:p>
          <a:p>
            <a:pPr indent="0" lvl="0" marL="0" rtl="0" algn="l">
              <a:lnSpc>
                <a:spcPct val="115000"/>
              </a:lnSpc>
              <a:spcBef>
                <a:spcPts val="1200"/>
              </a:spcBef>
              <a:spcAft>
                <a:spcPts val="0"/>
              </a:spcAft>
              <a:buNone/>
            </a:pPr>
            <a:r>
              <a:t/>
            </a:r>
            <a:endParaRPr sz="800">
              <a:solidFill>
                <a:schemeClr val="dk1"/>
              </a:solidFill>
            </a:endParaRPr>
          </a:p>
          <a:p>
            <a:pPr indent="0" lvl="0" marL="0" rtl="0" algn="l">
              <a:lnSpc>
                <a:spcPct val="115000"/>
              </a:lnSpc>
              <a:spcBef>
                <a:spcPts val="1400"/>
              </a:spcBef>
              <a:spcAft>
                <a:spcPts val="0"/>
              </a:spcAft>
              <a:buNone/>
            </a:pPr>
            <a:r>
              <a:rPr b="1" lang="en" sz="1000">
                <a:solidFill>
                  <a:schemeClr val="dk1"/>
                </a:solidFill>
              </a:rPr>
              <a:t>✨ Optional Enhancements</a:t>
            </a:r>
            <a:endParaRPr b="1" sz="10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Kafka</a:t>
            </a:r>
            <a:r>
              <a:rPr lang="en" sz="800">
                <a:solidFill>
                  <a:schemeClr val="dk1"/>
                </a:solidFill>
              </a:rPr>
              <a:t> or </a:t>
            </a:r>
            <a:r>
              <a:rPr b="1" lang="en" sz="800">
                <a:solidFill>
                  <a:schemeClr val="dk1"/>
                </a:solidFill>
              </a:rPr>
              <a:t>Flink</a:t>
            </a:r>
            <a:r>
              <a:rPr lang="en" sz="800">
                <a:solidFill>
                  <a:schemeClr val="dk1"/>
                </a:solidFill>
              </a:rPr>
              <a:t> for stream-based drift alert processing</a:t>
            </a:r>
            <a:br>
              <a:rPr lang="en" sz="800">
                <a:solidFill>
                  <a:schemeClr val="dk1"/>
                </a:solidFill>
              </a:rPr>
            </a:b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Vault integration</a:t>
            </a:r>
            <a:r>
              <a:rPr lang="en" sz="800">
                <a:solidFill>
                  <a:schemeClr val="dk1"/>
                </a:solidFill>
              </a:rPr>
              <a:t> for secrets</a:t>
            </a:r>
            <a:br>
              <a:rPr lang="en" sz="800">
                <a:solidFill>
                  <a:schemeClr val="dk1"/>
                </a:solidFill>
              </a:rPr>
            </a:b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RBAC/SSO/OAuth</a:t>
            </a:r>
            <a:r>
              <a:rPr lang="en" sz="800">
                <a:solidFill>
                  <a:schemeClr val="dk1"/>
                </a:solidFill>
              </a:rPr>
              <a:t> via Gateway</a:t>
            </a:r>
            <a:br>
              <a:rPr lang="en" sz="800">
                <a:solidFill>
                  <a:schemeClr val="dk1"/>
                </a:solidFill>
              </a:rPr>
            </a:b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Audit trails</a:t>
            </a:r>
            <a:r>
              <a:rPr lang="en" sz="800">
                <a:solidFill>
                  <a:schemeClr val="dk1"/>
                </a:solidFill>
              </a:rPr>
              <a:t> for config updates</a:t>
            </a:r>
            <a:br>
              <a:rPr lang="en" sz="800">
                <a:solidFill>
                  <a:schemeClr val="dk1"/>
                </a:solidFill>
              </a:rPr>
            </a:br>
            <a:endParaRPr sz="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59300" y="504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en" sz="1100"/>
              <a:t>MCP + AI + Drift Management</a:t>
            </a:r>
            <a:endParaRPr/>
          </a:p>
        </p:txBody>
      </p:sp>
      <p:sp>
        <p:nvSpPr>
          <p:cNvPr id="106" name="Google Shape;106;p21"/>
          <p:cNvSpPr txBox="1"/>
          <p:nvPr>
            <p:ph idx="1" type="body"/>
          </p:nvPr>
        </p:nvSpPr>
        <p:spPr>
          <a:xfrm>
            <a:off x="311700" y="6721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100">
                <a:solidFill>
                  <a:schemeClr val="dk1"/>
                </a:solidFill>
              </a:rPr>
              <a:t>MCP Clients → MCP Gateway → MCP Config Server + Drift Detection Engine</a:t>
            </a:r>
            <a:br>
              <a:rPr lang="en" sz="1100">
                <a:solidFill>
                  <a:schemeClr val="dk1"/>
                </a:solidFill>
              </a:rPr>
            </a:b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Drift Detection Engine → Observability (Elastic, Prometheus)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AI Agent Platform → Recommendations, RCA, Optimization</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Bullet Points:</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Detects and visualizes config drift</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AI-driven root cause and fix suggestions</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Alerts and audit trails</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
        <p:nvSpPr>
          <p:cNvPr id="107" name="Google Shape;107;p21"/>
          <p:cNvSpPr txBox="1"/>
          <p:nvPr/>
        </p:nvSpPr>
        <p:spPr>
          <a:xfrm>
            <a:off x="5553925" y="623100"/>
            <a:ext cx="3000000" cy="38973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800"/>
              </a:spcBef>
              <a:spcAft>
                <a:spcPts val="0"/>
              </a:spcAft>
              <a:buNone/>
            </a:pPr>
            <a:r>
              <a:rPr lang="en" sz="1300">
                <a:solidFill>
                  <a:srgbClr val="FFFFFF"/>
                </a:solidFill>
                <a:highlight>
                  <a:srgbClr val="1C1C1C"/>
                </a:highlight>
              </a:rPr>
              <a:t> AI-Driven Config Drift Management</a:t>
            </a:r>
            <a:endParaRPr sz="1300">
              <a:solidFill>
                <a:srgbClr val="FFFFFF"/>
              </a:solidFill>
              <a:highlight>
                <a:srgbClr val="1C1C1C"/>
              </a:highlight>
            </a:endParaRPr>
          </a:p>
          <a:p>
            <a:pPr indent="0" lvl="0" marL="0" rtl="0" algn="l">
              <a:lnSpc>
                <a:spcPct val="156000"/>
              </a:lnSpc>
              <a:spcBef>
                <a:spcPts val="800"/>
              </a:spcBef>
              <a:spcAft>
                <a:spcPts val="0"/>
              </a:spcAft>
              <a:buNone/>
            </a:pPr>
            <a:r>
              <a:rPr lang="en" sz="1200">
                <a:solidFill>
                  <a:srgbClr val="FFFFFF"/>
                </a:solidFill>
                <a:highlight>
                  <a:srgbClr val="1C1C1C"/>
                </a:highlight>
              </a:rPr>
              <a:t>Solution</a:t>
            </a:r>
            <a:r>
              <a:rPr lang="en" sz="1200">
                <a:solidFill>
                  <a:srgbClr val="D4D4D8"/>
                </a:solidFill>
                <a:highlight>
                  <a:srgbClr val="1C1C1C"/>
                </a:highlight>
              </a:rPr>
              <a:t>: Continuous Configuration Intelligence</a:t>
            </a:r>
            <a:endParaRPr sz="1200">
              <a:solidFill>
                <a:srgbClr val="D4D4D8"/>
              </a:solidFill>
              <a:highlight>
                <a:srgbClr val="1C1C1C"/>
              </a:highlight>
            </a:endParaRPr>
          </a:p>
          <a:p>
            <a:pPr indent="-304800" lvl="0" marL="457200" rtl="0" algn="l">
              <a:lnSpc>
                <a:spcPct val="115000"/>
              </a:lnSpc>
              <a:spcBef>
                <a:spcPts val="1500"/>
              </a:spcBef>
              <a:spcAft>
                <a:spcPts val="0"/>
              </a:spcAft>
              <a:buClr>
                <a:srgbClr val="D4D4D8"/>
              </a:buClr>
              <a:buSzPts val="1200"/>
              <a:buChar char="●"/>
            </a:pPr>
            <a:r>
              <a:rPr lang="en" sz="1200">
                <a:solidFill>
                  <a:srgbClr val="FFFFFF"/>
                </a:solidFill>
                <a:highlight>
                  <a:srgbClr val="1C1C1C"/>
                </a:highlight>
              </a:rPr>
              <a:t>Drift Detection AI</a:t>
            </a:r>
            <a:r>
              <a:rPr lang="en" sz="1200">
                <a:solidFill>
                  <a:srgbClr val="D4D4D8"/>
                </a:solidFill>
                <a:highlight>
                  <a:srgbClr val="1C1C1C"/>
                </a:highlight>
              </a:rPr>
              <a:t>: ML models trained on configuration baselines to identify anomalies</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FFFFFF"/>
                </a:solidFill>
                <a:highlight>
                  <a:srgbClr val="1C1C1C"/>
                </a:highlight>
              </a:rPr>
              <a:t>Root Cause Analysis</a:t>
            </a:r>
            <a:r>
              <a:rPr lang="en" sz="1200">
                <a:solidFill>
                  <a:srgbClr val="D4D4D8"/>
                </a:solidFill>
                <a:highlight>
                  <a:srgbClr val="1C1C1C"/>
                </a:highlight>
              </a:rPr>
              <a:t>: GenAI explains why drift occurred and suggests remediation</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FFFFFF"/>
                </a:solidFill>
                <a:highlight>
                  <a:srgbClr val="1C1C1C"/>
                </a:highlight>
              </a:rPr>
              <a:t>Predictive Drift Prevention</a:t>
            </a:r>
            <a:r>
              <a:rPr lang="en" sz="1200">
                <a:solidFill>
                  <a:srgbClr val="D4D4D8"/>
                </a:solidFill>
                <a:highlight>
                  <a:srgbClr val="1C1C1C"/>
                </a:highlight>
              </a:rPr>
              <a:t>: Forecasts potential configuration conflicts before deployment</a:t>
            </a:r>
            <a:endParaRPr sz="1200">
              <a:solidFill>
                <a:srgbClr val="D4D4D8"/>
              </a:solidFill>
              <a:highlight>
                <a:srgbClr val="1C1C1C"/>
              </a:highlight>
            </a:endParaRPr>
          </a:p>
          <a:p>
            <a:pPr indent="-304800" lvl="0" marL="457200" rtl="0" algn="l">
              <a:lnSpc>
                <a:spcPct val="115000"/>
              </a:lnSpc>
              <a:spcBef>
                <a:spcPts val="0"/>
              </a:spcBef>
              <a:spcAft>
                <a:spcPts val="0"/>
              </a:spcAft>
              <a:buClr>
                <a:srgbClr val="D4D4D8"/>
              </a:buClr>
              <a:buSzPts val="1200"/>
              <a:buChar char="●"/>
            </a:pPr>
            <a:r>
              <a:rPr lang="en" sz="1200">
                <a:solidFill>
                  <a:srgbClr val="FFFFFF"/>
                </a:solidFill>
                <a:highlight>
                  <a:srgbClr val="1C1C1C"/>
                </a:highlight>
              </a:rPr>
              <a:t>Self-Healing Configs</a:t>
            </a:r>
            <a:r>
              <a:rPr lang="en" sz="1200">
                <a:solidFill>
                  <a:srgbClr val="D4D4D8"/>
                </a:solidFill>
                <a:highlight>
                  <a:srgbClr val="1C1C1C"/>
                </a:highlight>
              </a:rPr>
              <a:t>: Automated rollback and correction mechanisms</a:t>
            </a:r>
            <a:endParaRPr sz="1200">
              <a:solidFill>
                <a:srgbClr val="D4D4D8"/>
              </a:solidFill>
              <a:highlight>
                <a:srgbClr val="1C1C1C"/>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