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302" r:id="rId3"/>
    <p:sldId id="304" r:id="rId4"/>
    <p:sldId id="305" r:id="rId5"/>
    <p:sldId id="264" r:id="rId6"/>
    <p:sldId id="306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Bebas Neue" panose="020B0606020202050201" pitchFamily="3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uli" panose="020B0604020202020204" charset="0"/>
      <p:regular r:id="rId18"/>
    </p:embeddedFont>
    <p:embeddedFont>
      <p:font typeface="Muli Ultra-Bold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D61BE-EC56-41E9-B205-B15FC2CEEC80}" v="25" dt="2024-07-05T08:33:50.621"/>
  </p1510:revLst>
</p1510:revInfo>
</file>

<file path=ppt/tableStyles.xml><?xml version="1.0" encoding="utf-8"?>
<a:tblStyleLst xmlns:a="http://schemas.openxmlformats.org/drawingml/2006/main" def="{F3372D12-6C69-4828-99A2-CC6B968AEAFA}">
  <a:tblStyle styleId="{F3372D12-6C69-4828-99A2-CC6B968AE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32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138315e38f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138315e38f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33174"/>
            <a:ext cx="4328100" cy="27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307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60900" y="539500"/>
            <a:ext cx="1139750" cy="465550"/>
            <a:chOff x="4296650" y="4168800"/>
            <a:chExt cx="1139750" cy="465550"/>
          </a:xfrm>
        </p:grpSpPr>
        <p:sp>
          <p:nvSpPr>
            <p:cNvPr id="12" name="Google Shape;12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30150" y="0"/>
            <a:ext cx="2409850" cy="887925"/>
            <a:chOff x="1134050" y="769575"/>
            <a:chExt cx="2409850" cy="887925"/>
          </a:xfrm>
        </p:grpSpPr>
        <p:sp>
          <p:nvSpPr>
            <p:cNvPr id="27" name="Google Shape;27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30150" y="0"/>
            <a:ext cx="263750" cy="452450"/>
            <a:chOff x="1912425" y="756475"/>
            <a:chExt cx="263750" cy="452450"/>
          </a:xfrm>
        </p:grpSpPr>
        <p:sp>
          <p:nvSpPr>
            <p:cNvPr id="46" name="Google Shape;46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0" y="3383991"/>
            <a:ext cx="320124" cy="1759172"/>
            <a:chOff x="164300" y="3082350"/>
            <a:chExt cx="228025" cy="1253150"/>
          </a:xfrm>
        </p:grpSpPr>
        <p:sp>
          <p:nvSpPr>
            <p:cNvPr id="50" name="Google Shape;50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3800775" y="4604000"/>
            <a:ext cx="263750" cy="452450"/>
            <a:chOff x="1912425" y="756475"/>
            <a:chExt cx="263750" cy="452450"/>
          </a:xfrm>
        </p:grpSpPr>
        <p:sp>
          <p:nvSpPr>
            <p:cNvPr id="77" name="Google Shape;77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744525" y="0"/>
            <a:ext cx="263750" cy="452450"/>
            <a:chOff x="1912425" y="756475"/>
            <a:chExt cx="263750" cy="452450"/>
          </a:xfrm>
        </p:grpSpPr>
        <p:sp>
          <p:nvSpPr>
            <p:cNvPr id="81" name="Google Shape;81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 rot="-5400000">
            <a:off x="3832973" y="4395376"/>
            <a:ext cx="1132389" cy="417236"/>
            <a:chOff x="1134050" y="769575"/>
            <a:chExt cx="2409850" cy="887925"/>
          </a:xfrm>
        </p:grpSpPr>
        <p:sp>
          <p:nvSpPr>
            <p:cNvPr id="85" name="Google Shape;85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>
            <a:spLocks noGrp="1"/>
          </p:cNvSpPr>
          <p:nvPr>
            <p:ph type="pic" idx="2"/>
          </p:nvPr>
        </p:nvSpPr>
        <p:spPr>
          <a:xfrm>
            <a:off x="5418500" y="1126850"/>
            <a:ext cx="2961000" cy="28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1719300" y="1307100"/>
            <a:ext cx="5705400" cy="2529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8" name="Google Shape;548;p8"/>
          <p:cNvGrpSpPr/>
          <p:nvPr/>
        </p:nvGrpSpPr>
        <p:grpSpPr>
          <a:xfrm>
            <a:off x="7763850" y="0"/>
            <a:ext cx="1971425" cy="1971100"/>
            <a:chOff x="3073575" y="1606875"/>
            <a:chExt cx="1971425" cy="1971100"/>
          </a:xfrm>
        </p:grpSpPr>
        <p:sp>
          <p:nvSpPr>
            <p:cNvPr id="549" name="Google Shape;549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8"/>
          <p:cNvGrpSpPr/>
          <p:nvPr/>
        </p:nvGrpSpPr>
        <p:grpSpPr>
          <a:xfrm>
            <a:off x="713213" y="4691038"/>
            <a:ext cx="263750" cy="452450"/>
            <a:chOff x="1912425" y="756475"/>
            <a:chExt cx="263750" cy="452450"/>
          </a:xfrm>
        </p:grpSpPr>
        <p:sp>
          <p:nvSpPr>
            <p:cNvPr id="574" name="Google Shape;574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8"/>
          <p:cNvGrpSpPr/>
          <p:nvPr/>
        </p:nvGrpSpPr>
        <p:grpSpPr>
          <a:xfrm rot="5400000">
            <a:off x="8785888" y="1339288"/>
            <a:ext cx="263750" cy="452450"/>
            <a:chOff x="1912425" y="756475"/>
            <a:chExt cx="263750" cy="452450"/>
          </a:xfrm>
        </p:grpSpPr>
        <p:sp>
          <p:nvSpPr>
            <p:cNvPr id="578" name="Google Shape;578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8"/>
          <p:cNvGrpSpPr/>
          <p:nvPr/>
        </p:nvGrpSpPr>
        <p:grpSpPr>
          <a:xfrm rot="-5400000">
            <a:off x="298531" y="145526"/>
            <a:ext cx="1402120" cy="572720"/>
            <a:chOff x="4296650" y="4168800"/>
            <a:chExt cx="1139750" cy="465550"/>
          </a:xfrm>
        </p:grpSpPr>
        <p:sp>
          <p:nvSpPr>
            <p:cNvPr id="582" name="Google Shape;582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8"/>
          <p:cNvGrpSpPr/>
          <p:nvPr/>
        </p:nvGrpSpPr>
        <p:grpSpPr>
          <a:xfrm>
            <a:off x="7028656" y="4604001"/>
            <a:ext cx="1402120" cy="572720"/>
            <a:chOff x="4296650" y="4168800"/>
            <a:chExt cx="1139750" cy="465550"/>
          </a:xfrm>
        </p:grpSpPr>
        <p:sp>
          <p:nvSpPr>
            <p:cNvPr id="597" name="Google Shape;597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18"/>
          <p:cNvSpPr txBox="1">
            <a:spLocks noGrp="1"/>
          </p:cNvSpPr>
          <p:nvPr>
            <p:ph type="subTitle" idx="1"/>
          </p:nvPr>
        </p:nvSpPr>
        <p:spPr>
          <a:xfrm>
            <a:off x="4923247" y="29398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3" name="Google Shape;1413;p18"/>
          <p:cNvSpPr txBox="1">
            <a:spLocks noGrp="1"/>
          </p:cNvSpPr>
          <p:nvPr>
            <p:ph type="subTitle" idx="2"/>
          </p:nvPr>
        </p:nvSpPr>
        <p:spPr>
          <a:xfrm>
            <a:off x="1715375" y="29398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4" name="Google Shape;1414;p18"/>
          <p:cNvSpPr txBox="1">
            <a:spLocks noGrp="1"/>
          </p:cNvSpPr>
          <p:nvPr>
            <p:ph type="subTitle" idx="3"/>
          </p:nvPr>
        </p:nvSpPr>
        <p:spPr>
          <a:xfrm>
            <a:off x="1715375" y="255627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5" name="Google Shape;1415;p18"/>
          <p:cNvSpPr txBox="1">
            <a:spLocks noGrp="1"/>
          </p:cNvSpPr>
          <p:nvPr>
            <p:ph type="subTitle" idx="4"/>
          </p:nvPr>
        </p:nvSpPr>
        <p:spPr>
          <a:xfrm>
            <a:off x="4923250" y="255627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24"/>
          <p:cNvGrpSpPr/>
          <p:nvPr/>
        </p:nvGrpSpPr>
        <p:grpSpPr>
          <a:xfrm>
            <a:off x="8073563" y="-942775"/>
            <a:ext cx="1971425" cy="1971100"/>
            <a:chOff x="3073575" y="1606875"/>
            <a:chExt cx="1971425" cy="1971100"/>
          </a:xfrm>
        </p:grpSpPr>
        <p:sp>
          <p:nvSpPr>
            <p:cNvPr id="2032" name="Google Shape;2032;p2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24"/>
          <p:cNvGrpSpPr/>
          <p:nvPr/>
        </p:nvGrpSpPr>
        <p:grpSpPr>
          <a:xfrm>
            <a:off x="11" y="4604006"/>
            <a:ext cx="1546883" cy="570048"/>
            <a:chOff x="1134050" y="769575"/>
            <a:chExt cx="2409850" cy="887925"/>
          </a:xfrm>
        </p:grpSpPr>
        <p:sp>
          <p:nvSpPr>
            <p:cNvPr id="2057" name="Google Shape;2057;p2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24"/>
          <p:cNvGrpSpPr/>
          <p:nvPr/>
        </p:nvGrpSpPr>
        <p:grpSpPr>
          <a:xfrm rot="-5400000">
            <a:off x="-89425" y="478175"/>
            <a:ext cx="1139750" cy="465550"/>
            <a:chOff x="4296650" y="4168800"/>
            <a:chExt cx="1139750" cy="465550"/>
          </a:xfrm>
        </p:grpSpPr>
        <p:sp>
          <p:nvSpPr>
            <p:cNvPr id="2076" name="Google Shape;2076;p2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24"/>
          <p:cNvGrpSpPr/>
          <p:nvPr/>
        </p:nvGrpSpPr>
        <p:grpSpPr>
          <a:xfrm rot="-5400000">
            <a:off x="8328050" y="4436676"/>
            <a:ext cx="908272" cy="334659"/>
            <a:chOff x="1134050" y="769575"/>
            <a:chExt cx="2409850" cy="887925"/>
          </a:xfrm>
        </p:grpSpPr>
        <p:sp>
          <p:nvSpPr>
            <p:cNvPr id="2091" name="Google Shape;2091;p2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24"/>
          <p:cNvGrpSpPr/>
          <p:nvPr/>
        </p:nvGrpSpPr>
        <p:grpSpPr>
          <a:xfrm rot="10800000">
            <a:off x="8430763" y="-12"/>
            <a:ext cx="263750" cy="452450"/>
            <a:chOff x="1912425" y="756475"/>
            <a:chExt cx="263750" cy="452450"/>
          </a:xfrm>
        </p:grpSpPr>
        <p:sp>
          <p:nvSpPr>
            <p:cNvPr id="2110" name="Google Shape;2110;p2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25"/>
          <p:cNvGrpSpPr/>
          <p:nvPr/>
        </p:nvGrpSpPr>
        <p:grpSpPr>
          <a:xfrm>
            <a:off x="-708487" y="4048325"/>
            <a:ext cx="1971425" cy="1971100"/>
            <a:chOff x="3073575" y="1606875"/>
            <a:chExt cx="1971425" cy="1971100"/>
          </a:xfrm>
        </p:grpSpPr>
        <p:sp>
          <p:nvSpPr>
            <p:cNvPr id="2115" name="Google Shape;2115;p2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25"/>
          <p:cNvGrpSpPr/>
          <p:nvPr/>
        </p:nvGrpSpPr>
        <p:grpSpPr>
          <a:xfrm rot="-5400000">
            <a:off x="7916424" y="4085031"/>
            <a:ext cx="1546883" cy="570048"/>
            <a:chOff x="1134050" y="769575"/>
            <a:chExt cx="2409850" cy="887925"/>
          </a:xfrm>
        </p:grpSpPr>
        <p:sp>
          <p:nvSpPr>
            <p:cNvPr id="2140" name="Google Shape;2140;p2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25"/>
          <p:cNvGrpSpPr/>
          <p:nvPr/>
        </p:nvGrpSpPr>
        <p:grpSpPr>
          <a:xfrm>
            <a:off x="452450" y="0"/>
            <a:ext cx="1139750" cy="465550"/>
            <a:chOff x="4296650" y="4168800"/>
            <a:chExt cx="1139750" cy="465550"/>
          </a:xfrm>
        </p:grpSpPr>
        <p:sp>
          <p:nvSpPr>
            <p:cNvPr id="2159" name="Google Shape;2159;p2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3" name="Google Shape;2173;p25"/>
          <p:cNvGrpSpPr/>
          <p:nvPr/>
        </p:nvGrpSpPr>
        <p:grpSpPr>
          <a:xfrm>
            <a:off x="8235725" y="1"/>
            <a:ext cx="908272" cy="334659"/>
            <a:chOff x="1134050" y="769575"/>
            <a:chExt cx="2409850" cy="887925"/>
          </a:xfrm>
        </p:grpSpPr>
        <p:sp>
          <p:nvSpPr>
            <p:cNvPr id="2174" name="Google Shape;2174;p2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25"/>
          <p:cNvGrpSpPr/>
          <p:nvPr/>
        </p:nvGrpSpPr>
        <p:grpSpPr>
          <a:xfrm rot="5400000">
            <a:off x="94338" y="4509638"/>
            <a:ext cx="263750" cy="452450"/>
            <a:chOff x="1912425" y="756475"/>
            <a:chExt cx="263750" cy="452450"/>
          </a:xfrm>
        </p:grpSpPr>
        <p:sp>
          <p:nvSpPr>
            <p:cNvPr id="2193" name="Google Shape;2193;p2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25"/>
          <p:cNvGrpSpPr/>
          <p:nvPr/>
        </p:nvGrpSpPr>
        <p:grpSpPr>
          <a:xfrm>
            <a:off x="452438" y="6538"/>
            <a:ext cx="263750" cy="452450"/>
            <a:chOff x="1912425" y="756475"/>
            <a:chExt cx="263750" cy="452450"/>
          </a:xfrm>
        </p:grpSpPr>
        <p:sp>
          <p:nvSpPr>
            <p:cNvPr id="2197" name="Google Shape;2197;p2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25"/>
          <p:cNvGrpSpPr/>
          <p:nvPr/>
        </p:nvGrpSpPr>
        <p:grpSpPr>
          <a:xfrm>
            <a:off x="7971963" y="4691038"/>
            <a:ext cx="263750" cy="452450"/>
            <a:chOff x="1912425" y="756475"/>
            <a:chExt cx="263750" cy="452450"/>
          </a:xfrm>
        </p:grpSpPr>
        <p:sp>
          <p:nvSpPr>
            <p:cNvPr id="2201" name="Google Shape;2201;p2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4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3" name="Google Shape;2433;p32"/>
          <p:cNvGrpSpPr/>
          <p:nvPr/>
        </p:nvGrpSpPr>
        <p:grpSpPr>
          <a:xfrm>
            <a:off x="6976450" y="2830825"/>
            <a:ext cx="1971425" cy="1971100"/>
            <a:chOff x="3073575" y="1606875"/>
            <a:chExt cx="1971425" cy="1971100"/>
          </a:xfrm>
        </p:grpSpPr>
        <p:sp>
          <p:nvSpPr>
            <p:cNvPr id="2434" name="Google Shape;2434;p3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32"/>
          <p:cNvGrpSpPr/>
          <p:nvPr/>
        </p:nvGrpSpPr>
        <p:grpSpPr>
          <a:xfrm>
            <a:off x="4675000" y="128150"/>
            <a:ext cx="1971425" cy="1971100"/>
            <a:chOff x="3073575" y="1606875"/>
            <a:chExt cx="1971425" cy="1971100"/>
          </a:xfrm>
        </p:grpSpPr>
        <p:sp>
          <p:nvSpPr>
            <p:cNvPr id="2459" name="Google Shape;2459;p3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32"/>
          <p:cNvSpPr/>
          <p:nvPr/>
        </p:nvSpPr>
        <p:spPr>
          <a:xfrm>
            <a:off x="5261500" y="820175"/>
            <a:ext cx="997475" cy="174150"/>
          </a:xfrm>
          <a:custGeom>
            <a:avLst/>
            <a:gdLst/>
            <a:ahLst/>
            <a:cxnLst/>
            <a:rect l="l" t="t" r="r" b="b"/>
            <a:pathLst>
              <a:path w="39899" h="6966" extrusionOk="0">
                <a:moveTo>
                  <a:pt x="0" y="0"/>
                </a:moveTo>
                <a:lnTo>
                  <a:pt x="0" y="6965"/>
                </a:lnTo>
                <a:lnTo>
                  <a:pt x="39898" y="6965"/>
                </a:lnTo>
                <a:lnTo>
                  <a:pt x="398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32"/>
          <p:cNvSpPr txBox="1">
            <a:spLocks noGrp="1"/>
          </p:cNvSpPr>
          <p:nvPr>
            <p:ph type="ctrTitle"/>
          </p:nvPr>
        </p:nvSpPr>
        <p:spPr>
          <a:xfrm>
            <a:off x="713225" y="933174"/>
            <a:ext cx="4328100" cy="27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L1 Support Weekly Review</a:t>
            </a:r>
            <a:endParaRPr sz="2800" dirty="0"/>
          </a:p>
        </p:txBody>
      </p:sp>
      <p:sp>
        <p:nvSpPr>
          <p:cNvPr id="2488" name="Google Shape;2488;p32"/>
          <p:cNvSpPr txBox="1">
            <a:spLocks noGrp="1"/>
          </p:cNvSpPr>
          <p:nvPr>
            <p:ph type="subTitle" idx="1"/>
          </p:nvPr>
        </p:nvSpPr>
        <p:spPr>
          <a:xfrm>
            <a:off x="4460914" y="3647698"/>
            <a:ext cx="270122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Saikumar Kamireddy</a:t>
            </a:r>
            <a:endParaRPr dirty="0"/>
          </a:p>
        </p:txBody>
      </p:sp>
      <p:grpSp>
        <p:nvGrpSpPr>
          <p:cNvPr id="2489" name="Google Shape;2489;p32"/>
          <p:cNvGrpSpPr/>
          <p:nvPr/>
        </p:nvGrpSpPr>
        <p:grpSpPr>
          <a:xfrm>
            <a:off x="5418500" y="4138450"/>
            <a:ext cx="1139750" cy="465550"/>
            <a:chOff x="4296650" y="4168800"/>
            <a:chExt cx="1139750" cy="465550"/>
          </a:xfrm>
        </p:grpSpPr>
        <p:sp>
          <p:nvSpPr>
            <p:cNvPr id="2490" name="Google Shape;2490;p3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32"/>
          <p:cNvGrpSpPr/>
          <p:nvPr/>
        </p:nvGrpSpPr>
        <p:grpSpPr>
          <a:xfrm>
            <a:off x="8396563" y="2238508"/>
            <a:ext cx="747970" cy="1539556"/>
            <a:chOff x="6909475" y="2841550"/>
            <a:chExt cx="647425" cy="1101650"/>
          </a:xfrm>
        </p:grpSpPr>
        <p:sp>
          <p:nvSpPr>
            <p:cNvPr id="2505" name="Google Shape;2505;p32"/>
            <p:cNvSpPr/>
            <p:nvPr/>
          </p:nvSpPr>
          <p:spPr>
            <a:xfrm>
              <a:off x="6909775" y="389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2"/>
            <p:cNvSpPr/>
            <p:nvPr/>
          </p:nvSpPr>
          <p:spPr>
            <a:xfrm>
              <a:off x="6909475" y="384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2"/>
            <p:cNvSpPr/>
            <p:nvPr/>
          </p:nvSpPr>
          <p:spPr>
            <a:xfrm>
              <a:off x="6909775" y="3792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2"/>
            <p:cNvSpPr/>
            <p:nvPr/>
          </p:nvSpPr>
          <p:spPr>
            <a:xfrm>
              <a:off x="6909475" y="374285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2"/>
            <p:cNvSpPr/>
            <p:nvPr/>
          </p:nvSpPr>
          <p:spPr>
            <a:xfrm>
              <a:off x="6909775" y="369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2"/>
            <p:cNvSpPr/>
            <p:nvPr/>
          </p:nvSpPr>
          <p:spPr>
            <a:xfrm>
              <a:off x="6909475" y="364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2"/>
            <p:cNvSpPr/>
            <p:nvPr/>
          </p:nvSpPr>
          <p:spPr>
            <a:xfrm>
              <a:off x="6909775" y="359252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2"/>
            <p:cNvSpPr/>
            <p:nvPr/>
          </p:nvSpPr>
          <p:spPr>
            <a:xfrm>
              <a:off x="6909775" y="35425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73" y="2013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2"/>
            <p:cNvSpPr/>
            <p:nvPr/>
          </p:nvSpPr>
          <p:spPr>
            <a:xfrm>
              <a:off x="6909775" y="3492525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2"/>
            <p:cNvSpPr/>
            <p:nvPr/>
          </p:nvSpPr>
          <p:spPr>
            <a:xfrm>
              <a:off x="6909775" y="34422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2"/>
            <p:cNvSpPr/>
            <p:nvPr/>
          </p:nvSpPr>
          <p:spPr>
            <a:xfrm>
              <a:off x="6909475" y="339222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2"/>
            <p:cNvSpPr/>
            <p:nvPr/>
          </p:nvSpPr>
          <p:spPr>
            <a:xfrm>
              <a:off x="6909775" y="33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2"/>
            <p:cNvSpPr/>
            <p:nvPr/>
          </p:nvSpPr>
          <p:spPr>
            <a:xfrm>
              <a:off x="6909475" y="329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2"/>
            <p:cNvSpPr/>
            <p:nvPr/>
          </p:nvSpPr>
          <p:spPr>
            <a:xfrm>
              <a:off x="6909775" y="32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2"/>
            <p:cNvSpPr/>
            <p:nvPr/>
          </p:nvSpPr>
          <p:spPr>
            <a:xfrm>
              <a:off x="6909475" y="319220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25885" y="2000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2"/>
            <p:cNvSpPr/>
            <p:nvPr/>
          </p:nvSpPr>
          <p:spPr>
            <a:xfrm>
              <a:off x="6909775" y="314187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2"/>
            <p:cNvSpPr/>
            <p:nvPr/>
          </p:nvSpPr>
          <p:spPr>
            <a:xfrm>
              <a:off x="6909475" y="309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2"/>
            <p:cNvSpPr/>
            <p:nvPr/>
          </p:nvSpPr>
          <p:spPr>
            <a:xfrm>
              <a:off x="6909775" y="304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2"/>
            <p:cNvSpPr/>
            <p:nvPr/>
          </p:nvSpPr>
          <p:spPr>
            <a:xfrm>
              <a:off x="6909775" y="299187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2"/>
            <p:cNvSpPr/>
            <p:nvPr/>
          </p:nvSpPr>
          <p:spPr>
            <a:xfrm>
              <a:off x="6909775" y="2941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2"/>
            <p:cNvSpPr/>
            <p:nvPr/>
          </p:nvSpPr>
          <p:spPr>
            <a:xfrm>
              <a:off x="6909775" y="2891850"/>
              <a:ext cx="646825" cy="50025"/>
            </a:xfrm>
            <a:custGeom>
              <a:avLst/>
              <a:gdLst/>
              <a:ahLst/>
              <a:cxnLst/>
              <a:rect l="l" t="t" r="r" b="b"/>
              <a:pathLst>
                <a:path w="25873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73" y="20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2"/>
            <p:cNvSpPr/>
            <p:nvPr/>
          </p:nvSpPr>
          <p:spPr>
            <a:xfrm>
              <a:off x="6909475" y="2841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2528;p32"/>
          <p:cNvGrpSpPr/>
          <p:nvPr/>
        </p:nvGrpSpPr>
        <p:grpSpPr>
          <a:xfrm rot="5400000">
            <a:off x="2993466" y="2051023"/>
            <a:ext cx="263750" cy="2178004"/>
            <a:chOff x="1912425" y="756475"/>
            <a:chExt cx="263750" cy="452450"/>
          </a:xfrm>
        </p:grpSpPr>
        <p:sp>
          <p:nvSpPr>
            <p:cNvPr id="2529" name="Google Shape;2529;p3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" grpId="0"/>
      <p:bldP spid="248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6DCCD1B-93E5-E6C1-E68E-38FC0E587D23}"/>
              </a:ext>
            </a:extLst>
          </p:cNvPr>
          <p:cNvGrpSpPr/>
          <p:nvPr/>
        </p:nvGrpSpPr>
        <p:grpSpPr>
          <a:xfrm>
            <a:off x="3888367" y="2255185"/>
            <a:ext cx="1240959" cy="1301135"/>
            <a:chOff x="3888367" y="2255185"/>
            <a:chExt cx="1240959" cy="1301135"/>
          </a:xfrm>
        </p:grpSpPr>
        <p:sp>
          <p:nvSpPr>
            <p:cNvPr id="22" name="Google Shape;8084;p46">
              <a:extLst>
                <a:ext uri="{FF2B5EF4-FFF2-40B4-BE49-F238E27FC236}">
                  <a16:creationId xmlns:a16="http://schemas.microsoft.com/office/drawing/2014/main" id="{41FF0ADA-EA16-78DA-CBE6-A0129B53F560}"/>
                </a:ext>
              </a:extLst>
            </p:cNvPr>
            <p:cNvSpPr/>
            <p:nvPr/>
          </p:nvSpPr>
          <p:spPr>
            <a:xfrm>
              <a:off x="3888367" y="2255185"/>
              <a:ext cx="1240959" cy="1301135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  <p:grpSp>
          <p:nvGrpSpPr>
            <p:cNvPr id="29" name="Google Shape;8094;p46">
              <a:extLst>
                <a:ext uri="{FF2B5EF4-FFF2-40B4-BE49-F238E27FC236}">
                  <a16:creationId xmlns:a16="http://schemas.microsoft.com/office/drawing/2014/main" id="{0FEC38ED-9650-14E2-FFEA-68200B583BDC}"/>
                </a:ext>
              </a:extLst>
            </p:cNvPr>
            <p:cNvGrpSpPr/>
            <p:nvPr/>
          </p:nvGrpSpPr>
          <p:grpSpPr>
            <a:xfrm>
              <a:off x="4045894" y="2384881"/>
              <a:ext cx="927157" cy="1048636"/>
              <a:chOff x="1360769" y="3847100"/>
              <a:chExt cx="208119" cy="224359"/>
            </a:xfrm>
          </p:grpSpPr>
          <p:sp>
            <p:nvSpPr>
              <p:cNvPr id="40" name="Google Shape;8095;p46">
                <a:extLst>
                  <a:ext uri="{FF2B5EF4-FFF2-40B4-BE49-F238E27FC236}">
                    <a16:creationId xmlns:a16="http://schemas.microsoft.com/office/drawing/2014/main" id="{CE334F98-42E4-73E8-1634-7AF8AE98F78E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85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1" name="Google Shape;8096;p46">
                <a:extLst>
                  <a:ext uri="{FF2B5EF4-FFF2-40B4-BE49-F238E27FC236}">
                    <a16:creationId xmlns:a16="http://schemas.microsoft.com/office/drawing/2014/main" id="{7CE292C7-3720-166A-B12D-8742CC07ED8D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2" name="Google Shape;8097;p46">
                <a:extLst>
                  <a:ext uri="{FF2B5EF4-FFF2-40B4-BE49-F238E27FC236}">
                    <a16:creationId xmlns:a16="http://schemas.microsoft.com/office/drawing/2014/main" id="{A98204CA-E4DA-A421-C0F0-915F3D70A28D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 dirty="0"/>
              </a:p>
            </p:txBody>
          </p:sp>
          <p:sp>
            <p:nvSpPr>
              <p:cNvPr id="43" name="Google Shape;8098;p46">
                <a:extLst>
                  <a:ext uri="{FF2B5EF4-FFF2-40B4-BE49-F238E27FC236}">
                    <a16:creationId xmlns:a16="http://schemas.microsoft.com/office/drawing/2014/main" id="{7305A95C-DC2A-A296-364D-2DF54DF24247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4" name="Google Shape;8099;p46">
                <a:extLst>
                  <a:ext uri="{FF2B5EF4-FFF2-40B4-BE49-F238E27FC236}">
                    <a16:creationId xmlns:a16="http://schemas.microsoft.com/office/drawing/2014/main" id="{6D4B0720-86A0-54DB-3F0E-7686C35F7C10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5" name="Google Shape;8100;p46">
                <a:extLst>
                  <a:ext uri="{FF2B5EF4-FFF2-40B4-BE49-F238E27FC236}">
                    <a16:creationId xmlns:a16="http://schemas.microsoft.com/office/drawing/2014/main" id="{E5449D4A-23F2-1FBA-F18D-93C99BAB56BE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6" name="Google Shape;8101;p46">
                <a:extLst>
                  <a:ext uri="{FF2B5EF4-FFF2-40B4-BE49-F238E27FC236}">
                    <a16:creationId xmlns:a16="http://schemas.microsoft.com/office/drawing/2014/main" id="{939CF918-BE56-01ED-8EF1-644823BF7558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7" name="Google Shape;8102;p46">
                <a:extLst>
                  <a:ext uri="{FF2B5EF4-FFF2-40B4-BE49-F238E27FC236}">
                    <a16:creationId xmlns:a16="http://schemas.microsoft.com/office/drawing/2014/main" id="{AD086B82-BA40-B472-3608-30FD9B0C3B5B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8" name="Google Shape;8103;p46">
                <a:extLst>
                  <a:ext uri="{FF2B5EF4-FFF2-40B4-BE49-F238E27FC236}">
                    <a16:creationId xmlns:a16="http://schemas.microsoft.com/office/drawing/2014/main" id="{F097BCF4-488A-A317-818A-223701DF0EBB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49" name="Google Shape;8104;p46">
                <a:extLst>
                  <a:ext uri="{FF2B5EF4-FFF2-40B4-BE49-F238E27FC236}">
                    <a16:creationId xmlns:a16="http://schemas.microsoft.com/office/drawing/2014/main" id="{6D3D41EA-7249-0B4C-AB06-ABD065B0EBB8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0" name="Google Shape;8105;p46">
                <a:extLst>
                  <a:ext uri="{FF2B5EF4-FFF2-40B4-BE49-F238E27FC236}">
                    <a16:creationId xmlns:a16="http://schemas.microsoft.com/office/drawing/2014/main" id="{4BB12F8F-B687-335E-57DE-2DE694B8CC41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 dirty="0"/>
              </a:p>
            </p:txBody>
          </p:sp>
          <p:sp>
            <p:nvSpPr>
              <p:cNvPr id="51" name="Google Shape;8106;p46">
                <a:extLst>
                  <a:ext uri="{FF2B5EF4-FFF2-40B4-BE49-F238E27FC236}">
                    <a16:creationId xmlns:a16="http://schemas.microsoft.com/office/drawing/2014/main" id="{4D87D6E8-016C-5DD5-A363-DF2C9EC6C258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2" name="Google Shape;8107;p46">
                <a:extLst>
                  <a:ext uri="{FF2B5EF4-FFF2-40B4-BE49-F238E27FC236}">
                    <a16:creationId xmlns:a16="http://schemas.microsoft.com/office/drawing/2014/main" id="{CAFB2F8E-9A85-473C-05A0-3BADF1428576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3" name="Google Shape;8108;p46">
                <a:extLst>
                  <a:ext uri="{FF2B5EF4-FFF2-40B4-BE49-F238E27FC236}">
                    <a16:creationId xmlns:a16="http://schemas.microsoft.com/office/drawing/2014/main" id="{DC20F5BD-0AAA-0B23-EB7A-1B746D0C5794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4" name="Google Shape;8109;p46">
                <a:extLst>
                  <a:ext uri="{FF2B5EF4-FFF2-40B4-BE49-F238E27FC236}">
                    <a16:creationId xmlns:a16="http://schemas.microsoft.com/office/drawing/2014/main" id="{EE367F2A-604E-4CE3-6744-4C05858528A9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5" name="Google Shape;8110;p46">
                <a:extLst>
                  <a:ext uri="{FF2B5EF4-FFF2-40B4-BE49-F238E27FC236}">
                    <a16:creationId xmlns:a16="http://schemas.microsoft.com/office/drawing/2014/main" id="{02F62527-0BF7-D364-798B-42EB58FF7D83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6" name="Google Shape;8111;p46">
                <a:extLst>
                  <a:ext uri="{FF2B5EF4-FFF2-40B4-BE49-F238E27FC236}">
                    <a16:creationId xmlns:a16="http://schemas.microsoft.com/office/drawing/2014/main" id="{DF256052-1803-2CA5-F580-494A33910601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7" name="Google Shape;8112;p46">
                <a:extLst>
                  <a:ext uri="{FF2B5EF4-FFF2-40B4-BE49-F238E27FC236}">
                    <a16:creationId xmlns:a16="http://schemas.microsoft.com/office/drawing/2014/main" id="{4B1CE7D1-2F32-4197-B2CE-972DC5E9A756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8" name="Google Shape;8113;p46">
                <a:extLst>
                  <a:ext uri="{FF2B5EF4-FFF2-40B4-BE49-F238E27FC236}">
                    <a16:creationId xmlns:a16="http://schemas.microsoft.com/office/drawing/2014/main" id="{F06B4878-4602-2681-D4E5-1968152D2103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59" name="Google Shape;8114;p46">
                <a:extLst>
                  <a:ext uri="{FF2B5EF4-FFF2-40B4-BE49-F238E27FC236}">
                    <a16:creationId xmlns:a16="http://schemas.microsoft.com/office/drawing/2014/main" id="{C58FD134-9453-F8B8-8236-8DC1B57EAA84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2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3D73E0-7857-5027-24E1-0ADFF2FB4C7C}"/>
              </a:ext>
            </a:extLst>
          </p:cNvPr>
          <p:cNvGrpSpPr/>
          <p:nvPr/>
        </p:nvGrpSpPr>
        <p:grpSpPr>
          <a:xfrm>
            <a:off x="5127518" y="2447858"/>
            <a:ext cx="711604" cy="933811"/>
            <a:chOff x="5127518" y="2447858"/>
            <a:chExt cx="711604" cy="933811"/>
          </a:xfrm>
        </p:grpSpPr>
        <p:sp>
          <p:nvSpPr>
            <p:cNvPr id="16" name="Google Shape;8078;p46">
              <a:extLst>
                <a:ext uri="{FF2B5EF4-FFF2-40B4-BE49-F238E27FC236}">
                  <a16:creationId xmlns:a16="http://schemas.microsoft.com/office/drawing/2014/main" id="{951BCB20-313C-8070-F670-298B2BD48B2E}"/>
                </a:ext>
              </a:extLst>
            </p:cNvPr>
            <p:cNvSpPr/>
            <p:nvPr/>
          </p:nvSpPr>
          <p:spPr>
            <a:xfrm flipV="1">
              <a:off x="5127518" y="2869043"/>
              <a:ext cx="309016" cy="45719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18" name="Google Shape;8080;p46">
              <a:extLst>
                <a:ext uri="{FF2B5EF4-FFF2-40B4-BE49-F238E27FC236}">
                  <a16:creationId xmlns:a16="http://schemas.microsoft.com/office/drawing/2014/main" id="{2D2DBF3B-3390-B8A8-74D0-5127BB438611}"/>
                </a:ext>
              </a:extLst>
            </p:cNvPr>
            <p:cNvSpPr/>
            <p:nvPr/>
          </p:nvSpPr>
          <p:spPr>
            <a:xfrm>
              <a:off x="5473251" y="2447858"/>
              <a:ext cx="365871" cy="933811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33" name="Google Shape;8120;p46">
              <a:extLst>
                <a:ext uri="{FF2B5EF4-FFF2-40B4-BE49-F238E27FC236}">
                  <a16:creationId xmlns:a16="http://schemas.microsoft.com/office/drawing/2014/main" id="{3E925174-448E-54C3-48C6-225A83A8378D}"/>
                </a:ext>
              </a:extLst>
            </p:cNvPr>
            <p:cNvSpPr/>
            <p:nvPr/>
          </p:nvSpPr>
          <p:spPr>
            <a:xfrm>
              <a:off x="5416629" y="2850656"/>
              <a:ext cx="109235" cy="110192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B451FA1-422D-49CE-6817-17B52710FD37}"/>
              </a:ext>
            </a:extLst>
          </p:cNvPr>
          <p:cNvGrpSpPr/>
          <p:nvPr/>
        </p:nvGrpSpPr>
        <p:grpSpPr>
          <a:xfrm>
            <a:off x="684814" y="1389187"/>
            <a:ext cx="3412454" cy="1017917"/>
            <a:chOff x="684814" y="1389187"/>
            <a:chExt cx="3412454" cy="1017917"/>
          </a:xfrm>
        </p:grpSpPr>
        <p:sp>
          <p:nvSpPr>
            <p:cNvPr id="23" name="Google Shape;8085;p46">
              <a:extLst>
                <a:ext uri="{FF2B5EF4-FFF2-40B4-BE49-F238E27FC236}">
                  <a16:creationId xmlns:a16="http://schemas.microsoft.com/office/drawing/2014/main" id="{DD3059B2-DD57-C3B5-F85E-8D9D28E5F109}"/>
                </a:ext>
              </a:extLst>
            </p:cNvPr>
            <p:cNvSpPr/>
            <p:nvPr/>
          </p:nvSpPr>
          <p:spPr>
            <a:xfrm>
              <a:off x="3491040" y="1643542"/>
              <a:ext cx="606228" cy="763562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  <p:sp>
          <p:nvSpPr>
            <p:cNvPr id="24" name="Google Shape;8086;p46">
              <a:extLst>
                <a:ext uri="{FF2B5EF4-FFF2-40B4-BE49-F238E27FC236}">
                  <a16:creationId xmlns:a16="http://schemas.microsoft.com/office/drawing/2014/main" id="{9686215A-92E4-51A2-5559-A462FD7C639A}"/>
                </a:ext>
              </a:extLst>
            </p:cNvPr>
            <p:cNvSpPr/>
            <p:nvPr/>
          </p:nvSpPr>
          <p:spPr>
            <a:xfrm>
              <a:off x="1842535" y="1643542"/>
              <a:ext cx="625728" cy="45719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  <p:sp>
          <p:nvSpPr>
            <p:cNvPr id="25" name="Google Shape;8087;p46">
              <a:extLst>
                <a:ext uri="{FF2B5EF4-FFF2-40B4-BE49-F238E27FC236}">
                  <a16:creationId xmlns:a16="http://schemas.microsoft.com/office/drawing/2014/main" id="{05601937-C91F-8454-4426-21D783593874}"/>
                </a:ext>
              </a:extLst>
            </p:cNvPr>
            <p:cNvSpPr/>
            <p:nvPr/>
          </p:nvSpPr>
          <p:spPr>
            <a:xfrm>
              <a:off x="2468262" y="1426887"/>
              <a:ext cx="1022800" cy="441835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3647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</a:rPr>
                <a:t>15 Mins</a:t>
              </a:r>
              <a:endParaRPr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Google Shape;8121;p46">
              <a:extLst>
                <a:ext uri="{FF2B5EF4-FFF2-40B4-BE49-F238E27FC236}">
                  <a16:creationId xmlns:a16="http://schemas.microsoft.com/office/drawing/2014/main" id="{7478E742-8D87-31CC-4B1D-58A77291F1F5}"/>
                </a:ext>
              </a:extLst>
            </p:cNvPr>
            <p:cNvSpPr/>
            <p:nvPr/>
          </p:nvSpPr>
          <p:spPr>
            <a:xfrm>
              <a:off x="1734654" y="1618909"/>
              <a:ext cx="111677" cy="107269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B846D2-A797-D471-0600-483F68E2A047}"/>
                </a:ext>
              </a:extLst>
            </p:cNvPr>
            <p:cNvSpPr txBox="1"/>
            <p:nvPr/>
          </p:nvSpPr>
          <p:spPr>
            <a:xfrm>
              <a:off x="684814" y="1389187"/>
              <a:ext cx="1039001" cy="73866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IN" b="1" i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Response Time</a:t>
              </a:r>
              <a:endParaRPr lang="en-IN" b="1" i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endParaRPr lang="en-IN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D4F7F4-940D-FD1B-CA8F-8233EC32DC0A}"/>
              </a:ext>
            </a:extLst>
          </p:cNvPr>
          <p:cNvGrpSpPr/>
          <p:nvPr/>
        </p:nvGrpSpPr>
        <p:grpSpPr>
          <a:xfrm>
            <a:off x="585277" y="2913535"/>
            <a:ext cx="2621209" cy="751283"/>
            <a:chOff x="585277" y="2913535"/>
            <a:chExt cx="2621209" cy="751283"/>
          </a:xfrm>
        </p:grpSpPr>
        <p:sp>
          <p:nvSpPr>
            <p:cNvPr id="13" name="Google Shape;8075;p46">
              <a:extLst>
                <a:ext uri="{FF2B5EF4-FFF2-40B4-BE49-F238E27FC236}">
                  <a16:creationId xmlns:a16="http://schemas.microsoft.com/office/drawing/2014/main" id="{7615F8B6-2EC4-A23F-FB7D-F2FF196CFF16}"/>
                </a:ext>
              </a:extLst>
            </p:cNvPr>
            <p:cNvSpPr/>
            <p:nvPr/>
          </p:nvSpPr>
          <p:spPr>
            <a:xfrm>
              <a:off x="1799755" y="2913535"/>
              <a:ext cx="648178" cy="456126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14" name="Google Shape;8076;p46">
              <a:extLst>
                <a:ext uri="{FF2B5EF4-FFF2-40B4-BE49-F238E27FC236}">
                  <a16:creationId xmlns:a16="http://schemas.microsoft.com/office/drawing/2014/main" id="{415DC412-CCAB-8C31-27FB-688EBD337B52}"/>
                </a:ext>
              </a:extLst>
            </p:cNvPr>
            <p:cNvSpPr/>
            <p:nvPr/>
          </p:nvSpPr>
          <p:spPr>
            <a:xfrm>
              <a:off x="2444677" y="3123589"/>
              <a:ext cx="761809" cy="441751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3647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</a:rPr>
                <a:t>   0, 02</a:t>
              </a:r>
              <a:endParaRPr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1" name="Google Shape;8118;p46">
              <a:extLst>
                <a:ext uri="{FF2B5EF4-FFF2-40B4-BE49-F238E27FC236}">
                  <a16:creationId xmlns:a16="http://schemas.microsoft.com/office/drawing/2014/main" id="{4CBDECB7-7532-00AA-20C4-57F0C3CE12A7}"/>
                </a:ext>
              </a:extLst>
            </p:cNvPr>
            <p:cNvSpPr/>
            <p:nvPr/>
          </p:nvSpPr>
          <p:spPr>
            <a:xfrm>
              <a:off x="1701420" y="3314556"/>
              <a:ext cx="109235" cy="110211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CB2956-3684-3A9C-B3CC-2B85DE608B95}"/>
                </a:ext>
              </a:extLst>
            </p:cNvPr>
            <p:cNvSpPr txBox="1"/>
            <p:nvPr/>
          </p:nvSpPr>
          <p:spPr>
            <a:xfrm>
              <a:off x="585277" y="3141598"/>
              <a:ext cx="1100953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en-IN" b="1" i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Escalation Count</a:t>
              </a:r>
              <a:endParaRPr lang="en-IN" b="1" i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2116A3-02D6-705F-29B1-C65A7C4F013A}"/>
              </a:ext>
            </a:extLst>
          </p:cNvPr>
          <p:cNvGrpSpPr/>
          <p:nvPr/>
        </p:nvGrpSpPr>
        <p:grpSpPr>
          <a:xfrm>
            <a:off x="5839104" y="2815493"/>
            <a:ext cx="3067002" cy="749847"/>
            <a:chOff x="5839104" y="2815493"/>
            <a:chExt cx="3067002" cy="749847"/>
          </a:xfrm>
        </p:grpSpPr>
        <p:sp>
          <p:nvSpPr>
            <p:cNvPr id="19" name="Google Shape;8081;p46">
              <a:extLst>
                <a:ext uri="{FF2B5EF4-FFF2-40B4-BE49-F238E27FC236}">
                  <a16:creationId xmlns:a16="http://schemas.microsoft.com/office/drawing/2014/main" id="{D9AC7C76-344A-D3FB-E5E5-312F0FB5B769}"/>
                </a:ext>
              </a:extLst>
            </p:cNvPr>
            <p:cNvSpPr/>
            <p:nvPr/>
          </p:nvSpPr>
          <p:spPr>
            <a:xfrm>
              <a:off x="6568333" y="3381650"/>
              <a:ext cx="642883" cy="19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21" name="Google Shape;8083;p46">
              <a:extLst>
                <a:ext uri="{FF2B5EF4-FFF2-40B4-BE49-F238E27FC236}">
                  <a16:creationId xmlns:a16="http://schemas.microsoft.com/office/drawing/2014/main" id="{1D02046F-B44C-4D17-6D88-E5577CF2C60F}"/>
                </a:ext>
              </a:extLst>
            </p:cNvPr>
            <p:cNvSpPr/>
            <p:nvPr/>
          </p:nvSpPr>
          <p:spPr>
            <a:xfrm>
              <a:off x="5839104" y="3123589"/>
              <a:ext cx="729251" cy="441751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3647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</a:rPr>
                <a:t>01, 08</a:t>
              </a:r>
              <a:endParaRPr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9" name="Google Shape;8128;p46">
              <a:extLst>
                <a:ext uri="{FF2B5EF4-FFF2-40B4-BE49-F238E27FC236}">
                  <a16:creationId xmlns:a16="http://schemas.microsoft.com/office/drawing/2014/main" id="{D6BD4294-890A-E63F-B3D3-3FFDB9D3BD69}"/>
                </a:ext>
              </a:extLst>
            </p:cNvPr>
            <p:cNvSpPr/>
            <p:nvPr/>
          </p:nvSpPr>
          <p:spPr>
            <a:xfrm>
              <a:off x="7203104" y="3315155"/>
              <a:ext cx="109235" cy="110192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4F3899-A76E-1E24-0F32-CCC3B310E09E}"/>
                </a:ext>
              </a:extLst>
            </p:cNvPr>
            <p:cNvSpPr txBox="1"/>
            <p:nvPr/>
          </p:nvSpPr>
          <p:spPr>
            <a:xfrm>
              <a:off x="7278133" y="2815493"/>
              <a:ext cx="1627973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IN" b="1" i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Follow-Up and Closure count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3ECCB8-88C2-D80E-FB47-BE6917651E31}"/>
              </a:ext>
            </a:extLst>
          </p:cNvPr>
          <p:cNvGrpSpPr/>
          <p:nvPr/>
        </p:nvGrpSpPr>
        <p:grpSpPr>
          <a:xfrm>
            <a:off x="5837100" y="1883884"/>
            <a:ext cx="2963020" cy="824016"/>
            <a:chOff x="5837100" y="1883884"/>
            <a:chExt cx="2963020" cy="824016"/>
          </a:xfrm>
        </p:grpSpPr>
        <p:sp>
          <p:nvSpPr>
            <p:cNvPr id="17" name="Google Shape;8079;p46">
              <a:extLst>
                <a:ext uri="{FF2B5EF4-FFF2-40B4-BE49-F238E27FC236}">
                  <a16:creationId xmlns:a16="http://schemas.microsoft.com/office/drawing/2014/main" id="{BD299A89-9BC0-3465-91D2-A7F71BA2558C}"/>
                </a:ext>
              </a:extLst>
            </p:cNvPr>
            <p:cNvSpPr/>
            <p:nvPr/>
          </p:nvSpPr>
          <p:spPr>
            <a:xfrm>
              <a:off x="6568333" y="2447778"/>
              <a:ext cx="634771" cy="45719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20" name="Google Shape;8082;p46">
              <a:extLst>
                <a:ext uri="{FF2B5EF4-FFF2-40B4-BE49-F238E27FC236}">
                  <a16:creationId xmlns:a16="http://schemas.microsoft.com/office/drawing/2014/main" id="{BF65E58D-6EF2-BA1A-C06D-683B2E560163}"/>
                </a:ext>
              </a:extLst>
            </p:cNvPr>
            <p:cNvSpPr/>
            <p:nvPr/>
          </p:nvSpPr>
          <p:spPr>
            <a:xfrm>
              <a:off x="5837100" y="2266084"/>
              <a:ext cx="729171" cy="441816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3647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</a:rPr>
                <a:t>02, 0</a:t>
              </a:r>
              <a:endParaRPr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8" name="Google Shape;8127;p46">
              <a:extLst>
                <a:ext uri="{FF2B5EF4-FFF2-40B4-BE49-F238E27FC236}">
                  <a16:creationId xmlns:a16="http://schemas.microsoft.com/office/drawing/2014/main" id="{C967650E-481F-D628-90CF-386F5499AAC1}"/>
                </a:ext>
              </a:extLst>
            </p:cNvPr>
            <p:cNvSpPr/>
            <p:nvPr/>
          </p:nvSpPr>
          <p:spPr>
            <a:xfrm>
              <a:off x="7222250" y="2443824"/>
              <a:ext cx="84866" cy="84658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2FBE24-85CF-E83B-3514-D5DE27779D81}"/>
                </a:ext>
              </a:extLst>
            </p:cNvPr>
            <p:cNvSpPr txBox="1"/>
            <p:nvPr/>
          </p:nvSpPr>
          <p:spPr>
            <a:xfrm>
              <a:off x="7203103" y="1883884"/>
              <a:ext cx="159701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i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Initial Diagnosis vs Resolution</a:t>
              </a:r>
              <a:endParaRPr lang="en-IN" b="1" i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360A80-D07E-ED71-2395-E0957A830375}"/>
              </a:ext>
            </a:extLst>
          </p:cNvPr>
          <p:cNvGrpSpPr/>
          <p:nvPr/>
        </p:nvGrpSpPr>
        <p:grpSpPr>
          <a:xfrm>
            <a:off x="4945631" y="1321420"/>
            <a:ext cx="3743525" cy="1122404"/>
            <a:chOff x="4945631" y="1321420"/>
            <a:chExt cx="3743525" cy="1122404"/>
          </a:xfrm>
        </p:grpSpPr>
        <p:sp>
          <p:nvSpPr>
            <p:cNvPr id="26" name="Google Shape;8091;p46">
              <a:extLst>
                <a:ext uri="{FF2B5EF4-FFF2-40B4-BE49-F238E27FC236}">
                  <a16:creationId xmlns:a16="http://schemas.microsoft.com/office/drawing/2014/main" id="{5787F4FD-4937-2025-BCC0-E84868B5378F}"/>
                </a:ext>
              </a:extLst>
            </p:cNvPr>
            <p:cNvSpPr/>
            <p:nvPr/>
          </p:nvSpPr>
          <p:spPr>
            <a:xfrm>
              <a:off x="4945631" y="1643542"/>
              <a:ext cx="573867" cy="800282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  <p:sp>
          <p:nvSpPr>
            <p:cNvPr id="27" name="Google Shape;8092;p46">
              <a:extLst>
                <a:ext uri="{FF2B5EF4-FFF2-40B4-BE49-F238E27FC236}">
                  <a16:creationId xmlns:a16="http://schemas.microsoft.com/office/drawing/2014/main" id="{A65E3BB7-0EBA-7323-2AFD-F617690105E9}"/>
                </a:ext>
              </a:extLst>
            </p:cNvPr>
            <p:cNvSpPr/>
            <p:nvPr/>
          </p:nvSpPr>
          <p:spPr>
            <a:xfrm>
              <a:off x="6248691" y="1643542"/>
              <a:ext cx="686813" cy="19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28" name="Google Shape;8093;p46">
              <a:extLst>
                <a:ext uri="{FF2B5EF4-FFF2-40B4-BE49-F238E27FC236}">
                  <a16:creationId xmlns:a16="http://schemas.microsoft.com/office/drawing/2014/main" id="{4A395862-F307-787E-7336-CF3AB35E1D43}"/>
                </a:ext>
              </a:extLst>
            </p:cNvPr>
            <p:cNvSpPr/>
            <p:nvPr/>
          </p:nvSpPr>
          <p:spPr>
            <a:xfrm>
              <a:off x="5519480" y="1426887"/>
              <a:ext cx="729229" cy="441835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3647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</a:rPr>
                <a:t>00, 02</a:t>
              </a:r>
              <a:endParaRPr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Google Shape;8125;p46">
              <a:extLst>
                <a:ext uri="{FF2B5EF4-FFF2-40B4-BE49-F238E27FC236}">
                  <a16:creationId xmlns:a16="http://schemas.microsoft.com/office/drawing/2014/main" id="{F670E1FD-ED02-254B-BFFA-609713AA57CE}"/>
                </a:ext>
              </a:extLst>
            </p:cNvPr>
            <p:cNvSpPr/>
            <p:nvPr/>
          </p:nvSpPr>
          <p:spPr>
            <a:xfrm>
              <a:off x="6931339" y="1591998"/>
              <a:ext cx="109311" cy="110192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6566F8-B31D-2AD2-734A-535BE7D96534}"/>
                </a:ext>
              </a:extLst>
            </p:cNvPr>
            <p:cNvSpPr txBox="1"/>
            <p:nvPr/>
          </p:nvSpPr>
          <p:spPr>
            <a:xfrm>
              <a:off x="7222250" y="1321420"/>
              <a:ext cx="1466906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en-IN" b="1" i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 vs PA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7FCD8F-C7AD-092F-4C1B-6BD157B9D15A}"/>
              </a:ext>
            </a:extLst>
          </p:cNvPr>
          <p:cNvGrpSpPr/>
          <p:nvPr/>
        </p:nvGrpSpPr>
        <p:grpSpPr>
          <a:xfrm>
            <a:off x="634211" y="2051429"/>
            <a:ext cx="2612490" cy="954107"/>
            <a:chOff x="635641" y="2051429"/>
            <a:chExt cx="2555365" cy="954107"/>
          </a:xfrm>
        </p:grpSpPr>
        <p:sp>
          <p:nvSpPr>
            <p:cNvPr id="32" name="Google Shape;8119;p46">
              <a:extLst>
                <a:ext uri="{FF2B5EF4-FFF2-40B4-BE49-F238E27FC236}">
                  <a16:creationId xmlns:a16="http://schemas.microsoft.com/office/drawing/2014/main" id="{5F8C2587-7F42-5D04-73A9-EBC051DC5B8B}"/>
                </a:ext>
              </a:extLst>
            </p:cNvPr>
            <p:cNvSpPr/>
            <p:nvPr/>
          </p:nvSpPr>
          <p:spPr>
            <a:xfrm>
              <a:off x="1701420" y="2393374"/>
              <a:ext cx="109235" cy="110211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11" name="Google Shape;8073;p46">
              <a:extLst>
                <a:ext uri="{FF2B5EF4-FFF2-40B4-BE49-F238E27FC236}">
                  <a16:creationId xmlns:a16="http://schemas.microsoft.com/office/drawing/2014/main" id="{55EAF6BA-2C9E-0B3E-CA45-A3F65219A829}"/>
                </a:ext>
              </a:extLst>
            </p:cNvPr>
            <p:cNvSpPr/>
            <p:nvPr/>
          </p:nvSpPr>
          <p:spPr>
            <a:xfrm>
              <a:off x="1790421" y="2447778"/>
              <a:ext cx="687972" cy="19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15" name="Google Shape;8077;p46">
              <a:extLst>
                <a:ext uri="{FF2B5EF4-FFF2-40B4-BE49-F238E27FC236}">
                  <a16:creationId xmlns:a16="http://schemas.microsoft.com/office/drawing/2014/main" id="{39D926FB-7FEB-27B1-A21E-7781C89C8103}"/>
                </a:ext>
              </a:extLst>
            </p:cNvPr>
            <p:cNvSpPr/>
            <p:nvPr/>
          </p:nvSpPr>
          <p:spPr>
            <a:xfrm>
              <a:off x="2478370" y="2266084"/>
              <a:ext cx="712636" cy="441816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3647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</a:rPr>
                <a:t>09, 09</a:t>
              </a:r>
              <a:endParaRPr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295ECF-D434-3EB2-C4C3-19303A293043}"/>
                </a:ext>
              </a:extLst>
            </p:cNvPr>
            <p:cNvSpPr txBox="1"/>
            <p:nvPr/>
          </p:nvSpPr>
          <p:spPr>
            <a:xfrm>
              <a:off x="635641" y="2051429"/>
              <a:ext cx="979646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i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Received vs Assess Requests</a:t>
              </a:r>
              <a:endParaRPr lang="en-IN" b="1" i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94FC68-A675-9113-7D21-818FEB0B96D4}"/>
              </a:ext>
            </a:extLst>
          </p:cNvPr>
          <p:cNvGrpSpPr/>
          <p:nvPr/>
        </p:nvGrpSpPr>
        <p:grpSpPr>
          <a:xfrm>
            <a:off x="3210296" y="2447858"/>
            <a:ext cx="674983" cy="933811"/>
            <a:chOff x="3210296" y="2447858"/>
            <a:chExt cx="674983" cy="933811"/>
          </a:xfrm>
        </p:grpSpPr>
        <p:sp>
          <p:nvSpPr>
            <p:cNvPr id="10" name="Google Shape;8072;p46">
              <a:extLst>
                <a:ext uri="{FF2B5EF4-FFF2-40B4-BE49-F238E27FC236}">
                  <a16:creationId xmlns:a16="http://schemas.microsoft.com/office/drawing/2014/main" id="{9638340A-1939-3DEE-120B-53F44B8AD17B}"/>
                </a:ext>
              </a:extLst>
            </p:cNvPr>
            <p:cNvSpPr/>
            <p:nvPr/>
          </p:nvSpPr>
          <p:spPr>
            <a:xfrm flipV="1">
              <a:off x="3627283" y="2869043"/>
              <a:ext cx="257996" cy="45719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12" name="Google Shape;8074;p46">
              <a:extLst>
                <a:ext uri="{FF2B5EF4-FFF2-40B4-BE49-F238E27FC236}">
                  <a16:creationId xmlns:a16="http://schemas.microsoft.com/office/drawing/2014/main" id="{BF05F1E1-57D4-375D-72CC-E20BCAB8A657}"/>
                </a:ext>
              </a:extLst>
            </p:cNvPr>
            <p:cNvSpPr/>
            <p:nvPr/>
          </p:nvSpPr>
          <p:spPr>
            <a:xfrm>
              <a:off x="3210296" y="2447858"/>
              <a:ext cx="414072" cy="933811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/>
            </a:p>
          </p:txBody>
        </p:sp>
        <p:sp>
          <p:nvSpPr>
            <p:cNvPr id="71" name="Google Shape;8117;p46">
              <a:extLst>
                <a:ext uri="{FF2B5EF4-FFF2-40B4-BE49-F238E27FC236}">
                  <a16:creationId xmlns:a16="http://schemas.microsoft.com/office/drawing/2014/main" id="{F0B350F3-DB35-FDE1-B482-3E6878D192D9}"/>
                </a:ext>
              </a:extLst>
            </p:cNvPr>
            <p:cNvSpPr/>
            <p:nvPr/>
          </p:nvSpPr>
          <p:spPr>
            <a:xfrm>
              <a:off x="3572585" y="2850656"/>
              <a:ext cx="109253" cy="110192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08714D9-9CA0-E6E5-0C0B-240AF1380367}"/>
              </a:ext>
            </a:extLst>
          </p:cNvPr>
          <p:cNvSpPr txBox="1"/>
          <p:nvPr/>
        </p:nvSpPr>
        <p:spPr>
          <a:xfrm>
            <a:off x="684814" y="617220"/>
            <a:ext cx="4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Key Metrics</a:t>
            </a:r>
            <a:endParaRPr lang="en-IN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44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60B77E7-7F10-BEAC-F7B0-F41F6A848B66}"/>
              </a:ext>
            </a:extLst>
          </p:cNvPr>
          <p:cNvGrpSpPr/>
          <p:nvPr/>
        </p:nvGrpSpPr>
        <p:grpSpPr>
          <a:xfrm>
            <a:off x="294692" y="1718080"/>
            <a:ext cx="2283097" cy="1371492"/>
            <a:chOff x="294692" y="1718080"/>
            <a:chExt cx="2283097" cy="1371492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A854E1CB-203E-2BA2-E7E9-EA46B84A4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94692" y="1718080"/>
              <a:ext cx="2283097" cy="1371492"/>
            </a:xfrm>
            <a:custGeom>
              <a:avLst/>
              <a:gdLst/>
              <a:ahLst/>
              <a:cxnLst/>
              <a:rect l="l" t="t" r="r" b="b"/>
              <a:pathLst>
                <a:path w="4724023" h="2265238">
                  <a:moveTo>
                    <a:pt x="4599563" y="2265237"/>
                  </a:moveTo>
                  <a:lnTo>
                    <a:pt x="124460" y="2265237"/>
                  </a:lnTo>
                  <a:cubicBezTo>
                    <a:pt x="55880" y="2265237"/>
                    <a:pt x="0" y="2209357"/>
                    <a:pt x="0" y="21407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99563" y="0"/>
                  </a:lnTo>
                  <a:cubicBezTo>
                    <a:pt x="4668143" y="0"/>
                    <a:pt x="4724023" y="55880"/>
                    <a:pt x="4724023" y="124460"/>
                  </a:cubicBezTo>
                  <a:lnTo>
                    <a:pt x="4724023" y="2140777"/>
                  </a:lnTo>
                  <a:cubicBezTo>
                    <a:pt x="4724023" y="2209357"/>
                    <a:pt x="4668143" y="2265238"/>
                    <a:pt x="4599563" y="2265238"/>
                  </a:cubicBezTo>
                  <a:close/>
                </a:path>
              </a:pathLst>
            </a:custGeo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spPr>
        </p: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075AA131-57B1-AF3A-6367-71F23517CA48}"/>
                </a:ext>
              </a:extLst>
            </p:cNvPr>
            <p:cNvGrpSpPr/>
            <p:nvPr/>
          </p:nvGrpSpPr>
          <p:grpSpPr>
            <a:xfrm>
              <a:off x="455790" y="1998888"/>
              <a:ext cx="1222117" cy="347498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83A659A1-261D-5B80-AF6A-D09576FC1783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36D07712-741F-1440-353F-D92C148A1CEC}"/>
                </a:ext>
              </a:extLst>
            </p:cNvPr>
            <p:cNvSpPr txBox="1"/>
            <p:nvPr/>
          </p:nvSpPr>
          <p:spPr>
            <a:xfrm>
              <a:off x="539385" y="2038100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0 %</a:t>
              </a:r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A8BE676B-1C32-9AC1-4759-37D4367FDA0E}"/>
                </a:ext>
              </a:extLst>
            </p:cNvPr>
            <p:cNvSpPr txBox="1"/>
            <p:nvPr/>
          </p:nvSpPr>
          <p:spPr>
            <a:xfrm>
              <a:off x="466473" y="2411905"/>
              <a:ext cx="1706773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First-Contact Resolution Rate</a:t>
              </a:r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829B500C-A073-AFE8-789F-7D73B7C3779D}"/>
              </a:ext>
            </a:extLst>
          </p:cNvPr>
          <p:cNvSpPr txBox="1"/>
          <p:nvPr/>
        </p:nvSpPr>
        <p:spPr>
          <a:xfrm>
            <a:off x="2790483" y="2685717"/>
            <a:ext cx="2573016" cy="234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70"/>
              </a:lnSpc>
            </a:pPr>
            <a:endParaRPr/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841D4C32-48B0-3341-B534-D5AE67F316BC}"/>
              </a:ext>
            </a:extLst>
          </p:cNvPr>
          <p:cNvGrpSpPr/>
          <p:nvPr/>
        </p:nvGrpSpPr>
        <p:grpSpPr>
          <a:xfrm rot="-5400000">
            <a:off x="8574930" y="4590904"/>
            <a:ext cx="132798" cy="78894"/>
            <a:chOff x="0" y="0"/>
            <a:chExt cx="1930400" cy="129794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9D1AAA37-51C2-2906-14AD-9D866562E79F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8">
            <a:extLst>
              <a:ext uri="{FF2B5EF4-FFF2-40B4-BE49-F238E27FC236}">
                <a16:creationId xmlns:a16="http://schemas.microsoft.com/office/drawing/2014/main" id="{C5FA829D-F23D-9E33-2FFD-E1D6BFBA3A07}"/>
              </a:ext>
            </a:extLst>
          </p:cNvPr>
          <p:cNvSpPr txBox="1"/>
          <p:nvPr/>
        </p:nvSpPr>
        <p:spPr>
          <a:xfrm>
            <a:off x="514618" y="565546"/>
            <a:ext cx="1978209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499" b="1" dirty="0">
                <a:solidFill>
                  <a:schemeClr val="accent2"/>
                </a:solidFill>
                <a:latin typeface="Muli Ultra-Bold"/>
              </a:rPr>
              <a:t>KPI</a:t>
            </a:r>
          </a:p>
          <a:p>
            <a:pPr>
              <a:lnSpc>
                <a:spcPts val="3540"/>
              </a:lnSpc>
            </a:pPr>
            <a:r>
              <a:rPr lang="en-US" sz="2950" b="1" dirty="0">
                <a:solidFill>
                  <a:schemeClr val="tx1"/>
                </a:solidFill>
                <a:latin typeface="Muli Ultra-Bold"/>
              </a:rPr>
              <a:t>Dashboard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65C87D3-B206-9B6B-EC5F-EF7A334BE5D6}"/>
              </a:ext>
            </a:extLst>
          </p:cNvPr>
          <p:cNvGrpSpPr/>
          <p:nvPr/>
        </p:nvGrpSpPr>
        <p:grpSpPr>
          <a:xfrm>
            <a:off x="2657721" y="617015"/>
            <a:ext cx="2409016" cy="1214552"/>
            <a:chOff x="2657721" y="617015"/>
            <a:chExt cx="2409016" cy="1214552"/>
          </a:xfrm>
        </p:grpSpPr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D967B9EF-8812-600B-AB40-ED2C993EB639}"/>
                </a:ext>
              </a:extLst>
            </p:cNvPr>
            <p:cNvGrpSpPr/>
            <p:nvPr/>
          </p:nvGrpSpPr>
          <p:grpSpPr>
            <a:xfrm>
              <a:off x="2657721" y="617015"/>
              <a:ext cx="2170704" cy="1090575"/>
              <a:chOff x="0" y="0"/>
              <a:chExt cx="4503343" cy="230187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95AD83E9-E151-2860-1FEF-68AFF0CDA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503343" cy="2301877"/>
              </a:xfrm>
              <a:custGeom>
                <a:avLst/>
                <a:gdLst/>
                <a:ahLst/>
                <a:cxnLst/>
                <a:rect l="l" t="t" r="r" b="b"/>
                <a:pathLst>
                  <a:path w="4503343" h="2301877">
                    <a:moveTo>
                      <a:pt x="4378882" y="2301877"/>
                    </a:moveTo>
                    <a:lnTo>
                      <a:pt x="124460" y="2301877"/>
                    </a:lnTo>
                    <a:cubicBezTo>
                      <a:pt x="55880" y="2301877"/>
                      <a:pt x="0" y="2245997"/>
                      <a:pt x="0" y="21774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78883" y="0"/>
                    </a:lnTo>
                    <a:cubicBezTo>
                      <a:pt x="4447463" y="0"/>
                      <a:pt x="4503343" y="55880"/>
                      <a:pt x="4503343" y="124460"/>
                    </a:cubicBezTo>
                    <a:lnTo>
                      <a:pt x="4503343" y="2177417"/>
                    </a:lnTo>
                    <a:cubicBezTo>
                      <a:pt x="4503343" y="2245997"/>
                      <a:pt x="4447463" y="2301877"/>
                      <a:pt x="4378883" y="2301877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D2A6E8E9-6489-E9C7-F76A-56998BEB1D72}"/>
                </a:ext>
              </a:extLst>
            </p:cNvPr>
            <p:cNvGrpSpPr/>
            <p:nvPr/>
          </p:nvGrpSpPr>
          <p:grpSpPr>
            <a:xfrm>
              <a:off x="2816101" y="1290756"/>
              <a:ext cx="2250636" cy="540811"/>
              <a:chOff x="0" y="-47625"/>
              <a:chExt cx="6363270" cy="1157183"/>
            </a:xfrm>
          </p:grpSpPr>
          <p:sp>
            <p:nvSpPr>
              <p:cNvPr id="23" name="TextBox 26">
                <a:extLst>
                  <a:ext uri="{FF2B5EF4-FFF2-40B4-BE49-F238E27FC236}">
                    <a16:creationId xmlns:a16="http://schemas.microsoft.com/office/drawing/2014/main" id="{AC303A32-A7FC-20F1-9F19-B214C181E85D}"/>
                  </a:ext>
                </a:extLst>
              </p:cNvPr>
              <p:cNvSpPr txBox="1"/>
              <p:nvPr/>
            </p:nvSpPr>
            <p:spPr>
              <a:xfrm>
                <a:off x="0" y="714425"/>
                <a:ext cx="6363270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endParaRPr sz="1200"/>
              </a:p>
            </p:txBody>
          </p:sp>
          <p:sp>
            <p:nvSpPr>
              <p:cNvPr id="24" name="TextBox 27">
                <a:extLst>
                  <a:ext uri="{FF2B5EF4-FFF2-40B4-BE49-F238E27FC236}">
                    <a16:creationId xmlns:a16="http://schemas.microsoft.com/office/drawing/2014/main" id="{FEDC8B5E-EC36-131A-77B3-B00954198B2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6363270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Escalation Accuracy</a:t>
                </a:r>
              </a:p>
            </p:txBody>
          </p:sp>
        </p:grp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A0A68568-6626-A8FC-EF87-39529A6D4C66}"/>
                </a:ext>
              </a:extLst>
            </p:cNvPr>
            <p:cNvGrpSpPr/>
            <p:nvPr/>
          </p:nvGrpSpPr>
          <p:grpSpPr>
            <a:xfrm>
              <a:off x="2811704" y="808230"/>
              <a:ext cx="1222117" cy="347498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D24B973-BEE9-472D-B74C-EFAA7C5E24F7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39" name="TextBox 42">
              <a:extLst>
                <a:ext uri="{FF2B5EF4-FFF2-40B4-BE49-F238E27FC236}">
                  <a16:creationId xmlns:a16="http://schemas.microsoft.com/office/drawing/2014/main" id="{468106C9-F1A0-DAA9-2F66-5FFF524B7A51}"/>
                </a:ext>
              </a:extLst>
            </p:cNvPr>
            <p:cNvSpPr txBox="1"/>
            <p:nvPr/>
          </p:nvSpPr>
          <p:spPr>
            <a:xfrm>
              <a:off x="2848910" y="839696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100 %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B0FDF2-3EFA-C1D6-AAAF-E7FE2AA76178}"/>
              </a:ext>
            </a:extLst>
          </p:cNvPr>
          <p:cNvGrpSpPr/>
          <p:nvPr/>
        </p:nvGrpSpPr>
        <p:grpSpPr>
          <a:xfrm>
            <a:off x="2653572" y="1739057"/>
            <a:ext cx="2187920" cy="1371492"/>
            <a:chOff x="2653572" y="1739057"/>
            <a:chExt cx="2187920" cy="137149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158B3F1B-10EA-242B-E055-C630BE10AC00}"/>
                </a:ext>
              </a:extLst>
            </p:cNvPr>
            <p:cNvGrpSpPr/>
            <p:nvPr/>
          </p:nvGrpSpPr>
          <p:grpSpPr>
            <a:xfrm>
              <a:off x="2653572" y="1739057"/>
              <a:ext cx="2187920" cy="1371492"/>
              <a:chOff x="0" y="0"/>
              <a:chExt cx="4541984" cy="2334159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4" name="Freeform 7">
                <a:extLst>
                  <a:ext uri="{FF2B5EF4-FFF2-40B4-BE49-F238E27FC236}">
                    <a16:creationId xmlns:a16="http://schemas.microsoft.com/office/drawing/2014/main" id="{498BE4CA-7807-A12A-F18C-A3DFB2BF7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541984" cy="2334159"/>
              </a:xfrm>
              <a:custGeom>
                <a:avLst/>
                <a:gdLst/>
                <a:ahLst/>
                <a:cxnLst/>
                <a:rect l="l" t="t" r="r" b="b"/>
                <a:pathLst>
                  <a:path w="4541984" h="2334159">
                    <a:moveTo>
                      <a:pt x="4417524" y="2334159"/>
                    </a:moveTo>
                    <a:lnTo>
                      <a:pt x="124460" y="2334159"/>
                    </a:lnTo>
                    <a:cubicBezTo>
                      <a:pt x="55880" y="2334159"/>
                      <a:pt x="0" y="2278279"/>
                      <a:pt x="0" y="220969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17524" y="0"/>
                    </a:lnTo>
                    <a:cubicBezTo>
                      <a:pt x="4486104" y="0"/>
                      <a:pt x="4541984" y="55880"/>
                      <a:pt x="4541984" y="124460"/>
                    </a:cubicBezTo>
                    <a:lnTo>
                      <a:pt x="4541984" y="2209699"/>
                    </a:lnTo>
                    <a:cubicBezTo>
                      <a:pt x="4541984" y="2278279"/>
                      <a:pt x="4486104" y="2334159"/>
                      <a:pt x="4417524" y="2334159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B63C5337-F299-462A-FA55-4F5133843A8C}"/>
                </a:ext>
              </a:extLst>
            </p:cNvPr>
            <p:cNvSpPr txBox="1"/>
            <p:nvPr/>
          </p:nvSpPr>
          <p:spPr>
            <a:xfrm>
              <a:off x="2840629" y="2421937"/>
              <a:ext cx="1659560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Average Response Time</a:t>
              </a:r>
            </a:p>
          </p:txBody>
        </p:sp>
        <p:grpSp>
          <p:nvGrpSpPr>
            <p:cNvPr id="40" name="Group 43">
              <a:extLst>
                <a:ext uri="{FF2B5EF4-FFF2-40B4-BE49-F238E27FC236}">
                  <a16:creationId xmlns:a16="http://schemas.microsoft.com/office/drawing/2014/main" id="{FFDC2B8C-65CD-E145-8E9C-2242C2F00092}"/>
                </a:ext>
              </a:extLst>
            </p:cNvPr>
            <p:cNvGrpSpPr/>
            <p:nvPr/>
          </p:nvGrpSpPr>
          <p:grpSpPr>
            <a:xfrm>
              <a:off x="2842017" y="1998888"/>
              <a:ext cx="1222117" cy="347498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C7DBB268-9FF5-3278-712E-25F52A49DE3E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42" name="TextBox 45">
              <a:extLst>
                <a:ext uri="{FF2B5EF4-FFF2-40B4-BE49-F238E27FC236}">
                  <a16:creationId xmlns:a16="http://schemas.microsoft.com/office/drawing/2014/main" id="{66974ECF-E010-5313-569C-1DC7DFA13F2E}"/>
                </a:ext>
              </a:extLst>
            </p:cNvPr>
            <p:cNvSpPr txBox="1"/>
            <p:nvPr/>
          </p:nvSpPr>
          <p:spPr>
            <a:xfrm>
              <a:off x="2936945" y="2038100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15 Min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0F49FE8-FD17-57BE-138A-CD63F78F64BE}"/>
              </a:ext>
            </a:extLst>
          </p:cNvPr>
          <p:cNvGrpSpPr/>
          <p:nvPr/>
        </p:nvGrpSpPr>
        <p:grpSpPr>
          <a:xfrm>
            <a:off x="2653572" y="3174038"/>
            <a:ext cx="2167108" cy="1519870"/>
            <a:chOff x="2653572" y="3174038"/>
            <a:chExt cx="2167108" cy="1519870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5EC79CB2-BFE3-2481-556F-05CA2B3CA401}"/>
                </a:ext>
              </a:extLst>
            </p:cNvPr>
            <p:cNvGrpSpPr/>
            <p:nvPr/>
          </p:nvGrpSpPr>
          <p:grpSpPr>
            <a:xfrm>
              <a:off x="2653572" y="3174038"/>
              <a:ext cx="2167108" cy="1519870"/>
              <a:chOff x="0" y="0"/>
              <a:chExt cx="4469688" cy="2995804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id="{0000D0DD-6570-B2D1-65AB-ACAEF3A429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469688" cy="2995804"/>
              </a:xfrm>
              <a:custGeom>
                <a:avLst/>
                <a:gdLst/>
                <a:ahLst/>
                <a:cxnLst/>
                <a:rect l="l" t="t" r="r" b="b"/>
                <a:pathLst>
                  <a:path w="4469688" h="2995804">
                    <a:moveTo>
                      <a:pt x="4345228" y="2995804"/>
                    </a:moveTo>
                    <a:lnTo>
                      <a:pt x="124460" y="2995804"/>
                    </a:lnTo>
                    <a:cubicBezTo>
                      <a:pt x="55880" y="2995804"/>
                      <a:pt x="0" y="2939924"/>
                      <a:pt x="0" y="287134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45229" y="0"/>
                    </a:lnTo>
                    <a:cubicBezTo>
                      <a:pt x="4413808" y="0"/>
                      <a:pt x="4469688" y="55880"/>
                      <a:pt x="4469688" y="124460"/>
                    </a:cubicBezTo>
                    <a:lnTo>
                      <a:pt x="4469688" y="2871344"/>
                    </a:lnTo>
                    <a:cubicBezTo>
                      <a:pt x="4469688" y="2939924"/>
                      <a:pt x="4413808" y="2995804"/>
                      <a:pt x="4345229" y="2995804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51D96E42-C99D-5F6E-D9D2-5B8F2DDC2892}"/>
                </a:ext>
              </a:extLst>
            </p:cNvPr>
            <p:cNvSpPr txBox="1"/>
            <p:nvPr/>
          </p:nvSpPr>
          <p:spPr>
            <a:xfrm>
              <a:off x="2858262" y="3836693"/>
              <a:ext cx="1234637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>
                  <a:solidFill>
                    <a:srgbClr val="0E2C4B"/>
                  </a:solidFill>
                  <a:latin typeface="Muli"/>
                </a:rPr>
                <a:t>Escalation Response Time</a:t>
              </a:r>
            </a:p>
          </p:txBody>
        </p: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3DF039CE-DB6A-11A5-DC1F-F7D2D8E7B298}"/>
                </a:ext>
              </a:extLst>
            </p:cNvPr>
            <p:cNvGrpSpPr/>
            <p:nvPr/>
          </p:nvGrpSpPr>
          <p:grpSpPr>
            <a:xfrm>
              <a:off x="2842017" y="3292995"/>
              <a:ext cx="1222117" cy="347498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F3E2E2A4-D494-EA92-50E6-975C70A99A17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5E5B9-681A-B979-1D80-CD1CCE089882}"/>
                </a:ext>
              </a:extLst>
            </p:cNvPr>
            <p:cNvSpPr txBox="1"/>
            <p:nvPr/>
          </p:nvSpPr>
          <p:spPr>
            <a:xfrm>
              <a:off x="2936945" y="3324461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15 Min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73FC4E-08E0-E2BD-A75A-D2743D5CDADA}"/>
              </a:ext>
            </a:extLst>
          </p:cNvPr>
          <p:cNvGrpSpPr/>
          <p:nvPr/>
        </p:nvGrpSpPr>
        <p:grpSpPr>
          <a:xfrm>
            <a:off x="4913236" y="617016"/>
            <a:ext cx="2369523" cy="1266611"/>
            <a:chOff x="4913236" y="617016"/>
            <a:chExt cx="2369523" cy="1266611"/>
          </a:xfrm>
        </p:grpSpPr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271E2020-93D2-46DA-9675-CD3C73367897}"/>
                </a:ext>
              </a:extLst>
            </p:cNvPr>
            <p:cNvGrpSpPr/>
            <p:nvPr/>
          </p:nvGrpSpPr>
          <p:grpSpPr>
            <a:xfrm>
              <a:off x="4913236" y="617016"/>
              <a:ext cx="1978209" cy="1090576"/>
              <a:chOff x="0" y="0"/>
              <a:chExt cx="4296423" cy="230187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D770F537-360A-3162-B50A-90F837223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96423" cy="2301877"/>
              </a:xfrm>
              <a:custGeom>
                <a:avLst/>
                <a:gdLst/>
                <a:ahLst/>
                <a:cxnLst/>
                <a:rect l="l" t="t" r="r" b="b"/>
                <a:pathLst>
                  <a:path w="4296423" h="2301877">
                    <a:moveTo>
                      <a:pt x="4171963" y="2301877"/>
                    </a:moveTo>
                    <a:lnTo>
                      <a:pt x="124460" y="2301877"/>
                    </a:lnTo>
                    <a:cubicBezTo>
                      <a:pt x="55880" y="2301877"/>
                      <a:pt x="0" y="2245997"/>
                      <a:pt x="0" y="21774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71963" y="0"/>
                    </a:lnTo>
                    <a:cubicBezTo>
                      <a:pt x="4240543" y="0"/>
                      <a:pt x="4296423" y="55880"/>
                      <a:pt x="4296423" y="124460"/>
                    </a:cubicBezTo>
                    <a:lnTo>
                      <a:pt x="4296423" y="2177417"/>
                    </a:lnTo>
                    <a:cubicBezTo>
                      <a:pt x="4296423" y="2245997"/>
                      <a:pt x="4240543" y="2301877"/>
                      <a:pt x="4171963" y="2301877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7">
              <a:extLst>
                <a:ext uri="{FF2B5EF4-FFF2-40B4-BE49-F238E27FC236}">
                  <a16:creationId xmlns:a16="http://schemas.microsoft.com/office/drawing/2014/main" id="{7F040B8C-2AB3-877C-60D1-A11465039186}"/>
                </a:ext>
              </a:extLst>
            </p:cNvPr>
            <p:cNvGrpSpPr/>
            <p:nvPr/>
          </p:nvGrpSpPr>
          <p:grpSpPr>
            <a:xfrm>
              <a:off x="5066737" y="1342816"/>
              <a:ext cx="2216022" cy="540811"/>
              <a:chOff x="0" y="-47625"/>
              <a:chExt cx="5480391" cy="1157183"/>
            </a:xfrm>
          </p:grpSpPr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6BA73EB-A707-A930-8400-5E3DD266DFF1}"/>
                  </a:ext>
                </a:extLst>
              </p:cNvPr>
              <p:cNvSpPr txBox="1"/>
              <p:nvPr/>
            </p:nvSpPr>
            <p:spPr>
              <a:xfrm>
                <a:off x="0" y="714425"/>
                <a:ext cx="5480391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endParaRPr sz="1200"/>
              </a:p>
            </p:txBody>
          </p:sp>
          <p:sp>
            <p:nvSpPr>
              <p:cNvPr id="36" name="TextBox 39">
                <a:extLst>
                  <a:ext uri="{FF2B5EF4-FFF2-40B4-BE49-F238E27FC236}">
                    <a16:creationId xmlns:a16="http://schemas.microsoft.com/office/drawing/2014/main" id="{5D92BA89-F5B8-8ED6-BCD7-107BE088804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480391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Avg Resolution Time</a:t>
                </a:r>
              </a:p>
            </p:txBody>
          </p:sp>
        </p:grp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3CB61BC6-8D25-9116-F05A-D7694040B256}"/>
                </a:ext>
              </a:extLst>
            </p:cNvPr>
            <p:cNvGrpSpPr/>
            <p:nvPr/>
          </p:nvGrpSpPr>
          <p:grpSpPr>
            <a:xfrm>
              <a:off x="5060779" y="808230"/>
              <a:ext cx="1227696" cy="347498"/>
              <a:chOff x="0" y="0"/>
              <a:chExt cx="2736633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204BFF9A-579C-4142-962F-0FAFA5DE2B2F}"/>
                  </a:ext>
                </a:extLst>
              </p:cNvPr>
              <p:cNvSpPr/>
              <p:nvPr/>
            </p:nvSpPr>
            <p:spPr>
              <a:xfrm>
                <a:off x="0" y="0"/>
                <a:ext cx="2736633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36633" h="810991">
                    <a:moveTo>
                      <a:pt x="2612173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612173" y="0"/>
                    </a:lnTo>
                    <a:cubicBezTo>
                      <a:pt x="2680753" y="0"/>
                      <a:pt x="2736633" y="55880"/>
                      <a:pt x="2736633" y="124460"/>
                    </a:cubicBezTo>
                    <a:lnTo>
                      <a:pt x="2736633" y="686531"/>
                    </a:lnTo>
                    <a:cubicBezTo>
                      <a:pt x="2736633" y="755111"/>
                      <a:pt x="2680753" y="810991"/>
                      <a:pt x="2612173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sp>
          <p:nvSpPr>
            <p:cNvPr id="51" name="TextBox 54">
              <a:extLst>
                <a:ext uri="{FF2B5EF4-FFF2-40B4-BE49-F238E27FC236}">
                  <a16:creationId xmlns:a16="http://schemas.microsoft.com/office/drawing/2014/main" id="{443F99AE-1C62-3D08-44CF-48BDAEF40C1D}"/>
                </a:ext>
              </a:extLst>
            </p:cNvPr>
            <p:cNvSpPr txBox="1"/>
            <p:nvPr/>
          </p:nvSpPr>
          <p:spPr>
            <a:xfrm>
              <a:off x="5243530" y="839696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6.5 Hours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CDF25F-55F8-F343-AEB3-ED7D2E1A10FE}"/>
              </a:ext>
            </a:extLst>
          </p:cNvPr>
          <p:cNvGrpSpPr/>
          <p:nvPr/>
        </p:nvGrpSpPr>
        <p:grpSpPr>
          <a:xfrm>
            <a:off x="4919051" y="1749983"/>
            <a:ext cx="2377954" cy="1614197"/>
            <a:chOff x="4919051" y="1749983"/>
            <a:chExt cx="2377954" cy="1614197"/>
          </a:xfrm>
        </p:grpSpPr>
        <p:grpSp>
          <p:nvGrpSpPr>
            <p:cNvPr id="27" name="Group 30">
              <a:extLst>
                <a:ext uri="{FF2B5EF4-FFF2-40B4-BE49-F238E27FC236}">
                  <a16:creationId xmlns:a16="http://schemas.microsoft.com/office/drawing/2014/main" id="{D782E3ED-E95C-04BB-633F-CF704011F9B4}"/>
                </a:ext>
              </a:extLst>
            </p:cNvPr>
            <p:cNvGrpSpPr/>
            <p:nvPr/>
          </p:nvGrpSpPr>
          <p:grpSpPr>
            <a:xfrm>
              <a:off x="4919051" y="1749983"/>
              <a:ext cx="1987166" cy="1368511"/>
              <a:chOff x="0" y="0"/>
              <a:chExt cx="4278606" cy="230187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4D2E6B3A-7450-C4F3-4683-36E28E72A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78606" cy="2301877"/>
              </a:xfrm>
              <a:custGeom>
                <a:avLst/>
                <a:gdLst/>
                <a:ahLst/>
                <a:cxnLst/>
                <a:rect l="l" t="t" r="r" b="b"/>
                <a:pathLst>
                  <a:path w="4278606" h="2301877">
                    <a:moveTo>
                      <a:pt x="4154146" y="2301877"/>
                    </a:moveTo>
                    <a:lnTo>
                      <a:pt x="124460" y="2301877"/>
                    </a:lnTo>
                    <a:cubicBezTo>
                      <a:pt x="55880" y="2301877"/>
                      <a:pt x="0" y="2245997"/>
                      <a:pt x="0" y="21774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4146" y="0"/>
                    </a:lnTo>
                    <a:cubicBezTo>
                      <a:pt x="4222726" y="0"/>
                      <a:pt x="4278606" y="55880"/>
                      <a:pt x="4278606" y="124460"/>
                    </a:cubicBezTo>
                    <a:lnTo>
                      <a:pt x="4278606" y="2177417"/>
                    </a:lnTo>
                    <a:cubicBezTo>
                      <a:pt x="4278606" y="2245997"/>
                      <a:pt x="4222726" y="2301877"/>
                      <a:pt x="4154146" y="2301877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2">
              <a:extLst>
                <a:ext uri="{FF2B5EF4-FFF2-40B4-BE49-F238E27FC236}">
                  <a16:creationId xmlns:a16="http://schemas.microsoft.com/office/drawing/2014/main" id="{17AC519B-AD16-0124-7F7D-B85A79F2CCB5}"/>
                </a:ext>
              </a:extLst>
            </p:cNvPr>
            <p:cNvGrpSpPr/>
            <p:nvPr/>
          </p:nvGrpSpPr>
          <p:grpSpPr>
            <a:xfrm>
              <a:off x="5080983" y="2538473"/>
              <a:ext cx="2216022" cy="825707"/>
              <a:chOff x="0" y="-47625"/>
              <a:chExt cx="5480391" cy="1766788"/>
            </a:xfrm>
          </p:grpSpPr>
          <p:sp>
            <p:nvSpPr>
              <p:cNvPr id="30" name="TextBox 33">
                <a:extLst>
                  <a:ext uri="{FF2B5EF4-FFF2-40B4-BE49-F238E27FC236}">
                    <a16:creationId xmlns:a16="http://schemas.microsoft.com/office/drawing/2014/main" id="{51DE6DAD-DF62-2D6E-8209-297E17B4CF23}"/>
                  </a:ext>
                </a:extLst>
              </p:cNvPr>
              <p:cNvSpPr txBox="1"/>
              <p:nvPr/>
            </p:nvSpPr>
            <p:spPr>
              <a:xfrm>
                <a:off x="0" y="1324028"/>
                <a:ext cx="5480391" cy="3951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endParaRPr sz="1200"/>
              </a:p>
            </p:txBody>
          </p:sp>
          <p:sp>
            <p:nvSpPr>
              <p:cNvPr id="31" name="TextBox 34">
                <a:extLst>
                  <a:ext uri="{FF2B5EF4-FFF2-40B4-BE49-F238E27FC236}">
                    <a16:creationId xmlns:a16="http://schemas.microsoft.com/office/drawing/2014/main" id="{C0989148-9C29-E76C-E8F4-116F2A2481D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491727" cy="7902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Documentation Completeness</a:t>
                </a:r>
              </a:p>
            </p:txBody>
          </p:sp>
        </p:grpSp>
        <p:grpSp>
          <p:nvGrpSpPr>
            <p:cNvPr id="52" name="Group 55">
              <a:extLst>
                <a:ext uri="{FF2B5EF4-FFF2-40B4-BE49-F238E27FC236}">
                  <a16:creationId xmlns:a16="http://schemas.microsoft.com/office/drawing/2014/main" id="{04F77644-DE6D-BB53-6DEC-75A1BBD35C7C}"/>
                </a:ext>
              </a:extLst>
            </p:cNvPr>
            <p:cNvGrpSpPr/>
            <p:nvPr/>
          </p:nvGrpSpPr>
          <p:grpSpPr>
            <a:xfrm>
              <a:off x="5065852" y="2006634"/>
              <a:ext cx="1222117" cy="347498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244B10EF-9527-91E7-E518-4FDE4A115D89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54" name="TextBox 57">
              <a:extLst>
                <a:ext uri="{FF2B5EF4-FFF2-40B4-BE49-F238E27FC236}">
                  <a16:creationId xmlns:a16="http://schemas.microsoft.com/office/drawing/2014/main" id="{3AF70CF3-3CF6-20FA-DFD6-4DF6E69AFC67}"/>
                </a:ext>
              </a:extLst>
            </p:cNvPr>
            <p:cNvSpPr txBox="1"/>
            <p:nvPr/>
          </p:nvSpPr>
          <p:spPr>
            <a:xfrm>
              <a:off x="5248816" y="2038100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>
                  <a:solidFill>
                    <a:srgbClr val="0E2C4B"/>
                  </a:solidFill>
                  <a:latin typeface="+mj-lt"/>
                </a:rPr>
                <a:t>0 %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4FD239B-AA74-0728-D573-95EDEEE3A943}"/>
              </a:ext>
            </a:extLst>
          </p:cNvPr>
          <p:cNvGrpSpPr/>
          <p:nvPr/>
        </p:nvGrpSpPr>
        <p:grpSpPr>
          <a:xfrm>
            <a:off x="4898239" y="3180784"/>
            <a:ext cx="2022227" cy="1522799"/>
            <a:chOff x="4898239" y="3180784"/>
            <a:chExt cx="2022227" cy="1522799"/>
          </a:xfrm>
        </p:grpSpPr>
        <p:grpSp>
          <p:nvGrpSpPr>
            <p:cNvPr id="32" name="Group 35">
              <a:extLst>
                <a:ext uri="{FF2B5EF4-FFF2-40B4-BE49-F238E27FC236}">
                  <a16:creationId xmlns:a16="http://schemas.microsoft.com/office/drawing/2014/main" id="{97807D84-3C5A-833E-8C07-97880A118BE0}"/>
                </a:ext>
              </a:extLst>
            </p:cNvPr>
            <p:cNvGrpSpPr/>
            <p:nvPr/>
          </p:nvGrpSpPr>
          <p:grpSpPr>
            <a:xfrm>
              <a:off x="4898239" y="3180784"/>
              <a:ext cx="2022227" cy="1522799"/>
              <a:chOff x="0" y="0"/>
              <a:chExt cx="4280110" cy="310148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83B47C2F-8256-E671-251C-2CD36C4792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80110" cy="3101487"/>
              </a:xfrm>
              <a:custGeom>
                <a:avLst/>
                <a:gdLst/>
                <a:ahLst/>
                <a:cxnLst/>
                <a:rect l="l" t="t" r="r" b="b"/>
                <a:pathLst>
                  <a:path w="4280110" h="3101487">
                    <a:moveTo>
                      <a:pt x="4155650" y="3101487"/>
                    </a:moveTo>
                    <a:lnTo>
                      <a:pt x="124460" y="3101487"/>
                    </a:lnTo>
                    <a:cubicBezTo>
                      <a:pt x="55880" y="3101487"/>
                      <a:pt x="0" y="3045607"/>
                      <a:pt x="0" y="297702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5651" y="0"/>
                    </a:lnTo>
                    <a:cubicBezTo>
                      <a:pt x="4224231" y="0"/>
                      <a:pt x="4280110" y="55880"/>
                      <a:pt x="4280110" y="124460"/>
                    </a:cubicBezTo>
                    <a:lnTo>
                      <a:pt x="4280110" y="2977027"/>
                    </a:lnTo>
                    <a:cubicBezTo>
                      <a:pt x="4280110" y="3045607"/>
                      <a:pt x="4224231" y="3101487"/>
                      <a:pt x="4155651" y="3101487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55" name="TextBox 58">
              <a:extLst>
                <a:ext uri="{FF2B5EF4-FFF2-40B4-BE49-F238E27FC236}">
                  <a16:creationId xmlns:a16="http://schemas.microsoft.com/office/drawing/2014/main" id="{77192DF5-555C-7B71-398A-789A378562A5}"/>
                </a:ext>
              </a:extLst>
            </p:cNvPr>
            <p:cNvSpPr txBox="1"/>
            <p:nvPr/>
          </p:nvSpPr>
          <p:spPr>
            <a:xfrm>
              <a:off x="5080983" y="3796202"/>
              <a:ext cx="1642231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Stakeholder Communication Timeliness</a:t>
              </a:r>
            </a:p>
          </p:txBody>
        </p:sp>
        <p:grpSp>
          <p:nvGrpSpPr>
            <p:cNvPr id="56" name="Group 59">
              <a:extLst>
                <a:ext uri="{FF2B5EF4-FFF2-40B4-BE49-F238E27FC236}">
                  <a16:creationId xmlns:a16="http://schemas.microsoft.com/office/drawing/2014/main" id="{6BC871C7-B368-9EC7-9D46-5064D4C16225}"/>
                </a:ext>
              </a:extLst>
            </p:cNvPr>
            <p:cNvGrpSpPr/>
            <p:nvPr/>
          </p:nvGrpSpPr>
          <p:grpSpPr>
            <a:xfrm>
              <a:off x="5055365" y="3296465"/>
              <a:ext cx="1190480" cy="338503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CAA511F5-99A4-1BF3-487C-65F353C9686A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58" name="TextBox 61">
              <a:extLst>
                <a:ext uri="{FF2B5EF4-FFF2-40B4-BE49-F238E27FC236}">
                  <a16:creationId xmlns:a16="http://schemas.microsoft.com/office/drawing/2014/main" id="{CA843237-6410-E679-1FA6-F928A3BFD6F8}"/>
                </a:ext>
              </a:extLst>
            </p:cNvPr>
            <p:cNvSpPr txBox="1"/>
            <p:nvPr/>
          </p:nvSpPr>
          <p:spPr>
            <a:xfrm>
              <a:off x="5192942" y="3320337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30 Min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DF1670C-4B86-76A3-A912-6E2A151CE549}"/>
              </a:ext>
            </a:extLst>
          </p:cNvPr>
          <p:cNvGrpSpPr/>
          <p:nvPr/>
        </p:nvGrpSpPr>
        <p:grpSpPr>
          <a:xfrm>
            <a:off x="6976257" y="617016"/>
            <a:ext cx="2388575" cy="1266611"/>
            <a:chOff x="6976257" y="617016"/>
            <a:chExt cx="2388575" cy="1266611"/>
          </a:xfrm>
        </p:grpSpPr>
        <p:grpSp>
          <p:nvGrpSpPr>
            <p:cNvPr id="59" name="Group 62">
              <a:extLst>
                <a:ext uri="{FF2B5EF4-FFF2-40B4-BE49-F238E27FC236}">
                  <a16:creationId xmlns:a16="http://schemas.microsoft.com/office/drawing/2014/main" id="{6D086CE9-04AC-3073-EEE8-8E7041838DB9}"/>
                </a:ext>
              </a:extLst>
            </p:cNvPr>
            <p:cNvGrpSpPr/>
            <p:nvPr/>
          </p:nvGrpSpPr>
          <p:grpSpPr>
            <a:xfrm>
              <a:off x="6976257" y="617016"/>
              <a:ext cx="2003450" cy="1072877"/>
              <a:chOff x="0" y="0"/>
              <a:chExt cx="3968162" cy="230187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60" name="Freeform 63">
                <a:extLst>
                  <a:ext uri="{FF2B5EF4-FFF2-40B4-BE49-F238E27FC236}">
                    <a16:creationId xmlns:a16="http://schemas.microsoft.com/office/drawing/2014/main" id="{030638BE-592A-A810-4C34-4BDBE6B4F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3968162" cy="2301877"/>
              </a:xfrm>
              <a:custGeom>
                <a:avLst/>
                <a:gdLst/>
                <a:ahLst/>
                <a:cxnLst/>
                <a:rect l="l" t="t" r="r" b="b"/>
                <a:pathLst>
                  <a:path w="3968162" h="2301877">
                    <a:moveTo>
                      <a:pt x="3843702" y="2301877"/>
                    </a:moveTo>
                    <a:lnTo>
                      <a:pt x="124460" y="2301877"/>
                    </a:lnTo>
                    <a:cubicBezTo>
                      <a:pt x="55880" y="2301877"/>
                      <a:pt x="0" y="2245997"/>
                      <a:pt x="0" y="21774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43703" y="0"/>
                    </a:lnTo>
                    <a:cubicBezTo>
                      <a:pt x="3912283" y="0"/>
                      <a:pt x="3968162" y="55880"/>
                      <a:pt x="3968162" y="124460"/>
                    </a:cubicBezTo>
                    <a:lnTo>
                      <a:pt x="3968162" y="2177417"/>
                    </a:lnTo>
                    <a:cubicBezTo>
                      <a:pt x="3968162" y="2245997"/>
                      <a:pt x="3912283" y="2301877"/>
                      <a:pt x="3843703" y="2301877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61" name="Group 64">
              <a:extLst>
                <a:ext uri="{FF2B5EF4-FFF2-40B4-BE49-F238E27FC236}">
                  <a16:creationId xmlns:a16="http://schemas.microsoft.com/office/drawing/2014/main" id="{4AAB7079-EB06-554A-B223-079AF9112B1B}"/>
                </a:ext>
              </a:extLst>
            </p:cNvPr>
            <p:cNvGrpSpPr/>
            <p:nvPr/>
          </p:nvGrpSpPr>
          <p:grpSpPr>
            <a:xfrm>
              <a:off x="7148810" y="1342816"/>
              <a:ext cx="2216022" cy="540811"/>
              <a:chOff x="0" y="-47625"/>
              <a:chExt cx="5480391" cy="1157183"/>
            </a:xfrm>
          </p:grpSpPr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23DD11BC-7C9C-9564-584A-5838B3DBFD6F}"/>
                  </a:ext>
                </a:extLst>
              </p:cNvPr>
              <p:cNvSpPr txBox="1"/>
              <p:nvPr/>
            </p:nvSpPr>
            <p:spPr>
              <a:xfrm>
                <a:off x="0" y="714425"/>
                <a:ext cx="5480391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endParaRPr sz="1200"/>
              </a:p>
            </p:txBody>
          </p:sp>
          <p:sp>
            <p:nvSpPr>
              <p:cNvPr id="63" name="TextBox 66">
                <a:extLst>
                  <a:ext uri="{FF2B5EF4-FFF2-40B4-BE49-F238E27FC236}">
                    <a16:creationId xmlns:a16="http://schemas.microsoft.com/office/drawing/2014/main" id="{C5C2F13E-9244-B81D-1E90-C7DA139F862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480391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Repeat Ticket Rate</a:t>
                </a:r>
              </a:p>
            </p:txBody>
          </p:sp>
        </p:grpSp>
        <p:grpSp>
          <p:nvGrpSpPr>
            <p:cNvPr id="66" name="Group 69">
              <a:extLst>
                <a:ext uri="{FF2B5EF4-FFF2-40B4-BE49-F238E27FC236}">
                  <a16:creationId xmlns:a16="http://schemas.microsoft.com/office/drawing/2014/main" id="{B2724312-F64B-E7A4-8D3B-07D6D3C02772}"/>
                </a:ext>
              </a:extLst>
            </p:cNvPr>
            <p:cNvGrpSpPr/>
            <p:nvPr/>
          </p:nvGrpSpPr>
          <p:grpSpPr>
            <a:xfrm>
              <a:off x="7161578" y="808230"/>
              <a:ext cx="1227696" cy="347498"/>
              <a:chOff x="0" y="0"/>
              <a:chExt cx="2736633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67" name="Freeform 70">
                <a:extLst>
                  <a:ext uri="{FF2B5EF4-FFF2-40B4-BE49-F238E27FC236}">
                    <a16:creationId xmlns:a16="http://schemas.microsoft.com/office/drawing/2014/main" id="{0E3D7A62-527F-38D4-8B97-318D47930EA4}"/>
                  </a:ext>
                </a:extLst>
              </p:cNvPr>
              <p:cNvSpPr/>
              <p:nvPr/>
            </p:nvSpPr>
            <p:spPr>
              <a:xfrm>
                <a:off x="0" y="0"/>
                <a:ext cx="2736633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68" name="TextBox 71">
              <a:extLst>
                <a:ext uri="{FF2B5EF4-FFF2-40B4-BE49-F238E27FC236}">
                  <a16:creationId xmlns:a16="http://schemas.microsoft.com/office/drawing/2014/main" id="{7C8BAA42-FB17-2F4A-51E4-C7DD65E1D227}"/>
                </a:ext>
              </a:extLst>
            </p:cNvPr>
            <p:cNvSpPr txBox="1"/>
            <p:nvPr/>
          </p:nvSpPr>
          <p:spPr>
            <a:xfrm>
              <a:off x="7248711" y="824286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0 %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E894E9F-BD36-9396-89FF-C27326E4BFC5}"/>
              </a:ext>
            </a:extLst>
          </p:cNvPr>
          <p:cNvGrpSpPr/>
          <p:nvPr/>
        </p:nvGrpSpPr>
        <p:grpSpPr>
          <a:xfrm>
            <a:off x="325535" y="1741953"/>
            <a:ext cx="2283097" cy="1371492"/>
            <a:chOff x="325535" y="1741953"/>
            <a:chExt cx="2283097" cy="1371492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9F3BCD81-1385-4BD9-4913-889DC7BE2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535" y="1741953"/>
              <a:ext cx="2283097" cy="1371492"/>
            </a:xfrm>
            <a:custGeom>
              <a:avLst/>
              <a:gdLst/>
              <a:ahLst/>
              <a:cxnLst/>
              <a:rect l="l" t="t" r="r" b="b"/>
              <a:pathLst>
                <a:path w="4724023" h="2265238">
                  <a:moveTo>
                    <a:pt x="4599563" y="2265237"/>
                  </a:moveTo>
                  <a:lnTo>
                    <a:pt x="124460" y="2265237"/>
                  </a:lnTo>
                  <a:cubicBezTo>
                    <a:pt x="55880" y="2265237"/>
                    <a:pt x="0" y="2209357"/>
                    <a:pt x="0" y="21407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99563" y="0"/>
                  </a:lnTo>
                  <a:cubicBezTo>
                    <a:pt x="4668143" y="0"/>
                    <a:pt x="4724023" y="55880"/>
                    <a:pt x="4724023" y="124460"/>
                  </a:cubicBezTo>
                  <a:lnTo>
                    <a:pt x="4724023" y="2140777"/>
                  </a:lnTo>
                  <a:cubicBezTo>
                    <a:pt x="4724023" y="2209357"/>
                    <a:pt x="4668143" y="2265238"/>
                    <a:pt x="4599563" y="2265238"/>
                  </a:cubicBezTo>
                  <a:close/>
                </a:path>
              </a:pathLst>
            </a:custGeo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spPr>
        </p:sp>
        <p:grpSp>
          <p:nvGrpSpPr>
            <p:cNvPr id="91" name="Group 10">
              <a:extLst>
                <a:ext uri="{FF2B5EF4-FFF2-40B4-BE49-F238E27FC236}">
                  <a16:creationId xmlns:a16="http://schemas.microsoft.com/office/drawing/2014/main" id="{51988E59-BBA1-6F78-8B63-02CAF562362F}"/>
                </a:ext>
              </a:extLst>
            </p:cNvPr>
            <p:cNvGrpSpPr/>
            <p:nvPr/>
          </p:nvGrpSpPr>
          <p:grpSpPr>
            <a:xfrm>
              <a:off x="486633" y="2022761"/>
              <a:ext cx="1222117" cy="347498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35C659B5-5DF4-D5CC-7215-F3EFBA57347D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92" name="TextBox 12">
              <a:extLst>
                <a:ext uri="{FF2B5EF4-FFF2-40B4-BE49-F238E27FC236}">
                  <a16:creationId xmlns:a16="http://schemas.microsoft.com/office/drawing/2014/main" id="{F88BE8BD-0D4D-B689-61DE-C95BEBA4C8DB}"/>
                </a:ext>
              </a:extLst>
            </p:cNvPr>
            <p:cNvSpPr txBox="1"/>
            <p:nvPr/>
          </p:nvSpPr>
          <p:spPr>
            <a:xfrm>
              <a:off x="570228" y="2061973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0 %</a:t>
              </a:r>
            </a:p>
          </p:txBody>
        </p:sp>
        <p:sp>
          <p:nvSpPr>
            <p:cNvPr id="93" name="TextBox 13">
              <a:extLst>
                <a:ext uri="{FF2B5EF4-FFF2-40B4-BE49-F238E27FC236}">
                  <a16:creationId xmlns:a16="http://schemas.microsoft.com/office/drawing/2014/main" id="{1C84D281-3F42-350D-A7D7-E36326822289}"/>
                </a:ext>
              </a:extLst>
            </p:cNvPr>
            <p:cNvSpPr txBox="1"/>
            <p:nvPr/>
          </p:nvSpPr>
          <p:spPr>
            <a:xfrm>
              <a:off x="497316" y="2435778"/>
              <a:ext cx="1706773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First-Contact Resolution Rate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3285F6-A30B-D579-7CF3-32B3EFBA28D5}"/>
              </a:ext>
            </a:extLst>
          </p:cNvPr>
          <p:cNvGrpSpPr/>
          <p:nvPr/>
        </p:nvGrpSpPr>
        <p:grpSpPr>
          <a:xfrm>
            <a:off x="2688564" y="640888"/>
            <a:ext cx="2409016" cy="1214552"/>
            <a:chOff x="2688564" y="640888"/>
            <a:chExt cx="2409016" cy="1214552"/>
          </a:xfrm>
        </p:grpSpPr>
        <p:grpSp>
          <p:nvGrpSpPr>
            <p:cNvPr id="96" name="Group 23">
              <a:extLst>
                <a:ext uri="{FF2B5EF4-FFF2-40B4-BE49-F238E27FC236}">
                  <a16:creationId xmlns:a16="http://schemas.microsoft.com/office/drawing/2014/main" id="{C990C67F-487B-C29A-793C-1FD5E3B337EA}"/>
                </a:ext>
              </a:extLst>
            </p:cNvPr>
            <p:cNvGrpSpPr/>
            <p:nvPr/>
          </p:nvGrpSpPr>
          <p:grpSpPr>
            <a:xfrm>
              <a:off x="2688564" y="640888"/>
              <a:ext cx="2170704" cy="1090575"/>
              <a:chOff x="0" y="0"/>
              <a:chExt cx="4503343" cy="230187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103" name="Freeform 24">
                <a:extLst>
                  <a:ext uri="{FF2B5EF4-FFF2-40B4-BE49-F238E27FC236}">
                    <a16:creationId xmlns:a16="http://schemas.microsoft.com/office/drawing/2014/main" id="{55B8B370-5E9D-E7B0-9742-58203C96D2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503343" cy="2301877"/>
              </a:xfrm>
              <a:custGeom>
                <a:avLst/>
                <a:gdLst/>
                <a:ahLst/>
                <a:cxnLst/>
                <a:rect l="l" t="t" r="r" b="b"/>
                <a:pathLst>
                  <a:path w="4503343" h="2301877">
                    <a:moveTo>
                      <a:pt x="4378882" y="2301877"/>
                    </a:moveTo>
                    <a:lnTo>
                      <a:pt x="124460" y="2301877"/>
                    </a:lnTo>
                    <a:cubicBezTo>
                      <a:pt x="55880" y="2301877"/>
                      <a:pt x="0" y="2245997"/>
                      <a:pt x="0" y="21774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78883" y="0"/>
                    </a:lnTo>
                    <a:cubicBezTo>
                      <a:pt x="4447463" y="0"/>
                      <a:pt x="4503343" y="55880"/>
                      <a:pt x="4503343" y="124460"/>
                    </a:cubicBezTo>
                    <a:lnTo>
                      <a:pt x="4503343" y="2177417"/>
                    </a:lnTo>
                    <a:cubicBezTo>
                      <a:pt x="4503343" y="2245997"/>
                      <a:pt x="4447463" y="2301877"/>
                      <a:pt x="4378883" y="2301877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97" name="Group 25">
              <a:extLst>
                <a:ext uri="{FF2B5EF4-FFF2-40B4-BE49-F238E27FC236}">
                  <a16:creationId xmlns:a16="http://schemas.microsoft.com/office/drawing/2014/main" id="{8BE72427-CEBB-E20C-9A4D-FD017D38DCAD}"/>
                </a:ext>
              </a:extLst>
            </p:cNvPr>
            <p:cNvGrpSpPr/>
            <p:nvPr/>
          </p:nvGrpSpPr>
          <p:grpSpPr>
            <a:xfrm>
              <a:off x="2846944" y="1314629"/>
              <a:ext cx="2250636" cy="540811"/>
              <a:chOff x="0" y="-47625"/>
              <a:chExt cx="6363270" cy="1157183"/>
            </a:xfrm>
          </p:grpSpPr>
          <p:sp>
            <p:nvSpPr>
              <p:cNvPr id="101" name="TextBox 26">
                <a:extLst>
                  <a:ext uri="{FF2B5EF4-FFF2-40B4-BE49-F238E27FC236}">
                    <a16:creationId xmlns:a16="http://schemas.microsoft.com/office/drawing/2014/main" id="{8E6BE54E-888A-FE88-BBA3-BEED0ADAE3A0}"/>
                  </a:ext>
                </a:extLst>
              </p:cNvPr>
              <p:cNvSpPr txBox="1"/>
              <p:nvPr/>
            </p:nvSpPr>
            <p:spPr>
              <a:xfrm>
                <a:off x="0" y="714425"/>
                <a:ext cx="6363270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endParaRPr sz="1200"/>
              </a:p>
            </p:txBody>
          </p:sp>
          <p:sp>
            <p:nvSpPr>
              <p:cNvPr id="102" name="TextBox 27">
                <a:extLst>
                  <a:ext uri="{FF2B5EF4-FFF2-40B4-BE49-F238E27FC236}">
                    <a16:creationId xmlns:a16="http://schemas.microsoft.com/office/drawing/2014/main" id="{02CCC268-10CA-8B4F-540A-E709FDF84DE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6363270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Escalation Accuracy</a:t>
                </a:r>
              </a:p>
            </p:txBody>
          </p:sp>
        </p:grpSp>
        <p:grpSp>
          <p:nvGrpSpPr>
            <p:cNvPr id="98" name="Group 40">
              <a:extLst>
                <a:ext uri="{FF2B5EF4-FFF2-40B4-BE49-F238E27FC236}">
                  <a16:creationId xmlns:a16="http://schemas.microsoft.com/office/drawing/2014/main" id="{60B6B465-6475-7077-3CFE-D5341585B964}"/>
                </a:ext>
              </a:extLst>
            </p:cNvPr>
            <p:cNvGrpSpPr/>
            <p:nvPr/>
          </p:nvGrpSpPr>
          <p:grpSpPr>
            <a:xfrm>
              <a:off x="2842547" y="832103"/>
              <a:ext cx="1222117" cy="347498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00" name="Freeform 41">
                <a:extLst>
                  <a:ext uri="{FF2B5EF4-FFF2-40B4-BE49-F238E27FC236}">
                    <a16:creationId xmlns:a16="http://schemas.microsoft.com/office/drawing/2014/main" id="{E7E4B900-C97E-9360-DDF7-C46A2853D384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99" name="TextBox 42">
              <a:extLst>
                <a:ext uri="{FF2B5EF4-FFF2-40B4-BE49-F238E27FC236}">
                  <a16:creationId xmlns:a16="http://schemas.microsoft.com/office/drawing/2014/main" id="{488AE003-EB90-8956-945B-D1C3DCEE748C}"/>
                </a:ext>
              </a:extLst>
            </p:cNvPr>
            <p:cNvSpPr txBox="1"/>
            <p:nvPr/>
          </p:nvSpPr>
          <p:spPr>
            <a:xfrm>
              <a:off x="2879753" y="863569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100 %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7DC54CB-8F21-BE87-5C11-7BF9C595866F}"/>
              </a:ext>
            </a:extLst>
          </p:cNvPr>
          <p:cNvGrpSpPr/>
          <p:nvPr/>
        </p:nvGrpSpPr>
        <p:grpSpPr>
          <a:xfrm>
            <a:off x="2684415" y="1762930"/>
            <a:ext cx="2187920" cy="1371492"/>
            <a:chOff x="2684415" y="1762930"/>
            <a:chExt cx="2187920" cy="1371492"/>
          </a:xfrm>
        </p:grpSpPr>
        <p:grpSp>
          <p:nvGrpSpPr>
            <p:cNvPr id="105" name="Group 6">
              <a:extLst>
                <a:ext uri="{FF2B5EF4-FFF2-40B4-BE49-F238E27FC236}">
                  <a16:creationId xmlns:a16="http://schemas.microsoft.com/office/drawing/2014/main" id="{0564E550-BE24-A104-642E-086AF9EBAFB9}"/>
                </a:ext>
              </a:extLst>
            </p:cNvPr>
            <p:cNvGrpSpPr/>
            <p:nvPr/>
          </p:nvGrpSpPr>
          <p:grpSpPr>
            <a:xfrm>
              <a:off x="2684415" y="1762930"/>
              <a:ext cx="2187920" cy="1371492"/>
              <a:chOff x="0" y="0"/>
              <a:chExt cx="4541984" cy="2334159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E42012A9-1C39-A30E-89E1-B13E518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541984" cy="2334159"/>
              </a:xfrm>
              <a:custGeom>
                <a:avLst/>
                <a:gdLst/>
                <a:ahLst/>
                <a:cxnLst/>
                <a:rect l="l" t="t" r="r" b="b"/>
                <a:pathLst>
                  <a:path w="4541984" h="2334159">
                    <a:moveTo>
                      <a:pt x="4417524" y="2334159"/>
                    </a:moveTo>
                    <a:lnTo>
                      <a:pt x="124460" y="2334159"/>
                    </a:lnTo>
                    <a:cubicBezTo>
                      <a:pt x="55880" y="2334159"/>
                      <a:pt x="0" y="2278279"/>
                      <a:pt x="0" y="220969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17524" y="0"/>
                    </a:lnTo>
                    <a:cubicBezTo>
                      <a:pt x="4486104" y="0"/>
                      <a:pt x="4541984" y="55880"/>
                      <a:pt x="4541984" y="124460"/>
                    </a:cubicBezTo>
                    <a:lnTo>
                      <a:pt x="4541984" y="2209699"/>
                    </a:lnTo>
                    <a:cubicBezTo>
                      <a:pt x="4541984" y="2278279"/>
                      <a:pt x="4486104" y="2334159"/>
                      <a:pt x="4417524" y="2334159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06" name="TextBox 15">
              <a:extLst>
                <a:ext uri="{FF2B5EF4-FFF2-40B4-BE49-F238E27FC236}">
                  <a16:creationId xmlns:a16="http://schemas.microsoft.com/office/drawing/2014/main" id="{BCAC1908-AE1E-7358-211D-3A3988F64B6E}"/>
                </a:ext>
              </a:extLst>
            </p:cNvPr>
            <p:cNvSpPr txBox="1"/>
            <p:nvPr/>
          </p:nvSpPr>
          <p:spPr>
            <a:xfrm>
              <a:off x="2871472" y="2445810"/>
              <a:ext cx="1659560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Average Response Time</a:t>
              </a:r>
            </a:p>
          </p:txBody>
        </p:sp>
        <p:grpSp>
          <p:nvGrpSpPr>
            <p:cNvPr id="107" name="Group 43">
              <a:extLst>
                <a:ext uri="{FF2B5EF4-FFF2-40B4-BE49-F238E27FC236}">
                  <a16:creationId xmlns:a16="http://schemas.microsoft.com/office/drawing/2014/main" id="{92BEFD3C-9CBA-E24E-89B3-43BFA20200AC}"/>
                </a:ext>
              </a:extLst>
            </p:cNvPr>
            <p:cNvGrpSpPr/>
            <p:nvPr/>
          </p:nvGrpSpPr>
          <p:grpSpPr>
            <a:xfrm>
              <a:off x="2872860" y="2022761"/>
              <a:ext cx="1222117" cy="347498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09" name="Freeform 44">
                <a:extLst>
                  <a:ext uri="{FF2B5EF4-FFF2-40B4-BE49-F238E27FC236}">
                    <a16:creationId xmlns:a16="http://schemas.microsoft.com/office/drawing/2014/main" id="{F43D9E9E-4DD6-1FCE-A3C0-2A2DE3EFEDC8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108" name="TextBox 45">
              <a:extLst>
                <a:ext uri="{FF2B5EF4-FFF2-40B4-BE49-F238E27FC236}">
                  <a16:creationId xmlns:a16="http://schemas.microsoft.com/office/drawing/2014/main" id="{8E22F9C4-0BF0-261F-C5EB-0184C80F4E38}"/>
                </a:ext>
              </a:extLst>
            </p:cNvPr>
            <p:cNvSpPr txBox="1"/>
            <p:nvPr/>
          </p:nvSpPr>
          <p:spPr>
            <a:xfrm>
              <a:off x="2967788" y="2061973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15 Min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80E49C7-CE04-D46C-7B78-6FC76A82806B}"/>
              </a:ext>
            </a:extLst>
          </p:cNvPr>
          <p:cNvGrpSpPr/>
          <p:nvPr/>
        </p:nvGrpSpPr>
        <p:grpSpPr>
          <a:xfrm>
            <a:off x="6983776" y="1741953"/>
            <a:ext cx="2034659" cy="2961630"/>
            <a:chOff x="6983776" y="1741953"/>
            <a:chExt cx="2034659" cy="2961630"/>
          </a:xfrm>
        </p:grpSpPr>
        <p:grpSp>
          <p:nvGrpSpPr>
            <p:cNvPr id="64" name="Group 67">
              <a:extLst>
                <a:ext uri="{FF2B5EF4-FFF2-40B4-BE49-F238E27FC236}">
                  <a16:creationId xmlns:a16="http://schemas.microsoft.com/office/drawing/2014/main" id="{A74550FE-0DBC-EDE7-871B-534DFDB13BE3}"/>
                </a:ext>
              </a:extLst>
            </p:cNvPr>
            <p:cNvGrpSpPr/>
            <p:nvPr/>
          </p:nvGrpSpPr>
          <p:grpSpPr>
            <a:xfrm>
              <a:off x="6983776" y="1741953"/>
              <a:ext cx="2034659" cy="2961630"/>
              <a:chOff x="0" y="0"/>
              <a:chExt cx="3988277" cy="5599685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65" name="Freeform 68">
                <a:extLst>
                  <a:ext uri="{FF2B5EF4-FFF2-40B4-BE49-F238E27FC236}">
                    <a16:creationId xmlns:a16="http://schemas.microsoft.com/office/drawing/2014/main" id="{78635939-5951-D174-D5AF-9F9082B17E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3988277" cy="5599685"/>
              </a:xfrm>
              <a:custGeom>
                <a:avLst/>
                <a:gdLst/>
                <a:ahLst/>
                <a:cxnLst/>
                <a:rect l="l" t="t" r="r" b="b"/>
                <a:pathLst>
                  <a:path w="3988277" h="5599685">
                    <a:moveTo>
                      <a:pt x="3863817" y="5599685"/>
                    </a:moveTo>
                    <a:lnTo>
                      <a:pt x="124460" y="5599685"/>
                    </a:lnTo>
                    <a:cubicBezTo>
                      <a:pt x="55880" y="5599685"/>
                      <a:pt x="0" y="5543805"/>
                      <a:pt x="0" y="547522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63818" y="0"/>
                    </a:lnTo>
                    <a:cubicBezTo>
                      <a:pt x="3932398" y="0"/>
                      <a:pt x="3988277" y="55880"/>
                      <a:pt x="3988277" y="124460"/>
                    </a:cubicBezTo>
                    <a:lnTo>
                      <a:pt x="3988277" y="5475225"/>
                    </a:lnTo>
                    <a:cubicBezTo>
                      <a:pt x="3988277" y="5543805"/>
                      <a:pt x="3932398" y="5599685"/>
                      <a:pt x="3863818" y="5599685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69" name="Group 72">
              <a:extLst>
                <a:ext uri="{FF2B5EF4-FFF2-40B4-BE49-F238E27FC236}">
                  <a16:creationId xmlns:a16="http://schemas.microsoft.com/office/drawing/2014/main" id="{F985E7E4-B362-0699-2918-59C002E4778D}"/>
                </a:ext>
              </a:extLst>
            </p:cNvPr>
            <p:cNvGrpSpPr/>
            <p:nvPr/>
          </p:nvGrpSpPr>
          <p:grpSpPr>
            <a:xfrm>
              <a:off x="7174967" y="2006634"/>
              <a:ext cx="1222117" cy="347498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70" name="Freeform 73">
                <a:extLst>
                  <a:ext uri="{FF2B5EF4-FFF2-40B4-BE49-F238E27FC236}">
                    <a16:creationId xmlns:a16="http://schemas.microsoft.com/office/drawing/2014/main" id="{77D9918C-D8F9-0C05-7205-7890A67EDE2C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71" name="TextBox 74">
              <a:extLst>
                <a:ext uri="{FF2B5EF4-FFF2-40B4-BE49-F238E27FC236}">
                  <a16:creationId xmlns:a16="http://schemas.microsoft.com/office/drawing/2014/main" id="{8DAB714A-B329-BAE3-1D9C-8A263CA70056}"/>
                </a:ext>
              </a:extLst>
            </p:cNvPr>
            <p:cNvSpPr txBox="1"/>
            <p:nvPr/>
          </p:nvSpPr>
          <p:spPr>
            <a:xfrm>
              <a:off x="7184436" y="2420583"/>
              <a:ext cx="1598150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>
                  <a:solidFill>
                    <a:srgbClr val="0E2C4B"/>
                  </a:solidFill>
                  <a:latin typeface="Muli"/>
                </a:rPr>
                <a:t>Follow-Up Completion Rate</a:t>
              </a:r>
            </a:p>
          </p:txBody>
        </p: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B12F31F3-99F1-3DA0-C3CF-EBDA0BD0E48F}"/>
                </a:ext>
              </a:extLst>
            </p:cNvPr>
            <p:cNvSpPr txBox="1"/>
            <p:nvPr/>
          </p:nvSpPr>
          <p:spPr>
            <a:xfrm>
              <a:off x="7302800" y="2038100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100 %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B16743E-4651-180E-58A9-2FC61AEC5828}"/>
              </a:ext>
            </a:extLst>
          </p:cNvPr>
          <p:cNvGrpSpPr/>
          <p:nvPr/>
        </p:nvGrpSpPr>
        <p:grpSpPr>
          <a:xfrm>
            <a:off x="283102" y="3165133"/>
            <a:ext cx="2325530" cy="1552648"/>
            <a:chOff x="283102" y="3165133"/>
            <a:chExt cx="2325530" cy="155264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1BAEE8-A5C5-50BA-1487-94026481A9C5}"/>
                </a:ext>
              </a:extLst>
            </p:cNvPr>
            <p:cNvGrpSpPr/>
            <p:nvPr/>
          </p:nvGrpSpPr>
          <p:grpSpPr>
            <a:xfrm>
              <a:off x="283102" y="3165133"/>
              <a:ext cx="2294687" cy="1528775"/>
              <a:chOff x="283102" y="3165133"/>
              <a:chExt cx="2294687" cy="1528775"/>
            </a:xfrm>
          </p:grpSpPr>
          <p:grpSp>
            <p:nvGrpSpPr>
              <p:cNvPr id="16" name="Group 19">
                <a:extLst>
                  <a:ext uri="{FF2B5EF4-FFF2-40B4-BE49-F238E27FC236}">
                    <a16:creationId xmlns:a16="http://schemas.microsoft.com/office/drawing/2014/main" id="{D803FC60-1EF3-E9FD-6ABC-5F94D46EF364}"/>
                  </a:ext>
                </a:extLst>
              </p:cNvPr>
              <p:cNvGrpSpPr/>
              <p:nvPr/>
            </p:nvGrpSpPr>
            <p:grpSpPr>
              <a:xfrm>
                <a:off x="283102" y="3165133"/>
                <a:ext cx="2294687" cy="1528775"/>
                <a:chOff x="0" y="0"/>
                <a:chExt cx="4737680" cy="3080740"/>
              </a:xfrm>
              <a:solidFill>
                <a:schemeClr val="accent5">
                  <a:lumMod val="85000"/>
                </a:schemeClr>
              </a:solidFill>
              <a:scene3d>
                <a:camera prst="perspectiveLeft"/>
                <a:lightRig rig="threePt" dir="t"/>
              </a:scene3d>
            </p:grpSpPr>
            <p:sp>
              <p:nvSpPr>
                <p:cNvPr id="17" name="Freeform 20">
                  <a:extLst>
                    <a:ext uri="{FF2B5EF4-FFF2-40B4-BE49-F238E27FC236}">
                      <a16:creationId xmlns:a16="http://schemas.microsoft.com/office/drawing/2014/main" id="{3C0CB117-0EA4-854C-8856-F0C06BA6A3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4737680" cy="308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680" h="3080740">
                      <a:moveTo>
                        <a:pt x="4613220" y="3080740"/>
                      </a:moveTo>
                      <a:lnTo>
                        <a:pt x="124460" y="3080740"/>
                      </a:lnTo>
                      <a:cubicBezTo>
                        <a:pt x="55880" y="3080740"/>
                        <a:pt x="0" y="3024860"/>
                        <a:pt x="0" y="2956280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4613220" y="0"/>
                      </a:lnTo>
                      <a:cubicBezTo>
                        <a:pt x="4681800" y="0"/>
                        <a:pt x="4737680" y="55880"/>
                        <a:pt x="4737680" y="124460"/>
                      </a:cubicBezTo>
                      <a:lnTo>
                        <a:pt x="4737680" y="2956280"/>
                      </a:lnTo>
                      <a:cubicBezTo>
                        <a:pt x="4737680" y="3024860"/>
                        <a:pt x="4681800" y="3080740"/>
                        <a:pt x="4613220" y="3080740"/>
                      </a:cubicBezTo>
                      <a:close/>
                    </a:path>
                  </a:pathLst>
                </a:custGeom>
                <a:grpFill/>
              </p:spPr>
            </p:sp>
          </p:grpSp>
          <p:sp>
            <p:nvSpPr>
              <p:cNvPr id="18" name="TextBox 21">
                <a:extLst>
                  <a:ext uri="{FF2B5EF4-FFF2-40B4-BE49-F238E27FC236}">
                    <a16:creationId xmlns:a16="http://schemas.microsoft.com/office/drawing/2014/main" id="{A5DCD034-027D-C87A-FAEA-D1B4A4AFC816}"/>
                  </a:ext>
                </a:extLst>
              </p:cNvPr>
              <p:cNvSpPr txBox="1"/>
              <p:nvPr/>
            </p:nvSpPr>
            <p:spPr>
              <a:xfrm>
                <a:off x="455790" y="3836693"/>
                <a:ext cx="1626104" cy="36933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Ticket Prioritization Accuracy</a:t>
                </a:r>
              </a:p>
            </p:txBody>
          </p:sp>
          <p:grpSp>
            <p:nvGrpSpPr>
              <p:cNvPr id="43" name="Group 46">
                <a:extLst>
                  <a:ext uri="{FF2B5EF4-FFF2-40B4-BE49-F238E27FC236}">
                    <a16:creationId xmlns:a16="http://schemas.microsoft.com/office/drawing/2014/main" id="{049C2A22-C48B-0328-46ED-7E656B38A288}"/>
                  </a:ext>
                </a:extLst>
              </p:cNvPr>
              <p:cNvGrpSpPr/>
              <p:nvPr/>
            </p:nvGrpSpPr>
            <p:grpSpPr>
              <a:xfrm>
                <a:off x="422656" y="3273434"/>
                <a:ext cx="1222117" cy="347498"/>
                <a:chOff x="0" y="0"/>
                <a:chExt cx="2724195" cy="810991"/>
              </a:xfr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1CA92473-2D9E-5292-B669-35BCBE2AB8A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724196" cy="810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196" h="810991">
                      <a:moveTo>
                        <a:pt x="2599735" y="810991"/>
                      </a:moveTo>
                      <a:lnTo>
                        <a:pt x="124460" y="810991"/>
                      </a:lnTo>
                      <a:cubicBezTo>
                        <a:pt x="55880" y="810991"/>
                        <a:pt x="0" y="755111"/>
                        <a:pt x="0" y="686531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2599736" y="0"/>
                      </a:lnTo>
                      <a:cubicBezTo>
                        <a:pt x="2668315" y="0"/>
                        <a:pt x="2724196" y="55880"/>
                        <a:pt x="2724196" y="124460"/>
                      </a:cubicBezTo>
                      <a:lnTo>
                        <a:pt x="2724196" y="686531"/>
                      </a:lnTo>
                      <a:cubicBezTo>
                        <a:pt x="2724196" y="755111"/>
                        <a:pt x="2668315" y="810991"/>
                        <a:pt x="2599736" y="810991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</p:spPr>
            </p:sp>
          </p:grpSp>
          <p:sp>
            <p:nvSpPr>
              <p:cNvPr id="45" name="TextBox 48">
                <a:extLst>
                  <a:ext uri="{FF2B5EF4-FFF2-40B4-BE49-F238E27FC236}">
                    <a16:creationId xmlns:a16="http://schemas.microsoft.com/office/drawing/2014/main" id="{1AA1AA72-7554-D97F-8BEA-E464DDB39EAF}"/>
                  </a:ext>
                </a:extLst>
              </p:cNvPr>
              <p:cNvSpPr txBox="1"/>
              <p:nvPr/>
            </p:nvSpPr>
            <p:spPr>
              <a:xfrm>
                <a:off x="550719" y="3304900"/>
                <a:ext cx="963370" cy="2428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100"/>
                  </a:lnSpc>
                </a:pPr>
                <a:r>
                  <a:rPr lang="en-US" i="1" dirty="0">
                    <a:solidFill>
                      <a:srgbClr val="0E2C4B"/>
                    </a:solidFill>
                    <a:latin typeface="+mj-lt"/>
                  </a:rPr>
                  <a:t>100 %</a:t>
                </a:r>
              </a:p>
            </p:txBody>
          </p:sp>
        </p:grpSp>
        <p:grpSp>
          <p:nvGrpSpPr>
            <p:cNvPr id="112" name="Group 19">
              <a:extLst>
                <a:ext uri="{FF2B5EF4-FFF2-40B4-BE49-F238E27FC236}">
                  <a16:creationId xmlns:a16="http://schemas.microsoft.com/office/drawing/2014/main" id="{D8714DCF-092C-9248-150C-3A1BFAD44B16}"/>
                </a:ext>
              </a:extLst>
            </p:cNvPr>
            <p:cNvGrpSpPr/>
            <p:nvPr/>
          </p:nvGrpSpPr>
          <p:grpSpPr>
            <a:xfrm>
              <a:off x="313945" y="3189006"/>
              <a:ext cx="2294687" cy="1528775"/>
              <a:chOff x="0" y="0"/>
              <a:chExt cx="4737680" cy="3080740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117" name="Freeform 20">
                <a:extLst>
                  <a:ext uri="{FF2B5EF4-FFF2-40B4-BE49-F238E27FC236}">
                    <a16:creationId xmlns:a16="http://schemas.microsoft.com/office/drawing/2014/main" id="{D3778059-D237-5C3D-CA6C-EF162739F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737680" cy="3080740"/>
              </a:xfrm>
              <a:custGeom>
                <a:avLst/>
                <a:gdLst/>
                <a:ahLst/>
                <a:cxnLst/>
                <a:rect l="l" t="t" r="r" b="b"/>
                <a:pathLst>
                  <a:path w="4737680" h="3080740">
                    <a:moveTo>
                      <a:pt x="4613220" y="3080740"/>
                    </a:moveTo>
                    <a:lnTo>
                      <a:pt x="124460" y="3080740"/>
                    </a:lnTo>
                    <a:cubicBezTo>
                      <a:pt x="55880" y="3080740"/>
                      <a:pt x="0" y="3024860"/>
                      <a:pt x="0" y="29562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13220" y="0"/>
                    </a:lnTo>
                    <a:cubicBezTo>
                      <a:pt x="4681800" y="0"/>
                      <a:pt x="4737680" y="55880"/>
                      <a:pt x="4737680" y="124460"/>
                    </a:cubicBezTo>
                    <a:lnTo>
                      <a:pt x="4737680" y="2956280"/>
                    </a:lnTo>
                    <a:cubicBezTo>
                      <a:pt x="4737680" y="3024860"/>
                      <a:pt x="4681800" y="3080740"/>
                      <a:pt x="4613220" y="308074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13" name="TextBox 21">
              <a:extLst>
                <a:ext uri="{FF2B5EF4-FFF2-40B4-BE49-F238E27FC236}">
                  <a16:creationId xmlns:a16="http://schemas.microsoft.com/office/drawing/2014/main" id="{C7B1657F-46AE-DE9D-DDA7-845CA7264A9A}"/>
                </a:ext>
              </a:extLst>
            </p:cNvPr>
            <p:cNvSpPr txBox="1"/>
            <p:nvPr/>
          </p:nvSpPr>
          <p:spPr>
            <a:xfrm>
              <a:off x="486633" y="3860566"/>
              <a:ext cx="1626104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Ticket Prioritization Accuracy</a:t>
              </a:r>
            </a:p>
          </p:txBody>
        </p:sp>
        <p:grpSp>
          <p:nvGrpSpPr>
            <p:cNvPr id="114" name="Group 46">
              <a:extLst>
                <a:ext uri="{FF2B5EF4-FFF2-40B4-BE49-F238E27FC236}">
                  <a16:creationId xmlns:a16="http://schemas.microsoft.com/office/drawing/2014/main" id="{44B84D4D-96D7-210C-BF74-A6CAC634F51F}"/>
                </a:ext>
              </a:extLst>
            </p:cNvPr>
            <p:cNvGrpSpPr/>
            <p:nvPr/>
          </p:nvGrpSpPr>
          <p:grpSpPr>
            <a:xfrm>
              <a:off x="453499" y="3297307"/>
              <a:ext cx="1222117" cy="347498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16" name="Freeform 47">
                <a:extLst>
                  <a:ext uri="{FF2B5EF4-FFF2-40B4-BE49-F238E27FC236}">
                    <a16:creationId xmlns:a16="http://schemas.microsoft.com/office/drawing/2014/main" id="{87D1B16F-177A-2662-9E1B-561FB17174B7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115" name="TextBox 48">
              <a:extLst>
                <a:ext uri="{FF2B5EF4-FFF2-40B4-BE49-F238E27FC236}">
                  <a16:creationId xmlns:a16="http://schemas.microsoft.com/office/drawing/2014/main" id="{2883F07C-DD5F-7F65-806A-0331645C4D4C}"/>
                </a:ext>
              </a:extLst>
            </p:cNvPr>
            <p:cNvSpPr txBox="1"/>
            <p:nvPr/>
          </p:nvSpPr>
          <p:spPr>
            <a:xfrm>
              <a:off x="581562" y="3328773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100 %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2115D76-9491-6CA9-5F78-B41E9CB38F87}"/>
              </a:ext>
            </a:extLst>
          </p:cNvPr>
          <p:cNvGrpSpPr/>
          <p:nvPr/>
        </p:nvGrpSpPr>
        <p:grpSpPr>
          <a:xfrm>
            <a:off x="2684415" y="3197911"/>
            <a:ext cx="2167108" cy="1519870"/>
            <a:chOff x="2684415" y="3197911"/>
            <a:chExt cx="2167108" cy="1519870"/>
          </a:xfrm>
        </p:grpSpPr>
        <p:grpSp>
          <p:nvGrpSpPr>
            <p:cNvPr id="119" name="Group 8">
              <a:extLst>
                <a:ext uri="{FF2B5EF4-FFF2-40B4-BE49-F238E27FC236}">
                  <a16:creationId xmlns:a16="http://schemas.microsoft.com/office/drawing/2014/main" id="{40381DF0-39F1-1CF5-54BC-7509A9D5B519}"/>
                </a:ext>
              </a:extLst>
            </p:cNvPr>
            <p:cNvGrpSpPr/>
            <p:nvPr/>
          </p:nvGrpSpPr>
          <p:grpSpPr>
            <a:xfrm>
              <a:off x="2684415" y="3197911"/>
              <a:ext cx="2167108" cy="1519870"/>
              <a:chOff x="0" y="0"/>
              <a:chExt cx="4469688" cy="2995804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9EED291F-EB58-53A3-6F01-AB19DE4C99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469688" cy="2995804"/>
              </a:xfrm>
              <a:custGeom>
                <a:avLst/>
                <a:gdLst/>
                <a:ahLst/>
                <a:cxnLst/>
                <a:rect l="l" t="t" r="r" b="b"/>
                <a:pathLst>
                  <a:path w="4469688" h="2995804">
                    <a:moveTo>
                      <a:pt x="4345228" y="2995804"/>
                    </a:moveTo>
                    <a:lnTo>
                      <a:pt x="124460" y="2995804"/>
                    </a:lnTo>
                    <a:cubicBezTo>
                      <a:pt x="55880" y="2995804"/>
                      <a:pt x="0" y="2939924"/>
                      <a:pt x="0" y="287134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45229" y="0"/>
                    </a:lnTo>
                    <a:cubicBezTo>
                      <a:pt x="4413808" y="0"/>
                      <a:pt x="4469688" y="55880"/>
                      <a:pt x="4469688" y="124460"/>
                    </a:cubicBezTo>
                    <a:lnTo>
                      <a:pt x="4469688" y="2871344"/>
                    </a:lnTo>
                    <a:cubicBezTo>
                      <a:pt x="4469688" y="2939924"/>
                      <a:pt x="4413808" y="2995804"/>
                      <a:pt x="4345229" y="2995804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20" name="TextBox 22">
              <a:extLst>
                <a:ext uri="{FF2B5EF4-FFF2-40B4-BE49-F238E27FC236}">
                  <a16:creationId xmlns:a16="http://schemas.microsoft.com/office/drawing/2014/main" id="{74103FAD-0FE9-3316-6CD9-233B5265B90E}"/>
                </a:ext>
              </a:extLst>
            </p:cNvPr>
            <p:cNvSpPr txBox="1"/>
            <p:nvPr/>
          </p:nvSpPr>
          <p:spPr>
            <a:xfrm>
              <a:off x="2889105" y="3860566"/>
              <a:ext cx="1234637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>
                  <a:solidFill>
                    <a:srgbClr val="0E2C4B"/>
                  </a:solidFill>
                  <a:latin typeface="Muli"/>
                </a:rPr>
                <a:t>Escalation Response Time</a:t>
              </a:r>
            </a:p>
          </p:txBody>
        </p:sp>
        <p:grpSp>
          <p:nvGrpSpPr>
            <p:cNvPr id="121" name="Group 49">
              <a:extLst>
                <a:ext uri="{FF2B5EF4-FFF2-40B4-BE49-F238E27FC236}">
                  <a16:creationId xmlns:a16="http://schemas.microsoft.com/office/drawing/2014/main" id="{036DD205-6203-F2F7-3631-6472B2BE32AA}"/>
                </a:ext>
              </a:extLst>
            </p:cNvPr>
            <p:cNvGrpSpPr/>
            <p:nvPr/>
          </p:nvGrpSpPr>
          <p:grpSpPr>
            <a:xfrm>
              <a:off x="2872860" y="3316868"/>
              <a:ext cx="1222117" cy="347498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8ECB5D6F-32B3-79A9-DB3F-2A50A86F7958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122" name="TextBox 51">
              <a:extLst>
                <a:ext uri="{FF2B5EF4-FFF2-40B4-BE49-F238E27FC236}">
                  <a16:creationId xmlns:a16="http://schemas.microsoft.com/office/drawing/2014/main" id="{724C3A29-A6FA-57EB-1EA7-185F617341A2}"/>
                </a:ext>
              </a:extLst>
            </p:cNvPr>
            <p:cNvSpPr txBox="1"/>
            <p:nvPr/>
          </p:nvSpPr>
          <p:spPr>
            <a:xfrm>
              <a:off x="2967788" y="3348334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15 Min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8083903-BB53-4689-D675-52B2651F427B}"/>
              </a:ext>
            </a:extLst>
          </p:cNvPr>
          <p:cNvGrpSpPr/>
          <p:nvPr/>
        </p:nvGrpSpPr>
        <p:grpSpPr>
          <a:xfrm>
            <a:off x="4944079" y="640889"/>
            <a:ext cx="2369523" cy="1266611"/>
            <a:chOff x="4944079" y="640889"/>
            <a:chExt cx="2369523" cy="1266611"/>
          </a:xfrm>
        </p:grpSpPr>
        <p:grpSp>
          <p:nvGrpSpPr>
            <p:cNvPr id="126" name="Group 28">
              <a:extLst>
                <a:ext uri="{FF2B5EF4-FFF2-40B4-BE49-F238E27FC236}">
                  <a16:creationId xmlns:a16="http://schemas.microsoft.com/office/drawing/2014/main" id="{CD6C94C9-BDBF-9692-674E-03982923FED1}"/>
                </a:ext>
              </a:extLst>
            </p:cNvPr>
            <p:cNvGrpSpPr/>
            <p:nvPr/>
          </p:nvGrpSpPr>
          <p:grpSpPr>
            <a:xfrm>
              <a:off x="4944079" y="640889"/>
              <a:ext cx="1978209" cy="1090576"/>
              <a:chOff x="0" y="0"/>
              <a:chExt cx="4296423" cy="230187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133" name="Freeform 29">
                <a:extLst>
                  <a:ext uri="{FF2B5EF4-FFF2-40B4-BE49-F238E27FC236}">
                    <a16:creationId xmlns:a16="http://schemas.microsoft.com/office/drawing/2014/main" id="{85AE29CB-1DD4-7FC7-5910-334352C46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96423" cy="2301877"/>
              </a:xfrm>
              <a:custGeom>
                <a:avLst/>
                <a:gdLst/>
                <a:ahLst/>
                <a:cxnLst/>
                <a:rect l="l" t="t" r="r" b="b"/>
                <a:pathLst>
                  <a:path w="4296423" h="2301877">
                    <a:moveTo>
                      <a:pt x="4171963" y="2301877"/>
                    </a:moveTo>
                    <a:lnTo>
                      <a:pt x="124460" y="2301877"/>
                    </a:lnTo>
                    <a:cubicBezTo>
                      <a:pt x="55880" y="2301877"/>
                      <a:pt x="0" y="2245997"/>
                      <a:pt x="0" y="21774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71963" y="0"/>
                    </a:lnTo>
                    <a:cubicBezTo>
                      <a:pt x="4240543" y="0"/>
                      <a:pt x="4296423" y="55880"/>
                      <a:pt x="4296423" y="124460"/>
                    </a:cubicBezTo>
                    <a:lnTo>
                      <a:pt x="4296423" y="2177417"/>
                    </a:lnTo>
                    <a:cubicBezTo>
                      <a:pt x="4296423" y="2245997"/>
                      <a:pt x="4240543" y="2301877"/>
                      <a:pt x="4171963" y="2301877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7" name="Group 37">
              <a:extLst>
                <a:ext uri="{FF2B5EF4-FFF2-40B4-BE49-F238E27FC236}">
                  <a16:creationId xmlns:a16="http://schemas.microsoft.com/office/drawing/2014/main" id="{7B2F014D-D83B-65F1-1E4D-3D5ABD9749E5}"/>
                </a:ext>
              </a:extLst>
            </p:cNvPr>
            <p:cNvGrpSpPr/>
            <p:nvPr/>
          </p:nvGrpSpPr>
          <p:grpSpPr>
            <a:xfrm>
              <a:off x="5097580" y="1366689"/>
              <a:ext cx="2216022" cy="540811"/>
              <a:chOff x="0" y="-47625"/>
              <a:chExt cx="5480391" cy="1157183"/>
            </a:xfrm>
          </p:grpSpPr>
          <p:sp>
            <p:nvSpPr>
              <p:cNvPr id="131" name="TextBox 38">
                <a:extLst>
                  <a:ext uri="{FF2B5EF4-FFF2-40B4-BE49-F238E27FC236}">
                    <a16:creationId xmlns:a16="http://schemas.microsoft.com/office/drawing/2014/main" id="{3DAB901C-2B23-74C2-C3FA-13CD56A29CD1}"/>
                  </a:ext>
                </a:extLst>
              </p:cNvPr>
              <p:cNvSpPr txBox="1"/>
              <p:nvPr/>
            </p:nvSpPr>
            <p:spPr>
              <a:xfrm>
                <a:off x="0" y="714425"/>
                <a:ext cx="5480391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endParaRPr sz="1200"/>
              </a:p>
            </p:txBody>
          </p:sp>
          <p:sp>
            <p:nvSpPr>
              <p:cNvPr id="132" name="TextBox 39">
                <a:extLst>
                  <a:ext uri="{FF2B5EF4-FFF2-40B4-BE49-F238E27FC236}">
                    <a16:creationId xmlns:a16="http://schemas.microsoft.com/office/drawing/2014/main" id="{92467EDC-BE85-AE6E-BBC8-25EF52564A9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480391" cy="39513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Avg Resolution Time</a:t>
                </a:r>
              </a:p>
            </p:txBody>
          </p:sp>
        </p:grpSp>
        <p:grpSp>
          <p:nvGrpSpPr>
            <p:cNvPr id="128" name="Group 52">
              <a:extLst>
                <a:ext uri="{FF2B5EF4-FFF2-40B4-BE49-F238E27FC236}">
                  <a16:creationId xmlns:a16="http://schemas.microsoft.com/office/drawing/2014/main" id="{F04118CF-E953-F930-4C73-7F5DE35010DB}"/>
                </a:ext>
              </a:extLst>
            </p:cNvPr>
            <p:cNvGrpSpPr/>
            <p:nvPr/>
          </p:nvGrpSpPr>
          <p:grpSpPr>
            <a:xfrm>
              <a:off x="5091622" y="832103"/>
              <a:ext cx="1227696" cy="347498"/>
              <a:chOff x="0" y="0"/>
              <a:chExt cx="2736633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30" name="Freeform 53">
                <a:extLst>
                  <a:ext uri="{FF2B5EF4-FFF2-40B4-BE49-F238E27FC236}">
                    <a16:creationId xmlns:a16="http://schemas.microsoft.com/office/drawing/2014/main" id="{B719D374-00B3-A8BB-E635-BD55035D0AF2}"/>
                  </a:ext>
                </a:extLst>
              </p:cNvPr>
              <p:cNvSpPr/>
              <p:nvPr/>
            </p:nvSpPr>
            <p:spPr>
              <a:xfrm>
                <a:off x="0" y="0"/>
                <a:ext cx="2736633" cy="810991"/>
              </a:xfrm>
              <a:prstGeom prst="homePlate">
                <a:avLst/>
              </a:prstGeom>
              <a:grpFill/>
            </p:spPr>
            <p:txBody>
              <a:bodyPr/>
              <a:lstStyle/>
              <a:p>
                <a:endParaRPr lang="en-IN" dirty="0"/>
              </a:p>
            </p:txBody>
          </p:sp>
        </p:grpSp>
        <p:sp>
          <p:nvSpPr>
            <p:cNvPr id="129" name="TextBox 54">
              <a:extLst>
                <a:ext uri="{FF2B5EF4-FFF2-40B4-BE49-F238E27FC236}">
                  <a16:creationId xmlns:a16="http://schemas.microsoft.com/office/drawing/2014/main" id="{866F4A34-4FCF-9CF8-6E31-3C5A693E4EA2}"/>
                </a:ext>
              </a:extLst>
            </p:cNvPr>
            <p:cNvSpPr txBox="1"/>
            <p:nvPr/>
          </p:nvSpPr>
          <p:spPr>
            <a:xfrm>
              <a:off x="5274373" y="863569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6.5 Hours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563B0C0-BB31-738E-E6BB-7662D9AB7E5E}"/>
              </a:ext>
            </a:extLst>
          </p:cNvPr>
          <p:cNvGrpSpPr/>
          <p:nvPr/>
        </p:nvGrpSpPr>
        <p:grpSpPr>
          <a:xfrm>
            <a:off x="4949894" y="1773856"/>
            <a:ext cx="2377954" cy="1614197"/>
            <a:chOff x="4949894" y="1773856"/>
            <a:chExt cx="2377954" cy="1614197"/>
          </a:xfrm>
        </p:grpSpPr>
        <p:grpSp>
          <p:nvGrpSpPr>
            <p:cNvPr id="135" name="Group 30">
              <a:extLst>
                <a:ext uri="{FF2B5EF4-FFF2-40B4-BE49-F238E27FC236}">
                  <a16:creationId xmlns:a16="http://schemas.microsoft.com/office/drawing/2014/main" id="{D9C0F913-E860-10AE-FEA7-850674E6BFBC}"/>
                </a:ext>
              </a:extLst>
            </p:cNvPr>
            <p:cNvGrpSpPr/>
            <p:nvPr/>
          </p:nvGrpSpPr>
          <p:grpSpPr>
            <a:xfrm>
              <a:off x="4949894" y="1773856"/>
              <a:ext cx="1987166" cy="1368511"/>
              <a:chOff x="0" y="0"/>
              <a:chExt cx="4278606" cy="230187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id="{5D4EB9CE-3AE9-C372-A7D1-F012D309D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78606" cy="2301877"/>
              </a:xfrm>
              <a:custGeom>
                <a:avLst/>
                <a:gdLst/>
                <a:ahLst/>
                <a:cxnLst/>
                <a:rect l="l" t="t" r="r" b="b"/>
                <a:pathLst>
                  <a:path w="4278606" h="2301877">
                    <a:moveTo>
                      <a:pt x="4154146" y="2301877"/>
                    </a:moveTo>
                    <a:lnTo>
                      <a:pt x="124460" y="2301877"/>
                    </a:lnTo>
                    <a:cubicBezTo>
                      <a:pt x="55880" y="2301877"/>
                      <a:pt x="0" y="2245997"/>
                      <a:pt x="0" y="21774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4146" y="0"/>
                    </a:lnTo>
                    <a:cubicBezTo>
                      <a:pt x="4222726" y="0"/>
                      <a:pt x="4278606" y="55880"/>
                      <a:pt x="4278606" y="124460"/>
                    </a:cubicBezTo>
                    <a:lnTo>
                      <a:pt x="4278606" y="2177417"/>
                    </a:lnTo>
                    <a:cubicBezTo>
                      <a:pt x="4278606" y="2245997"/>
                      <a:pt x="4222726" y="2301877"/>
                      <a:pt x="4154146" y="2301877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36" name="Group 32">
              <a:extLst>
                <a:ext uri="{FF2B5EF4-FFF2-40B4-BE49-F238E27FC236}">
                  <a16:creationId xmlns:a16="http://schemas.microsoft.com/office/drawing/2014/main" id="{07A10382-3145-F459-F45A-0A5669282869}"/>
                </a:ext>
              </a:extLst>
            </p:cNvPr>
            <p:cNvGrpSpPr/>
            <p:nvPr/>
          </p:nvGrpSpPr>
          <p:grpSpPr>
            <a:xfrm>
              <a:off x="5111826" y="2562346"/>
              <a:ext cx="2216022" cy="825707"/>
              <a:chOff x="0" y="-47625"/>
              <a:chExt cx="5480391" cy="1766788"/>
            </a:xfrm>
          </p:grpSpPr>
          <p:sp>
            <p:nvSpPr>
              <p:cNvPr id="140" name="TextBox 33">
                <a:extLst>
                  <a:ext uri="{FF2B5EF4-FFF2-40B4-BE49-F238E27FC236}">
                    <a16:creationId xmlns:a16="http://schemas.microsoft.com/office/drawing/2014/main" id="{1163D3CE-53F3-65F5-1794-3C637E8CA735}"/>
                  </a:ext>
                </a:extLst>
              </p:cNvPr>
              <p:cNvSpPr txBox="1"/>
              <p:nvPr/>
            </p:nvSpPr>
            <p:spPr>
              <a:xfrm>
                <a:off x="0" y="1324028"/>
                <a:ext cx="5480391" cy="3951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endParaRPr sz="1200"/>
              </a:p>
            </p:txBody>
          </p:sp>
          <p:sp>
            <p:nvSpPr>
              <p:cNvPr id="141" name="TextBox 34">
                <a:extLst>
                  <a:ext uri="{FF2B5EF4-FFF2-40B4-BE49-F238E27FC236}">
                    <a16:creationId xmlns:a16="http://schemas.microsoft.com/office/drawing/2014/main" id="{4354704D-84FA-CDEE-EAD6-B80A5753852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491727" cy="7902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0E2C4B"/>
                    </a:solidFill>
                    <a:latin typeface="Muli"/>
                  </a:rPr>
                  <a:t>Documentation Completeness</a:t>
                </a:r>
              </a:p>
            </p:txBody>
          </p:sp>
        </p:grpSp>
        <p:grpSp>
          <p:nvGrpSpPr>
            <p:cNvPr id="137" name="Group 55">
              <a:extLst>
                <a:ext uri="{FF2B5EF4-FFF2-40B4-BE49-F238E27FC236}">
                  <a16:creationId xmlns:a16="http://schemas.microsoft.com/office/drawing/2014/main" id="{77AAC50D-5C35-25B6-8759-D2A97BACD032}"/>
                </a:ext>
              </a:extLst>
            </p:cNvPr>
            <p:cNvGrpSpPr/>
            <p:nvPr/>
          </p:nvGrpSpPr>
          <p:grpSpPr>
            <a:xfrm>
              <a:off x="5096695" y="2030507"/>
              <a:ext cx="1222117" cy="347498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39" name="Freeform 56">
                <a:extLst>
                  <a:ext uri="{FF2B5EF4-FFF2-40B4-BE49-F238E27FC236}">
                    <a16:creationId xmlns:a16="http://schemas.microsoft.com/office/drawing/2014/main" id="{7A935F3D-2664-1436-4FAA-1833B1D864B0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138" name="TextBox 57">
              <a:extLst>
                <a:ext uri="{FF2B5EF4-FFF2-40B4-BE49-F238E27FC236}">
                  <a16:creationId xmlns:a16="http://schemas.microsoft.com/office/drawing/2014/main" id="{987455B7-DC7D-313D-CC3C-9133749C5B01}"/>
                </a:ext>
              </a:extLst>
            </p:cNvPr>
            <p:cNvSpPr txBox="1"/>
            <p:nvPr/>
          </p:nvSpPr>
          <p:spPr>
            <a:xfrm>
              <a:off x="5279659" y="2061973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0 %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BBECA13-1D4B-F351-DEBF-91F61FE37C7B}"/>
              </a:ext>
            </a:extLst>
          </p:cNvPr>
          <p:cNvGrpSpPr/>
          <p:nvPr/>
        </p:nvGrpSpPr>
        <p:grpSpPr>
          <a:xfrm>
            <a:off x="4929082" y="3204657"/>
            <a:ext cx="2022227" cy="1522799"/>
            <a:chOff x="4929082" y="3204657"/>
            <a:chExt cx="2022227" cy="1522799"/>
          </a:xfrm>
        </p:grpSpPr>
        <p:grpSp>
          <p:nvGrpSpPr>
            <p:cNvPr id="144" name="Group 35">
              <a:extLst>
                <a:ext uri="{FF2B5EF4-FFF2-40B4-BE49-F238E27FC236}">
                  <a16:creationId xmlns:a16="http://schemas.microsoft.com/office/drawing/2014/main" id="{CB19271A-3AE3-C36F-DE3F-3CC50CC5B83D}"/>
                </a:ext>
              </a:extLst>
            </p:cNvPr>
            <p:cNvGrpSpPr/>
            <p:nvPr/>
          </p:nvGrpSpPr>
          <p:grpSpPr>
            <a:xfrm>
              <a:off x="4929082" y="3204657"/>
              <a:ext cx="2022227" cy="1522799"/>
              <a:chOff x="0" y="0"/>
              <a:chExt cx="4280110" cy="3101487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149" name="Freeform 36">
                <a:extLst>
                  <a:ext uri="{FF2B5EF4-FFF2-40B4-BE49-F238E27FC236}">
                    <a16:creationId xmlns:a16="http://schemas.microsoft.com/office/drawing/2014/main" id="{48A35EEB-2026-1EDD-8E5C-400E2218A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80110" cy="3101487"/>
              </a:xfrm>
              <a:custGeom>
                <a:avLst/>
                <a:gdLst/>
                <a:ahLst/>
                <a:cxnLst/>
                <a:rect l="l" t="t" r="r" b="b"/>
                <a:pathLst>
                  <a:path w="4280110" h="3101487">
                    <a:moveTo>
                      <a:pt x="4155650" y="3101487"/>
                    </a:moveTo>
                    <a:lnTo>
                      <a:pt x="124460" y="3101487"/>
                    </a:lnTo>
                    <a:cubicBezTo>
                      <a:pt x="55880" y="3101487"/>
                      <a:pt x="0" y="3045607"/>
                      <a:pt x="0" y="297702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5651" y="0"/>
                    </a:lnTo>
                    <a:cubicBezTo>
                      <a:pt x="4224231" y="0"/>
                      <a:pt x="4280110" y="55880"/>
                      <a:pt x="4280110" y="124460"/>
                    </a:cubicBezTo>
                    <a:lnTo>
                      <a:pt x="4280110" y="2977027"/>
                    </a:lnTo>
                    <a:cubicBezTo>
                      <a:pt x="4280110" y="3045607"/>
                      <a:pt x="4224231" y="3101487"/>
                      <a:pt x="4155651" y="3101487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45" name="TextBox 58">
              <a:extLst>
                <a:ext uri="{FF2B5EF4-FFF2-40B4-BE49-F238E27FC236}">
                  <a16:creationId xmlns:a16="http://schemas.microsoft.com/office/drawing/2014/main" id="{BC9FF5F2-66A8-757F-1895-1529AF88F643}"/>
                </a:ext>
              </a:extLst>
            </p:cNvPr>
            <p:cNvSpPr txBox="1"/>
            <p:nvPr/>
          </p:nvSpPr>
          <p:spPr>
            <a:xfrm>
              <a:off x="5111826" y="3820075"/>
              <a:ext cx="1642231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Stakeholder Communication Timeliness</a:t>
              </a:r>
            </a:p>
          </p:txBody>
        </p:sp>
        <p:grpSp>
          <p:nvGrpSpPr>
            <p:cNvPr id="146" name="Group 59">
              <a:extLst>
                <a:ext uri="{FF2B5EF4-FFF2-40B4-BE49-F238E27FC236}">
                  <a16:creationId xmlns:a16="http://schemas.microsoft.com/office/drawing/2014/main" id="{7EF15E16-3E82-2713-F21A-5E162848BEC5}"/>
                </a:ext>
              </a:extLst>
            </p:cNvPr>
            <p:cNvGrpSpPr/>
            <p:nvPr/>
          </p:nvGrpSpPr>
          <p:grpSpPr>
            <a:xfrm>
              <a:off x="5086208" y="3320338"/>
              <a:ext cx="1190480" cy="338503"/>
              <a:chOff x="0" y="0"/>
              <a:chExt cx="2724195" cy="810991"/>
            </a:xfrm>
            <a:solidFill>
              <a:schemeClr val="tx2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AA883B36-C1FE-D393-128F-3ECC3C0431FE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prstGeom prst="homePlate">
                <a:avLst/>
              </a:prstGeom>
              <a:grpFill/>
            </p:spPr>
          </p:sp>
        </p:grpSp>
        <p:sp>
          <p:nvSpPr>
            <p:cNvPr id="147" name="TextBox 61">
              <a:extLst>
                <a:ext uri="{FF2B5EF4-FFF2-40B4-BE49-F238E27FC236}">
                  <a16:creationId xmlns:a16="http://schemas.microsoft.com/office/drawing/2014/main" id="{4D799FB4-BBE2-9E20-A210-8CF6654FCE69}"/>
                </a:ext>
              </a:extLst>
            </p:cNvPr>
            <p:cNvSpPr txBox="1"/>
            <p:nvPr/>
          </p:nvSpPr>
          <p:spPr>
            <a:xfrm>
              <a:off x="5223785" y="3344210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1" i="1" dirty="0">
                  <a:solidFill>
                    <a:schemeClr val="accent6"/>
                  </a:solidFill>
                  <a:latin typeface="+mj-lt"/>
                </a:rPr>
                <a:t>30 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DED53-5345-A6EC-9D16-FBEAA6DBE695}"/>
              </a:ext>
            </a:extLst>
          </p:cNvPr>
          <p:cNvSpPr txBox="1"/>
          <p:nvPr/>
        </p:nvSpPr>
        <p:spPr>
          <a:xfrm>
            <a:off x="862361" y="1451280"/>
            <a:ext cx="728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Code Reusability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457200" lvl="1" algn="l"/>
            <a:r>
              <a:rPr lang="en-IN" b="0" i="0" dirty="0">
                <a:solidFill>
                  <a:schemeClr val="accent1"/>
                </a:solidFill>
                <a:effectLst/>
                <a:latin typeface="-apple-system"/>
              </a:rPr>
              <a:t>Creating reusable components, functions, and libraries.</a:t>
            </a:r>
          </a:p>
        </p:txBody>
      </p:sp>
      <p:sp>
        <p:nvSpPr>
          <p:cNvPr id="3053" name="Google Shape;3053;p43"/>
          <p:cNvSpPr txBox="1">
            <a:spLocks/>
          </p:cNvSpPr>
          <p:nvPr/>
        </p:nvSpPr>
        <p:spPr>
          <a:xfrm>
            <a:off x="653093" y="6589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latin typeface="+mj-lt"/>
              </a:rPr>
              <a:t>CONTINUOUS IMPROVEMENT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BB212-B802-72B3-6E84-74104FA8848D}"/>
              </a:ext>
            </a:extLst>
          </p:cNvPr>
          <p:cNvSpPr txBox="1"/>
          <p:nvPr/>
        </p:nvSpPr>
        <p:spPr>
          <a:xfrm>
            <a:off x="862361" y="2094696"/>
            <a:ext cx="728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2. Code Readability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457200" lvl="1" algn="l"/>
            <a:r>
              <a:rPr lang="en-IN" b="0" i="0" dirty="0">
                <a:solidFill>
                  <a:schemeClr val="accent1"/>
                </a:solidFill>
                <a:effectLst/>
                <a:latin typeface="-apple-system"/>
              </a:rPr>
              <a:t>Include comments for complex logic or non-obvious parts.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8" name="Google Shape;2918;p40"/>
          <p:cNvGrpSpPr/>
          <p:nvPr/>
        </p:nvGrpSpPr>
        <p:grpSpPr>
          <a:xfrm>
            <a:off x="562225" y="2847775"/>
            <a:ext cx="1971425" cy="1971100"/>
            <a:chOff x="3073575" y="1606875"/>
            <a:chExt cx="1971425" cy="1971100"/>
          </a:xfrm>
        </p:grpSpPr>
        <p:sp>
          <p:nvSpPr>
            <p:cNvPr id="2919" name="Google Shape;2919;p4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3" name="Google Shape;2943;p40"/>
          <p:cNvSpPr txBox="1">
            <a:spLocks noGrp="1"/>
          </p:cNvSpPr>
          <p:nvPr>
            <p:ph type="title"/>
          </p:nvPr>
        </p:nvSpPr>
        <p:spPr>
          <a:xfrm>
            <a:off x="2261846" y="1304025"/>
            <a:ext cx="5705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Questions ?</a:t>
            </a:r>
            <a:endParaRPr sz="6600" dirty="0"/>
          </a:p>
        </p:txBody>
      </p:sp>
      <p:grpSp>
        <p:nvGrpSpPr>
          <p:cNvPr id="2944" name="Google Shape;2944;p40"/>
          <p:cNvGrpSpPr/>
          <p:nvPr/>
        </p:nvGrpSpPr>
        <p:grpSpPr>
          <a:xfrm rot="5400000">
            <a:off x="7391125" y="-180034"/>
            <a:ext cx="320124" cy="1759172"/>
            <a:chOff x="164300" y="3082350"/>
            <a:chExt cx="228025" cy="1253150"/>
          </a:xfrm>
        </p:grpSpPr>
        <p:sp>
          <p:nvSpPr>
            <p:cNvPr id="2945" name="Google Shape;2945;p40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1" name="Google Shape;2971;p40"/>
          <p:cNvSpPr/>
          <p:nvPr/>
        </p:nvSpPr>
        <p:spPr>
          <a:xfrm>
            <a:off x="6427225" y="3836400"/>
            <a:ext cx="997475" cy="174150"/>
          </a:xfrm>
          <a:custGeom>
            <a:avLst/>
            <a:gdLst/>
            <a:ahLst/>
            <a:cxnLst/>
            <a:rect l="l" t="t" r="r" b="b"/>
            <a:pathLst>
              <a:path w="39899" h="6966" extrusionOk="0">
                <a:moveTo>
                  <a:pt x="0" y="0"/>
                </a:moveTo>
                <a:lnTo>
                  <a:pt x="0" y="6965"/>
                </a:lnTo>
                <a:lnTo>
                  <a:pt x="39898" y="6965"/>
                </a:lnTo>
                <a:lnTo>
                  <a:pt x="398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40"/>
          <p:cNvSpPr/>
          <p:nvPr/>
        </p:nvSpPr>
        <p:spPr>
          <a:xfrm>
            <a:off x="2260450" y="1132950"/>
            <a:ext cx="997475" cy="174150"/>
          </a:xfrm>
          <a:custGeom>
            <a:avLst/>
            <a:gdLst/>
            <a:ahLst/>
            <a:cxnLst/>
            <a:rect l="l" t="t" r="r" b="b"/>
            <a:pathLst>
              <a:path w="39899" h="6966" extrusionOk="0">
                <a:moveTo>
                  <a:pt x="0" y="0"/>
                </a:moveTo>
                <a:lnTo>
                  <a:pt x="0" y="6965"/>
                </a:lnTo>
                <a:lnTo>
                  <a:pt x="39898" y="6965"/>
                </a:lnTo>
                <a:lnTo>
                  <a:pt x="398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553;p73">
            <a:extLst>
              <a:ext uri="{FF2B5EF4-FFF2-40B4-BE49-F238E27FC236}">
                <a16:creationId xmlns:a16="http://schemas.microsoft.com/office/drawing/2014/main" id="{F218C8B5-E0EC-E180-B7A2-D23CB8CE7769}"/>
              </a:ext>
            </a:extLst>
          </p:cNvPr>
          <p:cNvGrpSpPr/>
          <p:nvPr/>
        </p:nvGrpSpPr>
        <p:grpSpPr>
          <a:xfrm rot="19970524">
            <a:off x="408412" y="1485442"/>
            <a:ext cx="1646445" cy="1034480"/>
            <a:chOff x="3961923" y="2486317"/>
            <a:chExt cx="364415" cy="220936"/>
          </a:xfrm>
        </p:grpSpPr>
        <p:sp>
          <p:nvSpPr>
            <p:cNvPr id="3" name="Google Shape;13554;p73">
              <a:extLst>
                <a:ext uri="{FF2B5EF4-FFF2-40B4-BE49-F238E27FC236}">
                  <a16:creationId xmlns:a16="http://schemas.microsoft.com/office/drawing/2014/main" id="{443A7427-6A3B-55F9-5197-D908A6145AF5}"/>
                </a:ext>
              </a:extLst>
            </p:cNvPr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55;p73">
              <a:extLst>
                <a:ext uri="{FF2B5EF4-FFF2-40B4-BE49-F238E27FC236}">
                  <a16:creationId xmlns:a16="http://schemas.microsoft.com/office/drawing/2014/main" id="{84D93BD2-5BFF-E345-1849-73A7FE00C115}"/>
                </a:ext>
              </a:extLst>
            </p:cNvPr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556;p73">
              <a:extLst>
                <a:ext uri="{FF2B5EF4-FFF2-40B4-BE49-F238E27FC236}">
                  <a16:creationId xmlns:a16="http://schemas.microsoft.com/office/drawing/2014/main" id="{D89D7977-A035-833A-DF06-093C2B2A0382}"/>
                </a:ext>
              </a:extLst>
            </p:cNvPr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557;p73">
              <a:extLst>
                <a:ext uri="{FF2B5EF4-FFF2-40B4-BE49-F238E27FC236}">
                  <a16:creationId xmlns:a16="http://schemas.microsoft.com/office/drawing/2014/main" id="{18818ED8-2B21-4E0C-0C8B-7C76EB3DF9C9}"/>
                </a:ext>
              </a:extLst>
            </p:cNvPr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7206F-1E3A-2ED5-150D-932F4C03B74D}"/>
              </a:ext>
            </a:extLst>
          </p:cNvPr>
          <p:cNvSpPr txBox="1"/>
          <p:nvPr/>
        </p:nvSpPr>
        <p:spPr>
          <a:xfrm>
            <a:off x="3367668" y="2279362"/>
            <a:ext cx="2832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3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Inventory Controller CV by Slidesgo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166</Words>
  <Application>Microsoft Office PowerPoint</Application>
  <PresentationFormat>On-screen Show (16:9)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Muli Ultra-Bold</vt:lpstr>
      <vt:lpstr>Muli</vt:lpstr>
      <vt:lpstr>Bebas Neue</vt:lpstr>
      <vt:lpstr>-apple-system</vt:lpstr>
      <vt:lpstr>Montserrat</vt:lpstr>
      <vt:lpstr>Arimo</vt:lpstr>
      <vt:lpstr>Arial</vt:lpstr>
      <vt:lpstr>Inventory Controller CV by Slidesgo</vt:lpstr>
      <vt:lpstr>L1 Support Weekly Review</vt:lpstr>
      <vt:lpstr>PowerPoint Presentation</vt:lpstr>
      <vt:lpstr>PowerPoint Presentation</vt:lpstr>
      <vt:lpstr>PowerPoint Presentation</vt:lpstr>
      <vt:lpstr>Questions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QnQ Sai</dc:creator>
  <cp:lastModifiedBy>Saikumar kamireddy</cp:lastModifiedBy>
  <cp:revision>8</cp:revision>
  <dcterms:modified xsi:type="dcterms:W3CDTF">2024-07-06T08:19:05Z</dcterms:modified>
</cp:coreProperties>
</file>