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256" r:id="rId2"/>
    <p:sldId id="258" r:id="rId3"/>
    <p:sldId id="297" r:id="rId4"/>
    <p:sldId id="298" r:id="rId5"/>
    <p:sldId id="299" r:id="rId6"/>
    <p:sldId id="300" r:id="rId7"/>
  </p:sldIdLst>
  <p:sldSz cx="9144000" cy="5143500" type="screen16x9"/>
  <p:notesSz cx="6858000" cy="9144000"/>
  <p:embeddedFontLst>
    <p:embeddedFont>
      <p:font typeface="Inter Tight" panose="020B0604020202020204" charset="0"/>
      <p:regular r:id="rId9"/>
      <p:bold r:id="rId10"/>
      <p:italic r:id="rId11"/>
      <p:boldItalic r:id="rId12"/>
    </p:embeddedFont>
    <p:embeddedFont>
      <p:font typeface="Muli" panose="020B0604020202020204" charset="0"/>
      <p:regular r:id="rId13"/>
    </p:embeddedFont>
    <p:embeddedFont>
      <p:font typeface="Muli Ultra-Bold" panose="020B0604020202020204" charset="0"/>
      <p:regular r:id="rId14"/>
    </p:embeddedFont>
    <p:embeddedFont>
      <p:font typeface="Plus Jakarta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A7ADEC-5FD6-4839-8906-289AA40A7F48}">
  <a:tblStyle styleId="{A1A7ADEC-5FD6-4839-8906-289AA40A7F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7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82275" y="1507425"/>
            <a:ext cx="5179500" cy="15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82375" y="3192628"/>
            <a:ext cx="51795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1" y="4"/>
            <a:ext cx="6343414" cy="923225"/>
            <a:chOff x="11" y="4"/>
            <a:chExt cx="6343414" cy="92322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874325" y="132925"/>
              <a:ext cx="469100" cy="125100"/>
              <a:chOff x="4540000" y="294675"/>
              <a:chExt cx="469100" cy="125100"/>
            </a:xfrm>
          </p:grpSpPr>
          <p:sp>
            <p:nvSpPr>
              <p:cNvPr id="14" name="Google Shape;14;p2"/>
              <p:cNvSpPr/>
              <p:nvPr/>
            </p:nvSpPr>
            <p:spPr>
              <a:xfrm rot="-5400000">
                <a:off x="45316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400000">
                <a:off x="47120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5400000">
                <a:off x="4892400" y="303075"/>
                <a:ext cx="125100" cy="108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rot="10800000">
              <a:off x="11" y="4"/>
              <a:ext cx="436703" cy="923225"/>
              <a:chOff x="4794250" y="3765054"/>
              <a:chExt cx="436703" cy="923225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" name="Google Shape;25;p2"/>
          <p:cNvGrpSpPr/>
          <p:nvPr/>
        </p:nvGrpSpPr>
        <p:grpSpPr>
          <a:xfrm>
            <a:off x="1550610" y="1251964"/>
            <a:ext cx="8239015" cy="3802811"/>
            <a:chOff x="1550610" y="1251964"/>
            <a:chExt cx="8239015" cy="380281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8710525" y="1251964"/>
              <a:ext cx="1079100" cy="1079100"/>
              <a:chOff x="8359400" y="1569464"/>
              <a:chExt cx="1079100" cy="10791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1550610" y="4704238"/>
              <a:ext cx="2095205" cy="350538"/>
              <a:chOff x="1550610" y="4704238"/>
              <a:chExt cx="2095205" cy="350538"/>
            </a:xfrm>
          </p:grpSpPr>
          <p:grpSp>
            <p:nvGrpSpPr>
              <p:cNvPr id="38" name="Google Shape;38;p2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39" name="Google Shape;39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0" name="Google Shape;40;p2"/>
                <p:cNvCxnSpPr>
                  <a:stCxn id="39" idx="6"/>
                  <a:endCxn id="41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" name="Google Shape;41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44" name="Google Shape;44;p2"/>
                <p:cNvCxnSpPr>
                  <a:stCxn id="43" idx="6"/>
                  <a:endCxn id="45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5" name="Google Shape;45;p2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1881150" y="1028700"/>
            <a:ext cx="538170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1257548" y="94513"/>
            <a:ext cx="2095205" cy="350538"/>
            <a:chOff x="1550610" y="4704238"/>
            <a:chExt cx="2095205" cy="350538"/>
          </a:xfrm>
        </p:grpSpPr>
        <p:grpSp>
          <p:nvGrpSpPr>
            <p:cNvPr id="167" name="Google Shape;167;p8"/>
            <p:cNvGrpSpPr/>
            <p:nvPr/>
          </p:nvGrpSpPr>
          <p:grpSpPr>
            <a:xfrm>
              <a:off x="1550610" y="4929675"/>
              <a:ext cx="1502130" cy="125100"/>
              <a:chOff x="1550610" y="4929675"/>
              <a:chExt cx="1502130" cy="125100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69" name="Google Shape;169;p8"/>
              <p:cNvCxnSpPr>
                <a:stCxn id="168" idx="6"/>
                <a:endCxn id="170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0" name="Google Shape;170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>
              <a:off x="2143685" y="4704238"/>
              <a:ext cx="1502130" cy="125100"/>
              <a:chOff x="1550610" y="4929675"/>
              <a:chExt cx="1502130" cy="125100"/>
            </a:xfrm>
          </p:grpSpPr>
          <p:sp>
            <p:nvSpPr>
              <p:cNvPr id="172" name="Google Shape;172;p8"/>
              <p:cNvSpPr/>
              <p:nvPr/>
            </p:nvSpPr>
            <p:spPr>
              <a:xfrm>
                <a:off x="155061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cxnSp>
            <p:nvCxnSpPr>
              <p:cNvPr id="173" name="Google Shape;173;p8"/>
              <p:cNvCxnSpPr>
                <a:stCxn id="172" idx="6"/>
                <a:endCxn id="174" idx="2"/>
              </p:cNvCxnSpPr>
              <p:nvPr/>
            </p:nvCxnSpPr>
            <p:spPr>
              <a:xfrm>
                <a:off x="1675710" y="4992225"/>
                <a:ext cx="125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4" name="Google Shape;174;p8"/>
              <p:cNvSpPr/>
              <p:nvPr/>
            </p:nvSpPr>
            <p:spPr>
              <a:xfrm>
                <a:off x="2927640" y="4929675"/>
                <a:ext cx="125100" cy="125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  <p:grpSp>
        <p:nvGrpSpPr>
          <p:cNvPr id="175" name="Google Shape;175;p8"/>
          <p:cNvGrpSpPr/>
          <p:nvPr/>
        </p:nvGrpSpPr>
        <p:grpSpPr>
          <a:xfrm>
            <a:off x="8710536" y="4220279"/>
            <a:ext cx="436703" cy="923225"/>
            <a:chOff x="4794250" y="3765054"/>
            <a:chExt cx="436703" cy="923225"/>
          </a:xfrm>
        </p:grpSpPr>
        <p:sp>
          <p:nvSpPr>
            <p:cNvPr id="176" name="Google Shape;176;p8"/>
            <p:cNvSpPr/>
            <p:nvPr/>
          </p:nvSpPr>
          <p:spPr>
            <a:xfrm>
              <a:off x="4794250" y="376505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436704" y="0"/>
                  </a:moveTo>
                  <a:lnTo>
                    <a:pt x="0" y="438477"/>
                  </a:ln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794250" y="388923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477"/>
                  </a:moveTo>
                  <a:lnTo>
                    <a:pt x="0" y="492633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4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4794250" y="401341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4"/>
                  </a:lnTo>
                  <a:lnTo>
                    <a:pt x="436704" y="54061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4794250" y="4137594"/>
              <a:ext cx="436703" cy="492633"/>
            </a:xfrm>
            <a:custGeom>
              <a:avLst/>
              <a:gdLst/>
              <a:ahLst/>
              <a:cxnLst/>
              <a:rect l="l" t="t" r="r" b="b"/>
              <a:pathLst>
                <a:path w="436703" h="492633" extrusionOk="0">
                  <a:moveTo>
                    <a:pt x="0" y="438572"/>
                  </a:moveTo>
                  <a:lnTo>
                    <a:pt x="0" y="492633"/>
                  </a:lnTo>
                  <a:lnTo>
                    <a:pt x="436704" y="54156"/>
                  </a:lnTo>
                  <a:lnTo>
                    <a:pt x="436704" y="0"/>
                  </a:lnTo>
                  <a:lnTo>
                    <a:pt x="0" y="4385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4806317" y="4261773"/>
              <a:ext cx="424636" cy="426505"/>
            </a:xfrm>
            <a:custGeom>
              <a:avLst/>
              <a:gdLst/>
              <a:ahLst/>
              <a:cxnLst/>
              <a:rect l="l" t="t" r="r" b="b"/>
              <a:pathLst>
                <a:path w="424636" h="426505" extrusionOk="0">
                  <a:moveTo>
                    <a:pt x="0" y="426506"/>
                  </a:moveTo>
                  <a:lnTo>
                    <a:pt x="53875" y="426506"/>
                  </a:lnTo>
                  <a:lnTo>
                    <a:pt x="424637" y="54061"/>
                  </a:lnTo>
                  <a:lnTo>
                    <a:pt x="424637" y="0"/>
                  </a:lnTo>
                  <a:lnTo>
                    <a:pt x="0" y="4265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929936" y="4385953"/>
              <a:ext cx="301017" cy="302325"/>
            </a:xfrm>
            <a:custGeom>
              <a:avLst/>
              <a:gdLst/>
              <a:ahLst/>
              <a:cxnLst/>
              <a:rect l="l" t="t" r="r" b="b"/>
              <a:pathLst>
                <a:path w="301017" h="302325" extrusionOk="0">
                  <a:moveTo>
                    <a:pt x="0" y="302326"/>
                  </a:moveTo>
                  <a:lnTo>
                    <a:pt x="53875" y="302326"/>
                  </a:lnTo>
                  <a:lnTo>
                    <a:pt x="301018" y="54156"/>
                  </a:lnTo>
                  <a:lnTo>
                    <a:pt x="301018" y="0"/>
                  </a:lnTo>
                  <a:lnTo>
                    <a:pt x="0" y="3023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053554" y="4510133"/>
              <a:ext cx="177399" cy="178146"/>
            </a:xfrm>
            <a:custGeom>
              <a:avLst/>
              <a:gdLst/>
              <a:ahLst/>
              <a:cxnLst/>
              <a:rect l="l" t="t" r="r" b="b"/>
              <a:pathLst>
                <a:path w="177399" h="178146" extrusionOk="0">
                  <a:moveTo>
                    <a:pt x="0" y="178146"/>
                  </a:moveTo>
                  <a:lnTo>
                    <a:pt x="53875" y="178146"/>
                  </a:lnTo>
                  <a:lnTo>
                    <a:pt x="177399" y="54157"/>
                  </a:lnTo>
                  <a:lnTo>
                    <a:pt x="177399" y="0"/>
                  </a:lnTo>
                  <a:lnTo>
                    <a:pt x="0" y="178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2549400" y="1509325"/>
            <a:ext cx="4045200" cy="8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ubTitle" idx="1"/>
          </p:nvPr>
        </p:nvSpPr>
        <p:spPr>
          <a:xfrm>
            <a:off x="2549400" y="2399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87" name="Google Shape;187;p9"/>
          <p:cNvGrpSpPr/>
          <p:nvPr/>
        </p:nvGrpSpPr>
        <p:grpSpPr>
          <a:xfrm>
            <a:off x="383975" y="4834938"/>
            <a:ext cx="469100" cy="125100"/>
            <a:chOff x="4540000" y="294675"/>
            <a:chExt cx="469100" cy="125100"/>
          </a:xfrm>
        </p:grpSpPr>
        <p:sp>
          <p:nvSpPr>
            <p:cNvPr id="188" name="Google Shape;188;p9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191" name="Google Shape;191;p9"/>
          <p:cNvGrpSpPr/>
          <p:nvPr/>
        </p:nvGrpSpPr>
        <p:grpSpPr>
          <a:xfrm>
            <a:off x="88697" y="128478"/>
            <a:ext cx="9605028" cy="1375911"/>
            <a:chOff x="88697" y="128478"/>
            <a:chExt cx="9605028" cy="1375911"/>
          </a:xfrm>
        </p:grpSpPr>
        <p:grpSp>
          <p:nvGrpSpPr>
            <p:cNvPr id="192" name="Google Shape;192;p9"/>
            <p:cNvGrpSpPr/>
            <p:nvPr/>
          </p:nvGrpSpPr>
          <p:grpSpPr>
            <a:xfrm>
              <a:off x="88697" y="128478"/>
              <a:ext cx="633676" cy="822037"/>
              <a:chOff x="6758847" y="-1673422"/>
              <a:chExt cx="633676" cy="822037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6758847" y="-1673422"/>
                <a:ext cx="633676" cy="446553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553" extrusionOk="0">
                    <a:moveTo>
                      <a:pt x="316886" y="446553"/>
                    </a:moveTo>
                    <a:lnTo>
                      <a:pt x="316886" y="446553"/>
                    </a:lnTo>
                    <a:cubicBezTo>
                      <a:pt x="141862" y="446553"/>
                      <a:pt x="0" y="304701"/>
                      <a:pt x="0" y="129785"/>
                    </a:cubicBezTo>
                    <a:lnTo>
                      <a:pt x="0" y="0"/>
                    </a:lnTo>
                    <a:lnTo>
                      <a:pt x="633677" y="0"/>
                    </a:lnTo>
                    <a:lnTo>
                      <a:pt x="633677" y="129785"/>
                    </a:lnTo>
                    <a:cubicBezTo>
                      <a:pt x="633677" y="304796"/>
                      <a:pt x="491814" y="446553"/>
                      <a:pt x="316886" y="4465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6758847" y="-1298033"/>
                <a:ext cx="633676" cy="446648"/>
              </a:xfrm>
              <a:custGeom>
                <a:avLst/>
                <a:gdLst/>
                <a:ahLst/>
                <a:cxnLst/>
                <a:rect l="l" t="t" r="r" b="b"/>
                <a:pathLst>
                  <a:path w="633676" h="446648" extrusionOk="0">
                    <a:moveTo>
                      <a:pt x="316886" y="0"/>
                    </a:moveTo>
                    <a:lnTo>
                      <a:pt x="316886" y="0"/>
                    </a:lnTo>
                    <a:cubicBezTo>
                      <a:pt x="141862" y="0"/>
                      <a:pt x="0" y="141852"/>
                      <a:pt x="0" y="316863"/>
                    </a:cubicBezTo>
                    <a:lnTo>
                      <a:pt x="0" y="446648"/>
                    </a:lnTo>
                    <a:lnTo>
                      <a:pt x="633677" y="446648"/>
                    </a:lnTo>
                    <a:lnTo>
                      <a:pt x="633677" y="316863"/>
                    </a:lnTo>
                    <a:cubicBezTo>
                      <a:pt x="633677" y="141852"/>
                      <a:pt x="491814" y="0"/>
                      <a:pt x="31688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9"/>
            <p:cNvGrpSpPr/>
            <p:nvPr/>
          </p:nvGrpSpPr>
          <p:grpSpPr>
            <a:xfrm>
              <a:off x="8614625" y="425289"/>
              <a:ext cx="1079100" cy="1079100"/>
              <a:chOff x="8359400" y="1569464"/>
              <a:chExt cx="1079100" cy="1079100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11" name="Google Shape;211;p11"/>
          <p:cNvSpPr txBox="1">
            <a:spLocks noGrp="1"/>
          </p:cNvSpPr>
          <p:nvPr>
            <p:ph type="title" hasCustomPrompt="1"/>
          </p:nvPr>
        </p:nvSpPr>
        <p:spPr>
          <a:xfrm>
            <a:off x="3250700" y="1772588"/>
            <a:ext cx="2642400" cy="113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2" name="Google Shape;212;p11"/>
          <p:cNvSpPr txBox="1">
            <a:spLocks noGrp="1"/>
          </p:cNvSpPr>
          <p:nvPr>
            <p:ph type="subTitle" idx="1"/>
          </p:nvPr>
        </p:nvSpPr>
        <p:spPr>
          <a:xfrm>
            <a:off x="2138450" y="2909288"/>
            <a:ext cx="4866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13" name="Google Shape;213;p11"/>
          <p:cNvGrpSpPr/>
          <p:nvPr/>
        </p:nvGrpSpPr>
        <p:grpSpPr>
          <a:xfrm>
            <a:off x="5179575" y="167875"/>
            <a:ext cx="469100" cy="125100"/>
            <a:chOff x="4540000" y="294675"/>
            <a:chExt cx="469100" cy="125100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45316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 rot="-5400000">
              <a:off x="47120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 rot="-5400000">
              <a:off x="4892400" y="303075"/>
              <a:ext cx="125100" cy="1083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grpSp>
        <p:nvGrpSpPr>
          <p:cNvPr id="217" name="Google Shape;217;p11"/>
          <p:cNvGrpSpPr/>
          <p:nvPr/>
        </p:nvGrpSpPr>
        <p:grpSpPr>
          <a:xfrm>
            <a:off x="389805" y="382833"/>
            <a:ext cx="469058" cy="448115"/>
            <a:chOff x="5348931" y="2165350"/>
            <a:chExt cx="962763" cy="919776"/>
          </a:xfrm>
        </p:grpSpPr>
        <p:sp>
          <p:nvSpPr>
            <p:cNvPr id="218" name="Google Shape;218;p11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8547556" y="4169015"/>
            <a:ext cx="264435" cy="665216"/>
            <a:chOff x="8625081" y="258015"/>
            <a:chExt cx="264435" cy="665216"/>
          </a:xfrm>
        </p:grpSpPr>
        <p:sp>
          <p:nvSpPr>
            <p:cNvPr id="249" name="Google Shape;249;p11"/>
            <p:cNvSpPr/>
            <p:nvPr/>
          </p:nvSpPr>
          <p:spPr>
            <a:xfrm>
              <a:off x="8625081" y="258014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8625081" y="658815"/>
              <a:ext cx="264435" cy="264416"/>
            </a:xfrm>
            <a:custGeom>
              <a:avLst/>
              <a:gdLst/>
              <a:ahLst/>
              <a:cxnLst/>
              <a:rect l="l" t="t" r="r" b="b"/>
              <a:pathLst>
                <a:path w="264435" h="264416" extrusionOk="0">
                  <a:moveTo>
                    <a:pt x="132265" y="0"/>
                  </a:moveTo>
                  <a:lnTo>
                    <a:pt x="138442" y="69928"/>
                  </a:lnTo>
                  <a:cubicBezTo>
                    <a:pt x="141102" y="99762"/>
                    <a:pt x="164762" y="123515"/>
                    <a:pt x="194597" y="126080"/>
                  </a:cubicBezTo>
                  <a:lnTo>
                    <a:pt x="264436" y="132256"/>
                  </a:lnTo>
                  <a:lnTo>
                    <a:pt x="194597" y="138432"/>
                  </a:lnTo>
                  <a:cubicBezTo>
                    <a:pt x="164762" y="141092"/>
                    <a:pt x="141007" y="164750"/>
                    <a:pt x="138442" y="194583"/>
                  </a:cubicBezTo>
                  <a:lnTo>
                    <a:pt x="132265" y="264416"/>
                  </a:lnTo>
                  <a:lnTo>
                    <a:pt x="126089" y="194583"/>
                  </a:lnTo>
                  <a:cubicBezTo>
                    <a:pt x="123429" y="164750"/>
                    <a:pt x="99769" y="140997"/>
                    <a:pt x="69933" y="138432"/>
                  </a:cubicBezTo>
                  <a:lnTo>
                    <a:pt x="0" y="132256"/>
                  </a:lnTo>
                  <a:lnTo>
                    <a:pt x="69933" y="126080"/>
                  </a:lnTo>
                  <a:cubicBezTo>
                    <a:pt x="99769" y="123420"/>
                    <a:pt x="123429" y="99762"/>
                    <a:pt x="126089" y="69928"/>
                  </a:cubicBezTo>
                  <a:lnTo>
                    <a:pt x="132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327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hasCustomPrompt="1"/>
          </p:nvPr>
        </p:nvSpPr>
        <p:spPr>
          <a:xfrm>
            <a:off x="2544263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2" hasCustomPrompt="1"/>
          </p:nvPr>
        </p:nvSpPr>
        <p:spPr>
          <a:xfrm>
            <a:off x="6000958" y="1701725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3" hasCustomPrompt="1"/>
          </p:nvPr>
        </p:nvSpPr>
        <p:spPr>
          <a:xfrm>
            <a:off x="2544263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4" hasCustomPrompt="1"/>
          </p:nvPr>
        </p:nvSpPr>
        <p:spPr>
          <a:xfrm>
            <a:off x="6000958" y="3551250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1502813" y="215615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>
            <a:off x="4959508" y="215615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6"/>
          </p:nvPr>
        </p:nvSpPr>
        <p:spPr>
          <a:xfrm>
            <a:off x="1502813" y="4005675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7"/>
          </p:nvPr>
        </p:nvSpPr>
        <p:spPr>
          <a:xfrm>
            <a:off x="4959508" y="4005675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8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lus Jakarta Sans"/>
              <a:buNone/>
              <a:defRPr sz="1600" b="1"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8"/>
          </p:nvPr>
        </p:nvSpPr>
        <p:spPr>
          <a:xfrm>
            <a:off x="722400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63" name="Google Shape;263;p13"/>
          <p:cNvGrpSpPr/>
          <p:nvPr/>
        </p:nvGrpSpPr>
        <p:grpSpPr>
          <a:xfrm>
            <a:off x="-428075" y="110513"/>
            <a:ext cx="9242538" cy="4723723"/>
            <a:chOff x="-428075" y="110513"/>
            <a:chExt cx="9242538" cy="4723723"/>
          </a:xfrm>
        </p:grpSpPr>
        <p:grpSp>
          <p:nvGrpSpPr>
            <p:cNvPr id="264" name="Google Shape;264;p13"/>
            <p:cNvGrpSpPr/>
            <p:nvPr/>
          </p:nvGrpSpPr>
          <p:grpSpPr>
            <a:xfrm>
              <a:off x="-428075" y="2429114"/>
              <a:ext cx="1079100" cy="1079100"/>
              <a:chOff x="8359400" y="1569464"/>
              <a:chExt cx="1079100" cy="1079100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8800721" y="2010786"/>
                <a:ext cx="196500" cy="196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8751793" y="1961857"/>
                <a:ext cx="294300" cy="29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8702543" y="1912607"/>
                <a:ext cx="392700" cy="392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8653614" y="1863679"/>
                <a:ext cx="490500" cy="490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8604686" y="1814750"/>
                <a:ext cx="588300" cy="588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8555436" y="1765500"/>
                <a:ext cx="687000" cy="687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8506507" y="1716571"/>
                <a:ext cx="784800" cy="784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8457257" y="1667321"/>
                <a:ext cx="883200" cy="883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8408328" y="1618393"/>
                <a:ext cx="981000" cy="9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8359400" y="1569464"/>
                <a:ext cx="1079100" cy="10791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grpSp>
          <p:nvGrpSpPr>
            <p:cNvPr id="275" name="Google Shape;275;p13"/>
            <p:cNvGrpSpPr/>
            <p:nvPr/>
          </p:nvGrpSpPr>
          <p:grpSpPr>
            <a:xfrm>
              <a:off x="5718835" y="110513"/>
              <a:ext cx="2095205" cy="350538"/>
              <a:chOff x="1550610" y="4704238"/>
              <a:chExt cx="2095205" cy="350538"/>
            </a:xfrm>
          </p:grpSpPr>
          <p:grpSp>
            <p:nvGrpSpPr>
              <p:cNvPr id="276" name="Google Shape;276;p13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277" name="Google Shape;277;p1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278" name="Google Shape;278;p13"/>
                <p:cNvCxnSpPr>
                  <a:stCxn id="277" idx="6"/>
                  <a:endCxn id="279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9" name="Google Shape;279;p1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280" name="Google Shape;280;p13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281" name="Google Shape;281;p13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282" name="Google Shape;282;p13"/>
                <p:cNvCxnSpPr>
                  <a:stCxn id="281" idx="6"/>
                  <a:endCxn id="283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3" name="Google Shape;283;p13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  <p:grpSp>
          <p:nvGrpSpPr>
            <p:cNvPr id="284" name="Google Shape;284;p13"/>
            <p:cNvGrpSpPr/>
            <p:nvPr/>
          </p:nvGrpSpPr>
          <p:grpSpPr>
            <a:xfrm>
              <a:off x="8345405" y="4386121"/>
              <a:ext cx="469058" cy="448115"/>
              <a:chOff x="5348931" y="2165350"/>
              <a:chExt cx="962763" cy="919776"/>
            </a:xfrm>
          </p:grpSpPr>
          <p:sp>
            <p:nvSpPr>
              <p:cNvPr id="285" name="Google Shape;285;p13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3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3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4"/>
          <p:cNvSpPr/>
          <p:nvPr/>
        </p:nvSpPr>
        <p:spPr>
          <a:xfrm>
            <a:off x="237399" y="230425"/>
            <a:ext cx="8650800" cy="4680000"/>
          </a:xfrm>
          <a:prstGeom prst="roundRect">
            <a:avLst>
              <a:gd name="adj" fmla="val 54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grpSp>
        <p:nvGrpSpPr>
          <p:cNvPr id="588" name="Google Shape;588;p24"/>
          <p:cNvGrpSpPr/>
          <p:nvPr/>
        </p:nvGrpSpPr>
        <p:grpSpPr>
          <a:xfrm>
            <a:off x="347731" y="4"/>
            <a:ext cx="8796275" cy="4758027"/>
            <a:chOff x="347731" y="4"/>
            <a:chExt cx="8796275" cy="4758027"/>
          </a:xfrm>
        </p:grpSpPr>
        <p:grpSp>
          <p:nvGrpSpPr>
            <p:cNvPr id="589" name="Google Shape;589;p24"/>
            <p:cNvGrpSpPr/>
            <p:nvPr/>
          </p:nvGrpSpPr>
          <p:grpSpPr>
            <a:xfrm rot="10800000" flipH="1">
              <a:off x="8707303" y="4"/>
              <a:ext cx="436703" cy="923225"/>
              <a:chOff x="4794250" y="3765054"/>
              <a:chExt cx="436703" cy="923225"/>
            </a:xfrm>
          </p:grpSpPr>
          <p:sp>
            <p:nvSpPr>
              <p:cNvPr id="590" name="Google Shape;590;p24"/>
              <p:cNvSpPr/>
              <p:nvPr/>
            </p:nvSpPr>
            <p:spPr>
              <a:xfrm>
                <a:off x="4794250" y="376505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436704" y="0"/>
                    </a:moveTo>
                    <a:lnTo>
                      <a:pt x="0" y="438477"/>
                    </a:ln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4794250" y="388923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477"/>
                    </a:moveTo>
                    <a:lnTo>
                      <a:pt x="0" y="492633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4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4794250" y="401341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4"/>
                    </a:lnTo>
                    <a:lnTo>
                      <a:pt x="436704" y="54061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4794250" y="4137594"/>
                <a:ext cx="436703" cy="492633"/>
              </a:xfrm>
              <a:custGeom>
                <a:avLst/>
                <a:gdLst/>
                <a:ahLst/>
                <a:cxnLst/>
                <a:rect l="l" t="t" r="r" b="b"/>
                <a:pathLst>
                  <a:path w="436703" h="492633" extrusionOk="0">
                    <a:moveTo>
                      <a:pt x="0" y="438572"/>
                    </a:moveTo>
                    <a:lnTo>
                      <a:pt x="0" y="492633"/>
                    </a:lnTo>
                    <a:lnTo>
                      <a:pt x="436704" y="54156"/>
                    </a:lnTo>
                    <a:lnTo>
                      <a:pt x="436704" y="0"/>
                    </a:lnTo>
                    <a:lnTo>
                      <a:pt x="0" y="4385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4806317" y="4261773"/>
                <a:ext cx="424636" cy="426505"/>
              </a:xfrm>
              <a:custGeom>
                <a:avLst/>
                <a:gdLst/>
                <a:ahLst/>
                <a:cxnLst/>
                <a:rect l="l" t="t" r="r" b="b"/>
                <a:pathLst>
                  <a:path w="424636" h="426505" extrusionOk="0">
                    <a:moveTo>
                      <a:pt x="0" y="426506"/>
                    </a:moveTo>
                    <a:lnTo>
                      <a:pt x="53875" y="426506"/>
                    </a:lnTo>
                    <a:lnTo>
                      <a:pt x="424637" y="54061"/>
                    </a:lnTo>
                    <a:lnTo>
                      <a:pt x="424637" y="0"/>
                    </a:lnTo>
                    <a:lnTo>
                      <a:pt x="0" y="4265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4929936" y="4385953"/>
                <a:ext cx="301017" cy="302325"/>
              </a:xfrm>
              <a:custGeom>
                <a:avLst/>
                <a:gdLst/>
                <a:ahLst/>
                <a:cxnLst/>
                <a:rect l="l" t="t" r="r" b="b"/>
                <a:pathLst>
                  <a:path w="301017" h="302325" extrusionOk="0">
                    <a:moveTo>
                      <a:pt x="0" y="302326"/>
                    </a:moveTo>
                    <a:lnTo>
                      <a:pt x="53875" y="302326"/>
                    </a:lnTo>
                    <a:lnTo>
                      <a:pt x="301018" y="54156"/>
                    </a:lnTo>
                    <a:lnTo>
                      <a:pt x="301018" y="0"/>
                    </a:lnTo>
                    <a:lnTo>
                      <a:pt x="0" y="302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5053554" y="4510133"/>
                <a:ext cx="177399" cy="178146"/>
              </a:xfrm>
              <a:custGeom>
                <a:avLst/>
                <a:gdLst/>
                <a:ahLst/>
                <a:cxnLst/>
                <a:rect l="l" t="t" r="r" b="b"/>
                <a:pathLst>
                  <a:path w="177399" h="178146" extrusionOk="0">
                    <a:moveTo>
                      <a:pt x="0" y="178146"/>
                    </a:moveTo>
                    <a:lnTo>
                      <a:pt x="53875" y="178146"/>
                    </a:lnTo>
                    <a:lnTo>
                      <a:pt x="177399" y="54157"/>
                    </a:lnTo>
                    <a:lnTo>
                      <a:pt x="177399" y="0"/>
                    </a:lnTo>
                    <a:lnTo>
                      <a:pt x="0" y="178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4"/>
            <p:cNvGrpSpPr/>
            <p:nvPr/>
          </p:nvGrpSpPr>
          <p:grpSpPr>
            <a:xfrm>
              <a:off x="347731" y="4092815"/>
              <a:ext cx="264435" cy="665216"/>
              <a:chOff x="8625081" y="258015"/>
              <a:chExt cx="264435" cy="665216"/>
            </a:xfrm>
          </p:grpSpPr>
          <p:sp>
            <p:nvSpPr>
              <p:cNvPr id="598" name="Google Shape;598;p24"/>
              <p:cNvSpPr/>
              <p:nvPr/>
            </p:nvSpPr>
            <p:spPr>
              <a:xfrm>
                <a:off x="8625081" y="258014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8625081" y="658815"/>
                <a:ext cx="264435" cy="264416"/>
              </a:xfrm>
              <a:custGeom>
                <a:avLst/>
                <a:gdLst/>
                <a:ahLst/>
                <a:cxnLst/>
                <a:rect l="l" t="t" r="r" b="b"/>
                <a:pathLst>
                  <a:path w="264435" h="264416" extrusionOk="0">
                    <a:moveTo>
                      <a:pt x="132265" y="0"/>
                    </a:moveTo>
                    <a:lnTo>
                      <a:pt x="138442" y="69928"/>
                    </a:lnTo>
                    <a:cubicBezTo>
                      <a:pt x="141102" y="99762"/>
                      <a:pt x="164762" y="123515"/>
                      <a:pt x="194597" y="126080"/>
                    </a:cubicBezTo>
                    <a:lnTo>
                      <a:pt x="264436" y="132256"/>
                    </a:lnTo>
                    <a:lnTo>
                      <a:pt x="194597" y="138432"/>
                    </a:lnTo>
                    <a:cubicBezTo>
                      <a:pt x="164762" y="141092"/>
                      <a:pt x="141007" y="164750"/>
                      <a:pt x="138442" y="194583"/>
                    </a:cubicBezTo>
                    <a:lnTo>
                      <a:pt x="132265" y="264416"/>
                    </a:lnTo>
                    <a:lnTo>
                      <a:pt x="126089" y="194583"/>
                    </a:lnTo>
                    <a:cubicBezTo>
                      <a:pt x="123429" y="164750"/>
                      <a:pt x="99769" y="140997"/>
                      <a:pt x="69933" y="138432"/>
                    </a:cubicBezTo>
                    <a:lnTo>
                      <a:pt x="0" y="132256"/>
                    </a:lnTo>
                    <a:lnTo>
                      <a:pt x="69933" y="126080"/>
                    </a:lnTo>
                    <a:cubicBezTo>
                      <a:pt x="99769" y="123420"/>
                      <a:pt x="123429" y="99762"/>
                      <a:pt x="126089" y="69928"/>
                    </a:cubicBezTo>
                    <a:lnTo>
                      <a:pt x="1322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0" name="Google Shape;600;p24"/>
          <p:cNvGrpSpPr/>
          <p:nvPr/>
        </p:nvGrpSpPr>
        <p:grpSpPr>
          <a:xfrm>
            <a:off x="668085" y="94513"/>
            <a:ext cx="8070203" cy="4663511"/>
            <a:chOff x="668085" y="94513"/>
            <a:chExt cx="8070203" cy="4663511"/>
          </a:xfrm>
        </p:grpSpPr>
        <p:grpSp>
          <p:nvGrpSpPr>
            <p:cNvPr id="601" name="Google Shape;601;p24"/>
            <p:cNvGrpSpPr/>
            <p:nvPr/>
          </p:nvGrpSpPr>
          <p:grpSpPr>
            <a:xfrm>
              <a:off x="8269230" y="4309908"/>
              <a:ext cx="469058" cy="448115"/>
              <a:chOff x="5348931" y="2165350"/>
              <a:chExt cx="962763" cy="919776"/>
            </a:xfrm>
          </p:grpSpPr>
          <p:sp>
            <p:nvSpPr>
              <p:cNvPr id="602" name="Google Shape;602;p24"/>
              <p:cNvSpPr/>
              <p:nvPr/>
            </p:nvSpPr>
            <p:spPr>
              <a:xfrm>
                <a:off x="5801538" y="2181881"/>
                <a:ext cx="67652" cy="400662"/>
              </a:xfrm>
              <a:custGeom>
                <a:avLst/>
                <a:gdLst/>
                <a:ahLst/>
                <a:cxnLst/>
                <a:rect l="l" t="t" r="r" b="b"/>
                <a:pathLst>
                  <a:path w="67652" h="400662" extrusionOk="0">
                    <a:moveTo>
                      <a:pt x="0" y="400663"/>
                    </a:moveTo>
                    <a:lnTo>
                      <a:pt x="6765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5852753" y="2165350"/>
                <a:ext cx="33066" cy="33063"/>
              </a:xfrm>
              <a:custGeom>
                <a:avLst/>
                <a:gdLst/>
                <a:ahLst/>
                <a:cxnLst/>
                <a:rect l="l" t="t" r="r" b="b"/>
                <a:pathLst>
                  <a:path w="33066" h="33063" extrusionOk="0">
                    <a:moveTo>
                      <a:pt x="33066" y="16532"/>
                    </a:moveTo>
                    <a:cubicBezTo>
                      <a:pt x="33066" y="7411"/>
                      <a:pt x="25655" y="0"/>
                      <a:pt x="16533" y="0"/>
                    </a:cubicBezTo>
                    <a:cubicBezTo>
                      <a:pt x="7411" y="0"/>
                      <a:pt x="0" y="7411"/>
                      <a:pt x="0" y="16532"/>
                    </a:cubicBezTo>
                    <a:cubicBezTo>
                      <a:pt x="0" y="25653"/>
                      <a:pt x="7411" y="33064"/>
                      <a:pt x="16533" y="33064"/>
                    </a:cubicBezTo>
                    <a:cubicBezTo>
                      <a:pt x="25655" y="33064"/>
                      <a:pt x="33066" y="25653"/>
                      <a:pt x="33066" y="1653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5365499" y="2582544"/>
                <a:ext cx="436038" cy="31828"/>
              </a:xfrm>
              <a:custGeom>
                <a:avLst/>
                <a:gdLst/>
                <a:ahLst/>
                <a:cxnLst/>
                <a:rect l="l" t="t" r="r" b="b"/>
                <a:pathLst>
                  <a:path w="436038" h="31828" extrusionOk="0">
                    <a:moveTo>
                      <a:pt x="436039" y="0"/>
                    </a:moveTo>
                    <a:lnTo>
                      <a:pt x="0" y="318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4"/>
              <p:cNvSpPr/>
              <p:nvPr/>
            </p:nvSpPr>
            <p:spPr>
              <a:xfrm>
                <a:off x="5348931" y="2597710"/>
                <a:ext cx="33137" cy="33134"/>
              </a:xfrm>
              <a:custGeom>
                <a:avLst/>
                <a:gdLst/>
                <a:ahLst/>
                <a:cxnLst/>
                <a:rect l="l" t="t" r="r" b="b"/>
                <a:pathLst>
                  <a:path w="33137" h="33134" extrusionOk="0">
                    <a:moveTo>
                      <a:pt x="14478" y="33004"/>
                    </a:moveTo>
                    <a:cubicBezTo>
                      <a:pt x="5452" y="31864"/>
                      <a:pt x="-1010" y="23598"/>
                      <a:pt x="130" y="14477"/>
                    </a:cubicBezTo>
                    <a:cubicBezTo>
                      <a:pt x="1271" y="5451"/>
                      <a:pt x="9537" y="-1010"/>
                      <a:pt x="18659" y="130"/>
                    </a:cubicBezTo>
                    <a:cubicBezTo>
                      <a:pt x="27686" y="1271"/>
                      <a:pt x="34147" y="9537"/>
                      <a:pt x="33007" y="18658"/>
                    </a:cubicBezTo>
                    <a:cubicBezTo>
                      <a:pt x="31867" y="27684"/>
                      <a:pt x="23600" y="34144"/>
                      <a:pt x="14478" y="330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>
                <a:off x="5373766" y="2582544"/>
                <a:ext cx="427772" cy="271827"/>
              </a:xfrm>
              <a:custGeom>
                <a:avLst/>
                <a:gdLst/>
                <a:ahLst/>
                <a:cxnLst/>
                <a:rect l="l" t="t" r="r" b="b"/>
                <a:pathLst>
                  <a:path w="427772" h="271827" extrusionOk="0">
                    <a:moveTo>
                      <a:pt x="427772" y="0"/>
                    </a:moveTo>
                    <a:lnTo>
                      <a:pt x="0" y="271827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5357189" y="2837795"/>
                <a:ext cx="33059" cy="33152"/>
              </a:xfrm>
              <a:custGeom>
                <a:avLst/>
                <a:gdLst/>
                <a:ahLst/>
                <a:cxnLst/>
                <a:rect l="l" t="t" r="r" b="b"/>
                <a:pathLst>
                  <a:path w="33059" h="33152" extrusionOk="0">
                    <a:moveTo>
                      <a:pt x="2134" y="8405"/>
                    </a:moveTo>
                    <a:cubicBezTo>
                      <a:pt x="-2331" y="16386"/>
                      <a:pt x="424" y="26457"/>
                      <a:pt x="8406" y="31018"/>
                    </a:cubicBezTo>
                    <a:cubicBezTo>
                      <a:pt x="16387" y="35483"/>
                      <a:pt x="26459" y="32728"/>
                      <a:pt x="30925" y="24747"/>
                    </a:cubicBezTo>
                    <a:cubicBezTo>
                      <a:pt x="35391" y="16766"/>
                      <a:pt x="32635" y="6695"/>
                      <a:pt x="24654" y="2134"/>
                    </a:cubicBezTo>
                    <a:cubicBezTo>
                      <a:pt x="16672" y="-2331"/>
                      <a:pt x="6600" y="424"/>
                      <a:pt x="2134" y="84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4"/>
              <p:cNvSpPr/>
              <p:nvPr/>
            </p:nvSpPr>
            <p:spPr>
              <a:xfrm>
                <a:off x="5801538" y="2582544"/>
                <a:ext cx="284959" cy="452918"/>
              </a:xfrm>
              <a:custGeom>
                <a:avLst/>
                <a:gdLst/>
                <a:ahLst/>
                <a:cxnLst/>
                <a:rect l="l" t="t" r="r" b="b"/>
                <a:pathLst>
                  <a:path w="284959" h="452918" extrusionOk="0">
                    <a:moveTo>
                      <a:pt x="0" y="0"/>
                    </a:moveTo>
                    <a:lnTo>
                      <a:pt x="284960" y="45291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6069898" y="3018864"/>
                <a:ext cx="33105" cy="33102"/>
              </a:xfrm>
              <a:custGeom>
                <a:avLst/>
                <a:gdLst/>
                <a:ahLst/>
                <a:cxnLst/>
                <a:rect l="l" t="t" r="r" b="b"/>
                <a:pathLst>
                  <a:path w="33105" h="33102" extrusionOk="0">
                    <a:moveTo>
                      <a:pt x="3868" y="27145"/>
                    </a:moveTo>
                    <a:cubicBezTo>
                      <a:pt x="9759" y="34176"/>
                      <a:pt x="20116" y="35126"/>
                      <a:pt x="27147" y="29235"/>
                    </a:cubicBezTo>
                    <a:cubicBezTo>
                      <a:pt x="34179" y="23345"/>
                      <a:pt x="35129" y="12988"/>
                      <a:pt x="29238" y="5958"/>
                    </a:cubicBezTo>
                    <a:cubicBezTo>
                      <a:pt x="23346" y="-1073"/>
                      <a:pt x="12894" y="-2023"/>
                      <a:pt x="5958" y="3867"/>
                    </a:cubicBezTo>
                    <a:cubicBezTo>
                      <a:pt x="-1073" y="9758"/>
                      <a:pt x="-2024" y="20209"/>
                      <a:pt x="3868" y="2714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5558671" y="2582544"/>
                <a:ext cx="242866" cy="485982"/>
              </a:xfrm>
              <a:custGeom>
                <a:avLst/>
                <a:gdLst/>
                <a:ahLst/>
                <a:cxnLst/>
                <a:rect l="l" t="t" r="r" b="b"/>
                <a:pathLst>
                  <a:path w="242866" h="485982" extrusionOk="0">
                    <a:moveTo>
                      <a:pt x="242867" y="0"/>
                    </a:moveTo>
                    <a:lnTo>
                      <a:pt x="0" y="4859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5542111" y="3051927"/>
                <a:ext cx="33161" cy="33199"/>
              </a:xfrm>
              <a:custGeom>
                <a:avLst/>
                <a:gdLst/>
                <a:ahLst/>
                <a:cxnLst/>
                <a:rect l="l" t="t" r="r" b="b"/>
                <a:pathLst>
                  <a:path w="33161" h="33199" extrusionOk="0">
                    <a:moveTo>
                      <a:pt x="31668" y="23441"/>
                    </a:moveTo>
                    <a:cubicBezTo>
                      <a:pt x="27867" y="31802"/>
                      <a:pt x="18081" y="35507"/>
                      <a:pt x="9719" y="31707"/>
                    </a:cubicBezTo>
                    <a:cubicBezTo>
                      <a:pt x="1357" y="27906"/>
                      <a:pt x="-2253" y="18120"/>
                      <a:pt x="1452" y="9759"/>
                    </a:cubicBezTo>
                    <a:cubicBezTo>
                      <a:pt x="5253" y="1398"/>
                      <a:pt x="15040" y="-2307"/>
                      <a:pt x="23402" y="1493"/>
                    </a:cubicBezTo>
                    <a:cubicBezTo>
                      <a:pt x="31763" y="5294"/>
                      <a:pt x="35469" y="15080"/>
                      <a:pt x="31668" y="2344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24"/>
              <p:cNvSpPr/>
              <p:nvPr/>
            </p:nvSpPr>
            <p:spPr>
              <a:xfrm>
                <a:off x="5801538" y="2582544"/>
                <a:ext cx="34586" cy="360282"/>
              </a:xfrm>
              <a:custGeom>
                <a:avLst/>
                <a:gdLst/>
                <a:ahLst/>
                <a:cxnLst/>
                <a:rect l="l" t="t" r="r" b="b"/>
                <a:pathLst>
                  <a:path w="34586" h="360282" extrusionOk="0">
                    <a:moveTo>
                      <a:pt x="0" y="0"/>
                    </a:moveTo>
                    <a:lnTo>
                      <a:pt x="34587" y="3602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5819494" y="2926292"/>
                <a:ext cx="33167" cy="33164"/>
              </a:xfrm>
              <a:custGeom>
                <a:avLst/>
                <a:gdLst/>
                <a:ahLst/>
                <a:cxnLst/>
                <a:rect l="l" t="t" r="r" b="b"/>
                <a:pathLst>
                  <a:path w="33167" h="33164" extrusionOk="0">
                    <a:moveTo>
                      <a:pt x="573" y="20905"/>
                    </a:moveTo>
                    <a:cubicBezTo>
                      <a:pt x="2948" y="29741"/>
                      <a:pt x="12070" y="34967"/>
                      <a:pt x="20907" y="32592"/>
                    </a:cubicBezTo>
                    <a:cubicBezTo>
                      <a:pt x="29744" y="30216"/>
                      <a:pt x="34970" y="21095"/>
                      <a:pt x="32594" y="12259"/>
                    </a:cubicBezTo>
                    <a:cubicBezTo>
                      <a:pt x="30219" y="3423"/>
                      <a:pt x="21097" y="-1802"/>
                      <a:pt x="12260" y="573"/>
                    </a:cubicBezTo>
                    <a:cubicBezTo>
                      <a:pt x="3424" y="2948"/>
                      <a:pt x="-1802" y="12069"/>
                      <a:pt x="573" y="2090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5801538" y="2582544"/>
                <a:ext cx="301587" cy="163609"/>
              </a:xfrm>
              <a:custGeom>
                <a:avLst/>
                <a:gdLst/>
                <a:ahLst/>
                <a:cxnLst/>
                <a:rect l="l" t="t" r="r" b="b"/>
                <a:pathLst>
                  <a:path w="301587" h="163609" extrusionOk="0">
                    <a:moveTo>
                      <a:pt x="0" y="0"/>
                    </a:moveTo>
                    <a:lnTo>
                      <a:pt x="301588" y="1636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6086443" y="2729567"/>
                <a:ext cx="33157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157" h="33077" extrusionOk="0">
                    <a:moveTo>
                      <a:pt x="27040" y="3665"/>
                    </a:moveTo>
                    <a:cubicBezTo>
                      <a:pt x="34166" y="9461"/>
                      <a:pt x="35211" y="19817"/>
                      <a:pt x="29415" y="26943"/>
                    </a:cubicBezTo>
                    <a:cubicBezTo>
                      <a:pt x="23619" y="34069"/>
                      <a:pt x="13262" y="35114"/>
                      <a:pt x="6136" y="29413"/>
                    </a:cubicBezTo>
                    <a:cubicBezTo>
                      <a:pt x="-991" y="23617"/>
                      <a:pt x="-2036" y="13261"/>
                      <a:pt x="3665" y="6135"/>
                    </a:cubicBezTo>
                    <a:cubicBezTo>
                      <a:pt x="9461" y="-991"/>
                      <a:pt x="19913" y="-2036"/>
                      <a:pt x="26945" y="366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5801538" y="2582544"/>
                <a:ext cx="493524" cy="75628"/>
              </a:xfrm>
              <a:custGeom>
                <a:avLst/>
                <a:gdLst/>
                <a:ahLst/>
                <a:cxnLst/>
                <a:rect l="l" t="t" r="r" b="b"/>
                <a:pathLst>
                  <a:path w="493524" h="75628" extrusionOk="0">
                    <a:moveTo>
                      <a:pt x="0" y="0"/>
                    </a:moveTo>
                    <a:lnTo>
                      <a:pt x="493525" y="7562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6278620" y="2641627"/>
                <a:ext cx="330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33074" h="33082" extrusionOk="0">
                    <a:moveTo>
                      <a:pt x="22143" y="32128"/>
                    </a:moveTo>
                    <a:cubicBezTo>
                      <a:pt x="30695" y="28993"/>
                      <a:pt x="35161" y="19492"/>
                      <a:pt x="32120" y="10941"/>
                    </a:cubicBezTo>
                    <a:cubicBezTo>
                      <a:pt x="28985" y="2295"/>
                      <a:pt x="19483" y="-2076"/>
                      <a:pt x="10931" y="964"/>
                    </a:cubicBezTo>
                    <a:cubicBezTo>
                      <a:pt x="2380" y="4100"/>
                      <a:pt x="-2086" y="13601"/>
                      <a:pt x="954" y="22152"/>
                    </a:cubicBezTo>
                    <a:cubicBezTo>
                      <a:pt x="4090" y="30703"/>
                      <a:pt x="13592" y="35169"/>
                      <a:pt x="22143" y="3212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24"/>
              <p:cNvSpPr/>
              <p:nvPr/>
            </p:nvSpPr>
            <p:spPr>
              <a:xfrm>
                <a:off x="5801538" y="2522307"/>
                <a:ext cx="310329" cy="60237"/>
              </a:xfrm>
              <a:custGeom>
                <a:avLst/>
                <a:gdLst/>
                <a:ahLst/>
                <a:cxnLst/>
                <a:rect l="l" t="t" r="r" b="b"/>
                <a:pathLst>
                  <a:path w="310329" h="60237" extrusionOk="0">
                    <a:moveTo>
                      <a:pt x="0" y="60237"/>
                    </a:moveTo>
                    <a:lnTo>
                      <a:pt x="31033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24"/>
              <p:cNvSpPr/>
              <p:nvPr/>
            </p:nvSpPr>
            <p:spPr>
              <a:xfrm>
                <a:off x="6095279" y="2505815"/>
                <a:ext cx="33082" cy="33181"/>
              </a:xfrm>
              <a:custGeom>
                <a:avLst/>
                <a:gdLst/>
                <a:ahLst/>
                <a:cxnLst/>
                <a:rect l="l" t="t" r="r" b="b"/>
                <a:pathLst>
                  <a:path w="33082" h="33181" extrusionOk="0">
                    <a:moveTo>
                      <a:pt x="11647" y="720"/>
                    </a:moveTo>
                    <a:cubicBezTo>
                      <a:pt x="20389" y="-1940"/>
                      <a:pt x="29606" y="3000"/>
                      <a:pt x="32361" y="11741"/>
                    </a:cubicBezTo>
                    <a:cubicBezTo>
                      <a:pt x="35022" y="20483"/>
                      <a:pt x="30081" y="29794"/>
                      <a:pt x="21434" y="32454"/>
                    </a:cubicBezTo>
                    <a:cubicBezTo>
                      <a:pt x="12692" y="35114"/>
                      <a:pt x="3476" y="30269"/>
                      <a:pt x="720" y="21433"/>
                    </a:cubicBezTo>
                    <a:cubicBezTo>
                      <a:pt x="-1940" y="12692"/>
                      <a:pt x="3001" y="3380"/>
                      <a:pt x="11742" y="72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5801538" y="2334755"/>
                <a:ext cx="351757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351757" h="247789" extrusionOk="0">
                    <a:moveTo>
                      <a:pt x="0" y="247789"/>
                    </a:moveTo>
                    <a:lnTo>
                      <a:pt x="35175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6136778" y="2318143"/>
                <a:ext cx="33129" cy="33127"/>
              </a:xfrm>
              <a:custGeom>
                <a:avLst/>
                <a:gdLst/>
                <a:ahLst/>
                <a:cxnLst/>
                <a:rect l="l" t="t" r="r" b="b"/>
                <a:pathLst>
                  <a:path w="33129" h="33127" extrusionOk="0">
                    <a:moveTo>
                      <a:pt x="27539" y="28963"/>
                    </a:moveTo>
                    <a:cubicBezTo>
                      <a:pt x="34381" y="22882"/>
                      <a:pt x="35046" y="12431"/>
                      <a:pt x="28965" y="5590"/>
                    </a:cubicBezTo>
                    <a:cubicBezTo>
                      <a:pt x="22884" y="-1251"/>
                      <a:pt x="12432" y="-1916"/>
                      <a:pt x="5590" y="4165"/>
                    </a:cubicBezTo>
                    <a:cubicBezTo>
                      <a:pt x="-1251" y="10245"/>
                      <a:pt x="-1916" y="20697"/>
                      <a:pt x="4165" y="27537"/>
                    </a:cubicBezTo>
                    <a:cubicBezTo>
                      <a:pt x="10246" y="34378"/>
                      <a:pt x="20698" y="35043"/>
                      <a:pt x="27539" y="289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5801538" y="2318223"/>
                <a:ext cx="185380" cy="264321"/>
              </a:xfrm>
              <a:custGeom>
                <a:avLst/>
                <a:gdLst/>
                <a:ahLst/>
                <a:cxnLst/>
                <a:rect l="l" t="t" r="r" b="b"/>
                <a:pathLst>
                  <a:path w="185380" h="264321" extrusionOk="0">
                    <a:moveTo>
                      <a:pt x="0" y="264321"/>
                    </a:moveTo>
                    <a:lnTo>
                      <a:pt x="18538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5970434" y="2301644"/>
                <a:ext cx="33064" cy="33062"/>
              </a:xfrm>
              <a:custGeom>
                <a:avLst/>
                <a:gdLst/>
                <a:ahLst/>
                <a:cxnLst/>
                <a:rect l="l" t="t" r="r" b="b"/>
                <a:pathLst>
                  <a:path w="33064" h="33062" extrusionOk="0">
                    <a:moveTo>
                      <a:pt x="3277" y="6602"/>
                    </a:moveTo>
                    <a:cubicBezTo>
                      <a:pt x="8788" y="-713"/>
                      <a:pt x="19145" y="-2139"/>
                      <a:pt x="26462" y="3277"/>
                    </a:cubicBezTo>
                    <a:cubicBezTo>
                      <a:pt x="33778" y="8788"/>
                      <a:pt x="35203" y="19144"/>
                      <a:pt x="29787" y="26460"/>
                    </a:cubicBezTo>
                    <a:cubicBezTo>
                      <a:pt x="24276" y="33776"/>
                      <a:pt x="13919" y="35201"/>
                      <a:pt x="6603" y="29785"/>
                    </a:cubicBezTo>
                    <a:cubicBezTo>
                      <a:pt x="-713" y="24275"/>
                      <a:pt x="-2139" y="13918"/>
                      <a:pt x="3277" y="660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5751273" y="2429006"/>
                <a:ext cx="50264" cy="153538"/>
              </a:xfrm>
              <a:custGeom>
                <a:avLst/>
                <a:gdLst/>
                <a:ahLst/>
                <a:cxnLst/>
                <a:rect l="l" t="t" r="r" b="b"/>
                <a:pathLst>
                  <a:path w="50264" h="153538" extrusionOk="0">
                    <a:moveTo>
                      <a:pt x="50265" y="15353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5734608" y="2412437"/>
                <a:ext cx="33140" cy="33137"/>
              </a:xfrm>
              <a:custGeom>
                <a:avLst/>
                <a:gdLst/>
                <a:ahLst/>
                <a:cxnLst/>
                <a:rect l="l" t="t" r="r" b="b"/>
                <a:pathLst>
                  <a:path w="33140" h="33137" extrusionOk="0">
                    <a:moveTo>
                      <a:pt x="31393" y="9158"/>
                    </a:moveTo>
                    <a:cubicBezTo>
                      <a:pt x="27307" y="987"/>
                      <a:pt x="17330" y="-2338"/>
                      <a:pt x="9159" y="1747"/>
                    </a:cubicBezTo>
                    <a:cubicBezTo>
                      <a:pt x="987" y="5833"/>
                      <a:pt x="-2338" y="15809"/>
                      <a:pt x="1747" y="23980"/>
                    </a:cubicBezTo>
                    <a:cubicBezTo>
                      <a:pt x="5833" y="32151"/>
                      <a:pt x="15810" y="35476"/>
                      <a:pt x="23982" y="31391"/>
                    </a:cubicBezTo>
                    <a:cubicBezTo>
                      <a:pt x="32153" y="27305"/>
                      <a:pt x="35479" y="17329"/>
                      <a:pt x="31393" y="915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5645898" y="2364873"/>
                <a:ext cx="155639" cy="217670"/>
              </a:xfrm>
              <a:custGeom>
                <a:avLst/>
                <a:gdLst/>
                <a:ahLst/>
                <a:cxnLst/>
                <a:rect l="l" t="t" r="r" b="b"/>
                <a:pathLst>
                  <a:path w="155639" h="217670" extrusionOk="0">
                    <a:moveTo>
                      <a:pt x="155640" y="2176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5629348" y="2348230"/>
                <a:ext cx="33194" cy="33191"/>
              </a:xfrm>
              <a:custGeom>
                <a:avLst/>
                <a:gdLst/>
                <a:ahLst/>
                <a:cxnLst/>
                <a:rect l="l" t="t" r="r" b="b"/>
                <a:pathLst>
                  <a:path w="33194" h="33191" extrusionOk="0">
                    <a:moveTo>
                      <a:pt x="1347" y="23104"/>
                    </a:moveTo>
                    <a:cubicBezTo>
                      <a:pt x="-2264" y="14743"/>
                      <a:pt x="1632" y="4957"/>
                      <a:pt x="10088" y="1347"/>
                    </a:cubicBezTo>
                    <a:cubicBezTo>
                      <a:pt x="18545" y="-2264"/>
                      <a:pt x="28237" y="1632"/>
                      <a:pt x="31848" y="10088"/>
                    </a:cubicBezTo>
                    <a:cubicBezTo>
                      <a:pt x="35458" y="18449"/>
                      <a:pt x="31563" y="28235"/>
                      <a:pt x="23106" y="31845"/>
                    </a:cubicBezTo>
                    <a:cubicBezTo>
                      <a:pt x="14649" y="35456"/>
                      <a:pt x="4958" y="31560"/>
                      <a:pt x="1347" y="2310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5484937" y="2281263"/>
                <a:ext cx="31660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316600" h="301280" extrusionOk="0">
                    <a:moveTo>
                      <a:pt x="316601" y="30128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5468369" y="2264696"/>
                <a:ext cx="33136" cy="33133"/>
              </a:xfrm>
              <a:custGeom>
                <a:avLst/>
                <a:gdLst/>
                <a:ahLst/>
                <a:cxnLst/>
                <a:rect l="l" t="t" r="r" b="b"/>
                <a:pathLst>
                  <a:path w="33136" h="33133" extrusionOk="0">
                    <a:moveTo>
                      <a:pt x="24360" y="1935"/>
                    </a:moveTo>
                    <a:cubicBezTo>
                      <a:pt x="16283" y="-2340"/>
                      <a:pt x="6211" y="700"/>
                      <a:pt x="1935" y="8776"/>
                    </a:cubicBezTo>
                    <a:cubicBezTo>
                      <a:pt x="-2341" y="16852"/>
                      <a:pt x="700" y="26828"/>
                      <a:pt x="8777" y="31199"/>
                    </a:cubicBezTo>
                    <a:cubicBezTo>
                      <a:pt x="16853" y="35474"/>
                      <a:pt x="26830" y="32434"/>
                      <a:pt x="31201" y="24358"/>
                    </a:cubicBezTo>
                    <a:cubicBezTo>
                      <a:pt x="35477" y="16282"/>
                      <a:pt x="32436" y="6306"/>
                      <a:pt x="24360" y="193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>
                <a:off x="5451776" y="2462165"/>
                <a:ext cx="349762" cy="120379"/>
              </a:xfrm>
              <a:custGeom>
                <a:avLst/>
                <a:gdLst/>
                <a:ahLst/>
                <a:cxnLst/>
                <a:rect l="l" t="t" r="r" b="b"/>
                <a:pathLst>
                  <a:path w="349762" h="120379" extrusionOk="0">
                    <a:moveTo>
                      <a:pt x="349762" y="12037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>
                <a:off x="5435266" y="2445562"/>
                <a:ext cx="33079" cy="33077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33077" extrusionOk="0">
                    <a:moveTo>
                      <a:pt x="9193" y="31425"/>
                    </a:moveTo>
                    <a:cubicBezTo>
                      <a:pt x="1021" y="27339"/>
                      <a:pt x="-2304" y="17458"/>
                      <a:pt x="1687" y="9192"/>
                    </a:cubicBezTo>
                    <a:cubicBezTo>
                      <a:pt x="5772" y="1021"/>
                      <a:pt x="15654" y="-2304"/>
                      <a:pt x="23921" y="1686"/>
                    </a:cubicBezTo>
                    <a:cubicBezTo>
                      <a:pt x="32092" y="5772"/>
                      <a:pt x="35418" y="15653"/>
                      <a:pt x="31332" y="23919"/>
                    </a:cubicBezTo>
                    <a:cubicBezTo>
                      <a:pt x="27246" y="32090"/>
                      <a:pt x="17365" y="35415"/>
                      <a:pt x="9098" y="3133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24"/>
            <p:cNvGrpSpPr/>
            <p:nvPr/>
          </p:nvGrpSpPr>
          <p:grpSpPr>
            <a:xfrm>
              <a:off x="668085" y="94513"/>
              <a:ext cx="2095205" cy="350538"/>
              <a:chOff x="1550610" y="4704238"/>
              <a:chExt cx="2095205" cy="350538"/>
            </a:xfrm>
          </p:grpSpPr>
          <p:grpSp>
            <p:nvGrpSpPr>
              <p:cNvPr id="633" name="Google Shape;633;p24"/>
              <p:cNvGrpSpPr/>
              <p:nvPr/>
            </p:nvGrpSpPr>
            <p:grpSpPr>
              <a:xfrm>
                <a:off x="1550610" y="4929675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4" name="Google Shape;634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5" name="Google Shape;635;p24"/>
                <p:cNvCxnSpPr>
                  <a:stCxn id="634" idx="6"/>
                  <a:endCxn id="636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36" name="Google Shape;636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  <p:grpSp>
            <p:nvGrpSpPr>
              <p:cNvPr id="637" name="Google Shape;637;p24"/>
              <p:cNvGrpSpPr/>
              <p:nvPr/>
            </p:nvGrpSpPr>
            <p:grpSpPr>
              <a:xfrm>
                <a:off x="2143685" y="4704238"/>
                <a:ext cx="1502130" cy="125100"/>
                <a:chOff x="1550610" y="4929675"/>
                <a:chExt cx="1502130" cy="125100"/>
              </a:xfrm>
            </p:grpSpPr>
            <p:sp>
              <p:nvSpPr>
                <p:cNvPr id="638" name="Google Shape;638;p24"/>
                <p:cNvSpPr/>
                <p:nvPr/>
              </p:nvSpPr>
              <p:spPr>
                <a:xfrm>
                  <a:off x="155061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  <p:cxnSp>
              <p:nvCxnSpPr>
                <p:cNvPr id="639" name="Google Shape;639;p24"/>
                <p:cNvCxnSpPr>
                  <a:stCxn id="638" idx="6"/>
                  <a:endCxn id="640" idx="2"/>
                </p:cNvCxnSpPr>
                <p:nvPr/>
              </p:nvCxnSpPr>
              <p:spPr>
                <a:xfrm>
                  <a:off x="1675710" y="4992225"/>
                  <a:ext cx="1251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40" name="Google Shape;640;p24"/>
                <p:cNvSpPr/>
                <p:nvPr/>
              </p:nvSpPr>
              <p:spPr>
                <a:xfrm>
                  <a:off x="2927640" y="4929675"/>
                  <a:ext cx="125100" cy="125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Inter Tight"/>
                    <a:ea typeface="Inter Tight"/>
                    <a:cs typeface="Inter Tight"/>
                    <a:sym typeface="Inter Tight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us Jakarta Sans"/>
              <a:buNone/>
              <a:defRPr sz="28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●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○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Tight"/>
              <a:buChar char="■"/>
              <a:defRPr sz="12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59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8"/>
          <p:cNvSpPr/>
          <p:nvPr/>
        </p:nvSpPr>
        <p:spPr>
          <a:xfrm>
            <a:off x="1820425" y="3150975"/>
            <a:ext cx="5503200" cy="485100"/>
          </a:xfrm>
          <a:prstGeom prst="roundRect">
            <a:avLst>
              <a:gd name="adj" fmla="val 2482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52" name="Google Shape;652;p28"/>
          <p:cNvSpPr txBox="1">
            <a:spLocks noGrp="1"/>
          </p:cNvSpPr>
          <p:nvPr>
            <p:ph type="ctrTitle"/>
          </p:nvPr>
        </p:nvSpPr>
        <p:spPr>
          <a:xfrm>
            <a:off x="1982275" y="1507425"/>
            <a:ext cx="5179500" cy="15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L1 Support Weekly Review</a:t>
            </a:r>
            <a:endParaRPr lang="en-IN" b="0" dirty="0"/>
          </a:p>
        </p:txBody>
      </p:sp>
      <p:sp>
        <p:nvSpPr>
          <p:cNvPr id="653" name="Google Shape;653;p28"/>
          <p:cNvSpPr txBox="1">
            <a:spLocks noGrp="1"/>
          </p:cNvSpPr>
          <p:nvPr>
            <p:ph type="subTitle" idx="1"/>
          </p:nvPr>
        </p:nvSpPr>
        <p:spPr>
          <a:xfrm>
            <a:off x="1982375" y="3192628"/>
            <a:ext cx="51795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Saikumar Kamireddy</a:t>
            </a:r>
            <a:endParaRPr dirty="0"/>
          </a:p>
        </p:txBody>
      </p:sp>
      <p:grpSp>
        <p:nvGrpSpPr>
          <p:cNvPr id="654" name="Google Shape;654;p28"/>
          <p:cNvGrpSpPr/>
          <p:nvPr/>
        </p:nvGrpSpPr>
        <p:grpSpPr>
          <a:xfrm>
            <a:off x="777005" y="768108"/>
            <a:ext cx="469058" cy="448115"/>
            <a:chOff x="5348931" y="2165350"/>
            <a:chExt cx="962763" cy="919776"/>
          </a:xfrm>
        </p:grpSpPr>
        <p:sp>
          <p:nvSpPr>
            <p:cNvPr id="655" name="Google Shape;655;p28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5" name="Google Shape;685;p28"/>
          <p:cNvSpPr/>
          <p:nvPr/>
        </p:nvSpPr>
        <p:spPr>
          <a:xfrm>
            <a:off x="7438931" y="32613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1440681" y="32613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0"/>
          <p:cNvSpPr/>
          <p:nvPr/>
        </p:nvSpPr>
        <p:spPr>
          <a:xfrm>
            <a:off x="4040125" y="3402778"/>
            <a:ext cx="1169113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1" name="Google Shape;701;p30"/>
          <p:cNvSpPr/>
          <p:nvPr/>
        </p:nvSpPr>
        <p:spPr>
          <a:xfrm>
            <a:off x="4006388" y="1523304"/>
            <a:ext cx="1131224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2" name="Google Shape;702;p30"/>
          <p:cNvSpPr/>
          <p:nvPr/>
        </p:nvSpPr>
        <p:spPr>
          <a:xfrm>
            <a:off x="1277621" y="3345056"/>
            <a:ext cx="1107096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3" name="Google Shape;703;p30"/>
          <p:cNvSpPr/>
          <p:nvPr/>
        </p:nvSpPr>
        <p:spPr>
          <a:xfrm>
            <a:off x="1430358" y="1523304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04" name="Google Shape;704;p30"/>
          <p:cNvSpPr txBox="1">
            <a:spLocks noGrp="1"/>
          </p:cNvSpPr>
          <p:nvPr>
            <p:ph type="subTitle" idx="1"/>
          </p:nvPr>
        </p:nvSpPr>
        <p:spPr>
          <a:xfrm>
            <a:off x="516563" y="2234953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 dirty="0"/>
              <a:t>Response Time</a:t>
            </a:r>
          </a:p>
        </p:txBody>
      </p:sp>
      <p:sp>
        <p:nvSpPr>
          <p:cNvPr id="705" name="Google Shape;705;p30"/>
          <p:cNvSpPr txBox="1">
            <a:spLocks noGrp="1"/>
          </p:cNvSpPr>
          <p:nvPr>
            <p:ph type="subTitle" idx="5"/>
          </p:nvPr>
        </p:nvSpPr>
        <p:spPr>
          <a:xfrm>
            <a:off x="3328839" y="225661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-IN" b="1" i="1" dirty="0">
                <a:solidFill>
                  <a:schemeClr val="tx1"/>
                </a:solidFill>
                <a:effectLst/>
                <a:latin typeface="+mj-lt"/>
              </a:rPr>
              <a:t>Received vs Assess Requests</a:t>
            </a:r>
            <a:endParaRPr lang="en-IN" b="1" i="1" dirty="0">
              <a:solidFill>
                <a:schemeClr val="tx1"/>
              </a:solidFill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706" name="Google Shape;706;p30"/>
          <p:cNvSpPr txBox="1">
            <a:spLocks noGrp="1"/>
          </p:cNvSpPr>
          <p:nvPr>
            <p:ph type="subTitle" idx="6"/>
          </p:nvPr>
        </p:nvSpPr>
        <p:spPr>
          <a:xfrm>
            <a:off x="1113542" y="4052505"/>
            <a:ext cx="1672165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b="1" i="1" dirty="0">
                <a:solidFill>
                  <a:schemeClr val="tx1"/>
                </a:solidFill>
                <a:latin typeface="+mj-lt"/>
              </a:rPr>
              <a:t>CA vs PA</a:t>
            </a:r>
          </a:p>
        </p:txBody>
      </p:sp>
      <p:sp>
        <p:nvSpPr>
          <p:cNvPr id="707" name="Google Shape;707;p30"/>
          <p:cNvSpPr txBox="1">
            <a:spLocks noGrp="1"/>
          </p:cNvSpPr>
          <p:nvPr>
            <p:ph type="subTitle" idx="7"/>
          </p:nvPr>
        </p:nvSpPr>
        <p:spPr>
          <a:xfrm>
            <a:off x="3389971" y="4007700"/>
            <a:ext cx="2720326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1" dirty="0">
                <a:solidFill>
                  <a:schemeClr val="tx1"/>
                </a:solidFill>
                <a:effectLst/>
                <a:latin typeface="+mj-lt"/>
              </a:rPr>
              <a:t>Initial Diagnosis vs Resolution</a:t>
            </a:r>
            <a:endParaRPr lang="en-IN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8" name="Google Shape;708;p30"/>
          <p:cNvSpPr/>
          <p:nvPr/>
        </p:nvSpPr>
        <p:spPr>
          <a:xfrm>
            <a:off x="1113542" y="1701714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0"/>
          <p:cNvSpPr/>
          <p:nvPr/>
        </p:nvSpPr>
        <p:spPr>
          <a:xfrm>
            <a:off x="2159539" y="1699632"/>
            <a:ext cx="264435" cy="264415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0"/>
          <p:cNvSpPr/>
          <p:nvPr/>
        </p:nvSpPr>
        <p:spPr>
          <a:xfrm>
            <a:off x="1042698" y="3551248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30"/>
          <p:cNvSpPr/>
          <p:nvPr/>
        </p:nvSpPr>
        <p:spPr>
          <a:xfrm>
            <a:off x="2404866" y="3548388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0"/>
          <p:cNvSpPr/>
          <p:nvPr/>
        </p:nvSpPr>
        <p:spPr>
          <a:xfrm>
            <a:off x="3643933" y="1699632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0"/>
          <p:cNvSpPr/>
          <p:nvPr/>
        </p:nvSpPr>
        <p:spPr>
          <a:xfrm>
            <a:off x="5194016" y="1700616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0"/>
          <p:cNvSpPr/>
          <p:nvPr/>
        </p:nvSpPr>
        <p:spPr>
          <a:xfrm>
            <a:off x="3730952" y="3603752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0"/>
          <p:cNvSpPr/>
          <p:nvPr/>
        </p:nvSpPr>
        <p:spPr>
          <a:xfrm>
            <a:off x="5194015" y="3570422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0"/>
          <p:cNvSpPr txBox="1">
            <a:spLocks noGrp="1"/>
          </p:cNvSpPr>
          <p:nvPr>
            <p:ph type="title" idx="8"/>
          </p:nvPr>
        </p:nvSpPr>
        <p:spPr>
          <a:xfrm>
            <a:off x="719431" y="523005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Key Metrics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title"/>
          </p:nvPr>
        </p:nvSpPr>
        <p:spPr>
          <a:xfrm>
            <a:off x="1419244" y="1749693"/>
            <a:ext cx="56640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 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title" idx="2"/>
          </p:nvPr>
        </p:nvSpPr>
        <p:spPr>
          <a:xfrm>
            <a:off x="3972248" y="1729612"/>
            <a:ext cx="1193566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06, 06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title" idx="3"/>
          </p:nvPr>
        </p:nvSpPr>
        <p:spPr>
          <a:xfrm>
            <a:off x="1297770" y="3534106"/>
            <a:ext cx="1107096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02,00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title" idx="4"/>
          </p:nvPr>
        </p:nvSpPr>
        <p:spPr>
          <a:xfrm>
            <a:off x="4060275" y="3573089"/>
            <a:ext cx="113374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02, 02</a:t>
            </a:r>
            <a:endParaRPr dirty="0"/>
          </a:p>
        </p:txBody>
      </p:sp>
      <p:sp>
        <p:nvSpPr>
          <p:cNvPr id="3" name="Google Shape;705;p30">
            <a:extLst>
              <a:ext uri="{FF2B5EF4-FFF2-40B4-BE49-F238E27FC236}">
                <a16:creationId xmlns:a16="http://schemas.microsoft.com/office/drawing/2014/main" id="{9E8D541A-9D28-46DF-EF67-F11A04725B1C}"/>
              </a:ext>
            </a:extLst>
          </p:cNvPr>
          <p:cNvSpPr txBox="1">
            <a:spLocks/>
          </p:cNvSpPr>
          <p:nvPr/>
        </p:nvSpPr>
        <p:spPr>
          <a:xfrm>
            <a:off x="6216032" y="2247510"/>
            <a:ext cx="2649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pPr algn="l"/>
            <a:r>
              <a:rPr lang="en-IN" b="1" i="1" dirty="0">
                <a:solidFill>
                  <a:schemeClr val="tx1"/>
                </a:solidFill>
                <a:effectLst/>
                <a:latin typeface="+mj-lt"/>
              </a:rPr>
              <a:t>Escalation Count</a:t>
            </a:r>
            <a:endParaRPr lang="en-IN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Google Shape;701;p30">
            <a:extLst>
              <a:ext uri="{FF2B5EF4-FFF2-40B4-BE49-F238E27FC236}">
                <a16:creationId xmlns:a16="http://schemas.microsoft.com/office/drawing/2014/main" id="{EFFDA983-D955-49FF-8295-3FEE74C59C56}"/>
              </a:ext>
            </a:extLst>
          </p:cNvPr>
          <p:cNvSpPr/>
          <p:nvPr/>
        </p:nvSpPr>
        <p:spPr>
          <a:xfrm>
            <a:off x="6804685" y="1523304"/>
            <a:ext cx="1131223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" name="Google Shape;718;p30">
            <a:extLst>
              <a:ext uri="{FF2B5EF4-FFF2-40B4-BE49-F238E27FC236}">
                <a16:creationId xmlns:a16="http://schemas.microsoft.com/office/drawing/2014/main" id="{99044C78-5DE5-9F17-C2AB-00AF2C68A292}"/>
              </a:ext>
            </a:extLst>
          </p:cNvPr>
          <p:cNvSpPr txBox="1">
            <a:spLocks/>
          </p:cNvSpPr>
          <p:nvPr/>
        </p:nvSpPr>
        <p:spPr>
          <a:xfrm>
            <a:off x="6782672" y="1741466"/>
            <a:ext cx="1277056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2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n" dirty="0"/>
              <a:t>02,00</a:t>
            </a:r>
          </a:p>
        </p:txBody>
      </p:sp>
      <p:sp>
        <p:nvSpPr>
          <p:cNvPr id="7" name="Google Shape;713;p30">
            <a:extLst>
              <a:ext uri="{FF2B5EF4-FFF2-40B4-BE49-F238E27FC236}">
                <a16:creationId xmlns:a16="http://schemas.microsoft.com/office/drawing/2014/main" id="{331EB96E-9C6E-2A7B-6F77-1081319C4670}"/>
              </a:ext>
            </a:extLst>
          </p:cNvPr>
          <p:cNvSpPr/>
          <p:nvPr/>
        </p:nvSpPr>
        <p:spPr>
          <a:xfrm>
            <a:off x="6516260" y="1729496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13;p30">
            <a:extLst>
              <a:ext uri="{FF2B5EF4-FFF2-40B4-BE49-F238E27FC236}">
                <a16:creationId xmlns:a16="http://schemas.microsoft.com/office/drawing/2014/main" id="{E974669B-DCD6-F786-AB1C-C259F4FB36F2}"/>
              </a:ext>
            </a:extLst>
          </p:cNvPr>
          <p:cNvSpPr/>
          <p:nvPr/>
        </p:nvSpPr>
        <p:spPr>
          <a:xfrm>
            <a:off x="7957880" y="1717667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07;p30">
            <a:extLst>
              <a:ext uri="{FF2B5EF4-FFF2-40B4-BE49-F238E27FC236}">
                <a16:creationId xmlns:a16="http://schemas.microsoft.com/office/drawing/2014/main" id="{FBDC671D-939A-4C6F-E772-AE46588AF8D4}"/>
              </a:ext>
            </a:extLst>
          </p:cNvPr>
          <p:cNvSpPr txBox="1">
            <a:spLocks/>
          </p:cNvSpPr>
          <p:nvPr/>
        </p:nvSpPr>
        <p:spPr>
          <a:xfrm>
            <a:off x="5813502" y="4017084"/>
            <a:ext cx="2946095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n-IN" b="1" i="1" dirty="0">
                <a:solidFill>
                  <a:schemeClr val="tx1"/>
                </a:solidFill>
                <a:latin typeface="+mj-lt"/>
              </a:rPr>
              <a:t>Follow-Up and Closure count</a:t>
            </a:r>
          </a:p>
        </p:txBody>
      </p:sp>
      <p:sp>
        <p:nvSpPr>
          <p:cNvPr id="11" name="Google Shape;700;p30">
            <a:extLst>
              <a:ext uri="{FF2B5EF4-FFF2-40B4-BE49-F238E27FC236}">
                <a16:creationId xmlns:a16="http://schemas.microsoft.com/office/drawing/2014/main" id="{2EED8B48-EBBB-D52A-682D-E15011F8B4EC}"/>
              </a:ext>
            </a:extLst>
          </p:cNvPr>
          <p:cNvSpPr/>
          <p:nvPr/>
        </p:nvSpPr>
        <p:spPr>
          <a:xfrm>
            <a:off x="6992104" y="3397560"/>
            <a:ext cx="676800" cy="676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3" name="Google Shape;720;p30">
            <a:extLst>
              <a:ext uri="{FF2B5EF4-FFF2-40B4-BE49-F238E27FC236}">
                <a16:creationId xmlns:a16="http://schemas.microsoft.com/office/drawing/2014/main" id="{0C2C2667-D25A-E545-65E7-E366EC57A02B}"/>
              </a:ext>
            </a:extLst>
          </p:cNvPr>
          <p:cNvSpPr txBox="1">
            <a:spLocks/>
          </p:cNvSpPr>
          <p:nvPr/>
        </p:nvSpPr>
        <p:spPr>
          <a:xfrm>
            <a:off x="7063004" y="3573089"/>
            <a:ext cx="5664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2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4" name="Google Shape;715;p30">
            <a:extLst>
              <a:ext uri="{FF2B5EF4-FFF2-40B4-BE49-F238E27FC236}">
                <a16:creationId xmlns:a16="http://schemas.microsoft.com/office/drawing/2014/main" id="{2D2CE622-22DC-7CB1-5E12-4B39006649D6}"/>
              </a:ext>
            </a:extLst>
          </p:cNvPr>
          <p:cNvSpPr/>
          <p:nvPr/>
        </p:nvSpPr>
        <p:spPr>
          <a:xfrm>
            <a:off x="6672469" y="3605121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15;p30">
            <a:extLst>
              <a:ext uri="{FF2B5EF4-FFF2-40B4-BE49-F238E27FC236}">
                <a16:creationId xmlns:a16="http://schemas.microsoft.com/office/drawing/2014/main" id="{0AD5D2FB-9B39-87CD-E7ED-1AB9C11A90C3}"/>
              </a:ext>
            </a:extLst>
          </p:cNvPr>
          <p:cNvSpPr/>
          <p:nvPr/>
        </p:nvSpPr>
        <p:spPr>
          <a:xfrm>
            <a:off x="7713642" y="3570422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210FFF-6037-F6E4-B314-EB5076D699BC}"/>
              </a:ext>
            </a:extLst>
          </p:cNvPr>
          <p:cNvSpPr txBox="1"/>
          <p:nvPr/>
        </p:nvSpPr>
        <p:spPr>
          <a:xfrm>
            <a:off x="1739880" y="1591910"/>
            <a:ext cx="444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Min’s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C86237ED-EAAB-18F3-9585-697F146F2423}"/>
              </a:ext>
            </a:extLst>
          </p:cNvPr>
          <p:cNvSpPr txBox="1"/>
          <p:nvPr/>
        </p:nvSpPr>
        <p:spPr>
          <a:xfrm>
            <a:off x="514618" y="565546"/>
            <a:ext cx="1978209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499" b="1" dirty="0">
                <a:solidFill>
                  <a:schemeClr val="tx2">
                    <a:lumMod val="50000"/>
                  </a:schemeClr>
                </a:solidFill>
                <a:latin typeface="Muli Ultra-Bold"/>
              </a:rPr>
              <a:t>KPI</a:t>
            </a:r>
          </a:p>
          <a:p>
            <a:pPr>
              <a:lnSpc>
                <a:spcPts val="3540"/>
              </a:lnSpc>
            </a:pPr>
            <a:r>
              <a:rPr lang="en-US" sz="2950" b="1" dirty="0">
                <a:solidFill>
                  <a:schemeClr val="tx1"/>
                </a:solidFill>
                <a:latin typeface="Muli Ultra-Bold"/>
              </a:rPr>
              <a:t>Dashboard</a:t>
            </a:r>
          </a:p>
        </p:txBody>
      </p:sp>
      <p:grpSp>
        <p:nvGrpSpPr>
          <p:cNvPr id="4" name="Group 62">
            <a:extLst>
              <a:ext uri="{FF2B5EF4-FFF2-40B4-BE49-F238E27FC236}">
                <a16:creationId xmlns:a16="http://schemas.microsoft.com/office/drawing/2014/main" id="{F7459AE5-33C4-8C0F-5DC5-408A389A7E88}"/>
              </a:ext>
            </a:extLst>
          </p:cNvPr>
          <p:cNvGrpSpPr/>
          <p:nvPr/>
        </p:nvGrpSpPr>
        <p:grpSpPr>
          <a:xfrm>
            <a:off x="6976257" y="617016"/>
            <a:ext cx="2003450" cy="1072877"/>
            <a:chOff x="0" y="0"/>
            <a:chExt cx="3968162" cy="2301877"/>
          </a:xfrm>
          <a:solidFill>
            <a:schemeClr val="tx2">
              <a:lumMod val="90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8A718BB3-54A9-0BD5-D808-38A379980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3968162" cy="2301877"/>
            </a:xfrm>
            <a:custGeom>
              <a:avLst/>
              <a:gdLst/>
              <a:ahLst/>
              <a:cxnLst/>
              <a:rect l="l" t="t" r="r" b="b"/>
              <a:pathLst>
                <a:path w="3968162" h="2301877">
                  <a:moveTo>
                    <a:pt x="3843702" y="2301877"/>
                  </a:moveTo>
                  <a:lnTo>
                    <a:pt x="124460" y="2301877"/>
                  </a:lnTo>
                  <a:cubicBezTo>
                    <a:pt x="55880" y="2301877"/>
                    <a:pt x="0" y="2245997"/>
                    <a:pt x="0" y="21774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43703" y="0"/>
                  </a:lnTo>
                  <a:cubicBezTo>
                    <a:pt x="3912283" y="0"/>
                    <a:pt x="3968162" y="55880"/>
                    <a:pt x="3968162" y="124460"/>
                  </a:cubicBezTo>
                  <a:lnTo>
                    <a:pt x="3968162" y="2177417"/>
                  </a:lnTo>
                  <a:cubicBezTo>
                    <a:pt x="3968162" y="2245997"/>
                    <a:pt x="3912283" y="2301877"/>
                    <a:pt x="3843703" y="2301877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" name="Group 64">
            <a:extLst>
              <a:ext uri="{FF2B5EF4-FFF2-40B4-BE49-F238E27FC236}">
                <a16:creationId xmlns:a16="http://schemas.microsoft.com/office/drawing/2014/main" id="{B076126F-805F-00AA-9F88-4607293717BA}"/>
              </a:ext>
            </a:extLst>
          </p:cNvPr>
          <p:cNvGrpSpPr/>
          <p:nvPr/>
        </p:nvGrpSpPr>
        <p:grpSpPr>
          <a:xfrm>
            <a:off x="7148810" y="1342816"/>
            <a:ext cx="2216022" cy="540811"/>
            <a:chOff x="0" y="-47625"/>
            <a:chExt cx="5480391" cy="1157183"/>
          </a:xfrm>
        </p:grpSpPr>
        <p:sp>
          <p:nvSpPr>
            <p:cNvPr id="9" name="TextBox 65">
              <a:extLst>
                <a:ext uri="{FF2B5EF4-FFF2-40B4-BE49-F238E27FC236}">
                  <a16:creationId xmlns:a16="http://schemas.microsoft.com/office/drawing/2014/main" id="{2527B9D1-FD6B-7956-18D7-C8B35736630E}"/>
                </a:ext>
              </a:extLst>
            </p:cNvPr>
            <p:cNvSpPr txBox="1"/>
            <p:nvPr/>
          </p:nvSpPr>
          <p:spPr>
            <a:xfrm>
              <a:off x="0" y="714425"/>
              <a:ext cx="5480391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sz="1200"/>
            </a:p>
          </p:txBody>
        </p:sp>
        <p:sp>
          <p:nvSpPr>
            <p:cNvPr id="10" name="TextBox 66">
              <a:extLst>
                <a:ext uri="{FF2B5EF4-FFF2-40B4-BE49-F238E27FC236}">
                  <a16:creationId xmlns:a16="http://schemas.microsoft.com/office/drawing/2014/main" id="{1F2736F3-D397-426B-A8BD-D20F78E116B5}"/>
                </a:ext>
              </a:extLst>
            </p:cNvPr>
            <p:cNvSpPr txBox="1"/>
            <p:nvPr/>
          </p:nvSpPr>
          <p:spPr>
            <a:xfrm>
              <a:off x="0" y="-47625"/>
              <a:ext cx="5480391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Repeat Ticket Rate</a:t>
              </a:r>
            </a:p>
          </p:txBody>
        </p:sp>
      </p:grpSp>
      <p:grpSp>
        <p:nvGrpSpPr>
          <p:cNvPr id="6" name="Group 69">
            <a:extLst>
              <a:ext uri="{FF2B5EF4-FFF2-40B4-BE49-F238E27FC236}">
                <a16:creationId xmlns:a16="http://schemas.microsoft.com/office/drawing/2014/main" id="{CB704DAE-8524-AC63-0879-E7A866821D77}"/>
              </a:ext>
            </a:extLst>
          </p:cNvPr>
          <p:cNvGrpSpPr/>
          <p:nvPr/>
        </p:nvGrpSpPr>
        <p:grpSpPr>
          <a:xfrm>
            <a:off x="7161578" y="808230"/>
            <a:ext cx="1227696" cy="347498"/>
            <a:chOff x="0" y="0"/>
            <a:chExt cx="2736633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8" name="Freeform 70">
              <a:extLst>
                <a:ext uri="{FF2B5EF4-FFF2-40B4-BE49-F238E27FC236}">
                  <a16:creationId xmlns:a16="http://schemas.microsoft.com/office/drawing/2014/main" id="{41C9F617-28CD-0CCB-DD5E-51E09E8A7F03}"/>
                </a:ext>
              </a:extLst>
            </p:cNvPr>
            <p:cNvSpPr/>
            <p:nvPr/>
          </p:nvSpPr>
          <p:spPr>
            <a:xfrm>
              <a:off x="0" y="0"/>
              <a:ext cx="2736633" cy="810991"/>
            </a:xfrm>
            <a:prstGeom prst="wedgeRoundRectCallout">
              <a:avLst/>
            </a:prstGeom>
            <a:grpFill/>
          </p:spPr>
        </p:sp>
      </p:grpSp>
      <p:sp>
        <p:nvSpPr>
          <p:cNvPr id="7" name="TextBox 71">
            <a:extLst>
              <a:ext uri="{FF2B5EF4-FFF2-40B4-BE49-F238E27FC236}">
                <a16:creationId xmlns:a16="http://schemas.microsoft.com/office/drawing/2014/main" id="{CECBECFC-C22D-9FD9-A8BD-6DAEF5FEBFBD}"/>
              </a:ext>
            </a:extLst>
          </p:cNvPr>
          <p:cNvSpPr txBox="1"/>
          <p:nvPr/>
        </p:nvSpPr>
        <p:spPr>
          <a:xfrm>
            <a:off x="7248711" y="824286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0 %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168053E-E378-E6BE-8B10-D63A832A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5535" y="1741953"/>
            <a:ext cx="2283097" cy="1371492"/>
          </a:xfrm>
          <a:custGeom>
            <a:avLst/>
            <a:gdLst/>
            <a:ahLst/>
            <a:cxnLst/>
            <a:rect l="l" t="t" r="r" b="b"/>
            <a:pathLst>
              <a:path w="4724023" h="2265238">
                <a:moveTo>
                  <a:pt x="4599563" y="2265237"/>
                </a:moveTo>
                <a:lnTo>
                  <a:pt x="124460" y="2265237"/>
                </a:lnTo>
                <a:cubicBezTo>
                  <a:pt x="55880" y="2265237"/>
                  <a:pt x="0" y="2209357"/>
                  <a:pt x="0" y="2140777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599563" y="0"/>
                </a:lnTo>
                <a:cubicBezTo>
                  <a:pt x="4668143" y="0"/>
                  <a:pt x="4724023" y="55880"/>
                  <a:pt x="4724023" y="124460"/>
                </a:cubicBezTo>
                <a:lnTo>
                  <a:pt x="4724023" y="2140777"/>
                </a:lnTo>
                <a:cubicBezTo>
                  <a:pt x="4724023" y="2209357"/>
                  <a:pt x="4668143" y="2265238"/>
                  <a:pt x="4599563" y="2265238"/>
                </a:cubicBezTo>
                <a:close/>
              </a:path>
            </a:pathLst>
          </a:custGeom>
          <a:solidFill>
            <a:schemeClr val="tx2">
              <a:lumMod val="90000"/>
            </a:schemeClr>
          </a:solidFill>
          <a:scene3d>
            <a:camera prst="perspectiveLeft"/>
            <a:lightRig rig="threePt" dir="t"/>
          </a:scene3d>
        </p:spPr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E0271831-772F-6B28-842F-40B15A5CBEE8}"/>
              </a:ext>
            </a:extLst>
          </p:cNvPr>
          <p:cNvGrpSpPr/>
          <p:nvPr/>
        </p:nvGrpSpPr>
        <p:grpSpPr>
          <a:xfrm>
            <a:off x="486633" y="2022761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A1E9487-86CB-1BD4-FE97-BC6A61C43D20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15" name="TextBox 12">
            <a:extLst>
              <a:ext uri="{FF2B5EF4-FFF2-40B4-BE49-F238E27FC236}">
                <a16:creationId xmlns:a16="http://schemas.microsoft.com/office/drawing/2014/main" id="{3339CC46-9D95-F936-CD4F-50B2EBFA4DB4}"/>
              </a:ext>
            </a:extLst>
          </p:cNvPr>
          <p:cNvSpPr txBox="1"/>
          <p:nvPr/>
        </p:nvSpPr>
        <p:spPr>
          <a:xfrm>
            <a:off x="570228" y="2061973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0 %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F2F65F4C-C5E0-8A48-6E4C-B5FC79765EF3}"/>
              </a:ext>
            </a:extLst>
          </p:cNvPr>
          <p:cNvSpPr txBox="1"/>
          <p:nvPr/>
        </p:nvSpPr>
        <p:spPr>
          <a:xfrm>
            <a:off x="497316" y="2435778"/>
            <a:ext cx="1706773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rgbClr val="0E2C4B"/>
                </a:solidFill>
                <a:latin typeface="Muli"/>
              </a:rPr>
              <a:t>First-Contact Resolution Rate</a:t>
            </a: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DC62CDDC-E260-B59C-F816-EE664DE6646A}"/>
              </a:ext>
            </a:extLst>
          </p:cNvPr>
          <p:cNvGrpSpPr/>
          <p:nvPr/>
        </p:nvGrpSpPr>
        <p:grpSpPr>
          <a:xfrm>
            <a:off x="2688564" y="640888"/>
            <a:ext cx="2170704" cy="1090575"/>
            <a:chOff x="0" y="0"/>
            <a:chExt cx="4503343" cy="2301877"/>
          </a:xfrm>
          <a:solidFill>
            <a:schemeClr val="tx2">
              <a:lumMod val="90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AC9586E-D8F3-A498-3681-A150B66D2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503343" cy="2301877"/>
            </a:xfrm>
            <a:custGeom>
              <a:avLst/>
              <a:gdLst/>
              <a:ahLst/>
              <a:cxnLst/>
              <a:rect l="l" t="t" r="r" b="b"/>
              <a:pathLst>
                <a:path w="4503343" h="2301877">
                  <a:moveTo>
                    <a:pt x="4378882" y="2301877"/>
                  </a:moveTo>
                  <a:lnTo>
                    <a:pt x="124460" y="2301877"/>
                  </a:lnTo>
                  <a:cubicBezTo>
                    <a:pt x="55880" y="2301877"/>
                    <a:pt x="0" y="2245997"/>
                    <a:pt x="0" y="21774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78883" y="0"/>
                  </a:lnTo>
                  <a:cubicBezTo>
                    <a:pt x="4447463" y="0"/>
                    <a:pt x="4503343" y="55880"/>
                    <a:pt x="4503343" y="124460"/>
                  </a:cubicBezTo>
                  <a:lnTo>
                    <a:pt x="4503343" y="2177417"/>
                  </a:lnTo>
                  <a:cubicBezTo>
                    <a:pt x="4503343" y="2245997"/>
                    <a:pt x="4447463" y="2301877"/>
                    <a:pt x="4378883" y="2301877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25">
            <a:extLst>
              <a:ext uri="{FF2B5EF4-FFF2-40B4-BE49-F238E27FC236}">
                <a16:creationId xmlns:a16="http://schemas.microsoft.com/office/drawing/2014/main" id="{D9C4B3BA-531F-E691-0D7D-16A3CF97B61D}"/>
              </a:ext>
            </a:extLst>
          </p:cNvPr>
          <p:cNvGrpSpPr/>
          <p:nvPr/>
        </p:nvGrpSpPr>
        <p:grpSpPr>
          <a:xfrm>
            <a:off x="2846944" y="1314629"/>
            <a:ext cx="2250636" cy="540811"/>
            <a:chOff x="0" y="-47625"/>
            <a:chExt cx="6363270" cy="1157183"/>
          </a:xfrm>
        </p:grpSpPr>
        <p:sp>
          <p:nvSpPr>
            <p:cNvPr id="24" name="TextBox 26">
              <a:extLst>
                <a:ext uri="{FF2B5EF4-FFF2-40B4-BE49-F238E27FC236}">
                  <a16:creationId xmlns:a16="http://schemas.microsoft.com/office/drawing/2014/main" id="{D4AD2F59-18DD-2D02-C548-C011B5734B8C}"/>
                </a:ext>
              </a:extLst>
            </p:cNvPr>
            <p:cNvSpPr txBox="1"/>
            <p:nvPr/>
          </p:nvSpPr>
          <p:spPr>
            <a:xfrm>
              <a:off x="0" y="714425"/>
              <a:ext cx="6363270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sz="1200"/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D63CA52E-7CAB-15F1-83B3-DD9F3EFBDEAB}"/>
                </a:ext>
              </a:extLst>
            </p:cNvPr>
            <p:cNvSpPr txBox="1"/>
            <p:nvPr/>
          </p:nvSpPr>
          <p:spPr>
            <a:xfrm>
              <a:off x="0" y="-47625"/>
              <a:ext cx="6363270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Escalation Accuracy</a:t>
              </a:r>
            </a:p>
          </p:txBody>
        </p:sp>
      </p:grpSp>
      <p:grpSp>
        <p:nvGrpSpPr>
          <p:cNvPr id="21" name="Group 40">
            <a:extLst>
              <a:ext uri="{FF2B5EF4-FFF2-40B4-BE49-F238E27FC236}">
                <a16:creationId xmlns:a16="http://schemas.microsoft.com/office/drawing/2014/main" id="{136157F2-D00D-D00D-3C6F-0FD9568DB7B1}"/>
              </a:ext>
            </a:extLst>
          </p:cNvPr>
          <p:cNvGrpSpPr/>
          <p:nvPr/>
        </p:nvGrpSpPr>
        <p:grpSpPr>
          <a:xfrm>
            <a:off x="2842547" y="832103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3" name="Freeform 41">
              <a:extLst>
                <a:ext uri="{FF2B5EF4-FFF2-40B4-BE49-F238E27FC236}">
                  <a16:creationId xmlns:a16="http://schemas.microsoft.com/office/drawing/2014/main" id="{3A8E27E8-4F04-DC5F-0496-129D315670CA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22" name="TextBox 42">
            <a:extLst>
              <a:ext uri="{FF2B5EF4-FFF2-40B4-BE49-F238E27FC236}">
                <a16:creationId xmlns:a16="http://schemas.microsoft.com/office/drawing/2014/main" id="{28D04ECE-AD4C-22E2-BF3D-A41359826735}"/>
              </a:ext>
            </a:extLst>
          </p:cNvPr>
          <p:cNvSpPr txBox="1"/>
          <p:nvPr/>
        </p:nvSpPr>
        <p:spPr>
          <a:xfrm>
            <a:off x="2879753" y="863569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100 %</a:t>
            </a:r>
          </a:p>
        </p:txBody>
      </p:sp>
      <p:grpSp>
        <p:nvGrpSpPr>
          <p:cNvPr id="28" name="Group 6">
            <a:extLst>
              <a:ext uri="{FF2B5EF4-FFF2-40B4-BE49-F238E27FC236}">
                <a16:creationId xmlns:a16="http://schemas.microsoft.com/office/drawing/2014/main" id="{19341FEC-D9F1-6DAA-17BD-959C13945D96}"/>
              </a:ext>
            </a:extLst>
          </p:cNvPr>
          <p:cNvGrpSpPr/>
          <p:nvPr/>
        </p:nvGrpSpPr>
        <p:grpSpPr>
          <a:xfrm>
            <a:off x="2684415" y="1762930"/>
            <a:ext cx="2187920" cy="1371492"/>
            <a:chOff x="0" y="0"/>
            <a:chExt cx="4541984" cy="2334159"/>
          </a:xfrm>
          <a:solidFill>
            <a:schemeClr val="tx2">
              <a:lumMod val="90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0EF3CDD-19A1-05EB-1326-84CADED58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541984" cy="2334159"/>
            </a:xfrm>
            <a:custGeom>
              <a:avLst/>
              <a:gdLst/>
              <a:ahLst/>
              <a:cxnLst/>
              <a:rect l="l" t="t" r="r" b="b"/>
              <a:pathLst>
                <a:path w="4541984" h="2334159">
                  <a:moveTo>
                    <a:pt x="4417524" y="2334159"/>
                  </a:moveTo>
                  <a:lnTo>
                    <a:pt x="124460" y="2334159"/>
                  </a:lnTo>
                  <a:cubicBezTo>
                    <a:pt x="55880" y="2334159"/>
                    <a:pt x="0" y="2278279"/>
                    <a:pt x="0" y="22096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17524" y="0"/>
                  </a:lnTo>
                  <a:cubicBezTo>
                    <a:pt x="4486104" y="0"/>
                    <a:pt x="4541984" y="55880"/>
                    <a:pt x="4541984" y="124460"/>
                  </a:cubicBezTo>
                  <a:lnTo>
                    <a:pt x="4541984" y="2209699"/>
                  </a:lnTo>
                  <a:cubicBezTo>
                    <a:pt x="4541984" y="2278279"/>
                    <a:pt x="4486104" y="2334159"/>
                    <a:pt x="4417524" y="233415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9" name="TextBox 15">
            <a:extLst>
              <a:ext uri="{FF2B5EF4-FFF2-40B4-BE49-F238E27FC236}">
                <a16:creationId xmlns:a16="http://schemas.microsoft.com/office/drawing/2014/main" id="{F9C5F5F5-73A7-7B81-5832-CFCF7196A35C}"/>
              </a:ext>
            </a:extLst>
          </p:cNvPr>
          <p:cNvSpPr txBox="1"/>
          <p:nvPr/>
        </p:nvSpPr>
        <p:spPr>
          <a:xfrm>
            <a:off x="2871472" y="2445810"/>
            <a:ext cx="165956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rgbClr val="0E2C4B"/>
                </a:solidFill>
                <a:latin typeface="Muli"/>
              </a:rPr>
              <a:t>Average Response Time</a:t>
            </a:r>
          </a:p>
        </p:txBody>
      </p:sp>
      <p:grpSp>
        <p:nvGrpSpPr>
          <p:cNvPr id="30" name="Group 43">
            <a:extLst>
              <a:ext uri="{FF2B5EF4-FFF2-40B4-BE49-F238E27FC236}">
                <a16:creationId xmlns:a16="http://schemas.microsoft.com/office/drawing/2014/main" id="{D1874585-502E-8BF5-25D4-F824F65DDB7E}"/>
              </a:ext>
            </a:extLst>
          </p:cNvPr>
          <p:cNvGrpSpPr/>
          <p:nvPr/>
        </p:nvGrpSpPr>
        <p:grpSpPr>
          <a:xfrm>
            <a:off x="2872860" y="2022761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2" name="Freeform 44">
              <a:extLst>
                <a:ext uri="{FF2B5EF4-FFF2-40B4-BE49-F238E27FC236}">
                  <a16:creationId xmlns:a16="http://schemas.microsoft.com/office/drawing/2014/main" id="{E691680A-5C0C-2DC9-A643-813364591A61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31" name="TextBox 45">
            <a:extLst>
              <a:ext uri="{FF2B5EF4-FFF2-40B4-BE49-F238E27FC236}">
                <a16:creationId xmlns:a16="http://schemas.microsoft.com/office/drawing/2014/main" id="{3A19DE27-F89D-CEB9-2529-7B60CF8FAAFB}"/>
              </a:ext>
            </a:extLst>
          </p:cNvPr>
          <p:cNvSpPr txBox="1"/>
          <p:nvPr/>
        </p:nvSpPr>
        <p:spPr>
          <a:xfrm>
            <a:off x="2967788" y="2061973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30 Min</a:t>
            </a:r>
          </a:p>
        </p:txBody>
      </p:sp>
      <p:grpSp>
        <p:nvGrpSpPr>
          <p:cNvPr id="35" name="Group 67">
            <a:extLst>
              <a:ext uri="{FF2B5EF4-FFF2-40B4-BE49-F238E27FC236}">
                <a16:creationId xmlns:a16="http://schemas.microsoft.com/office/drawing/2014/main" id="{B71201B8-E9B9-BD82-1F12-F31624E100A3}"/>
              </a:ext>
            </a:extLst>
          </p:cNvPr>
          <p:cNvGrpSpPr/>
          <p:nvPr/>
        </p:nvGrpSpPr>
        <p:grpSpPr>
          <a:xfrm>
            <a:off x="6983776" y="1741953"/>
            <a:ext cx="2034659" cy="2961630"/>
            <a:chOff x="0" y="0"/>
            <a:chExt cx="3988277" cy="5599685"/>
          </a:xfrm>
          <a:solidFill>
            <a:schemeClr val="tx2">
              <a:lumMod val="90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40" name="Freeform 68">
              <a:extLst>
                <a:ext uri="{FF2B5EF4-FFF2-40B4-BE49-F238E27FC236}">
                  <a16:creationId xmlns:a16="http://schemas.microsoft.com/office/drawing/2014/main" id="{8A877CBC-1882-6FDA-EA08-63552D1E8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3988277" cy="5599685"/>
            </a:xfrm>
            <a:custGeom>
              <a:avLst/>
              <a:gdLst/>
              <a:ahLst/>
              <a:cxnLst/>
              <a:rect l="l" t="t" r="r" b="b"/>
              <a:pathLst>
                <a:path w="3988277" h="5599685">
                  <a:moveTo>
                    <a:pt x="3863817" y="5599685"/>
                  </a:moveTo>
                  <a:lnTo>
                    <a:pt x="124460" y="5599685"/>
                  </a:lnTo>
                  <a:cubicBezTo>
                    <a:pt x="55880" y="5599685"/>
                    <a:pt x="0" y="5543805"/>
                    <a:pt x="0" y="5475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63818" y="0"/>
                  </a:lnTo>
                  <a:cubicBezTo>
                    <a:pt x="3932398" y="0"/>
                    <a:pt x="3988277" y="55880"/>
                    <a:pt x="3988277" y="124460"/>
                  </a:cubicBezTo>
                  <a:lnTo>
                    <a:pt x="3988277" y="5475225"/>
                  </a:lnTo>
                  <a:cubicBezTo>
                    <a:pt x="3988277" y="5543805"/>
                    <a:pt x="3932398" y="5599685"/>
                    <a:pt x="3863818" y="559968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36" name="Group 72">
            <a:extLst>
              <a:ext uri="{FF2B5EF4-FFF2-40B4-BE49-F238E27FC236}">
                <a16:creationId xmlns:a16="http://schemas.microsoft.com/office/drawing/2014/main" id="{214DF207-CDD3-3FF8-007F-FC4911ECA061}"/>
              </a:ext>
            </a:extLst>
          </p:cNvPr>
          <p:cNvGrpSpPr/>
          <p:nvPr/>
        </p:nvGrpSpPr>
        <p:grpSpPr>
          <a:xfrm>
            <a:off x="7174967" y="2006634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BFB5AD75-3C1E-3BB6-9117-E8EB3182DE93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37" name="TextBox 74">
            <a:extLst>
              <a:ext uri="{FF2B5EF4-FFF2-40B4-BE49-F238E27FC236}">
                <a16:creationId xmlns:a16="http://schemas.microsoft.com/office/drawing/2014/main" id="{DF77B4FC-A582-9015-80B6-9F2C09D45ECA}"/>
              </a:ext>
            </a:extLst>
          </p:cNvPr>
          <p:cNvSpPr txBox="1"/>
          <p:nvPr/>
        </p:nvSpPr>
        <p:spPr>
          <a:xfrm>
            <a:off x="7184436" y="2420583"/>
            <a:ext cx="159815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>
                <a:solidFill>
                  <a:srgbClr val="0E2C4B"/>
                </a:solidFill>
                <a:latin typeface="Muli"/>
              </a:rPr>
              <a:t>Follow-Up Completion Rate</a:t>
            </a:r>
          </a:p>
        </p:txBody>
      </p:sp>
      <p:sp>
        <p:nvSpPr>
          <p:cNvPr id="38" name="TextBox 75">
            <a:extLst>
              <a:ext uri="{FF2B5EF4-FFF2-40B4-BE49-F238E27FC236}">
                <a16:creationId xmlns:a16="http://schemas.microsoft.com/office/drawing/2014/main" id="{9169589A-8E8D-A8DA-EB74-2D0EBC333353}"/>
              </a:ext>
            </a:extLst>
          </p:cNvPr>
          <p:cNvSpPr txBox="1"/>
          <p:nvPr/>
        </p:nvSpPr>
        <p:spPr>
          <a:xfrm>
            <a:off x="7302800" y="2038100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100 %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935E7E-6B34-53B5-6D03-CF459EC2C282}"/>
              </a:ext>
            </a:extLst>
          </p:cNvPr>
          <p:cNvGrpSpPr/>
          <p:nvPr/>
        </p:nvGrpSpPr>
        <p:grpSpPr>
          <a:xfrm>
            <a:off x="283102" y="3165133"/>
            <a:ext cx="2294687" cy="1528775"/>
            <a:chOff x="283102" y="3165133"/>
            <a:chExt cx="2294687" cy="1528775"/>
          </a:xfrm>
        </p:grpSpPr>
        <p:grpSp>
          <p:nvGrpSpPr>
            <p:cNvPr id="49" name="Group 19">
              <a:extLst>
                <a:ext uri="{FF2B5EF4-FFF2-40B4-BE49-F238E27FC236}">
                  <a16:creationId xmlns:a16="http://schemas.microsoft.com/office/drawing/2014/main" id="{79382C44-A50F-CF7B-D439-A2C06F0D4C9F}"/>
                </a:ext>
              </a:extLst>
            </p:cNvPr>
            <p:cNvGrpSpPr/>
            <p:nvPr/>
          </p:nvGrpSpPr>
          <p:grpSpPr>
            <a:xfrm>
              <a:off x="283102" y="3165133"/>
              <a:ext cx="2294687" cy="1528775"/>
              <a:chOff x="0" y="0"/>
              <a:chExt cx="4737680" cy="3080740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77A9B493-9340-EC17-7CBB-4CD69C7CEA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737680" cy="3080740"/>
              </a:xfrm>
              <a:custGeom>
                <a:avLst/>
                <a:gdLst/>
                <a:ahLst/>
                <a:cxnLst/>
                <a:rect l="l" t="t" r="r" b="b"/>
                <a:pathLst>
                  <a:path w="4737680" h="3080740">
                    <a:moveTo>
                      <a:pt x="4613220" y="3080740"/>
                    </a:moveTo>
                    <a:lnTo>
                      <a:pt x="124460" y="3080740"/>
                    </a:lnTo>
                    <a:cubicBezTo>
                      <a:pt x="55880" y="3080740"/>
                      <a:pt x="0" y="3024860"/>
                      <a:pt x="0" y="295628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613220" y="0"/>
                    </a:lnTo>
                    <a:cubicBezTo>
                      <a:pt x="4681800" y="0"/>
                      <a:pt x="4737680" y="55880"/>
                      <a:pt x="4737680" y="124460"/>
                    </a:cubicBezTo>
                    <a:lnTo>
                      <a:pt x="4737680" y="2956280"/>
                    </a:lnTo>
                    <a:cubicBezTo>
                      <a:pt x="4737680" y="3024860"/>
                      <a:pt x="4681800" y="3080740"/>
                      <a:pt x="4613220" y="308074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50" name="TextBox 21">
              <a:extLst>
                <a:ext uri="{FF2B5EF4-FFF2-40B4-BE49-F238E27FC236}">
                  <a16:creationId xmlns:a16="http://schemas.microsoft.com/office/drawing/2014/main" id="{73D91FF4-78AD-E036-FA76-9C4E7F36B3A0}"/>
                </a:ext>
              </a:extLst>
            </p:cNvPr>
            <p:cNvSpPr txBox="1"/>
            <p:nvPr/>
          </p:nvSpPr>
          <p:spPr>
            <a:xfrm>
              <a:off x="455790" y="3836693"/>
              <a:ext cx="1626104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Ticket Prioritization Accuracy</a:t>
              </a:r>
            </a:p>
          </p:txBody>
        </p:sp>
        <p:grpSp>
          <p:nvGrpSpPr>
            <p:cNvPr id="51" name="Group 46">
              <a:extLst>
                <a:ext uri="{FF2B5EF4-FFF2-40B4-BE49-F238E27FC236}">
                  <a16:creationId xmlns:a16="http://schemas.microsoft.com/office/drawing/2014/main" id="{8EB0F6DE-CF87-B572-4244-3DDE697BFB60}"/>
                </a:ext>
              </a:extLst>
            </p:cNvPr>
            <p:cNvGrpSpPr/>
            <p:nvPr/>
          </p:nvGrpSpPr>
          <p:grpSpPr>
            <a:xfrm>
              <a:off x="422656" y="3273434"/>
              <a:ext cx="1222117" cy="347498"/>
              <a:chOff x="0" y="0"/>
              <a:chExt cx="2724195" cy="810991"/>
            </a:xfrm>
            <a:solidFill>
              <a:schemeClr val="tx2">
                <a:lumMod val="40000"/>
                <a:lumOff val="6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53" name="Freeform 47">
                <a:extLst>
                  <a:ext uri="{FF2B5EF4-FFF2-40B4-BE49-F238E27FC236}">
                    <a16:creationId xmlns:a16="http://schemas.microsoft.com/office/drawing/2014/main" id="{C3EB2B18-FCBB-7CFE-9F00-92CAF5AECB23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custGeom>
                <a:avLst/>
                <a:gdLst/>
                <a:ahLst/>
                <a:cxnLst/>
                <a:rect l="l" t="t" r="r" b="b"/>
                <a:pathLst>
                  <a:path w="2724196" h="810991">
                    <a:moveTo>
                      <a:pt x="2599735" y="810991"/>
                    </a:moveTo>
                    <a:lnTo>
                      <a:pt x="124460" y="810991"/>
                    </a:lnTo>
                    <a:cubicBezTo>
                      <a:pt x="55880" y="810991"/>
                      <a:pt x="0" y="755111"/>
                      <a:pt x="0" y="6865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99736" y="0"/>
                    </a:lnTo>
                    <a:cubicBezTo>
                      <a:pt x="2668315" y="0"/>
                      <a:pt x="2724196" y="55880"/>
                      <a:pt x="2724196" y="124460"/>
                    </a:cubicBezTo>
                    <a:lnTo>
                      <a:pt x="2724196" y="686531"/>
                    </a:lnTo>
                    <a:cubicBezTo>
                      <a:pt x="2724196" y="755111"/>
                      <a:pt x="2668315" y="810991"/>
                      <a:pt x="2599736" y="81099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</p:spPr>
          </p:sp>
        </p:grpSp>
        <p:sp>
          <p:nvSpPr>
            <p:cNvPr id="52" name="TextBox 48">
              <a:extLst>
                <a:ext uri="{FF2B5EF4-FFF2-40B4-BE49-F238E27FC236}">
                  <a16:creationId xmlns:a16="http://schemas.microsoft.com/office/drawing/2014/main" id="{ACD61EA7-5CDE-73F8-504F-0AC426268BA5}"/>
                </a:ext>
              </a:extLst>
            </p:cNvPr>
            <p:cNvSpPr txBox="1"/>
            <p:nvPr/>
          </p:nvSpPr>
          <p:spPr>
            <a:xfrm>
              <a:off x="550719" y="3304900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i="1" dirty="0">
                  <a:solidFill>
                    <a:srgbClr val="0E2C4B"/>
                  </a:solidFill>
                  <a:latin typeface="+mj-lt"/>
                </a:rPr>
                <a:t>100 %</a:t>
              </a: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65F852B5-07D6-391F-FDCF-863ECC8F1B54}"/>
              </a:ext>
            </a:extLst>
          </p:cNvPr>
          <p:cNvGrpSpPr/>
          <p:nvPr/>
        </p:nvGrpSpPr>
        <p:grpSpPr>
          <a:xfrm>
            <a:off x="313945" y="3189006"/>
            <a:ext cx="2294687" cy="1528775"/>
            <a:chOff x="0" y="0"/>
            <a:chExt cx="4737680" cy="3080740"/>
          </a:xfrm>
          <a:solidFill>
            <a:schemeClr val="tx2">
              <a:lumMod val="90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DE01A869-E6B9-2650-87BD-4EB7C40C3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737680" cy="3080740"/>
            </a:xfrm>
            <a:custGeom>
              <a:avLst/>
              <a:gdLst/>
              <a:ahLst/>
              <a:cxnLst/>
              <a:rect l="l" t="t" r="r" b="b"/>
              <a:pathLst>
                <a:path w="4737680" h="3080740">
                  <a:moveTo>
                    <a:pt x="4613220" y="3080740"/>
                  </a:moveTo>
                  <a:lnTo>
                    <a:pt x="124460" y="3080740"/>
                  </a:lnTo>
                  <a:cubicBezTo>
                    <a:pt x="55880" y="3080740"/>
                    <a:pt x="0" y="3024860"/>
                    <a:pt x="0" y="29562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13220" y="0"/>
                  </a:lnTo>
                  <a:cubicBezTo>
                    <a:pt x="4681800" y="0"/>
                    <a:pt x="4737680" y="55880"/>
                    <a:pt x="4737680" y="124460"/>
                  </a:cubicBezTo>
                  <a:lnTo>
                    <a:pt x="4737680" y="2956280"/>
                  </a:lnTo>
                  <a:cubicBezTo>
                    <a:pt x="4737680" y="3024860"/>
                    <a:pt x="4681800" y="3080740"/>
                    <a:pt x="4613220" y="308074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4" name="TextBox 21">
            <a:extLst>
              <a:ext uri="{FF2B5EF4-FFF2-40B4-BE49-F238E27FC236}">
                <a16:creationId xmlns:a16="http://schemas.microsoft.com/office/drawing/2014/main" id="{96FA3D73-4F9C-58C4-9C1D-DD2A58FCF4E1}"/>
              </a:ext>
            </a:extLst>
          </p:cNvPr>
          <p:cNvSpPr txBox="1"/>
          <p:nvPr/>
        </p:nvSpPr>
        <p:spPr>
          <a:xfrm>
            <a:off x="486633" y="3860566"/>
            <a:ext cx="162610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rgbClr val="0E2C4B"/>
                </a:solidFill>
                <a:latin typeface="Muli"/>
              </a:rPr>
              <a:t>Ticket Prioritization Accuracy</a:t>
            </a:r>
          </a:p>
        </p:txBody>
      </p:sp>
      <p:grpSp>
        <p:nvGrpSpPr>
          <p:cNvPr id="45" name="Group 46">
            <a:extLst>
              <a:ext uri="{FF2B5EF4-FFF2-40B4-BE49-F238E27FC236}">
                <a16:creationId xmlns:a16="http://schemas.microsoft.com/office/drawing/2014/main" id="{28711EF0-16D7-E90B-0791-89A1032E57FE}"/>
              </a:ext>
            </a:extLst>
          </p:cNvPr>
          <p:cNvGrpSpPr/>
          <p:nvPr/>
        </p:nvGrpSpPr>
        <p:grpSpPr>
          <a:xfrm>
            <a:off x="453499" y="3297307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9D097B33-39EE-7A54-D301-BE0FC5E9BD43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46" name="TextBox 48">
            <a:extLst>
              <a:ext uri="{FF2B5EF4-FFF2-40B4-BE49-F238E27FC236}">
                <a16:creationId xmlns:a16="http://schemas.microsoft.com/office/drawing/2014/main" id="{15EC370C-5175-A9D8-6CB3-6C13C8AD1383}"/>
              </a:ext>
            </a:extLst>
          </p:cNvPr>
          <p:cNvSpPr txBox="1"/>
          <p:nvPr/>
        </p:nvSpPr>
        <p:spPr>
          <a:xfrm>
            <a:off x="581562" y="3328773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100 %</a:t>
            </a:r>
          </a:p>
        </p:txBody>
      </p:sp>
      <p:grpSp>
        <p:nvGrpSpPr>
          <p:cNvPr id="56" name="Group 8">
            <a:extLst>
              <a:ext uri="{FF2B5EF4-FFF2-40B4-BE49-F238E27FC236}">
                <a16:creationId xmlns:a16="http://schemas.microsoft.com/office/drawing/2014/main" id="{0912BB26-6502-41C5-E70F-A64104506873}"/>
              </a:ext>
            </a:extLst>
          </p:cNvPr>
          <p:cNvGrpSpPr/>
          <p:nvPr/>
        </p:nvGrpSpPr>
        <p:grpSpPr>
          <a:xfrm>
            <a:off x="2684415" y="3197911"/>
            <a:ext cx="2167108" cy="1519870"/>
            <a:chOff x="0" y="0"/>
            <a:chExt cx="4469688" cy="2995804"/>
          </a:xfrm>
          <a:solidFill>
            <a:schemeClr val="tx2">
              <a:lumMod val="90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F897CF99-9DA2-B7E5-FEDD-F2A2EF671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469688" cy="2995804"/>
            </a:xfrm>
            <a:custGeom>
              <a:avLst/>
              <a:gdLst/>
              <a:ahLst/>
              <a:cxnLst/>
              <a:rect l="l" t="t" r="r" b="b"/>
              <a:pathLst>
                <a:path w="4469688" h="2995804">
                  <a:moveTo>
                    <a:pt x="4345228" y="2995804"/>
                  </a:moveTo>
                  <a:lnTo>
                    <a:pt x="124460" y="2995804"/>
                  </a:lnTo>
                  <a:cubicBezTo>
                    <a:pt x="55880" y="2995804"/>
                    <a:pt x="0" y="2939924"/>
                    <a:pt x="0" y="287134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5229" y="0"/>
                  </a:lnTo>
                  <a:cubicBezTo>
                    <a:pt x="4413808" y="0"/>
                    <a:pt x="4469688" y="55880"/>
                    <a:pt x="4469688" y="124460"/>
                  </a:cubicBezTo>
                  <a:lnTo>
                    <a:pt x="4469688" y="2871344"/>
                  </a:lnTo>
                  <a:cubicBezTo>
                    <a:pt x="4469688" y="2939924"/>
                    <a:pt x="4413808" y="2995804"/>
                    <a:pt x="4345229" y="2995804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7" name="TextBox 22">
            <a:extLst>
              <a:ext uri="{FF2B5EF4-FFF2-40B4-BE49-F238E27FC236}">
                <a16:creationId xmlns:a16="http://schemas.microsoft.com/office/drawing/2014/main" id="{0036B986-2C74-D27C-B024-EFB33192BAF1}"/>
              </a:ext>
            </a:extLst>
          </p:cNvPr>
          <p:cNvSpPr txBox="1"/>
          <p:nvPr/>
        </p:nvSpPr>
        <p:spPr>
          <a:xfrm>
            <a:off x="2889105" y="3860566"/>
            <a:ext cx="1234637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>
                <a:solidFill>
                  <a:srgbClr val="0E2C4B"/>
                </a:solidFill>
                <a:latin typeface="Muli"/>
              </a:rPr>
              <a:t>Escalation Response Time</a:t>
            </a:r>
          </a:p>
        </p:txBody>
      </p:sp>
      <p:grpSp>
        <p:nvGrpSpPr>
          <p:cNvPr id="58" name="Group 49">
            <a:extLst>
              <a:ext uri="{FF2B5EF4-FFF2-40B4-BE49-F238E27FC236}">
                <a16:creationId xmlns:a16="http://schemas.microsoft.com/office/drawing/2014/main" id="{D4E5AA16-8937-229B-8D66-30259EA454AD}"/>
              </a:ext>
            </a:extLst>
          </p:cNvPr>
          <p:cNvGrpSpPr/>
          <p:nvPr/>
        </p:nvGrpSpPr>
        <p:grpSpPr>
          <a:xfrm>
            <a:off x="2872860" y="3316868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46A641BC-731F-EE0C-11FE-0DEF38D351A4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59" name="TextBox 51">
            <a:extLst>
              <a:ext uri="{FF2B5EF4-FFF2-40B4-BE49-F238E27FC236}">
                <a16:creationId xmlns:a16="http://schemas.microsoft.com/office/drawing/2014/main" id="{F1FC0BB1-56B8-D0F0-C528-CDB264E99F24}"/>
              </a:ext>
            </a:extLst>
          </p:cNvPr>
          <p:cNvSpPr txBox="1"/>
          <p:nvPr/>
        </p:nvSpPr>
        <p:spPr>
          <a:xfrm>
            <a:off x="2967788" y="3348334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 Min</a:t>
            </a:r>
          </a:p>
        </p:txBody>
      </p:sp>
      <p:grpSp>
        <p:nvGrpSpPr>
          <p:cNvPr id="63" name="Group 28">
            <a:extLst>
              <a:ext uri="{FF2B5EF4-FFF2-40B4-BE49-F238E27FC236}">
                <a16:creationId xmlns:a16="http://schemas.microsoft.com/office/drawing/2014/main" id="{5EB2B318-1AEC-E3D2-9999-B8AF392C9765}"/>
              </a:ext>
            </a:extLst>
          </p:cNvPr>
          <p:cNvGrpSpPr/>
          <p:nvPr/>
        </p:nvGrpSpPr>
        <p:grpSpPr>
          <a:xfrm>
            <a:off x="4944079" y="640889"/>
            <a:ext cx="1978209" cy="1090576"/>
            <a:chOff x="0" y="0"/>
            <a:chExt cx="4296423" cy="2301877"/>
          </a:xfrm>
          <a:solidFill>
            <a:schemeClr val="tx2">
              <a:lumMod val="90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62B20F37-D5AC-7748-FE5A-54347C309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296423" cy="2301877"/>
            </a:xfrm>
            <a:custGeom>
              <a:avLst/>
              <a:gdLst/>
              <a:ahLst/>
              <a:cxnLst/>
              <a:rect l="l" t="t" r="r" b="b"/>
              <a:pathLst>
                <a:path w="4296423" h="2301877">
                  <a:moveTo>
                    <a:pt x="4171963" y="2301877"/>
                  </a:moveTo>
                  <a:lnTo>
                    <a:pt x="124460" y="2301877"/>
                  </a:lnTo>
                  <a:cubicBezTo>
                    <a:pt x="55880" y="2301877"/>
                    <a:pt x="0" y="2245997"/>
                    <a:pt x="0" y="21774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71963" y="0"/>
                  </a:lnTo>
                  <a:cubicBezTo>
                    <a:pt x="4240543" y="0"/>
                    <a:pt x="4296423" y="55880"/>
                    <a:pt x="4296423" y="124460"/>
                  </a:cubicBezTo>
                  <a:lnTo>
                    <a:pt x="4296423" y="2177417"/>
                  </a:lnTo>
                  <a:cubicBezTo>
                    <a:pt x="4296423" y="2245997"/>
                    <a:pt x="4240543" y="2301877"/>
                    <a:pt x="4171963" y="2301877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64" name="Group 37">
            <a:extLst>
              <a:ext uri="{FF2B5EF4-FFF2-40B4-BE49-F238E27FC236}">
                <a16:creationId xmlns:a16="http://schemas.microsoft.com/office/drawing/2014/main" id="{F9A807F5-F0FF-4AF8-F39D-A9AD561831EF}"/>
              </a:ext>
            </a:extLst>
          </p:cNvPr>
          <p:cNvGrpSpPr/>
          <p:nvPr/>
        </p:nvGrpSpPr>
        <p:grpSpPr>
          <a:xfrm>
            <a:off x="5097580" y="1366689"/>
            <a:ext cx="2216022" cy="540811"/>
            <a:chOff x="0" y="-47625"/>
            <a:chExt cx="5480391" cy="1157183"/>
          </a:xfrm>
        </p:grpSpPr>
        <p:sp>
          <p:nvSpPr>
            <p:cNvPr id="68" name="TextBox 38">
              <a:extLst>
                <a:ext uri="{FF2B5EF4-FFF2-40B4-BE49-F238E27FC236}">
                  <a16:creationId xmlns:a16="http://schemas.microsoft.com/office/drawing/2014/main" id="{E26017A3-121A-D539-9C55-A6DE0225B49C}"/>
                </a:ext>
              </a:extLst>
            </p:cNvPr>
            <p:cNvSpPr txBox="1"/>
            <p:nvPr/>
          </p:nvSpPr>
          <p:spPr>
            <a:xfrm>
              <a:off x="0" y="714425"/>
              <a:ext cx="5480391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sz="1200"/>
            </a:p>
          </p:txBody>
        </p:sp>
        <p:sp>
          <p:nvSpPr>
            <p:cNvPr id="69" name="TextBox 39">
              <a:extLst>
                <a:ext uri="{FF2B5EF4-FFF2-40B4-BE49-F238E27FC236}">
                  <a16:creationId xmlns:a16="http://schemas.microsoft.com/office/drawing/2014/main" id="{3EF291AE-8E58-0539-0477-D3B0A5B6AC36}"/>
                </a:ext>
              </a:extLst>
            </p:cNvPr>
            <p:cNvSpPr txBox="1"/>
            <p:nvPr/>
          </p:nvSpPr>
          <p:spPr>
            <a:xfrm>
              <a:off x="0" y="-47625"/>
              <a:ext cx="5480391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Avg Resolution Time</a:t>
              </a:r>
            </a:p>
          </p:txBody>
        </p:sp>
      </p:grpSp>
      <p:grpSp>
        <p:nvGrpSpPr>
          <p:cNvPr id="65" name="Group 52">
            <a:extLst>
              <a:ext uri="{FF2B5EF4-FFF2-40B4-BE49-F238E27FC236}">
                <a16:creationId xmlns:a16="http://schemas.microsoft.com/office/drawing/2014/main" id="{9C005D21-82BD-3FDE-F086-9175711765D6}"/>
              </a:ext>
            </a:extLst>
          </p:cNvPr>
          <p:cNvGrpSpPr/>
          <p:nvPr/>
        </p:nvGrpSpPr>
        <p:grpSpPr>
          <a:xfrm>
            <a:off x="5091622" y="832103"/>
            <a:ext cx="1227696" cy="347498"/>
            <a:chOff x="0" y="0"/>
            <a:chExt cx="2736633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93141CC1-CBBC-A135-EFD9-02FA933EEDF5}"/>
                </a:ext>
              </a:extLst>
            </p:cNvPr>
            <p:cNvSpPr/>
            <p:nvPr/>
          </p:nvSpPr>
          <p:spPr>
            <a:xfrm>
              <a:off x="0" y="0"/>
              <a:ext cx="2736633" cy="810991"/>
            </a:xfrm>
            <a:prstGeom prst="wedgeRoundRectCallout">
              <a:avLst/>
            </a:prstGeom>
            <a:grpFill/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6" name="TextBox 54">
            <a:extLst>
              <a:ext uri="{FF2B5EF4-FFF2-40B4-BE49-F238E27FC236}">
                <a16:creationId xmlns:a16="http://schemas.microsoft.com/office/drawing/2014/main" id="{B14B0561-6FF6-39DE-84CB-4EBC4B383C88}"/>
              </a:ext>
            </a:extLst>
          </p:cNvPr>
          <p:cNvSpPr txBox="1"/>
          <p:nvPr/>
        </p:nvSpPr>
        <p:spPr>
          <a:xfrm>
            <a:off x="5274373" y="863569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5 Hours</a:t>
            </a:r>
          </a:p>
        </p:txBody>
      </p:sp>
      <p:grpSp>
        <p:nvGrpSpPr>
          <p:cNvPr id="72" name="Group 30">
            <a:extLst>
              <a:ext uri="{FF2B5EF4-FFF2-40B4-BE49-F238E27FC236}">
                <a16:creationId xmlns:a16="http://schemas.microsoft.com/office/drawing/2014/main" id="{2E3BBF4C-E9D1-59AE-2E08-76D3EAE765DA}"/>
              </a:ext>
            </a:extLst>
          </p:cNvPr>
          <p:cNvGrpSpPr/>
          <p:nvPr/>
        </p:nvGrpSpPr>
        <p:grpSpPr>
          <a:xfrm>
            <a:off x="4949894" y="1773856"/>
            <a:ext cx="1987166" cy="1368511"/>
            <a:chOff x="0" y="0"/>
            <a:chExt cx="4278606" cy="2301877"/>
          </a:xfrm>
          <a:solidFill>
            <a:schemeClr val="tx2">
              <a:lumMod val="90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840C0833-E6C9-D700-EDEA-C5C9B91DC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278606" cy="2301877"/>
            </a:xfrm>
            <a:custGeom>
              <a:avLst/>
              <a:gdLst/>
              <a:ahLst/>
              <a:cxnLst/>
              <a:rect l="l" t="t" r="r" b="b"/>
              <a:pathLst>
                <a:path w="4278606" h="2301877">
                  <a:moveTo>
                    <a:pt x="4154146" y="2301877"/>
                  </a:moveTo>
                  <a:lnTo>
                    <a:pt x="124460" y="2301877"/>
                  </a:lnTo>
                  <a:cubicBezTo>
                    <a:pt x="55880" y="2301877"/>
                    <a:pt x="0" y="2245997"/>
                    <a:pt x="0" y="21774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54146" y="0"/>
                  </a:lnTo>
                  <a:cubicBezTo>
                    <a:pt x="4222726" y="0"/>
                    <a:pt x="4278606" y="55880"/>
                    <a:pt x="4278606" y="124460"/>
                  </a:cubicBezTo>
                  <a:lnTo>
                    <a:pt x="4278606" y="2177417"/>
                  </a:lnTo>
                  <a:cubicBezTo>
                    <a:pt x="4278606" y="2245997"/>
                    <a:pt x="4222726" y="2301877"/>
                    <a:pt x="4154146" y="2301877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73" name="Group 32">
            <a:extLst>
              <a:ext uri="{FF2B5EF4-FFF2-40B4-BE49-F238E27FC236}">
                <a16:creationId xmlns:a16="http://schemas.microsoft.com/office/drawing/2014/main" id="{C15769A5-D38C-774B-6CE2-BC4F6C8942C4}"/>
              </a:ext>
            </a:extLst>
          </p:cNvPr>
          <p:cNvGrpSpPr/>
          <p:nvPr/>
        </p:nvGrpSpPr>
        <p:grpSpPr>
          <a:xfrm>
            <a:off x="5111826" y="2562346"/>
            <a:ext cx="2216022" cy="825707"/>
            <a:chOff x="0" y="-47625"/>
            <a:chExt cx="5480391" cy="1766788"/>
          </a:xfrm>
        </p:grpSpPr>
        <p:sp>
          <p:nvSpPr>
            <p:cNvPr id="77" name="TextBox 33">
              <a:extLst>
                <a:ext uri="{FF2B5EF4-FFF2-40B4-BE49-F238E27FC236}">
                  <a16:creationId xmlns:a16="http://schemas.microsoft.com/office/drawing/2014/main" id="{4B9EFEB6-8FC4-E58E-9BBC-DA9774099422}"/>
                </a:ext>
              </a:extLst>
            </p:cNvPr>
            <p:cNvSpPr txBox="1"/>
            <p:nvPr/>
          </p:nvSpPr>
          <p:spPr>
            <a:xfrm>
              <a:off x="0" y="1324028"/>
              <a:ext cx="5480391" cy="395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sz="1200"/>
            </a:p>
          </p:txBody>
        </p:sp>
        <p:sp>
          <p:nvSpPr>
            <p:cNvPr id="78" name="TextBox 34">
              <a:extLst>
                <a:ext uri="{FF2B5EF4-FFF2-40B4-BE49-F238E27FC236}">
                  <a16:creationId xmlns:a16="http://schemas.microsoft.com/office/drawing/2014/main" id="{65AFDA62-3B35-E2A8-6074-00DA04FDDAA8}"/>
                </a:ext>
              </a:extLst>
            </p:cNvPr>
            <p:cNvSpPr txBox="1"/>
            <p:nvPr/>
          </p:nvSpPr>
          <p:spPr>
            <a:xfrm>
              <a:off x="0" y="-47625"/>
              <a:ext cx="4491727" cy="7902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Documentation Completeness</a:t>
              </a:r>
            </a:p>
          </p:txBody>
        </p:sp>
      </p:grpSp>
      <p:grpSp>
        <p:nvGrpSpPr>
          <p:cNvPr id="74" name="Group 55">
            <a:extLst>
              <a:ext uri="{FF2B5EF4-FFF2-40B4-BE49-F238E27FC236}">
                <a16:creationId xmlns:a16="http://schemas.microsoft.com/office/drawing/2014/main" id="{B6C33FED-20BD-EF82-2724-3F0137A97843}"/>
              </a:ext>
            </a:extLst>
          </p:cNvPr>
          <p:cNvGrpSpPr/>
          <p:nvPr/>
        </p:nvGrpSpPr>
        <p:grpSpPr>
          <a:xfrm>
            <a:off x="5096695" y="2030507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7021094-3538-41ED-9443-B98DAE4EE6A8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75" name="TextBox 57">
            <a:extLst>
              <a:ext uri="{FF2B5EF4-FFF2-40B4-BE49-F238E27FC236}">
                <a16:creationId xmlns:a16="http://schemas.microsoft.com/office/drawing/2014/main" id="{FCFB0F3C-2379-25F2-6C64-C67C0D6A29E3}"/>
              </a:ext>
            </a:extLst>
          </p:cNvPr>
          <p:cNvSpPr txBox="1"/>
          <p:nvPr/>
        </p:nvSpPr>
        <p:spPr>
          <a:xfrm>
            <a:off x="5279659" y="2061973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0 %</a:t>
            </a:r>
          </a:p>
        </p:txBody>
      </p:sp>
      <p:grpSp>
        <p:nvGrpSpPr>
          <p:cNvPr id="81" name="Group 35">
            <a:extLst>
              <a:ext uri="{FF2B5EF4-FFF2-40B4-BE49-F238E27FC236}">
                <a16:creationId xmlns:a16="http://schemas.microsoft.com/office/drawing/2014/main" id="{5B636180-FB15-70F2-2118-5FAC1C42042A}"/>
              </a:ext>
            </a:extLst>
          </p:cNvPr>
          <p:cNvGrpSpPr/>
          <p:nvPr/>
        </p:nvGrpSpPr>
        <p:grpSpPr>
          <a:xfrm>
            <a:off x="4929082" y="3204657"/>
            <a:ext cx="2022227" cy="1522799"/>
            <a:chOff x="0" y="0"/>
            <a:chExt cx="4280110" cy="3101487"/>
          </a:xfrm>
          <a:solidFill>
            <a:schemeClr val="tx2">
              <a:lumMod val="90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E2B2B865-C7BE-766E-95EB-A4301D8A4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280110" cy="3101487"/>
            </a:xfrm>
            <a:custGeom>
              <a:avLst/>
              <a:gdLst/>
              <a:ahLst/>
              <a:cxnLst/>
              <a:rect l="l" t="t" r="r" b="b"/>
              <a:pathLst>
                <a:path w="4280110" h="3101487">
                  <a:moveTo>
                    <a:pt x="4155650" y="3101487"/>
                  </a:moveTo>
                  <a:lnTo>
                    <a:pt x="124460" y="3101487"/>
                  </a:lnTo>
                  <a:cubicBezTo>
                    <a:pt x="55880" y="3101487"/>
                    <a:pt x="0" y="3045607"/>
                    <a:pt x="0" y="297702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55651" y="0"/>
                  </a:lnTo>
                  <a:cubicBezTo>
                    <a:pt x="4224231" y="0"/>
                    <a:pt x="4280110" y="55880"/>
                    <a:pt x="4280110" y="124460"/>
                  </a:cubicBezTo>
                  <a:lnTo>
                    <a:pt x="4280110" y="2977027"/>
                  </a:lnTo>
                  <a:cubicBezTo>
                    <a:pt x="4280110" y="3045607"/>
                    <a:pt x="4224231" y="3101487"/>
                    <a:pt x="4155651" y="310148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82" name="TextBox 58">
            <a:extLst>
              <a:ext uri="{FF2B5EF4-FFF2-40B4-BE49-F238E27FC236}">
                <a16:creationId xmlns:a16="http://schemas.microsoft.com/office/drawing/2014/main" id="{8310E198-8577-86EC-C576-B6CB1C99B9D2}"/>
              </a:ext>
            </a:extLst>
          </p:cNvPr>
          <p:cNvSpPr txBox="1"/>
          <p:nvPr/>
        </p:nvSpPr>
        <p:spPr>
          <a:xfrm>
            <a:off x="5111826" y="3820075"/>
            <a:ext cx="164223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rgbClr val="0E2C4B"/>
                </a:solidFill>
                <a:latin typeface="Muli"/>
              </a:rPr>
              <a:t>Stakeholder Communication Timeliness</a:t>
            </a:r>
          </a:p>
        </p:txBody>
      </p:sp>
      <p:grpSp>
        <p:nvGrpSpPr>
          <p:cNvPr id="83" name="Group 59">
            <a:extLst>
              <a:ext uri="{FF2B5EF4-FFF2-40B4-BE49-F238E27FC236}">
                <a16:creationId xmlns:a16="http://schemas.microsoft.com/office/drawing/2014/main" id="{01D56217-9A82-4D7B-6D16-43F9FF019D4A}"/>
              </a:ext>
            </a:extLst>
          </p:cNvPr>
          <p:cNvGrpSpPr/>
          <p:nvPr/>
        </p:nvGrpSpPr>
        <p:grpSpPr>
          <a:xfrm>
            <a:off x="5086208" y="3320338"/>
            <a:ext cx="1190480" cy="338503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485FA5B0-8352-B92A-ADB4-A5D6F1B9189A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84" name="TextBox 61">
            <a:extLst>
              <a:ext uri="{FF2B5EF4-FFF2-40B4-BE49-F238E27FC236}">
                <a16:creationId xmlns:a16="http://schemas.microsoft.com/office/drawing/2014/main" id="{279B32BC-DC16-8B4E-41F6-407762AFC2BE}"/>
              </a:ext>
            </a:extLst>
          </p:cNvPr>
          <p:cNvSpPr txBox="1"/>
          <p:nvPr/>
        </p:nvSpPr>
        <p:spPr>
          <a:xfrm>
            <a:off x="5223785" y="3344210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388215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53;p43">
            <a:extLst>
              <a:ext uri="{FF2B5EF4-FFF2-40B4-BE49-F238E27FC236}">
                <a16:creationId xmlns:a16="http://schemas.microsoft.com/office/drawing/2014/main" id="{983957C3-F49B-E605-78B4-8F8F68CDED62}"/>
              </a:ext>
            </a:extLst>
          </p:cNvPr>
          <p:cNvSpPr txBox="1">
            <a:spLocks/>
          </p:cNvSpPr>
          <p:nvPr/>
        </p:nvSpPr>
        <p:spPr>
          <a:xfrm>
            <a:off x="720000" y="7927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latin typeface="+mj-lt"/>
              </a:rPr>
              <a:t>CONTINUOUS IMPROVEMENT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B6E51-50F1-868E-0041-7463286F63E8}"/>
              </a:ext>
            </a:extLst>
          </p:cNvPr>
          <p:cNvSpPr txBox="1"/>
          <p:nvPr/>
        </p:nvSpPr>
        <p:spPr>
          <a:xfrm>
            <a:off x="862361" y="1501698"/>
            <a:ext cx="74638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Version Management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When working with Angular or Spring Boot, encounter various dependencies (plugins, libraries, frameworks). These dependencies have their own versions.</a:t>
            </a:r>
          </a:p>
          <a:p>
            <a:pPr algn="l"/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Different versions may introduce new features, bug fixes, or security enhancements. However, they can also break existing functionality.</a:t>
            </a:r>
          </a:p>
          <a:p>
            <a:pPr algn="l"/>
            <a:endParaRPr lang="en-US" dirty="0">
              <a:solidFill>
                <a:srgbClr val="111111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After updating dependencies or making changes, thoroughly test your application.</a:t>
            </a:r>
          </a:p>
          <a:p>
            <a:pPr algn="l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1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74AE-FEFC-E0DB-20DF-57C75A2D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439" y="2248373"/>
            <a:ext cx="5845823" cy="1136700"/>
          </a:xfrm>
        </p:spPr>
        <p:txBody>
          <a:bodyPr/>
          <a:lstStyle/>
          <a:p>
            <a:r>
              <a:rPr lang="en-IN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60390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E1FC-3EA9-E2C7-5405-74490B21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2683148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Advances in DNA by Slidesgo">
  <a:themeElements>
    <a:clrScheme name="Simple Light">
      <a:dk1>
        <a:srgbClr val="000000"/>
      </a:dk1>
      <a:lt1>
        <a:srgbClr val="FFFFFF"/>
      </a:lt1>
      <a:dk2>
        <a:srgbClr val="F0F2F6"/>
      </a:dk2>
      <a:lt2>
        <a:srgbClr val="D9DB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162</Words>
  <Application>Microsoft Office PowerPoint</Application>
  <PresentationFormat>On-screen Show (16:9)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Calibri</vt:lpstr>
      <vt:lpstr>Arial</vt:lpstr>
      <vt:lpstr>Muli Ultra-Bold</vt:lpstr>
      <vt:lpstr>Inter Tight</vt:lpstr>
      <vt:lpstr>Plus Jakarta Sans</vt:lpstr>
      <vt:lpstr>Muli</vt:lpstr>
      <vt:lpstr>Medical Advances in DNA by Slidesgo</vt:lpstr>
      <vt:lpstr>L1 Support Weekly Review</vt:lpstr>
      <vt:lpstr>Key Metrics</vt:lpstr>
      <vt:lpstr>PowerPoint Presentation</vt:lpstr>
      <vt:lpstr>PowerPoint Presentation</vt:lpstr>
      <vt:lpstr>Questions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QnQ Sai</dc:creator>
  <cp:lastModifiedBy>Saikumar kamireddy</cp:lastModifiedBy>
  <cp:revision>2</cp:revision>
  <dcterms:modified xsi:type="dcterms:W3CDTF">2024-07-12T11:06:08Z</dcterms:modified>
</cp:coreProperties>
</file>