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7" r:id="rId3"/>
    <p:sldId id="298" r:id="rId4"/>
    <p:sldId id="299" r:id="rId5"/>
    <p:sldId id="295" r:id="rId6"/>
    <p:sldId id="296" r:id="rId7"/>
  </p:sldIdLst>
  <p:sldSz cx="9144000" cy="5143500" type="screen16x9"/>
  <p:notesSz cx="6858000" cy="9144000"/>
  <p:embeddedFontLst>
    <p:embeddedFont>
      <p:font typeface="Darker Grotesque" panose="020B0604020202020204" charset="0"/>
      <p:regular r:id="rId9"/>
      <p:bold r:id="rId10"/>
    </p:embeddedFont>
    <p:embeddedFont>
      <p:font typeface="Darker Grotesque Medium" panose="020B0604020202020204" charset="0"/>
      <p:regular r:id="rId11"/>
      <p:bold r:id="rId12"/>
    </p:embeddedFont>
    <p:embeddedFont>
      <p:font typeface="Lato Medium" panose="020F0502020204030203" pitchFamily="34" charset="0"/>
      <p:regular r:id="rId13"/>
    </p:embeddedFont>
    <p:embeddedFont>
      <p:font typeface="Urbanis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E4342-2AC8-45D0-A49F-F0DAE2561A28}">
  <a:tblStyle styleId="{3CCE4342-2AC8-45D0-A49F-F0DAE2561A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81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ead720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ead720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81149" y="-10106100"/>
            <a:ext cx="17488050" cy="22536300"/>
            <a:chOff x="-381149" y="-10106100"/>
            <a:chExt cx="17488050" cy="22536300"/>
          </a:xfrm>
        </p:grpSpPr>
        <p:sp>
          <p:nvSpPr>
            <p:cNvPr id="10" name="Google Shape;10;p2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12" name="Google Shape;12;p2"/>
          <p:cNvSpPr/>
          <p:nvPr/>
        </p:nvSpPr>
        <p:spPr>
          <a:xfrm rot="-2700000">
            <a:off x="-2861414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1203426" y="-10620450"/>
            <a:ext cx="13179325" cy="26365350"/>
            <a:chOff x="1203426" y="-10620450"/>
            <a:chExt cx="13179325" cy="26365350"/>
          </a:xfrm>
        </p:grpSpPr>
        <p:sp>
          <p:nvSpPr>
            <p:cNvPr id="14" name="Google Shape;14;p2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2700000">
              <a:off x="3047511" y="49967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063075"/>
            <a:ext cx="5029500" cy="23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604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 rot="-2700000" flipH="1">
            <a:off x="-7770189" y="238358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  <a:effectLst>
            <a:outerShdw blurRad="342900" dist="66675" dir="10800000" algn="bl" rotWithShape="0">
              <a:schemeClr val="accent6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684101" y="-8206375"/>
            <a:ext cx="13639950" cy="13178425"/>
            <a:chOff x="5684101" y="-8206375"/>
            <a:chExt cx="13639950" cy="13178425"/>
          </a:xfrm>
        </p:grpSpPr>
        <p:sp>
          <p:nvSpPr>
            <p:cNvPr id="178" name="Google Shape;178;p20"/>
            <p:cNvSpPr/>
            <p:nvPr/>
          </p:nvSpPr>
          <p:spPr>
            <a:xfrm rot="-2700000">
              <a:off x="7793661" y="-57760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 rot="2700000" flipH="1">
              <a:off x="7528186" y="-6362290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 rot="2700000" flipH="1">
              <a:off x="8575936" y="-57760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flipH="1">
            <a:off x="-8702574" y="-10106100"/>
            <a:ext cx="17488050" cy="22536300"/>
            <a:chOff x="-381149" y="-10106100"/>
            <a:chExt cx="17488050" cy="22536300"/>
          </a:xfrm>
        </p:grpSpPr>
        <p:sp>
          <p:nvSpPr>
            <p:cNvPr id="20" name="Google Shape;20;p3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22" name="Google Shape;22;p3"/>
          <p:cNvSpPr/>
          <p:nvPr/>
        </p:nvSpPr>
        <p:spPr>
          <a:xfrm rot="2700000" flipH="1">
            <a:off x="2361711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-9201299" y="-10620450"/>
            <a:ext cx="15815075" cy="18906350"/>
            <a:chOff x="1790551" y="-10620450"/>
            <a:chExt cx="15815075" cy="18906350"/>
          </a:xfrm>
        </p:grpSpPr>
        <p:sp>
          <p:nvSpPr>
            <p:cNvPr id="24" name="Google Shape;24;p3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2700000">
              <a:off x="6857511" y="-24622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363175" y="2516025"/>
            <a:ext cx="5067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7529875" y="12094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363175" y="3268750"/>
            <a:ext cx="50676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rbanist"/>
              <a:buNone/>
              <a:defRPr sz="2400" b="1"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flipH="1">
            <a:off x="-9690474" y="539500"/>
            <a:ext cx="15903475" cy="15906900"/>
            <a:chOff x="2734776" y="539500"/>
            <a:chExt cx="15903475" cy="15906900"/>
          </a:xfrm>
        </p:grpSpPr>
        <p:sp>
          <p:nvSpPr>
            <p:cNvPr id="45" name="Google Shape;45;p5"/>
            <p:cNvSpPr/>
            <p:nvPr/>
          </p:nvSpPr>
          <p:spPr>
            <a:xfrm rot="2700000">
              <a:off x="7890136" y="23835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2700000">
              <a:off x="4578861" y="56982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5607901" y="-8206375"/>
            <a:ext cx="13639950" cy="13178425"/>
            <a:chOff x="-10300074" y="-8206375"/>
            <a:chExt cx="13639950" cy="13178425"/>
          </a:xfrm>
        </p:grpSpPr>
        <p:sp>
          <p:nvSpPr>
            <p:cNvPr id="48" name="Google Shape;48;p5"/>
            <p:cNvSpPr/>
            <p:nvPr/>
          </p:nvSpPr>
          <p:spPr>
            <a:xfrm rot="-2700000">
              <a:off x="-7408239" y="-6362290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2700000">
              <a:off x="-8455989" y="-57760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 flipH="1">
            <a:off x="-8702574" y="-10106100"/>
            <a:ext cx="17488050" cy="22536300"/>
            <a:chOff x="-381149" y="-10106100"/>
            <a:chExt cx="17488050" cy="22536300"/>
          </a:xfrm>
        </p:grpSpPr>
        <p:sp>
          <p:nvSpPr>
            <p:cNvPr id="69" name="Google Shape;69;p8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71" name="Google Shape;71;p8"/>
          <p:cNvSpPr/>
          <p:nvPr/>
        </p:nvSpPr>
        <p:spPr>
          <a:xfrm rot="2700000" flipH="1">
            <a:off x="2361711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 flipH="1">
            <a:off x="-9201299" y="-10620450"/>
            <a:ext cx="15815075" cy="18906350"/>
            <a:chOff x="1790551" y="-10620450"/>
            <a:chExt cx="15815075" cy="18906350"/>
          </a:xfrm>
        </p:grpSpPr>
        <p:sp>
          <p:nvSpPr>
            <p:cNvPr id="73" name="Google Shape;73;p8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2700000">
              <a:off x="6857511" y="-24622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3225475" y="2047600"/>
            <a:ext cx="52053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399901" y="-10106100"/>
            <a:ext cx="17488050" cy="22536300"/>
            <a:chOff x="-381149" y="-10106100"/>
            <a:chExt cx="17488050" cy="22536300"/>
          </a:xfrm>
        </p:grpSpPr>
        <p:sp>
          <p:nvSpPr>
            <p:cNvPr id="78" name="Google Shape;78;p9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80" name="Google Shape;80;p9"/>
          <p:cNvSpPr/>
          <p:nvPr/>
        </p:nvSpPr>
        <p:spPr>
          <a:xfrm rot="-2700000">
            <a:off x="-2080364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81" name="Google Shape;81;p9"/>
          <p:cNvGrpSpPr/>
          <p:nvPr/>
        </p:nvGrpSpPr>
        <p:grpSpPr>
          <a:xfrm>
            <a:off x="2571601" y="-10620450"/>
            <a:ext cx="15815075" cy="18906350"/>
            <a:chOff x="1790551" y="-10620450"/>
            <a:chExt cx="15815075" cy="18906350"/>
          </a:xfrm>
        </p:grpSpPr>
        <p:sp>
          <p:nvSpPr>
            <p:cNvPr id="82" name="Google Shape;82;p9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rot="-2700000">
              <a:off x="6857511" y="-24622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13225" y="137465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713225" y="29235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3962400"/>
            <a:ext cx="7704000" cy="624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1"/>
          <p:cNvGrpSpPr/>
          <p:nvPr/>
        </p:nvGrpSpPr>
        <p:grpSpPr>
          <a:xfrm flipH="1">
            <a:off x="-8702574" y="-10106100"/>
            <a:ext cx="17488050" cy="22536300"/>
            <a:chOff x="-381149" y="-10106100"/>
            <a:chExt cx="17488050" cy="22536300"/>
          </a:xfrm>
        </p:grpSpPr>
        <p:sp>
          <p:nvSpPr>
            <p:cNvPr id="91" name="Google Shape;91;p11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93" name="Google Shape;93;p11"/>
          <p:cNvSpPr/>
          <p:nvPr/>
        </p:nvSpPr>
        <p:spPr>
          <a:xfrm rot="2700000" flipH="1">
            <a:off x="2361711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-9201299" y="-10620450"/>
            <a:ext cx="15815075" cy="18906350"/>
            <a:chOff x="1790551" y="-10620450"/>
            <a:chExt cx="15815075" cy="18906350"/>
          </a:xfrm>
        </p:grpSpPr>
        <p:sp>
          <p:nvSpPr>
            <p:cNvPr id="95" name="Google Shape;95;p11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 rot="-2700000">
              <a:off x="6857511" y="-24622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854775" y="1401413"/>
            <a:ext cx="65760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854775" y="31481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 flipH="1">
            <a:off x="-8702574" y="-10106100"/>
            <a:ext cx="17488050" cy="22536300"/>
            <a:chOff x="-381149" y="-10106100"/>
            <a:chExt cx="17488050" cy="22536300"/>
          </a:xfrm>
        </p:grpSpPr>
        <p:sp>
          <p:nvSpPr>
            <p:cNvPr id="169" name="Google Shape;169;p19"/>
            <p:cNvSpPr/>
            <p:nvPr/>
          </p:nvSpPr>
          <p:spPr>
            <a:xfrm rot="8100000">
              <a:off x="1462936" y="-82620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 rot="2700000">
              <a:off x="6358786" y="168208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342900" dist="66675" dir="10800000" algn="bl" rotWithShape="0">
                <a:schemeClr val="accent6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171" name="Google Shape;171;p19"/>
          <p:cNvSpPr/>
          <p:nvPr/>
        </p:nvSpPr>
        <p:spPr>
          <a:xfrm rot="2700000" flipH="1">
            <a:off x="2361711" y="-2299365"/>
            <a:ext cx="8904030" cy="89040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1143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 flipH="1">
            <a:off x="-9201299" y="-10620450"/>
            <a:ext cx="15815075" cy="18906350"/>
            <a:chOff x="1790551" y="-10620450"/>
            <a:chExt cx="15815075" cy="18906350"/>
          </a:xfrm>
        </p:grpSpPr>
        <p:sp>
          <p:nvSpPr>
            <p:cNvPr id="173" name="Google Shape;173;p19"/>
            <p:cNvSpPr/>
            <p:nvPr/>
          </p:nvSpPr>
          <p:spPr>
            <a:xfrm rot="-2700000">
              <a:off x="3634636" y="-877636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-2700000">
              <a:off x="6857511" y="-2462215"/>
              <a:ext cx="8904030" cy="8904030"/>
            </a:xfrm>
            <a:prstGeom prst="roundRect">
              <a:avLst>
                <a:gd name="adj" fmla="val 16667"/>
              </a:avLst>
            </a:prstGeom>
            <a:solidFill>
              <a:srgbClr val="F5F6F5">
                <a:alpha val="4241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42900" dist="133350" dir="5400000" algn="bl" rotWithShape="0">
                <a:schemeClr val="accent5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rbanist"/>
              <a:buNone/>
              <a:defRPr sz="2800" b="1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5" r:id="rId9"/>
    <p:sldLayoutId id="214748366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ctrTitle"/>
          </p:nvPr>
        </p:nvSpPr>
        <p:spPr>
          <a:xfrm>
            <a:off x="713224" y="506815"/>
            <a:ext cx="5878075" cy="23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Weekly Support L1 Review</a:t>
            </a:r>
            <a:endParaRPr dirty="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3883145" y="309408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Saikumar Kamireddy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1C8AC-3D34-AD15-4F74-A0DDC03706F8}"/>
              </a:ext>
            </a:extLst>
          </p:cNvPr>
          <p:cNvSpPr txBox="1"/>
          <p:nvPr/>
        </p:nvSpPr>
        <p:spPr>
          <a:xfrm>
            <a:off x="416052" y="1115568"/>
            <a:ext cx="85801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</a:t>
            </a:r>
            <a:r>
              <a:rPr lang="en-US" sz="1200" b="1" dirty="0" err="1"/>
              <a:t>PoS</a:t>
            </a:r>
            <a:r>
              <a:rPr lang="en-US" sz="1200" b="1" dirty="0"/>
              <a:t> Dashboard Enhancements: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/>
              <a:t>Collaborated with team and adding </a:t>
            </a:r>
            <a:r>
              <a:rPr lang="en-US" sz="1200" b="1" dirty="0"/>
              <a:t>current month Post GST sales</a:t>
            </a:r>
            <a:r>
              <a:rPr lang="en-US" sz="1200" dirty="0"/>
              <a:t> and </a:t>
            </a:r>
            <a:r>
              <a:rPr lang="en-US" sz="1200" b="1" dirty="0"/>
              <a:t>day sales</a:t>
            </a:r>
            <a:r>
              <a:rPr lang="en-US" sz="1200" dirty="0"/>
              <a:t> to the </a:t>
            </a:r>
            <a:r>
              <a:rPr lang="en-US" sz="1200" dirty="0" err="1"/>
              <a:t>PoS</a:t>
            </a:r>
            <a:r>
              <a:rPr lang="en-US" sz="1200" dirty="0"/>
              <a:t>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2. Hold Bill Submission Issue: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Issue:</a:t>
            </a:r>
            <a:r>
              <a:rPr lang="en-US" sz="1200" dirty="0"/>
              <a:t> Incorrect data type passed due to a correction in the pre-invoice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Resolution:</a:t>
            </a:r>
            <a:r>
              <a:rPr lang="en-US" sz="1200" dirty="0"/>
              <a:t> Identified and fixed the issue, then immediately deployed the update to live.</a:t>
            </a:r>
          </a:p>
          <a:p>
            <a:endParaRPr lang="en-US" sz="1200" dirty="0"/>
          </a:p>
          <a:p>
            <a:r>
              <a:rPr lang="en-US" sz="1200" b="1" dirty="0"/>
              <a:t>3. Additional Filter for Expired Items: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Added an </a:t>
            </a:r>
            <a:r>
              <a:rPr lang="en-US" sz="1200" b="1" dirty="0"/>
              <a:t>expired items filter</a:t>
            </a:r>
            <a:r>
              <a:rPr lang="en-US" sz="1200" dirty="0"/>
              <a:t> in the branch current stock, Also fixed a issue in zero stock filter.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4. Day Closing Validation 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Debugged and fixed an issue where </a:t>
            </a:r>
            <a:r>
              <a:rPr lang="en-US" sz="1200" b="1" dirty="0"/>
              <a:t>day closing validation</a:t>
            </a:r>
            <a:r>
              <a:rPr lang="en-US" sz="1200" dirty="0"/>
              <a:t> was preventing billing, identified as a browser-related issue.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9F458-0C94-4572-796C-C1C1AAF66152}"/>
              </a:ext>
            </a:extLst>
          </p:cNvPr>
          <p:cNvSpPr txBox="1"/>
          <p:nvPr/>
        </p:nvSpPr>
        <p:spPr>
          <a:xfrm>
            <a:off x="220980" y="31089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Ticket Summary</a:t>
            </a:r>
          </a:p>
        </p:txBody>
      </p:sp>
    </p:spTree>
    <p:extLst>
      <p:ext uri="{BB962C8B-B14F-4D97-AF65-F5344CB8AC3E}">
        <p14:creationId xmlns:p14="http://schemas.microsoft.com/office/powerpoint/2010/main" val="298422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EB142-8EF6-5C2C-B035-C351EACB2043}"/>
              </a:ext>
            </a:extLst>
          </p:cNvPr>
          <p:cNvSpPr txBox="1"/>
          <p:nvPr/>
        </p:nvSpPr>
        <p:spPr>
          <a:xfrm>
            <a:off x="762000" y="1280160"/>
            <a:ext cx="7876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 RO Service Restart: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After the </a:t>
            </a:r>
            <a:r>
              <a:rPr lang="en-US" sz="1200" dirty="0" err="1"/>
              <a:t>PoS</a:t>
            </a:r>
            <a:r>
              <a:rPr lang="en-US" sz="1200" dirty="0"/>
              <a:t> service update last week, some RO services didn't start properly. </a:t>
            </a:r>
            <a:r>
              <a:rPr lang="en-US" sz="1200" b="1" dirty="0"/>
              <a:t>Checked and restarted the services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6. Lab Billing Enhancements: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Updated </a:t>
            </a:r>
            <a:r>
              <a:rPr lang="en-US" sz="1200" b="1" dirty="0"/>
              <a:t>test details</a:t>
            </a:r>
            <a:r>
              <a:rPr lang="en-US" sz="1200" dirty="0"/>
              <a:t> and </a:t>
            </a:r>
            <a:r>
              <a:rPr lang="en-US" sz="1200" b="1" dirty="0"/>
              <a:t>rate calculations</a:t>
            </a:r>
            <a:r>
              <a:rPr lang="en-US" sz="1200" dirty="0"/>
              <a:t> in lab billing.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Following up on field requirements in the API for final implementation.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7. Branch Internal Stock Audit: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Completed work on the </a:t>
            </a:r>
            <a:r>
              <a:rPr lang="en-US" sz="1200" b="1" dirty="0"/>
              <a:t>stock adjustment service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Created a page for </a:t>
            </a:r>
            <a:r>
              <a:rPr lang="en-US" sz="1200" b="1" dirty="0"/>
              <a:t>manager login</a:t>
            </a:r>
            <a:r>
              <a:rPr lang="en-US" sz="1200" dirty="0"/>
              <a:t> to view and update internal stock audits.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Added functionality for updating the </a:t>
            </a:r>
            <a:r>
              <a:rPr lang="en-US" sz="1200" b="1" dirty="0"/>
              <a:t>manager approval status</a:t>
            </a:r>
            <a:r>
              <a:rPr lang="en-US" sz="1200" dirty="0"/>
              <a:t> for audits.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1E6CF-B11F-FB2C-8A03-1F18633AB2CD}"/>
              </a:ext>
            </a:extLst>
          </p:cNvPr>
          <p:cNvSpPr txBox="1"/>
          <p:nvPr/>
        </p:nvSpPr>
        <p:spPr>
          <a:xfrm>
            <a:off x="408432" y="55473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Tickets Summary</a:t>
            </a:r>
          </a:p>
        </p:txBody>
      </p:sp>
    </p:spTree>
    <p:extLst>
      <p:ext uri="{BB962C8B-B14F-4D97-AF65-F5344CB8AC3E}">
        <p14:creationId xmlns:p14="http://schemas.microsoft.com/office/powerpoint/2010/main" val="25030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15D4E-8869-5856-6DA7-E396C5E4D2B1}"/>
              </a:ext>
            </a:extLst>
          </p:cNvPr>
          <p:cNvSpPr txBox="1"/>
          <p:nvPr/>
        </p:nvSpPr>
        <p:spPr>
          <a:xfrm>
            <a:off x="329184" y="1146048"/>
            <a:ext cx="802843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Tickets Worked :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Tickets Closed :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Escalations received :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Corrective Actions 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Preventive Actions :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Repeated Tickets :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Avg resolution time : 7 </a:t>
            </a:r>
            <a:r>
              <a:rPr lang="en-US" dirty="0" err="1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hrs</a:t>
            </a: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endParaRPr lang="en-IN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39E59-61A7-5493-1BC6-572124F6433C}"/>
              </a:ext>
            </a:extLst>
          </p:cNvPr>
          <p:cNvSpPr txBox="1"/>
          <p:nvPr/>
        </p:nvSpPr>
        <p:spPr>
          <a:xfrm>
            <a:off x="329184" y="292608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Key Metrics</a:t>
            </a:r>
            <a:endParaRPr lang="en-IN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CED4-3264-1D1E-75D6-49481A32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355" y="1773486"/>
            <a:ext cx="5205300" cy="1048200"/>
          </a:xfrm>
        </p:spPr>
        <p:txBody>
          <a:bodyPr/>
          <a:lstStyle/>
          <a:p>
            <a:r>
              <a:rPr lang="en-IN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201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3C-E88C-F360-68E9-BCB711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43" y="1875388"/>
            <a:ext cx="5205300" cy="10482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562094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Pitch Deck by Slidesgo">
  <a:themeElements>
    <a:clrScheme name="Simple Light">
      <a:dk1>
        <a:srgbClr val="372D06"/>
      </a:dk1>
      <a:lt1>
        <a:srgbClr val="F5F6F5"/>
      </a:lt1>
      <a:dk2>
        <a:srgbClr val="ECECCC"/>
      </a:dk2>
      <a:lt2>
        <a:srgbClr val="B1DF4F"/>
      </a:lt2>
      <a:accent1>
        <a:srgbClr val="83D837"/>
      </a:accent1>
      <a:accent2>
        <a:srgbClr val="165F1A"/>
      </a:accent2>
      <a:accent3>
        <a:srgbClr val="DEF2F3"/>
      </a:accent3>
      <a:accent4>
        <a:srgbClr val="92E1E6"/>
      </a:accent4>
      <a:accent5>
        <a:srgbClr val="64CBD2"/>
      </a:accent5>
      <a:accent6>
        <a:srgbClr val="09768A"/>
      </a:accent6>
      <a:hlink>
        <a:srgbClr val="372D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256</Words>
  <Application>Microsoft Office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Lato Medium</vt:lpstr>
      <vt:lpstr>Darker Grotesque</vt:lpstr>
      <vt:lpstr>Urbanist</vt:lpstr>
      <vt:lpstr>Darker Grotesque Medium</vt:lpstr>
      <vt:lpstr>Cycle Diagrams Theme for a Pitch Deck by Slidesgo</vt:lpstr>
      <vt:lpstr>Weekly Support L1 Review</vt:lpstr>
      <vt:lpstr>PowerPoint Presentation</vt:lpstr>
      <vt:lpstr>PowerPoint Presentation</vt:lpstr>
      <vt:lpstr>PowerPoint Presentation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Saikumar kamireddy</cp:lastModifiedBy>
  <cp:revision>4</cp:revision>
  <dcterms:modified xsi:type="dcterms:W3CDTF">2024-08-09T16:21:37Z</dcterms:modified>
</cp:coreProperties>
</file>